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920" r:id="rId2"/>
    <p:sldId id="957" r:id="rId3"/>
    <p:sldId id="967" r:id="rId4"/>
    <p:sldId id="914" r:id="rId5"/>
    <p:sldId id="972" r:id="rId6"/>
    <p:sldId id="973" r:id="rId7"/>
    <p:sldId id="921" r:id="rId8"/>
    <p:sldId id="954" r:id="rId9"/>
    <p:sldId id="955" r:id="rId10"/>
    <p:sldId id="937" r:id="rId11"/>
    <p:sldId id="795" r:id="rId12"/>
    <p:sldId id="796" r:id="rId13"/>
    <p:sldId id="924" r:id="rId14"/>
    <p:sldId id="935" r:id="rId15"/>
    <p:sldId id="936" r:id="rId16"/>
    <p:sldId id="938" r:id="rId17"/>
    <p:sldId id="925" r:id="rId18"/>
    <p:sldId id="939" r:id="rId19"/>
    <p:sldId id="975" r:id="rId20"/>
    <p:sldId id="927" r:id="rId21"/>
    <p:sldId id="926" r:id="rId22"/>
    <p:sldId id="960" r:id="rId23"/>
    <p:sldId id="817" r:id="rId24"/>
    <p:sldId id="940" r:id="rId25"/>
    <p:sldId id="941" r:id="rId26"/>
    <p:sldId id="942" r:id="rId27"/>
    <p:sldId id="943" r:id="rId28"/>
    <p:sldId id="944" r:id="rId29"/>
    <p:sldId id="906" r:id="rId30"/>
    <p:sldId id="974" r:id="rId31"/>
    <p:sldId id="962" r:id="rId32"/>
    <p:sldId id="964" r:id="rId33"/>
    <p:sldId id="945" r:id="rId34"/>
    <p:sldId id="946" r:id="rId35"/>
    <p:sldId id="949" r:id="rId36"/>
    <p:sldId id="928" r:id="rId37"/>
    <p:sldId id="947" r:id="rId38"/>
    <p:sldId id="819" r:id="rId39"/>
    <p:sldId id="968" r:id="rId40"/>
    <p:sldId id="971" r:id="rId41"/>
    <p:sldId id="970" r:id="rId42"/>
    <p:sldId id="969" r:id="rId43"/>
  </p:sldIdLst>
  <p:sldSz cx="10287000" cy="6858000" type="35mm"/>
  <p:notesSz cx="6797675" cy="9928225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FFFFFF"/>
        </a:solidFill>
        <a:latin typeface="Arial Black" panose="020B0A04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9900"/>
    <a:srgbClr val="00002E"/>
    <a:srgbClr val="10004C"/>
    <a:srgbClr val="000066"/>
    <a:srgbClr val="333399"/>
    <a:srgbClr val="6600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Világos stílus 3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Közepesen sötét stílus 1 – 1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Világos stílus 1 – 5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Világos stílus 1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B344D84-9AFB-497E-A393-DC336BA19D2E}" styleName="Közepesen sötét stílus 3 – 3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4" autoAdjust="0"/>
    <p:restoredTop sz="95578" autoAdjust="0"/>
  </p:normalViewPr>
  <p:slideViewPr>
    <p:cSldViewPr>
      <p:cViewPr varScale="1">
        <p:scale>
          <a:sx n="88" d="100"/>
          <a:sy n="88" d="100"/>
        </p:scale>
        <p:origin x="1378" y="62"/>
      </p:cViewPr>
      <p:guideLst>
        <p:guide orient="horz" pos="2160"/>
        <p:guide pos="328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33" d="100"/>
          <a:sy n="33" d="100"/>
        </p:scale>
        <p:origin x="-1524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4.xml"/><Relationship Id="rId2" Type="http://schemas.openxmlformats.org/officeDocument/2006/relationships/slide" Target="slides/slide13.xml"/><Relationship Id="rId1" Type="http://schemas.openxmlformats.org/officeDocument/2006/relationships/slide" Target="slides/slide12.xml"/><Relationship Id="rId5" Type="http://schemas.openxmlformats.org/officeDocument/2006/relationships/slide" Target="slides/slide20.xml"/><Relationship Id="rId4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5F864EBD-CDB3-421A-B64F-8BB1AF9F8F5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>
              <a:lnSpc>
                <a:spcPct val="120000"/>
              </a:lnSpc>
              <a:spcBef>
                <a:spcPct val="20000"/>
              </a:spcBef>
              <a:buFontTx/>
              <a:buChar char="–"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E75ACF40-3D73-4865-A3FD-FA84396BDFA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spcBef>
                <a:spcPct val="20000"/>
              </a:spcBef>
              <a:buFontTx/>
              <a:buChar char="–"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6196" name="Rectangle 4">
            <a:extLst>
              <a:ext uri="{FF2B5EF4-FFF2-40B4-BE49-F238E27FC236}">
                <a16:creationId xmlns:a16="http://schemas.microsoft.com/office/drawing/2014/main" id="{AC784430-BFE4-4C54-A314-2D4972BA4F3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>
              <a:lnSpc>
                <a:spcPct val="120000"/>
              </a:lnSpc>
              <a:spcBef>
                <a:spcPct val="20000"/>
              </a:spcBef>
              <a:buFontTx/>
              <a:buChar char="–"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6197" name="Rectangle 5">
            <a:extLst>
              <a:ext uri="{FF2B5EF4-FFF2-40B4-BE49-F238E27FC236}">
                <a16:creationId xmlns:a16="http://schemas.microsoft.com/office/drawing/2014/main" id="{28C65F53-BC0F-48B2-954D-A2E6A42B1DC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20000"/>
              </a:lnSpc>
              <a:spcBef>
                <a:spcPct val="20000"/>
              </a:spcBef>
              <a:buFontTx/>
              <a:buChar char="–"/>
              <a:defRPr sz="1200"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1A23F9-F8A7-4182-B89E-9EC3AD24ABD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D4FE04D-5EC6-4F44-BF5F-A085D31A169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 b="1">
                <a:solidFill>
                  <a:srgbClr val="CCEC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1E9CC82-FB06-4A68-8EA0-F45E5FE86D1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 b="1">
                <a:solidFill>
                  <a:srgbClr val="CCEC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61EEDB7-532B-4672-AE69-95534ED624F7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608013" y="746125"/>
            <a:ext cx="55816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46256CB4-60CB-4D26-B742-698A0988648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 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6CF9851A-C34D-4706-B81E-AD753CD63D8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 b="1">
                <a:solidFill>
                  <a:srgbClr val="CCEC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92454474-A6B2-4890-BFB1-CEA2F881BC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CCEC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F19C20-4140-425E-A28A-9C4DA453082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iakép helye 1">
            <a:extLst>
              <a:ext uri="{FF2B5EF4-FFF2-40B4-BE49-F238E27FC236}">
                <a16:creationId xmlns:a16="http://schemas.microsoft.com/office/drawing/2014/main" id="{CC0178F3-4602-4639-BE1D-57D03D3F7F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Jegyzetek helye 2">
            <a:extLst>
              <a:ext uri="{FF2B5EF4-FFF2-40B4-BE49-F238E27FC236}">
                <a16:creationId xmlns:a16="http://schemas.microsoft.com/office/drawing/2014/main" id="{AA5DB76D-EA15-40FE-BAB2-43C5390F6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Times New Roman" panose="02020603050405020304" pitchFamily="18" charset="0"/>
            </a:endParaRPr>
          </a:p>
        </p:txBody>
      </p:sp>
      <p:sp>
        <p:nvSpPr>
          <p:cNvPr id="7172" name="Dia számának helye 3">
            <a:extLst>
              <a:ext uri="{FF2B5EF4-FFF2-40B4-BE49-F238E27FC236}">
                <a16:creationId xmlns:a16="http://schemas.microsoft.com/office/drawing/2014/main" id="{472CE8BD-09E9-4482-AD24-1EFBA65A6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C364CFF4-A79E-4415-9FA1-017A02055FEF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3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F1280D8A-3CCD-49FA-8705-6FF2C4ACEF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35617CAC-E12A-448E-948E-A66E5299CB61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14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C58BD18F-46A3-4F1A-BCD2-E462556EE8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1650" cy="3722687"/>
          </a:xfrm>
          <a:solidFill>
            <a:srgbClr val="FFFFFF"/>
          </a:solidFill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2D05386A-959F-4FAF-900E-53D249AD33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7925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F0A85785-4D31-4FA8-AFCC-7897D91A53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72952126-DC51-46A6-93EE-E5D667106E49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15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8799837F-0590-4C52-9B66-1D014EF4E2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9CE4E811-268E-4084-9524-6681EE9F3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FA714FC8-559A-4E24-82CD-7E9014BA2A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480550"/>
            <a:ext cx="29464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9" tIns="45860" rIns="91719" bIns="45860" anchor="b"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2950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300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020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5740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pPr algn="r"/>
            <a:fld id="{B6C53F7E-0A33-4125-A9C8-4BA317237C57}" type="slidenum">
              <a:rPr lang="hu-HU" altLang="hu-HU" sz="1200" b="1">
                <a:solidFill>
                  <a:srgbClr val="CCECFF"/>
                </a:solidFill>
                <a:latin typeface="Arial" panose="020B0604020202020204" pitchFamily="34" charset="0"/>
              </a:rPr>
              <a:pPr algn="r"/>
              <a:t>16</a:t>
            </a:fld>
            <a:endParaRPr lang="hu-HU" altLang="hu-HU" sz="1200" b="1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69033972-36E9-4F1E-B1FA-E16F2106F7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90550" y="747713"/>
            <a:ext cx="5616575" cy="3744912"/>
          </a:xfrm>
          <a:solidFill>
            <a:srgbClr val="FFFFFF"/>
          </a:solidFill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7982FD94-5BAB-45A8-9280-47E3F89A4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4875" y="4740275"/>
            <a:ext cx="4987925" cy="44926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036CCFBF-108F-4561-943B-0CCF650433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C0236EE8-0981-4C30-B65D-1E43E7B1AD5B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17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DBEFC10D-0034-4D6D-AF57-E92416E293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6B65E0E-1D79-4EA0-BFF4-1DCF119D72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242EEBA6-5EF3-45BC-97A4-4ABC204D71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8138678E-195A-41FF-A48C-AD4AA181355D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18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1E08D591-D222-4AFD-8B0B-4DBF4E0180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45D38CE4-0E6A-4E5C-BAC4-DC9C3DD903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7C2BFEBB-10B5-46E2-BBE8-2CD005AAE8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486C84D8-445F-4654-8B6F-95ADE4BEA3AA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19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4B4C9D36-29CD-48C8-B3C8-5E8F5E1A6D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B5FC0A8E-A137-497D-8945-38534C6D49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F49EFC13-C6DA-414C-A8FD-5D87877E1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AB058637-8DE1-402F-BDC6-2F5747FDB36D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24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C7450D9F-2F42-4A25-A4CA-F249B19401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B0ACF073-492A-49FD-86D3-24180631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F7254506-5488-4FF1-9899-0040CA7569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BDBA8DD4-4E44-49C6-BD54-F9CAC6385B49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25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6110E037-0479-4EC2-A913-284C17AE6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5132FD28-9636-46C3-B754-11229633F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B7DFB66D-D4EF-489C-BDB0-3CED4826A0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7DD85F3C-7469-4E90-9E2C-7DC53BDB564D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26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E337F60-2A1D-4657-B87A-DF8AF8EA14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7A48B5FA-A327-46A3-989A-3AFA2F030D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149D57F4-DF09-4DC7-978E-54EB084879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39F1E07E-EAF3-45E1-8D7D-C18DDE70CC9D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27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A108BB71-08A2-41B8-9A45-977D89D37A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A67E4C3B-DDB9-47DD-B6DF-918D5BDBC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65F3890D-8565-45BE-8B47-CA9BC5F455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352C29C4-DAB1-405E-B776-C9165A785C3A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4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0E40F804-E587-4C7D-B212-9FF5DF13C8D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396DBDEA-6DF8-4DD3-A580-5A8E6A3997B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E48A9F7A-BFB1-4895-870D-79632FAB18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8A9DE545-541F-4B72-9BDA-053B4CAE39A7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28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884CFA26-1627-4C14-A727-C9898CDEB6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2C6DE935-90A4-458F-90C8-C4A731818B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22EE7F52-02FA-4629-ABAC-5054B2BF4D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D631EA35-B020-44B6-971E-E7E9AA10A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>
              <a:latin typeface="Times New Roman" panose="02020603050405020304" pitchFamily="18" charset="0"/>
            </a:endParaRPr>
          </a:p>
        </p:txBody>
      </p:sp>
      <p:sp>
        <p:nvSpPr>
          <p:cNvPr id="55300" name="Header Placeholder 3">
            <a:extLst>
              <a:ext uri="{FF2B5EF4-FFF2-40B4-BE49-F238E27FC236}">
                <a16:creationId xmlns:a16="http://schemas.microsoft.com/office/drawing/2014/main" id="{1C08A1FB-7CF5-4D69-84AC-F46F5BFEED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hu-HU" sz="1200">
                <a:solidFill>
                  <a:srgbClr val="000000"/>
                </a:solidFill>
                <a:latin typeface="Arial" panose="020B0604020202020204" pitchFamily="34" charset="0"/>
              </a:rPr>
              <a:t>Presentation Name</a:t>
            </a:r>
          </a:p>
        </p:txBody>
      </p:sp>
      <p:sp>
        <p:nvSpPr>
          <p:cNvPr id="55301" name="Date Placeholder 4">
            <a:extLst>
              <a:ext uri="{FF2B5EF4-FFF2-40B4-BE49-F238E27FC236}">
                <a16:creationId xmlns:a16="http://schemas.microsoft.com/office/drawing/2014/main" id="{4E90E435-9222-410C-ABF5-60CF23179C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en-US" altLang="hu-HU" sz="1200">
                <a:solidFill>
                  <a:srgbClr val="000000"/>
                </a:solidFill>
                <a:latin typeface="Arial" panose="020B0604020202020204" pitchFamily="34" charset="0"/>
              </a:rPr>
              <a:t>Author,  Date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iakép helye 1">
            <a:extLst>
              <a:ext uri="{FF2B5EF4-FFF2-40B4-BE49-F238E27FC236}">
                <a16:creationId xmlns:a16="http://schemas.microsoft.com/office/drawing/2014/main" id="{8FC8999B-0A15-49BB-B99A-1F3C8D5E6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Jegyzetek helye 2">
            <a:extLst>
              <a:ext uri="{FF2B5EF4-FFF2-40B4-BE49-F238E27FC236}">
                <a16:creationId xmlns:a16="http://schemas.microsoft.com/office/drawing/2014/main" id="{16CD3968-65B9-47B1-8588-379128D5D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>
              <a:latin typeface="Times New Roman" panose="02020603050405020304" pitchFamily="18" charset="0"/>
            </a:endParaRPr>
          </a:p>
        </p:txBody>
      </p:sp>
      <p:sp>
        <p:nvSpPr>
          <p:cNvPr id="57348" name="Dia számának helye 3">
            <a:extLst>
              <a:ext uri="{FF2B5EF4-FFF2-40B4-BE49-F238E27FC236}">
                <a16:creationId xmlns:a16="http://schemas.microsoft.com/office/drawing/2014/main" id="{63D5228E-F391-4322-BBBF-6133C09B2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EB1BF62E-5C77-4CD8-9FBF-8B5F547FAD02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31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iakép helye 1">
            <a:extLst>
              <a:ext uri="{FF2B5EF4-FFF2-40B4-BE49-F238E27FC236}">
                <a16:creationId xmlns:a16="http://schemas.microsoft.com/office/drawing/2014/main" id="{5231855B-03C0-4A2B-A737-CC11EB9726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Jegyzetek helye 2">
            <a:extLst>
              <a:ext uri="{FF2B5EF4-FFF2-40B4-BE49-F238E27FC236}">
                <a16:creationId xmlns:a16="http://schemas.microsoft.com/office/drawing/2014/main" id="{F2FB5BF3-744F-4D41-A03B-029E181B2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>
              <a:latin typeface="Times New Roman" panose="02020603050405020304" pitchFamily="18" charset="0"/>
            </a:endParaRPr>
          </a:p>
        </p:txBody>
      </p:sp>
      <p:sp>
        <p:nvSpPr>
          <p:cNvPr id="59396" name="Dia számának helye 3">
            <a:extLst>
              <a:ext uri="{FF2B5EF4-FFF2-40B4-BE49-F238E27FC236}">
                <a16:creationId xmlns:a16="http://schemas.microsoft.com/office/drawing/2014/main" id="{9A64837D-5D08-471A-BA90-BAE3D15597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8168326A-C66F-4181-9B15-20B7FDE8A52B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32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82225525-004B-4752-9335-2C295FA0D8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2380F6FD-F0C0-495F-A337-25F24EE1FA28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33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87CC51D9-A0BE-4741-9E1A-EFF14946FB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C4D2F6B0-2A7D-4B53-A76B-AEF68B6DC7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B5A5964D-671E-4DA0-9966-92F52080F5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03F337F2-E8D0-41D2-8D73-7B17A8960D07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34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80385F32-4393-4207-9E48-B8FD935D74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47D3F139-B262-40D7-A1A7-512F75A5E9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BAE03772-6586-4FA7-B45D-000B65ADC5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5B3A1C06-B4D8-4893-8BE2-D744219A3E11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35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962DE560-2EEA-428D-883C-9726854BC5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55B038DA-BEA9-43C8-BF8B-980117408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898AE11D-A367-45B2-9150-0622A2121F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D935C764-CCB5-4633-A018-E1449571A241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36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AF98C5D2-1148-4175-8A50-A647AAAFF50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4F768AA-568D-40CD-BF28-6853E11BD28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809C2099-D798-4E6F-997A-9A3C2CFB07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69BCFC5A-7B95-4D26-A938-10F5D1671FEC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37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5AD97347-4A88-4708-A92F-5AC010CE1C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D4CC1D1F-CA2C-4C48-B836-7D7590EA1E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iakép helye 1">
            <a:extLst>
              <a:ext uri="{FF2B5EF4-FFF2-40B4-BE49-F238E27FC236}">
                <a16:creationId xmlns:a16="http://schemas.microsoft.com/office/drawing/2014/main" id="{4FA6F104-227D-49FA-9713-06E5D68807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Jegyzetek helye 2">
            <a:extLst>
              <a:ext uri="{FF2B5EF4-FFF2-40B4-BE49-F238E27FC236}">
                <a16:creationId xmlns:a16="http://schemas.microsoft.com/office/drawing/2014/main" id="{142B86CE-AD6A-473C-84FA-F97178723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>
              <a:latin typeface="Times New Roman" panose="02020603050405020304" pitchFamily="18" charset="0"/>
            </a:endParaRPr>
          </a:p>
        </p:txBody>
      </p:sp>
      <p:sp>
        <p:nvSpPr>
          <p:cNvPr id="71684" name="Dia számának helye 3">
            <a:extLst>
              <a:ext uri="{FF2B5EF4-FFF2-40B4-BE49-F238E27FC236}">
                <a16:creationId xmlns:a16="http://schemas.microsoft.com/office/drawing/2014/main" id="{B5C2CDA6-9C95-48A1-A9B3-FE3889DA03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70582EB6-8EE6-405E-B32C-E2ED1D62C5DD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38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8E7C0AC-405C-4250-A19A-E06D2D94FF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302ACD6-3235-4E3D-A5BF-D2C16830F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DE6404A8-8AD7-493F-A945-759A088545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44572093-6C0D-48FA-8D64-F4F015147889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39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9AA7D8BA-FC4E-42B9-8941-6CDFCBF489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47F6BC64-9876-4653-8A85-E50A10E3EB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iakép helye 1">
            <a:extLst>
              <a:ext uri="{FF2B5EF4-FFF2-40B4-BE49-F238E27FC236}">
                <a16:creationId xmlns:a16="http://schemas.microsoft.com/office/drawing/2014/main" id="{5459A3FC-A438-4502-8AC3-8A4FC719E5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Jegyzetek helye 2">
            <a:extLst>
              <a:ext uri="{FF2B5EF4-FFF2-40B4-BE49-F238E27FC236}">
                <a16:creationId xmlns:a16="http://schemas.microsoft.com/office/drawing/2014/main" id="{40819F3A-D8CE-495F-9324-0126111D6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hu-HU">
              <a:latin typeface="Times New Roman" panose="02020603050405020304" pitchFamily="18" charset="0"/>
            </a:endParaRPr>
          </a:p>
        </p:txBody>
      </p:sp>
      <p:sp>
        <p:nvSpPr>
          <p:cNvPr id="75780" name="Dia számának helye 3">
            <a:extLst>
              <a:ext uri="{FF2B5EF4-FFF2-40B4-BE49-F238E27FC236}">
                <a16:creationId xmlns:a16="http://schemas.microsoft.com/office/drawing/2014/main" id="{714EC6A4-5ABB-4552-B81A-D99974D246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DA9D5411-9007-44D3-8025-44C1300234D3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40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039085E-3FF9-45D6-B76E-CF5F7A13F0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4A47A08-7A2C-4674-A0A0-4581BD335D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0006B782-9AE7-405B-9819-8D5D86140A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5E243B2C-FB93-445F-92CA-06436C3F4F57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7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741B2ABE-EC91-4B31-9E97-BB1C0CD1B97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8909F68C-4362-4698-9CEE-83CBE9973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F74BA84-77C1-497B-9281-109ADD614A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8A353DE-8807-424D-827A-255A2CFC4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1184B1F-C2DE-409C-937F-35145F5B16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E1BD88E-C825-4571-9A05-8689131033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CB69EDEF-058F-4B55-A394-894813E3D6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4C8E83FD-8A6B-48D2-B0EB-F13B72183FCF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12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58BA0B8-17D3-4D6A-85B5-BC2655ADC80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590550" y="747713"/>
            <a:ext cx="5616575" cy="3744912"/>
          </a:xfrm>
          <a:solidFill>
            <a:srgbClr val="FFFFFF"/>
          </a:solidFill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6D74A24-27E2-4F90-A2DB-114E5828EC4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904875" y="4740275"/>
            <a:ext cx="4987925" cy="44926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7F19D4C0-999F-484A-888F-DD26785B29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  <a:lvl2pPr marL="744538" indent="-28575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2pPr>
            <a:lvl3pPr marL="1146175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3pPr>
            <a:lvl4pPr marL="1604963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4pPr>
            <a:lvl5pPr marL="2063750" indent="-228600"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 Black" panose="020B0A04020102020204" pitchFamily="34" charset="0"/>
              </a:defRPr>
            </a:lvl9pPr>
          </a:lstStyle>
          <a:p>
            <a:fld id="{4DE068F2-9332-4BC8-A004-70052541444A}" type="slidenum">
              <a:rPr lang="hu-HU" altLang="hu-HU" sz="1200">
                <a:solidFill>
                  <a:srgbClr val="CCECFF"/>
                </a:solidFill>
                <a:latin typeface="Arial" panose="020B0604020202020204" pitchFamily="34" charset="0"/>
              </a:rPr>
              <a:pPr/>
              <a:t>13</a:t>
            </a:fld>
            <a:endParaRPr lang="hu-HU" altLang="hu-HU" sz="120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93E2B80E-C100-4C17-A638-5F8DE7C118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1650" cy="3722687"/>
          </a:xfrm>
          <a:solidFill>
            <a:srgbClr val="FFFFFF"/>
          </a:solidFill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C8624FED-986E-4E78-AB94-A05411941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4875" y="4714875"/>
            <a:ext cx="4987925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95B2D7-6E97-4295-BFD5-C1D349725F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2FBC91-292E-48F7-871D-DFFA8D83EF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CD717F-A5DA-4556-ADD2-93EF61D97F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A5A53-4723-4D41-B49F-D0CF85E5E78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9610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5B7439-2E19-48A9-9C3F-02A4E05048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7E7A90-0250-4350-8AB6-7B6504FC49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ED4EB-8ADB-470A-8B39-75AA1C43FD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5DAA3-E416-4863-B3AC-C619FA349C6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2477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ABD860-E971-4BD0-B194-72862B786A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2E3151-24CB-468A-9108-9F2B8A6A58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51546F-5C5C-41FB-8377-80E5611F84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19483-0B06-469D-B54A-7D5736C863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75174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771525" y="1981200"/>
            <a:ext cx="4295775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5219700" y="1981200"/>
            <a:ext cx="4295775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771525" y="4114800"/>
            <a:ext cx="4295775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19700" y="4114800"/>
            <a:ext cx="4295775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EC59809-4E8A-4A86-9E9F-37161031D8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7450B8F-DB6F-4AEE-957E-96593B055A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7485E0F-4ED3-4F9D-ACF0-12773CC09E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0845F-6F61-48AA-B98B-45E05AF64F7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24328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884BBA-977F-4DF5-B570-015EF19726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0895FF-3834-4EBE-82EA-79C9E44B4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F7A85B-0271-46E8-8A63-3BD35CEFE2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90E5E-4353-4C99-935C-6C38A94D037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2048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F61FA0-A59C-41A4-9557-E3F0BF3CA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96FBFB-4E83-4509-A589-EB2A6189F0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9E88A0-0FBB-458E-8F59-36BC28C8C9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B467B-C7E5-4118-BCE8-D846B454590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99686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82AEA0-A041-4641-88FB-2A8903FEF0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4A3B08-4B4E-4154-91A8-448FF74C4E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F6F1DB-50CA-4659-8B95-3BB0D7B932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7FC01-25FB-42C5-92F7-31AAC5CDA82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34026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4252673-450B-423C-A6F7-502E8F7FDB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C48311-B949-43CF-8616-62329B5EBE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BE64A9A-DC7B-458C-AD1B-3350FE1DED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2BE10-C3B9-46BC-B01E-631EE93E318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12043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B36D031-4793-4025-B7EB-DC2710843E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5C7102B-9006-47E0-8A8E-CEEE633C72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02BA1A-37D5-42DA-A57C-934506FFF9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3431C-726A-404F-A29A-3FBA6F9C2E4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299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F1A9A23-3E6A-4E00-BF69-75B115177E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031C08D-D866-402C-8E7E-65A43B60D1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8657D7-B21B-4CF9-92D8-75EEBB389E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D11E8-4E78-48AA-BB15-B5F417F0AE3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434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4A48DA-2525-43EB-B214-42699628A9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3F04C-6348-44BE-BB42-2D20500010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AACE7A-1743-48D3-AC54-1ED5CE2A0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5571C-5F3B-47EA-9A59-5107B1A9DE6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3414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2A8F65-613B-48B2-9A03-18BA969095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83DC0B-77E9-4AE0-8EE8-DAC96EC9E7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2B0BF6-BBED-4016-9895-7C29F1BC43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3C29E-3B64-4CDC-BD24-FFD2E1E9AAD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66649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C5A2FD7-E4BF-414F-8897-27D900A5F9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23AD73A-BF64-480F-8E7B-F2EA2F25C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E28F25D-B631-457E-AD96-CE1FA81F62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3F85E61-0E85-4FC3-BD86-8DF4B9A19EC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D3064FC-5130-4F09-A98F-203F1C8A75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1487B20-B45C-4313-AE7C-DEA83C4917C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494F03-0261-4361-B775-ED205C219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6650" y="333375"/>
            <a:ext cx="5545138" cy="1223963"/>
          </a:xfrm>
        </p:spPr>
        <p:txBody>
          <a:bodyPr/>
          <a:lstStyle/>
          <a:p>
            <a:pPr>
              <a:defRPr/>
            </a:pPr>
            <a:r>
              <a:rPr lang="hu-HU" sz="32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Magyar Nemzeti Rákellenes Program 2018-2030</a:t>
            </a:r>
            <a:endParaRPr lang="hu-HU" sz="3200" dirty="0">
              <a:solidFill>
                <a:srgbClr val="FF9900"/>
              </a:solidFill>
            </a:endParaRPr>
          </a:p>
        </p:txBody>
      </p:sp>
      <p:sp>
        <p:nvSpPr>
          <p:cNvPr id="4099" name="Alcím 2">
            <a:extLst>
              <a:ext uri="{FF2B5EF4-FFF2-40B4-BE49-F238E27FC236}">
                <a16:creationId xmlns:a16="http://schemas.microsoft.com/office/drawing/2014/main" id="{3CD7E37E-B9CD-403B-A5FA-CC9975E8077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03413" y="5229225"/>
            <a:ext cx="6553200" cy="1054100"/>
          </a:xfrm>
        </p:spPr>
        <p:txBody>
          <a:bodyPr/>
          <a:lstStyle/>
          <a:p>
            <a:r>
              <a:rPr lang="hu-HU" altLang="hu-HU" sz="2800">
                <a:solidFill>
                  <a:schemeClr val="bg1"/>
                </a:solidFill>
              </a:rPr>
              <a:t>Prof. Dr. Polgár Csaba</a:t>
            </a:r>
          </a:p>
          <a:p>
            <a:r>
              <a:rPr lang="hu-HU" altLang="hu-HU" sz="2400">
                <a:solidFill>
                  <a:schemeClr val="bg1"/>
                </a:solidFill>
              </a:rPr>
              <a:t>Országos Onkológiai Intézet, Budapest</a:t>
            </a:r>
          </a:p>
        </p:txBody>
      </p:sp>
      <p:pic>
        <p:nvPicPr>
          <p:cNvPr id="4100" name="Picture 10" descr="OOI_logo4">
            <a:extLst>
              <a:ext uri="{FF2B5EF4-FFF2-40B4-BE49-F238E27FC236}">
                <a16:creationId xmlns:a16="http://schemas.microsoft.com/office/drawing/2014/main" id="{B4C161D9-935B-445D-8289-3CE9DB943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409575"/>
            <a:ext cx="12271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C:\__Archiv_kepek\_Intezet_db\Epulet\14_epulet\_kulso_felvetelek\Kékgolyó u-x.jpg">
            <a:extLst>
              <a:ext uri="{FF2B5EF4-FFF2-40B4-BE49-F238E27FC236}">
                <a16:creationId xmlns:a16="http://schemas.microsoft.com/office/drawing/2014/main" id="{8A78CB3C-F7D6-4553-9F09-EFF787915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1475" y="1773238"/>
            <a:ext cx="46132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>
            <a:extLst>
              <a:ext uri="{FF2B5EF4-FFF2-40B4-BE49-F238E27FC236}">
                <a16:creationId xmlns:a16="http://schemas.microsoft.com/office/drawing/2014/main" id="{83721947-5444-4B0A-82EA-936CAD4D9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3950" y="292100"/>
            <a:ext cx="106203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A0B124-F15D-4AB3-A433-C643FACD1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154" y="31440"/>
            <a:ext cx="10058198" cy="661256"/>
          </a:xfrm>
          <a:noFill/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/>
          </a:bodyPr>
          <a:lstStyle/>
          <a:p>
            <a:pPr>
              <a:defRPr/>
            </a:pPr>
            <a:r>
              <a:rPr lang="hu-HU" sz="2400" dirty="0">
                <a:solidFill>
                  <a:srgbClr val="FF9900"/>
                </a:solidFill>
                <a:latin typeface="Arial" charset="0"/>
              </a:rPr>
              <a:t>Nemzeti Rák Kontrol Program definíciója (WHO)</a:t>
            </a:r>
            <a:endParaRPr lang="en-GB" sz="2400" dirty="0">
              <a:solidFill>
                <a:srgbClr val="FF9900"/>
              </a:solidFill>
              <a:latin typeface="Arial" charset="0"/>
            </a:endParaRPr>
          </a:p>
        </p:txBody>
      </p:sp>
      <p:sp>
        <p:nvSpPr>
          <p:cNvPr id="20485" name="Szövegdoboz 4">
            <a:extLst>
              <a:ext uri="{FF2B5EF4-FFF2-40B4-BE49-F238E27FC236}">
                <a16:creationId xmlns:a16="http://schemas.microsoft.com/office/drawing/2014/main" id="{7E5FB243-790A-4A46-B198-6EB7DC3A6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709613"/>
            <a:ext cx="9321800" cy="1477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Össztársadalmi szinten szervezett, nemzeti (állami) egészségügyi program, aminek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célja a daganatos megbetegedések gyakoriságának és halálozásának csökkentése és a daganatos betegek életminőségének javítása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tudományos bizonyítékokra alapozott stratégiák bevezetésével és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rendelkezésre álló erőforrások optimális felhasználásával a megelőzés, a korai felismerés, a kezelés és rehabilitáció területein. </a:t>
            </a:r>
            <a:endParaRPr lang="en-US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6" name="Dia számának helye 5">
            <a:extLst>
              <a:ext uri="{FF2B5EF4-FFF2-40B4-BE49-F238E27FC236}">
                <a16:creationId xmlns:a16="http://schemas.microsoft.com/office/drawing/2014/main" id="{451C18CC-CA1C-4AA2-AC41-31624419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3875" y="6543675"/>
            <a:ext cx="21431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A87B4D-B820-4A3B-89EB-98CC23C5E30B}" type="slidenum">
              <a:rPr lang="hu-HU" altLang="hu-HU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hu-HU" altLang="hu-HU" sz="1400"/>
          </a:p>
        </p:txBody>
      </p:sp>
      <p:sp>
        <p:nvSpPr>
          <p:cNvPr id="20487" name="Téglalap 4">
            <a:extLst>
              <a:ext uri="{FF2B5EF4-FFF2-40B4-BE49-F238E27FC236}">
                <a16:creationId xmlns:a16="http://schemas.microsoft.com/office/drawing/2014/main" id="{789AFFBD-1672-4DB4-AACC-DD76781A9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0" y="2349500"/>
            <a:ext cx="66246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hu-HU" altLang="hu-HU" sz="2000" b="1" u="sng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Cél</a:t>
            </a:r>
            <a:r>
              <a:rPr lang="en-GB" altLang="hu-HU" sz="2000" u="sng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GB" altLang="hu-HU" sz="2000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Daganatos halálozás 10%-os csökkentése 2030-ig</a:t>
            </a:r>
          </a:p>
        </p:txBody>
      </p:sp>
      <p:sp>
        <p:nvSpPr>
          <p:cNvPr id="20488" name="Téglalap 5">
            <a:extLst>
              <a:ext uri="{FF2B5EF4-FFF2-40B4-BE49-F238E27FC236}">
                <a16:creationId xmlns:a16="http://schemas.microsoft.com/office/drawing/2014/main" id="{365C602D-4834-41BE-8E16-1C7A9B013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4302125"/>
            <a:ext cx="246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Tartalma </a:t>
            </a:r>
            <a:r>
              <a:rPr lang="hu-HU" altLang="hu-HU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(WHO ajánlás):</a:t>
            </a:r>
          </a:p>
        </p:txBody>
      </p:sp>
      <p:sp>
        <p:nvSpPr>
          <p:cNvPr id="8" name="Bal oldali kapcsos zárójel 7">
            <a:extLst>
              <a:ext uri="{FF2B5EF4-FFF2-40B4-BE49-F238E27FC236}">
                <a16:creationId xmlns:a16="http://schemas.microsoft.com/office/drawing/2014/main" id="{924BF284-7CBE-4ADD-B6EA-334B24A7B3DC}"/>
              </a:ext>
            </a:extLst>
          </p:cNvPr>
          <p:cNvSpPr/>
          <p:nvPr/>
        </p:nvSpPr>
        <p:spPr>
          <a:xfrm>
            <a:off x="4062413" y="3073400"/>
            <a:ext cx="379412" cy="3175000"/>
          </a:xfrm>
          <a:prstGeom prst="leftBrace">
            <a:avLst>
              <a:gd name="adj1" fmla="val 8333"/>
              <a:gd name="adj2" fmla="val 45495"/>
            </a:avLst>
          </a:prstGeom>
          <a:ln w="19050">
            <a:solidFill>
              <a:srgbClr val="00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rgbClr val="00FF00"/>
              </a:solidFill>
            </a:endParaRPr>
          </a:p>
        </p:txBody>
      </p:sp>
      <p:sp>
        <p:nvSpPr>
          <p:cNvPr id="20490" name="Text Box 5">
            <a:extLst>
              <a:ext uri="{FF2B5EF4-FFF2-40B4-BE49-F238E27FC236}">
                <a16:creationId xmlns:a16="http://schemas.microsoft.com/office/drawing/2014/main" id="{5B2750E9-2BC2-4FCA-B1F7-BC74593F1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575" y="2951163"/>
            <a:ext cx="5181600" cy="3419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primer prevenció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szekunder prevenció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korai diagnosztika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terápia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rehabilitáció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palliáció – hospice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oktatás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PR tevékenység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résztvevők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nemzeti onkológiai struktúra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indikátorok, monitorizálás</a:t>
            </a:r>
          </a:p>
        </p:txBody>
      </p:sp>
      <p:pic>
        <p:nvPicPr>
          <p:cNvPr id="20491" name="Picture 12" descr="C:\__MUNKA_drive\Munka_2009\Igazgatosag\Kasler_prof\eloadasok\20090309_magyar_onkologia_nepszeru\WHO_logo.JPG">
            <a:extLst>
              <a:ext uri="{FF2B5EF4-FFF2-40B4-BE49-F238E27FC236}">
                <a16:creationId xmlns:a16="http://schemas.microsoft.com/office/drawing/2014/main" id="{3B1B7603-F926-4002-9FCF-11377EF87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69"/>
          <a:stretch>
            <a:fillRect/>
          </a:stretch>
        </p:blipFill>
        <p:spPr bwMode="auto">
          <a:xfrm>
            <a:off x="1508125" y="4702175"/>
            <a:ext cx="22447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B3D4D0CE-4F14-4BDB-876D-86CF6CF3BC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98813" y="347663"/>
            <a:ext cx="4105275" cy="461962"/>
          </a:xfrm>
          <a:effectLst>
            <a:outerShdw dist="107763" dir="2700000" algn="ctr" rotWithShape="0">
              <a:schemeClr val="tx2"/>
            </a:outerShdw>
          </a:effectLst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</a:rPr>
              <a:t>MNREP - Előzmények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82AA54D-755C-4846-8F6C-E3630DF81E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6425" y="1281113"/>
            <a:ext cx="9464675" cy="401955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marL="0" indent="0">
              <a:lnSpc>
                <a:spcPct val="133000"/>
              </a:lnSpc>
              <a:spcBef>
                <a:spcPct val="0"/>
              </a:spcBef>
              <a:buClr>
                <a:schemeClr val="tx1"/>
              </a:buClr>
              <a:buFontTx/>
              <a:buNone/>
              <a:defRPr/>
            </a:pPr>
            <a:r>
              <a:rPr lang="hu-HU" altLang="hu-HU" sz="2400" b="1" dirty="0">
                <a:solidFill>
                  <a:srgbClr val="FF9900"/>
                </a:solidFill>
                <a:latin typeface="Arial" panose="020B0604020202020204" pitchFamily="34" charset="0"/>
              </a:rPr>
              <a:t>Népegészségügyi Programok</a:t>
            </a:r>
          </a:p>
          <a:p>
            <a:pPr marL="1389063" lvl="1" indent="-533400">
              <a:lnSpc>
                <a:spcPct val="133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Char char="Ä"/>
              <a:defRPr/>
            </a:pPr>
            <a:r>
              <a:rPr lang="hu-HU" altLang="hu-HU" sz="2000" dirty="0">
                <a:solidFill>
                  <a:schemeClr val="bg1"/>
                </a:solidFill>
                <a:latin typeface="Arial" panose="020B0604020202020204" pitchFamily="34" charset="0"/>
              </a:rPr>
              <a:t>Kertai program (1994)</a:t>
            </a:r>
          </a:p>
          <a:p>
            <a:pPr marL="1389063" lvl="1" indent="-533400">
              <a:lnSpc>
                <a:spcPct val="133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Char char="Ä"/>
              <a:defRPr/>
            </a:pPr>
            <a:r>
              <a:rPr lang="hu-HU" altLang="hu-HU" sz="2000" dirty="0">
                <a:solidFill>
                  <a:schemeClr val="bg1"/>
                </a:solidFill>
                <a:latin typeface="Arial" panose="020B0604020202020204" pitchFamily="34" charset="0"/>
              </a:rPr>
              <a:t>Népegészségügyi Program (2001)</a:t>
            </a:r>
          </a:p>
          <a:p>
            <a:pPr marL="1389063" lvl="1" indent="-533400">
              <a:lnSpc>
                <a:spcPct val="133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Char char="Ä"/>
              <a:defRPr/>
            </a:pPr>
            <a:r>
              <a:rPr lang="hu-HU" altLang="hu-HU" sz="2000" dirty="0">
                <a:solidFill>
                  <a:schemeClr val="bg1"/>
                </a:solidFill>
                <a:latin typeface="Arial" panose="020B0604020202020204" pitchFamily="34" charset="0"/>
              </a:rPr>
              <a:t>Egészség Évtizede Johann Béla Program (2002)</a:t>
            </a:r>
          </a:p>
          <a:p>
            <a:pPr marL="1389063" lvl="1" indent="-533400">
              <a:lnSpc>
                <a:spcPct val="133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Char char="Ä"/>
              <a:defRPr/>
            </a:pPr>
            <a:r>
              <a:rPr lang="hu-HU" altLang="hu-HU" sz="2000" b="1" dirty="0">
                <a:solidFill>
                  <a:srgbClr val="00FF00"/>
                </a:solidFill>
                <a:latin typeface="Arial" panose="020B0604020202020204" pitchFamily="34" charset="0"/>
              </a:rPr>
              <a:t>Magyar Nemzeti Rákellenes Program (1993-)</a:t>
            </a:r>
            <a:r>
              <a:rPr lang="hu-HU" altLang="hu-HU" sz="2000" dirty="0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</a:p>
          <a:p>
            <a:pPr marL="1389063" lvl="1" indent="-533400">
              <a:lnSpc>
                <a:spcPct val="133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Char char="Ä"/>
              <a:defRPr/>
            </a:pPr>
            <a:endParaRPr lang="hu-HU" altLang="hu-HU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665163" indent="-665163">
              <a:lnSpc>
                <a:spcPct val="133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hu-HU" altLang="hu-HU" sz="2400" b="1" dirty="0">
                <a:solidFill>
                  <a:srgbClr val="FF9900"/>
                </a:solidFill>
                <a:latin typeface="Arial" panose="020B0604020202020204" pitchFamily="34" charset="0"/>
              </a:rPr>
              <a:t>Tartalmi felújítás</a:t>
            </a:r>
            <a:r>
              <a:rPr lang="hu-HU" altLang="hu-HU" sz="2400" dirty="0">
                <a:solidFill>
                  <a:schemeClr val="bg1"/>
                </a:solidFill>
                <a:latin typeface="Arial" panose="020B0604020202020204" pitchFamily="34" charset="0"/>
              </a:rPr>
              <a:t> – 1997, 2001, 2005, </a:t>
            </a:r>
            <a:r>
              <a:rPr lang="hu-HU" altLang="hu-HU" sz="2400" b="1" dirty="0">
                <a:solidFill>
                  <a:srgbClr val="00FF00"/>
                </a:solidFill>
                <a:latin typeface="Arial" panose="020B0604020202020204" pitchFamily="34" charset="0"/>
              </a:rPr>
              <a:t>2018</a:t>
            </a:r>
          </a:p>
          <a:p>
            <a:pPr marL="1389063" lvl="1" indent="-533400">
              <a:lnSpc>
                <a:spcPct val="133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Char char="Ä"/>
              <a:defRPr/>
            </a:pPr>
            <a:r>
              <a:rPr lang="hu-HU" altLang="hu-HU" sz="2000" b="1" dirty="0">
                <a:solidFill>
                  <a:srgbClr val="00FF00"/>
                </a:solidFill>
                <a:latin typeface="Arial" panose="020B0604020202020204" pitchFamily="34" charset="0"/>
              </a:rPr>
              <a:t>Magyar Nemzeti Rákellenes Program 2018</a:t>
            </a:r>
          </a:p>
          <a:p>
            <a:pPr marL="1789113" lvl="2" indent="-533400">
              <a:lnSpc>
                <a:spcPct val="133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Char char="Ä"/>
              <a:defRPr/>
            </a:pPr>
            <a:r>
              <a:rPr lang="hu-HU" altLang="hu-HU" sz="1600" b="1" dirty="0">
                <a:solidFill>
                  <a:schemeClr val="bg1"/>
                </a:solidFill>
                <a:latin typeface="Arial" panose="020B0604020202020204" pitchFamily="34" charset="0"/>
              </a:rPr>
              <a:t>Teljes program </a:t>
            </a:r>
            <a:r>
              <a:rPr lang="hu-HU" altLang="hu-HU" sz="1600" b="1" dirty="0">
                <a:solidFill>
                  <a:srgbClr val="00FF00"/>
                </a:solidFill>
                <a:latin typeface="Arial" panose="020B0604020202020204" pitchFamily="34" charset="0"/>
              </a:rPr>
              <a:t>(2018-2030 – 105 old.) – </a:t>
            </a:r>
            <a:r>
              <a:rPr lang="hu-HU" altLang="hu-HU" sz="1600" b="1" dirty="0">
                <a:solidFill>
                  <a:schemeClr val="bg1"/>
                </a:solidFill>
                <a:latin typeface="Arial" panose="020B0604020202020204" pitchFamily="34" charset="0"/>
              </a:rPr>
              <a:t>2018.06.27.</a:t>
            </a:r>
            <a:endParaRPr lang="hu-HU" altLang="hu-HU" sz="1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1789113" lvl="2" indent="-533400">
              <a:lnSpc>
                <a:spcPct val="133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Char char="Ä"/>
              <a:defRPr/>
            </a:pPr>
            <a:r>
              <a:rPr lang="hu-HU" altLang="hu-HU" sz="1600" b="1" dirty="0">
                <a:solidFill>
                  <a:schemeClr val="bg1"/>
                </a:solidFill>
                <a:latin typeface="Arial" panose="020B0604020202020204" pitchFamily="34" charset="0"/>
              </a:rPr>
              <a:t>Akcióterv </a:t>
            </a:r>
            <a:r>
              <a:rPr lang="hu-HU" altLang="hu-HU" sz="1600" b="1" dirty="0">
                <a:solidFill>
                  <a:srgbClr val="00FF00"/>
                </a:solidFill>
                <a:latin typeface="Arial" panose="020B0604020202020204" pitchFamily="34" charset="0"/>
              </a:rPr>
              <a:t>(2018-2030 – 8 old., 16 pont) – </a:t>
            </a:r>
            <a:r>
              <a:rPr lang="hu-HU" altLang="hu-HU" sz="1600" b="1" dirty="0">
                <a:solidFill>
                  <a:schemeClr val="bg1"/>
                </a:solidFill>
                <a:latin typeface="Arial" panose="020B0604020202020204" pitchFamily="34" charset="0"/>
              </a:rPr>
              <a:t>2018.07.23.</a:t>
            </a:r>
          </a:p>
          <a:p>
            <a:pPr marL="1789113" lvl="2" indent="-533400">
              <a:lnSpc>
                <a:spcPct val="133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Char char="Ä"/>
              <a:defRPr/>
            </a:pPr>
            <a:r>
              <a:rPr lang="hu-HU" altLang="hu-HU" sz="1600" b="1" dirty="0">
                <a:solidFill>
                  <a:schemeClr val="bg1"/>
                </a:solidFill>
                <a:latin typeface="Arial" panose="020B0604020202020204" pitchFamily="34" charset="0"/>
              </a:rPr>
              <a:t>2 + 2 éves Intézkedési terv </a:t>
            </a:r>
            <a:r>
              <a:rPr lang="hu-HU" altLang="hu-HU" sz="1600" b="1" dirty="0">
                <a:solidFill>
                  <a:srgbClr val="00FF00"/>
                </a:solidFill>
                <a:latin typeface="Arial" panose="020B0604020202020204" pitchFamily="34" charset="0"/>
              </a:rPr>
              <a:t>(2019-20 &amp; 2021-22) – </a:t>
            </a:r>
            <a:r>
              <a:rPr lang="hu-HU" altLang="hu-HU" sz="1600" b="1" dirty="0">
                <a:solidFill>
                  <a:schemeClr val="bg1"/>
                </a:solidFill>
                <a:latin typeface="Arial" panose="020B0604020202020204" pitchFamily="34" charset="0"/>
              </a:rPr>
              <a:t>2018.09.27.</a:t>
            </a:r>
            <a:endParaRPr lang="hu-HU" altLang="hu-HU" sz="1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1789113" lvl="2" indent="-533400">
              <a:lnSpc>
                <a:spcPct val="133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Char char="Ä"/>
              <a:defRPr/>
            </a:pPr>
            <a:r>
              <a:rPr lang="hu-HU" altLang="hu-HU" sz="1600" b="1" dirty="0">
                <a:solidFill>
                  <a:schemeClr val="bg1"/>
                </a:solidFill>
                <a:latin typeface="Arial" panose="020B0604020202020204" pitchFamily="34" charset="0"/>
              </a:rPr>
              <a:t>Szakmai vita, Társadalmi vita</a:t>
            </a:r>
          </a:p>
          <a:p>
            <a:pPr marL="1789113" lvl="2" indent="-533400">
              <a:lnSpc>
                <a:spcPct val="133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Char char="Ä"/>
              <a:defRPr/>
            </a:pPr>
            <a:r>
              <a:rPr lang="hu-HU" altLang="hu-HU" sz="1600" b="1" dirty="0">
                <a:solidFill>
                  <a:schemeClr val="bg1"/>
                </a:solidFill>
                <a:latin typeface="Arial" panose="020B0604020202020204" pitchFamily="34" charset="0"/>
              </a:rPr>
              <a:t>Kormány általi elfogadás </a:t>
            </a:r>
            <a:r>
              <a:rPr lang="hu-HU" altLang="hu-HU" sz="1600" b="1" dirty="0">
                <a:solidFill>
                  <a:srgbClr val="00FF00"/>
                </a:solidFill>
                <a:latin typeface="Arial" panose="020B0604020202020204" pitchFamily="34" charset="0"/>
              </a:rPr>
              <a:t>(2018. november)</a:t>
            </a:r>
          </a:p>
          <a:p>
            <a:pPr marL="1789113" lvl="2" indent="-533400">
              <a:lnSpc>
                <a:spcPct val="133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Char char="Ä"/>
              <a:defRPr/>
            </a:pPr>
            <a:r>
              <a:rPr lang="hu-HU" altLang="hu-HU" sz="1600" b="1" dirty="0">
                <a:solidFill>
                  <a:schemeClr val="bg1"/>
                </a:solidFill>
                <a:latin typeface="Arial" panose="020B0604020202020204" pitchFamily="34" charset="0"/>
              </a:rPr>
              <a:t>Célzott fejlesztési forrás allokáció </a:t>
            </a:r>
            <a:r>
              <a:rPr lang="hu-HU" altLang="hu-HU" sz="1600" b="1" dirty="0">
                <a:solidFill>
                  <a:srgbClr val="00FF00"/>
                </a:solidFill>
                <a:latin typeface="Arial" panose="020B0604020202020204" pitchFamily="34" charset="0"/>
              </a:rPr>
              <a:t>(2021-2023)</a:t>
            </a:r>
          </a:p>
        </p:txBody>
      </p:sp>
      <p:pic>
        <p:nvPicPr>
          <p:cNvPr id="21508" name="Picture 5" descr="C:\__MUNKA_drive\Munka_2009\Igazgatosag\Kasler_prof\eloadasok\20090309_magyar_onkologia_nepszeru\zaszlo_magyar_3.bmp">
            <a:extLst>
              <a:ext uri="{FF2B5EF4-FFF2-40B4-BE49-F238E27FC236}">
                <a16:creationId xmlns:a16="http://schemas.microsoft.com/office/drawing/2014/main" id="{68430BE0-BCA6-481E-B869-75F0E7789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71438"/>
            <a:ext cx="16430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Kép 4">
            <a:extLst>
              <a:ext uri="{FF2B5EF4-FFF2-40B4-BE49-F238E27FC236}">
                <a16:creationId xmlns:a16="http://schemas.microsoft.com/office/drawing/2014/main" id="{453501D6-007C-4001-A696-B2087E8EE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0350" y="2852738"/>
            <a:ext cx="16986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Text Box 2">
            <a:extLst>
              <a:ext uri="{FF2B5EF4-FFF2-40B4-BE49-F238E27FC236}">
                <a16:creationId xmlns:a16="http://schemas.microsoft.com/office/drawing/2014/main" id="{BAFD357D-06B8-41E1-BEED-6C484CA63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1066800"/>
            <a:ext cx="9859963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hu-HU" b="1" dirty="0">
                <a:solidFill>
                  <a:schemeClr val="bg1"/>
                </a:solidFill>
                <a:latin typeface="Arial" charset="0"/>
              </a:rPr>
              <a:t>  A prioritások meghatározása</a:t>
            </a:r>
          </a:p>
          <a:p>
            <a:pPr eaLnBrk="1" hangingPunct="1">
              <a:spcBef>
                <a:spcPts val="600"/>
              </a:spcBef>
              <a:buFontTx/>
              <a:buChar char="•"/>
              <a:defRPr/>
            </a:pPr>
            <a:r>
              <a:rPr lang="hu-HU" b="1" dirty="0">
                <a:solidFill>
                  <a:schemeClr val="bg1"/>
                </a:solidFill>
                <a:latin typeface="Arial" charset="0"/>
              </a:rPr>
              <a:t>  A források megszerzése és szétosztása </a:t>
            </a:r>
            <a:br>
              <a:rPr lang="hu-HU" b="1" dirty="0">
                <a:solidFill>
                  <a:schemeClr val="bg1"/>
                </a:solidFill>
                <a:latin typeface="Arial" charset="0"/>
              </a:rPr>
            </a:br>
            <a:r>
              <a:rPr lang="hu-HU" b="1" dirty="0">
                <a:solidFill>
                  <a:schemeClr val="bg1"/>
                </a:solidFill>
                <a:latin typeface="Arial" charset="0"/>
              </a:rPr>
              <a:t>   – </a:t>
            </a:r>
            <a:r>
              <a:rPr lang="hu-HU" dirty="0">
                <a:solidFill>
                  <a:schemeClr val="bg1"/>
                </a:solidFill>
                <a:latin typeface="Arial" charset="0"/>
              </a:rPr>
              <a:t>a prioritásoknak megfelelően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hu-HU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hu-HU" b="1" dirty="0">
                <a:solidFill>
                  <a:schemeClr val="bg1"/>
                </a:solidFill>
                <a:latin typeface="Arial" charset="0"/>
              </a:rPr>
              <a:t>A folyamat értékelése, </a:t>
            </a:r>
            <a:r>
              <a:rPr lang="hu-HU" b="1" dirty="0" err="1">
                <a:solidFill>
                  <a:schemeClr val="bg1"/>
                </a:solidFill>
                <a:latin typeface="Arial" charset="0"/>
              </a:rPr>
              <a:t>monitorizálása</a:t>
            </a:r>
            <a:endParaRPr lang="hu-HU" b="1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hu-HU" b="1" dirty="0">
                <a:solidFill>
                  <a:schemeClr val="bg1"/>
                </a:solidFill>
                <a:latin typeface="Arial" charset="0"/>
              </a:rPr>
              <a:t>  Folyamatos változtatás</a:t>
            </a:r>
          </a:p>
          <a:p>
            <a:pPr marL="442913" lvl="2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hu-HU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hu-HU" dirty="0">
                <a:solidFill>
                  <a:schemeClr val="bg1"/>
                </a:solidFill>
                <a:latin typeface="Arial" charset="0"/>
              </a:rPr>
              <a:t>egységes szakmai vezetés </a:t>
            </a:r>
            <a:endParaRPr lang="hu-HU" b="1" dirty="0">
              <a:solidFill>
                <a:schemeClr val="bg1"/>
              </a:solidFill>
              <a:latin typeface="Arial" charset="0"/>
            </a:endParaRPr>
          </a:p>
          <a:p>
            <a:pPr marL="442913" lvl="2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hu-HU" sz="1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hu-HU" sz="1800" dirty="0">
                <a:solidFill>
                  <a:schemeClr val="bg1"/>
                </a:solidFill>
                <a:latin typeface="Arial" charset="0"/>
              </a:rPr>
              <a:t>célorientáltság</a:t>
            </a:r>
          </a:p>
          <a:p>
            <a:pPr marL="442913" lvl="2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hu-HU" sz="1800" dirty="0">
                <a:solidFill>
                  <a:schemeClr val="bg1"/>
                </a:solidFill>
                <a:latin typeface="Arial" charset="0"/>
              </a:rPr>
              <a:t> a nemzet szükséglete</a:t>
            </a:r>
          </a:p>
          <a:p>
            <a:pPr marL="442913" lvl="2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hu-HU" sz="1800" dirty="0">
                <a:solidFill>
                  <a:schemeClr val="bg1"/>
                </a:solidFill>
                <a:latin typeface="Arial" charset="0"/>
              </a:rPr>
              <a:t> komponensek egymásra épülése</a:t>
            </a:r>
          </a:p>
          <a:p>
            <a:pPr marL="442913" lvl="2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hu-HU" sz="1800" dirty="0">
                <a:solidFill>
                  <a:schemeClr val="bg1"/>
                </a:solidFill>
                <a:latin typeface="Arial" charset="0"/>
              </a:rPr>
              <a:t> kompetencia, felelősségi szintek meghatározása</a:t>
            </a:r>
          </a:p>
          <a:p>
            <a:pPr marL="442913" lvl="2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hu-HU" sz="1800" dirty="0">
                <a:solidFill>
                  <a:schemeClr val="bg1"/>
                </a:solidFill>
                <a:latin typeface="Arial" charset="0"/>
              </a:rPr>
              <a:t> folyamatos döntések </a:t>
            </a:r>
            <a:r>
              <a:rPr lang="hu-HU" sz="1600" dirty="0">
                <a:solidFill>
                  <a:schemeClr val="bg1"/>
                </a:solidFill>
                <a:latin typeface="Arial" charset="0"/>
              </a:rPr>
              <a:t>(felhatalmazás alapján)</a:t>
            </a:r>
            <a:endParaRPr lang="hu-HU" sz="1800" dirty="0">
              <a:solidFill>
                <a:schemeClr val="bg1"/>
              </a:solidFill>
              <a:latin typeface="Arial" charset="0"/>
            </a:endParaRPr>
          </a:p>
          <a:p>
            <a:pPr marL="442913" lvl="2" eaLnBrk="1" hangingPunct="1">
              <a:lnSpc>
                <a:spcPct val="5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hu-HU" sz="1800" dirty="0">
                <a:solidFill>
                  <a:schemeClr val="bg1"/>
                </a:solidFill>
                <a:latin typeface="Arial" charset="0"/>
              </a:rPr>
              <a:t> partnerség </a:t>
            </a:r>
            <a:r>
              <a:rPr lang="hu-HU" sz="1600" dirty="0">
                <a:solidFill>
                  <a:schemeClr val="bg1"/>
                </a:solidFill>
                <a:latin typeface="Arial" charset="0"/>
              </a:rPr>
              <a:t>(minden tényező részvétele)</a:t>
            </a:r>
          </a:p>
          <a:p>
            <a:pPr lvl="2" eaLnBrk="1" hangingPunct="1">
              <a:lnSpc>
                <a:spcPct val="50000"/>
              </a:lnSpc>
              <a:spcBef>
                <a:spcPct val="50000"/>
              </a:spcBef>
              <a:defRPr/>
            </a:pPr>
            <a:endParaRPr lang="hu-HU" sz="1600" dirty="0">
              <a:solidFill>
                <a:schemeClr val="bg1"/>
              </a:solidFill>
              <a:latin typeface="Arial" charset="0"/>
            </a:endParaRPr>
          </a:p>
          <a:p>
            <a:pPr lvl="2" eaLnBrk="1" hangingPunct="1">
              <a:lnSpc>
                <a:spcPct val="50000"/>
              </a:lnSpc>
              <a:spcBef>
                <a:spcPct val="50000"/>
              </a:spcBef>
              <a:defRPr/>
            </a:pPr>
            <a:endParaRPr lang="hu-HU" sz="16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0"/>
              </a:lnSpc>
              <a:spcBef>
                <a:spcPts val="0"/>
              </a:spcBef>
              <a:buFontTx/>
              <a:buChar char="•"/>
              <a:defRPr/>
            </a:pPr>
            <a:r>
              <a:rPr lang="hu-HU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hu-HU" b="1" dirty="0">
                <a:solidFill>
                  <a:schemeClr val="bg1"/>
                </a:solidFill>
                <a:latin typeface="Arial" charset="0"/>
              </a:rPr>
              <a:t>Szakmai vezetés </a:t>
            </a:r>
            <a:endParaRPr lang="hu-HU" sz="18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Arial" charset="0"/>
              </a:rPr>
              <a:t>Országos Onkológiai Intézet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endParaRPr lang="hu-HU" sz="16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ts val="0"/>
              </a:spcBef>
              <a:buFontTx/>
              <a:buChar char="•"/>
              <a:defRPr/>
            </a:pPr>
            <a:r>
              <a:rPr lang="hu-HU" b="1" dirty="0">
                <a:solidFill>
                  <a:schemeClr val="bg1"/>
                </a:solidFill>
                <a:latin typeface="Arial" charset="0"/>
              </a:rPr>
              <a:t> Hazai szükségletek beépítése – </a:t>
            </a:r>
            <a:r>
              <a:rPr lang="hu-HU" sz="1800" dirty="0">
                <a:solidFill>
                  <a:schemeClr val="bg1"/>
                </a:solidFill>
                <a:latin typeface="Arial" charset="0"/>
              </a:rPr>
              <a:t>probléma fontossága, speciális körülmények</a:t>
            </a:r>
            <a:endParaRPr lang="hu-HU" b="1" dirty="0">
              <a:solidFill>
                <a:schemeClr val="bg1"/>
              </a:solidFill>
              <a:latin typeface="Arial" charset="0"/>
            </a:endParaRPr>
          </a:p>
          <a:p>
            <a:pPr lvl="2"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hu-HU" dirty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hu-HU" sz="1600" dirty="0">
                <a:solidFill>
                  <a:srgbClr val="00FF00"/>
                </a:solidFill>
                <a:latin typeface="Arial" charset="0"/>
              </a:rPr>
              <a:t>külön forrást igényel</a:t>
            </a:r>
          </a:p>
          <a:p>
            <a:pPr lvl="2" eaLnBrk="1" hangingPunct="1">
              <a:lnSpc>
                <a:spcPct val="70000"/>
              </a:lnSpc>
              <a:spcBef>
                <a:spcPct val="50000"/>
              </a:spcBef>
              <a:defRPr/>
            </a:pPr>
            <a:endParaRPr lang="hu-HU" sz="1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9AA86936-F32D-4020-8D2C-062395022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76200"/>
            <a:ext cx="9842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</a:rPr>
              <a:t>A MNREP kivitelezése</a:t>
            </a:r>
          </a:p>
        </p:txBody>
      </p:sp>
      <p:sp>
        <p:nvSpPr>
          <p:cNvPr id="22532" name="Text Box 5">
            <a:extLst>
              <a:ext uri="{FF2B5EF4-FFF2-40B4-BE49-F238E27FC236}">
                <a16:creationId xmlns:a16="http://schemas.microsoft.com/office/drawing/2014/main" id="{FE474D59-F71B-4EA4-9CEE-9CB192164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1028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200">
                <a:solidFill>
                  <a:srgbClr val="FF9900"/>
                </a:solidFill>
                <a:latin typeface="Arial" panose="020B0604020202020204" pitchFamily="34" charset="0"/>
              </a:rPr>
              <a:t>(Cecilia Sepulveda: Policies and managerial guidelines of national cancer control programmes, WHO Geneva 2005)</a:t>
            </a:r>
          </a:p>
        </p:txBody>
      </p:sp>
      <p:pic>
        <p:nvPicPr>
          <p:cNvPr id="22533" name="Picture 7" descr="C:\__MUNKA_drive\Munka_2009\Igazgatosag\Kasler_prof\eloadasok\20090309_magyar_onkologia_nepszeru\prioritasok.bmp">
            <a:extLst>
              <a:ext uri="{FF2B5EF4-FFF2-40B4-BE49-F238E27FC236}">
                <a16:creationId xmlns:a16="http://schemas.microsoft.com/office/drawing/2014/main" id="{74C11513-15C7-4092-AA4E-99F44487C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2288" y="2060575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788D788D-45F4-46A7-8DB5-B5B93146A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1811338"/>
            <a:ext cx="9086850" cy="6270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 törvényhozás – </a:t>
            </a:r>
            <a:r>
              <a:rPr lang="hu-HU" altLang="hu-HU" sz="2000">
                <a:solidFill>
                  <a:srgbClr val="00FF99"/>
                </a:solidFill>
                <a:latin typeface="Arial" panose="020B0604020202020204" pitchFamily="34" charset="0"/>
              </a:rPr>
              <a:t>Dohányzás ellenes törvény (2011)</a:t>
            </a: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</a:pPr>
            <a:endParaRPr lang="hu-HU" altLang="hu-HU" sz="2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006EE694-C922-44C7-BBEC-66942DACA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" y="1376363"/>
            <a:ext cx="89154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rgbClr val="FF9900"/>
                </a:solidFill>
                <a:latin typeface="Arial" panose="020B0604020202020204" pitchFamily="34" charset="0"/>
              </a:rPr>
              <a:t>DOHÁNYZÁS:</a:t>
            </a:r>
            <a:r>
              <a:rPr lang="hu-HU" altLang="hu-HU" sz="2000" b="1">
                <a:solidFill>
                  <a:schemeClr val="bg1"/>
                </a:solidFill>
                <a:latin typeface="Arial" panose="020B0604020202020204" pitchFamily="34" charset="0"/>
              </a:rPr>
              <a:t>  tüdő,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szájüreg, gége, nyelőcső, gyomor, hólyag, méhnyak</a:t>
            </a:r>
            <a:endParaRPr lang="hu-HU" altLang="hu-HU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347961C3-E690-4BCD-A6D1-9E7F52C09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1028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</a:rPr>
              <a:t>Primer prevenció - Előzmények </a:t>
            </a:r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id="{AF12C0EA-BE1F-4FFD-8DBE-4E4A4466D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2565400"/>
            <a:ext cx="9240838" cy="615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hu-HU" altLang="hu-HU" sz="2000">
                <a:solidFill>
                  <a:srgbClr val="00B050"/>
                </a:solidFill>
                <a:latin typeface="Arial" panose="020B0604020202020204" pitchFamily="34" charset="0"/>
              </a:rPr>
              <a:t>   </a:t>
            </a: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000">
                <a:solidFill>
                  <a:srgbClr val="00FF99"/>
                </a:solidFill>
                <a:latin typeface="Arial" panose="020B0604020202020204" pitchFamily="34" charset="0"/>
              </a:rPr>
              <a:t>diéta: „chips adó” (2012)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hu-HU" altLang="hu-HU" sz="2000">
                <a:solidFill>
                  <a:srgbClr val="00FF99"/>
                </a:solidFill>
                <a:latin typeface="Arial" panose="020B0604020202020204" pitchFamily="34" charset="0"/>
              </a:rPr>
              <a:t>    alkohol &amp; dohányterméke adójának emelése (2013, 2015, 2017, 2019, 2021)</a:t>
            </a:r>
            <a:endParaRPr lang="hu-HU" altLang="hu-HU" sz="1800">
              <a:solidFill>
                <a:srgbClr val="00FF99"/>
              </a:solidFill>
              <a:latin typeface="Arial" panose="020B0604020202020204" pitchFamily="34" charset="0"/>
            </a:endParaRP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BF32E51F-4653-43AE-A91D-5A4ACFE00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" y="2133600"/>
            <a:ext cx="8915400" cy="400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rgbClr val="FF9900"/>
                </a:solidFill>
                <a:latin typeface="Arial" panose="020B0604020202020204" pitchFamily="34" charset="0"/>
              </a:rPr>
              <a:t>Elhízás:</a:t>
            </a:r>
            <a:r>
              <a:rPr lang="hu-HU" altLang="hu-HU" sz="2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nyelőcső, vastag- és végbél, emlő, méhtest, vese</a:t>
            </a:r>
            <a:endParaRPr lang="hu-HU" altLang="hu-HU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583" name="Text Box 7">
            <a:extLst>
              <a:ext uri="{FF2B5EF4-FFF2-40B4-BE49-F238E27FC236}">
                <a16:creationId xmlns:a16="http://schemas.microsoft.com/office/drawing/2014/main" id="{04CA88D9-4817-4F2C-8285-040884766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8" y="4140200"/>
            <a:ext cx="9345612" cy="1304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endParaRPr lang="hu-HU" altLang="hu-HU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 fizikai ágensek:  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ionizáló sugárzások, napsugárzás (szolárium!)</a:t>
            </a:r>
            <a:endParaRPr lang="hu-HU" altLang="hu-HU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 kémiai ágensek: több száz!</a:t>
            </a:r>
            <a:endParaRPr lang="hu-HU" altLang="hu-HU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 biológiai ágensek:</a:t>
            </a:r>
          </a:p>
        </p:txBody>
      </p:sp>
      <p:sp>
        <p:nvSpPr>
          <p:cNvPr id="24584" name="Text Box 8">
            <a:extLst>
              <a:ext uri="{FF2B5EF4-FFF2-40B4-BE49-F238E27FC236}">
                <a16:creationId xmlns:a16="http://schemas.microsoft.com/office/drawing/2014/main" id="{727290FA-5C1A-4DAB-90B6-ABB1B1825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3213100"/>
            <a:ext cx="9074150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rgbClr val="FF9900"/>
                </a:solidFill>
                <a:latin typeface="Arial" panose="020B0604020202020204" pitchFamily="34" charset="0"/>
              </a:rPr>
              <a:t>Testmozgás: </a:t>
            </a:r>
            <a:r>
              <a:rPr lang="hu-HU" altLang="hu-HU" sz="2000">
                <a:solidFill>
                  <a:srgbClr val="00FF99"/>
                </a:solidFill>
                <a:latin typeface="Arial" panose="020B0604020202020204" pitchFamily="34" charset="0"/>
              </a:rPr>
              <a:t>nemzeti egészségügyi program – kötelező napi iskolai tornaóra, tornaterem építési program (2012-)</a:t>
            </a:r>
            <a:endParaRPr lang="hu-HU" altLang="hu-HU" sz="200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24585" name="Text Box 9">
            <a:extLst>
              <a:ext uri="{FF2B5EF4-FFF2-40B4-BE49-F238E27FC236}">
                <a16:creationId xmlns:a16="http://schemas.microsoft.com/office/drawing/2014/main" id="{CD48FC19-0798-4451-AACB-3CCEB8B91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725"/>
            <a:ext cx="10287000" cy="400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chemeClr val="accent1"/>
                </a:solidFill>
                <a:latin typeface="Arial" panose="020B0604020202020204" pitchFamily="34" charset="0"/>
              </a:rPr>
              <a:t>Karcinogén faktorok elimininálása, csökkentése</a:t>
            </a:r>
          </a:p>
        </p:txBody>
      </p:sp>
      <p:sp>
        <p:nvSpPr>
          <p:cNvPr id="24586" name="Text Box 11">
            <a:extLst>
              <a:ext uri="{FF2B5EF4-FFF2-40B4-BE49-F238E27FC236}">
                <a16:creationId xmlns:a16="http://schemas.microsoft.com/office/drawing/2014/main" id="{B36282DC-B6A2-4235-BD90-CB6056DF9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3968750"/>
            <a:ext cx="4897438" cy="400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rgbClr val="FF9900"/>
                </a:solidFill>
                <a:latin typeface="Arial" panose="020B0604020202020204" pitchFamily="34" charset="0"/>
              </a:rPr>
              <a:t>Foglalkozási  –  környezeti ártalmak</a:t>
            </a:r>
            <a:endParaRPr lang="hu-HU" altLang="hu-HU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587" name="Text Box 12">
            <a:extLst>
              <a:ext uri="{FF2B5EF4-FFF2-40B4-BE49-F238E27FC236}">
                <a16:creationId xmlns:a16="http://schemas.microsoft.com/office/drawing/2014/main" id="{BA2B8060-E5CC-4C26-9200-CFC18D634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5445125"/>
            <a:ext cx="8101013" cy="3698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hu-HU" altLang="hu-HU" sz="16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000">
                <a:solidFill>
                  <a:srgbClr val="00FF99"/>
                </a:solidFill>
                <a:latin typeface="Arial" panose="020B0604020202020204" pitchFamily="34" charset="0"/>
              </a:rPr>
              <a:t>HPV – vakcináció (államilag finanszírozott program; 2014-)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>
            <a:extLst>
              <a:ext uri="{FF2B5EF4-FFF2-40B4-BE49-F238E27FC236}">
                <a16:creationId xmlns:a16="http://schemas.microsoft.com/office/drawing/2014/main" id="{F3C2D34A-5A5A-40D9-A7D6-2E4801AC9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1511300"/>
            <a:ext cx="9648825" cy="4524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Európai Rákellenes Kódex rák kialakulásának kockázatát csökkentő kulcselemeinek (12 pont) erőteljes társadalmi kommunikációja. 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dohányzás és alkoholfogyasztás elleni küzdelem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erősítése tájékoztató anyagokkal és leszokást segítő programokkal, a betegszervezetek bevonásával és médiakampány segítségével.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Elsődleges és másodlagos prevenciós, célzott kampányok szervezése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önkéntesek és gyógyult betegek bevonásával.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egészséges táplálkozás érdekében táplálkozási ajánlások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széles körben történő ismertetése, élelmiszerek hozzáadott cukortartalmának, só és transzzsír tartalmának szabályozása.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HPV-elleni védőoltás kiterjesztése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serdülőkorú lány gyermekeken kívül a hasonló korú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fiúgyermekekre is.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Hiteles tájékoztatás a világhálón érdemi és ellenőrzött források alapján mind a betegek, mind a szakemberek részére.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ionizáló sugárzások dózislimitjeinek szabályozása és ellenőrzése.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Munkahelyi veszélyeztető tényezők kockázatának kiszűrése.</a:t>
            </a:r>
          </a:p>
        </p:txBody>
      </p:sp>
      <p:sp>
        <p:nvSpPr>
          <p:cNvPr id="26627" name="Text Box 4">
            <a:extLst>
              <a:ext uri="{FF2B5EF4-FFF2-40B4-BE49-F238E27FC236}">
                <a16:creationId xmlns:a16="http://schemas.microsoft.com/office/drawing/2014/main" id="{EA877699-4FA9-4BC0-8C90-3AD7BC772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1028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</a:rPr>
              <a:t>Primer prevenció – MNREP 2018-30 </a:t>
            </a:r>
          </a:p>
        </p:txBody>
      </p:sp>
      <p:sp>
        <p:nvSpPr>
          <p:cNvPr id="26628" name="Text Box 9">
            <a:extLst>
              <a:ext uri="{FF2B5EF4-FFF2-40B4-BE49-F238E27FC236}">
                <a16:creationId xmlns:a16="http://schemas.microsoft.com/office/drawing/2014/main" id="{6AEE0D10-7E2F-46E2-80D9-AAC0926FF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725"/>
            <a:ext cx="10287000" cy="400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chemeClr val="accent1"/>
                </a:solidFill>
                <a:latin typeface="Arial" panose="020B0604020202020204" pitchFamily="34" charset="0"/>
              </a:rPr>
              <a:t>Karcinogén faktorok elimininálása, csökkentése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>
            <a:extLst>
              <a:ext uri="{FF2B5EF4-FFF2-40B4-BE49-F238E27FC236}">
                <a16:creationId xmlns:a16="http://schemas.microsoft.com/office/drawing/2014/main" id="{5204B6F3-0B87-4AD1-B06E-DD74C0AAC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42875"/>
            <a:ext cx="9739312" cy="830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</a:rPr>
              <a:t>Az Európai Rákellenes Kódex ajánlása a rákkockázat csökkentésére (12 pont)</a:t>
            </a:r>
            <a:endParaRPr lang="hu-HU" altLang="hu-HU" sz="2400">
              <a:solidFill>
                <a:srgbClr val="FF99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Bal oldali kapcsos zárójel 1">
            <a:extLst>
              <a:ext uri="{FF2B5EF4-FFF2-40B4-BE49-F238E27FC236}">
                <a16:creationId xmlns:a16="http://schemas.microsoft.com/office/drawing/2014/main" id="{5DDFA846-B151-4B09-8B33-DA8F4673F55E}"/>
              </a:ext>
            </a:extLst>
          </p:cNvPr>
          <p:cNvSpPr/>
          <p:nvPr/>
        </p:nvSpPr>
        <p:spPr bwMode="auto">
          <a:xfrm>
            <a:off x="1892300" y="1341438"/>
            <a:ext cx="442913" cy="4464050"/>
          </a:xfrm>
          <a:prstGeom prst="leftBrac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5" name="Bal oldali kapcsos zárójel 4">
            <a:extLst>
              <a:ext uri="{FF2B5EF4-FFF2-40B4-BE49-F238E27FC236}">
                <a16:creationId xmlns:a16="http://schemas.microsoft.com/office/drawing/2014/main" id="{86B1D581-4400-4BD3-B8BA-BAE62CBA5337}"/>
              </a:ext>
            </a:extLst>
          </p:cNvPr>
          <p:cNvSpPr/>
          <p:nvPr/>
        </p:nvSpPr>
        <p:spPr bwMode="auto">
          <a:xfrm>
            <a:off x="1903413" y="5805488"/>
            <a:ext cx="360362" cy="477837"/>
          </a:xfrm>
          <a:prstGeom prst="leftBrac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28677" name="Szövegdoboz 2">
            <a:extLst>
              <a:ext uri="{FF2B5EF4-FFF2-40B4-BE49-F238E27FC236}">
                <a16:creationId xmlns:a16="http://schemas.microsoft.com/office/drawing/2014/main" id="{40912B35-5409-4A14-BA3E-378AB08D2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3213100"/>
            <a:ext cx="1298575" cy="708025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Primér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prevenció</a:t>
            </a:r>
          </a:p>
        </p:txBody>
      </p:sp>
      <p:sp>
        <p:nvSpPr>
          <p:cNvPr id="28678" name="Szövegdoboz 7">
            <a:extLst>
              <a:ext uri="{FF2B5EF4-FFF2-40B4-BE49-F238E27FC236}">
                <a16:creationId xmlns:a16="http://schemas.microsoft.com/office/drawing/2014/main" id="{93FDF473-402A-426B-8FD4-83BADC76D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5661025"/>
            <a:ext cx="1482725" cy="708025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Szekunder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prevenció</a:t>
            </a:r>
          </a:p>
        </p:txBody>
      </p:sp>
      <p:pic>
        <p:nvPicPr>
          <p:cNvPr id="28679" name="Kép 2">
            <a:extLst>
              <a:ext uri="{FF2B5EF4-FFF2-40B4-BE49-F238E27FC236}">
                <a16:creationId xmlns:a16="http://schemas.microsoft.com/office/drawing/2014/main" id="{4E5C705D-44A8-4824-8DAD-90663B1D90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3775" y="1341438"/>
            <a:ext cx="6953250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5823A3BE-1287-42A6-8477-506023196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3605213"/>
            <a:ext cx="9944100" cy="209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 vizsgáló módszer bizonyított hatásossága (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specificitás, szenzitivitás)</a:t>
            </a:r>
            <a:endParaRPr lang="hu-HU" altLang="hu-HU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 feltételek megléte 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(módszer, képzett személyzet, berendezések)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célpopuláció elérhetősége 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(részvételi arány biztosítása)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kiszűrt betegek kuratív kezeléséhez szükséges módszerek megléte</a:t>
            </a:r>
            <a:endParaRPr lang="hu-HU" altLang="hu-HU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finanszírozás biztosított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hu-HU" altLang="hu-HU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lokalizációk: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B5FEB4DB-05F4-47AF-86AB-98C36954E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132013"/>
            <a:ext cx="7543800" cy="10112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Hatásos kezelés lehetősége</a:t>
            </a:r>
            <a:endParaRPr lang="hu-HU" altLang="hu-HU" sz="2000" u="sng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Realitás: 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emlő, méhnyak, szájüreg, garat-gége, vastag- és végbél,		     prosztata, bőr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4384CE9C-A323-4EED-8904-768DB57D9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1643063"/>
            <a:ext cx="2743200" cy="400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rgbClr val="FF9900"/>
                </a:solidFill>
                <a:latin typeface="Arial" panose="020B0604020202020204" pitchFamily="34" charset="0"/>
              </a:rPr>
              <a:t>Korai felismerés: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59341A3D-E6B7-4835-A3CD-382D2D94B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5738" y="87313"/>
            <a:ext cx="10287001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</a:rPr>
              <a:t>Korai felismerés és szűrés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34E9842D-8851-4077-9F2E-59856E1E3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3100388"/>
            <a:ext cx="4467225" cy="400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rgbClr val="FF9900"/>
                </a:solidFill>
                <a:latin typeface="Arial" panose="020B0604020202020204" pitchFamily="34" charset="0"/>
              </a:rPr>
              <a:t>Populáció szintű szűrés feltételei:</a:t>
            </a:r>
          </a:p>
        </p:txBody>
      </p:sp>
      <p:sp>
        <p:nvSpPr>
          <p:cNvPr id="12295" name="Text Box 8">
            <a:extLst>
              <a:ext uri="{FF2B5EF4-FFF2-40B4-BE49-F238E27FC236}">
                <a16:creationId xmlns:a16="http://schemas.microsoft.com/office/drawing/2014/main" id="{2B85ABD5-2536-4DFF-9994-9F6EFFCD3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3" y="788988"/>
            <a:ext cx="72009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hu-HU" b="1" dirty="0">
                <a:solidFill>
                  <a:schemeClr val="bg1"/>
                </a:solidFill>
                <a:latin typeface="Arial" pitchFamily="34" charset="0"/>
              </a:rPr>
              <a:t>Szűrés: </a:t>
            </a:r>
            <a:r>
              <a:rPr lang="hu-H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</a:rPr>
              <a:t>tünet- és panaszmentes rizikócsoportok 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hu-HU" b="1" dirty="0">
                <a:solidFill>
                  <a:schemeClr val="bg1"/>
                </a:solidFill>
                <a:latin typeface="Arial" pitchFamily="34" charset="0"/>
              </a:rPr>
              <a:t>Korai felismerés:</a:t>
            </a:r>
            <a:r>
              <a:rPr lang="hu-HU" b="1" dirty="0">
                <a:solidFill>
                  <a:schemeClr val="accent1"/>
                </a:solidFill>
                <a:latin typeface="Arial" pitchFamily="34" charset="0"/>
              </a:rPr>
              <a:t> </a:t>
            </a:r>
            <a:r>
              <a:rPr lang="hu-H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</a:rPr>
              <a:t>szimptómás betegek</a:t>
            </a:r>
          </a:p>
        </p:txBody>
      </p:sp>
      <p:sp>
        <p:nvSpPr>
          <p:cNvPr id="30728" name="Text Box 9">
            <a:extLst>
              <a:ext uri="{FF2B5EF4-FFF2-40B4-BE49-F238E27FC236}">
                <a16:creationId xmlns:a16="http://schemas.microsoft.com/office/drawing/2014/main" id="{367B4228-5D44-4AD0-86F6-70C560554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5732463"/>
            <a:ext cx="9607550" cy="844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hu-HU" altLang="hu-HU" sz="160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</a:rPr>
              <a:t>emlő, méhnyak, vastag- és végbél 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(WHO, European Code Against Cancer, US Task Force)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</a:rPr>
              <a:t>tüdő,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szájüreg, prosztata, bőr, petefészek (vizsgált területek)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</a:pPr>
            <a:endParaRPr lang="hu-HU" altLang="hu-HU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0729" name="Picture 11" descr="C:\__MUNKA_drive\Munka_2009\Igazgatosag\Kasler_prof\eloadasok\20090309_magyar_onkologia_nepszeru\korai1.bmp">
            <a:extLst>
              <a:ext uri="{FF2B5EF4-FFF2-40B4-BE49-F238E27FC236}">
                <a16:creationId xmlns:a16="http://schemas.microsoft.com/office/drawing/2014/main" id="{4B6E0935-CF0A-41A5-898A-9F77E7242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9375" y="195263"/>
            <a:ext cx="24130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FC2A4C58-CFC2-48B5-8F05-45A7F819F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864725" cy="2681287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609600" indent="-609600">
              <a:lnSpc>
                <a:spcPct val="95000"/>
              </a:lnSpc>
              <a:buFontTx/>
              <a:buNone/>
            </a:pPr>
            <a:endParaRPr lang="hu-HU" altLang="hu-HU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hu-HU" altLang="hu-HU">
              <a:latin typeface="Arial Black" panose="020B0A04020102020204" pitchFamily="34" charset="0"/>
            </a:endParaRPr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06894693-AECD-42B3-A8B8-FE74DECDC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155575"/>
            <a:ext cx="9739312" cy="534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20000"/>
              </a:lnSpc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</a:rPr>
              <a:t>Szekunder prevenció/Szűrés - Előzmények</a:t>
            </a:r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256D9A03-CFD8-4B61-AA88-91A06E162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5175"/>
            <a:ext cx="2667000" cy="715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200000"/>
              </a:lnSpc>
              <a:buFontTx/>
              <a:buNone/>
            </a:pPr>
            <a:r>
              <a:rPr lang="hu-HU" altLang="hu-HU" sz="2400" b="1">
                <a:solidFill>
                  <a:srgbClr val="FF9900"/>
                </a:solidFill>
                <a:latin typeface="Arial" panose="020B0604020202020204" pitchFamily="34" charset="0"/>
              </a:rPr>
              <a:t>Méhnyak:</a:t>
            </a:r>
            <a:endParaRPr lang="hu-HU" altLang="hu-HU" sz="240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785413" name="Text Box 5">
            <a:extLst>
              <a:ext uri="{FF2B5EF4-FFF2-40B4-BE49-F238E27FC236}">
                <a16:creationId xmlns:a16="http://schemas.microsoft.com/office/drawing/2014/main" id="{0BEF68DB-1E6A-4D91-B9BF-55C69933C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675" y="1052513"/>
            <a:ext cx="70104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hu-HU" dirty="0">
                <a:solidFill>
                  <a:schemeClr val="bg1"/>
                </a:solidFill>
                <a:latin typeface="Arial" charset="0"/>
              </a:rPr>
              <a:t> citológia bevezetése </a:t>
            </a:r>
            <a:r>
              <a:rPr lang="hu-HU" sz="1800" dirty="0">
                <a:solidFill>
                  <a:schemeClr val="bg1"/>
                </a:solidFill>
                <a:latin typeface="Arial" charset="0"/>
              </a:rPr>
              <a:t>(OOI, 1950-)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hu-HU" dirty="0">
                <a:solidFill>
                  <a:schemeClr val="bg1"/>
                </a:solidFill>
                <a:latin typeface="Arial" charset="0"/>
              </a:rPr>
              <a:t> citológiai hálózat </a:t>
            </a:r>
            <a:r>
              <a:rPr lang="hu-HU" sz="1800" dirty="0">
                <a:solidFill>
                  <a:schemeClr val="bg1"/>
                </a:solidFill>
                <a:latin typeface="Arial" charset="0"/>
              </a:rPr>
              <a:t>(OOI, 1960-)</a:t>
            </a:r>
            <a:endParaRPr lang="hu-HU" sz="1600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hu-HU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hu-HU" dirty="0">
                <a:solidFill>
                  <a:srgbClr val="00FF99"/>
                </a:solidFill>
                <a:latin typeface="Arial" charset="0"/>
              </a:rPr>
              <a:t>Szervezett citológiai </a:t>
            </a:r>
            <a:r>
              <a:rPr lang="hu-HU" dirty="0" err="1">
                <a:solidFill>
                  <a:srgbClr val="00FF99"/>
                </a:solidFill>
                <a:latin typeface="Arial" charset="0"/>
              </a:rPr>
              <a:t>méhnyakrák</a:t>
            </a:r>
            <a:r>
              <a:rPr lang="hu-HU" dirty="0">
                <a:solidFill>
                  <a:srgbClr val="00FF99"/>
                </a:solidFill>
                <a:latin typeface="Arial" charset="0"/>
              </a:rPr>
              <a:t> szűrés </a:t>
            </a:r>
            <a:r>
              <a:rPr lang="hu-HU" sz="1800" dirty="0">
                <a:solidFill>
                  <a:srgbClr val="00FF99"/>
                </a:solidFill>
                <a:latin typeface="Arial" charset="0"/>
              </a:rPr>
              <a:t>(OOI, 1970-)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hu-HU" dirty="0">
                <a:solidFill>
                  <a:schemeClr val="bg1"/>
                </a:solidFill>
                <a:latin typeface="Arial" charset="0"/>
              </a:rPr>
              <a:t> Népegészségügyi Program </a:t>
            </a:r>
            <a:r>
              <a:rPr lang="hu-HU" sz="1800" dirty="0">
                <a:solidFill>
                  <a:schemeClr val="bg1"/>
                </a:solidFill>
                <a:latin typeface="Arial" charset="0"/>
              </a:rPr>
              <a:t>(1994, 2001, 2002)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hu-HU" sz="1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hu-HU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</a:rPr>
              <a:t>Védőnők bevonása (2015)</a:t>
            </a:r>
          </a:p>
        </p:txBody>
      </p:sp>
      <p:sp>
        <p:nvSpPr>
          <p:cNvPr id="32774" name="Text Box 6">
            <a:extLst>
              <a:ext uri="{FF2B5EF4-FFF2-40B4-BE49-F238E27FC236}">
                <a16:creationId xmlns:a16="http://schemas.microsoft.com/office/drawing/2014/main" id="{EFF5DC6F-F22E-4BBF-8F60-2475A8A83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349500"/>
            <a:ext cx="2667000" cy="715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200000"/>
              </a:lnSpc>
              <a:buFontTx/>
              <a:buNone/>
            </a:pPr>
            <a:r>
              <a:rPr lang="hu-HU" altLang="hu-HU" sz="2400" b="1">
                <a:solidFill>
                  <a:srgbClr val="FF9900"/>
                </a:solidFill>
                <a:latin typeface="Arial" panose="020B0604020202020204" pitchFamily="34" charset="0"/>
              </a:rPr>
              <a:t>Emlő:</a:t>
            </a:r>
            <a:endParaRPr lang="hu-HU" altLang="hu-HU" sz="240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32775" name="Text Box 7">
            <a:extLst>
              <a:ext uri="{FF2B5EF4-FFF2-40B4-BE49-F238E27FC236}">
                <a16:creationId xmlns:a16="http://schemas.microsoft.com/office/drawing/2014/main" id="{F3481719-E075-4156-A5D7-F36B95890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708275"/>
            <a:ext cx="8024813" cy="12303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MNRKP 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(OOI, 1993)</a:t>
            </a: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Népegészségügyi Program, modell szűrés 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(1994, 2001, 2002)</a:t>
            </a: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hu-HU" altLang="hu-HU" sz="2000">
                <a:solidFill>
                  <a:srgbClr val="00FF99"/>
                </a:solidFill>
                <a:latin typeface="Arial" panose="020B0604020202020204" pitchFamily="34" charset="0"/>
              </a:rPr>
              <a:t> Országos mammográfiás szűrési program bevezetése </a:t>
            </a:r>
            <a:r>
              <a:rPr lang="hu-HU" altLang="hu-HU" sz="1800">
                <a:solidFill>
                  <a:srgbClr val="00FF99"/>
                </a:solidFill>
                <a:latin typeface="Arial" panose="020B0604020202020204" pitchFamily="34" charset="0"/>
              </a:rPr>
              <a:t>(2002-)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rgbClr val="00FF99"/>
                </a:solidFill>
                <a:latin typeface="Arial" panose="020B0604020202020204" pitchFamily="34" charset="0"/>
              </a:rPr>
              <a:t> 45-65 év között kétévente meghívó mammográfiás szűrésre</a:t>
            </a:r>
          </a:p>
        </p:txBody>
      </p:sp>
      <p:sp>
        <p:nvSpPr>
          <p:cNvPr id="32776" name="Text Box 8">
            <a:extLst>
              <a:ext uri="{FF2B5EF4-FFF2-40B4-BE49-F238E27FC236}">
                <a16:creationId xmlns:a16="http://schemas.microsoft.com/office/drawing/2014/main" id="{5C969A0B-6BD0-4157-B859-241C87436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933825"/>
            <a:ext cx="2514600" cy="1570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200000"/>
              </a:lnSpc>
              <a:buFontTx/>
              <a:buNone/>
            </a:pPr>
            <a:r>
              <a:rPr lang="hu-HU" altLang="hu-HU" sz="2400" b="1">
                <a:solidFill>
                  <a:srgbClr val="FF9900"/>
                </a:solidFill>
                <a:latin typeface="Arial" panose="020B0604020202020204" pitchFamily="34" charset="0"/>
              </a:rPr>
              <a:t>Colo-rectalis:	</a:t>
            </a:r>
            <a:endParaRPr lang="hu-HU" altLang="hu-HU" sz="200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32777" name="Text Box 13">
            <a:extLst>
              <a:ext uri="{FF2B5EF4-FFF2-40B4-BE49-F238E27FC236}">
                <a16:creationId xmlns:a16="http://schemas.microsoft.com/office/drawing/2014/main" id="{5078C39A-3D85-43C9-9B25-788D03877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221163"/>
            <a:ext cx="7597775" cy="2678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MNRKP 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(OOI, 1993)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Népegészségügyi Program 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(Kertai – 1994, 2001, 2002)</a:t>
            </a: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Modell szűrések (megtörténtek)</a:t>
            </a:r>
            <a:endParaRPr lang="hu-HU" altLang="hu-HU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</a:rPr>
              <a:t> Metodikai viták késleltették bevezetését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 (occult bélvérzés vs kolonoszkópia)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2000">
                <a:solidFill>
                  <a:srgbClr val="00FF99"/>
                </a:solidFill>
                <a:latin typeface="Arial" panose="020B0604020202020204" pitchFamily="34" charset="0"/>
              </a:rPr>
              <a:t>Országos szűrési program bevezetése (2018. nov-)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sz="1800">
                <a:solidFill>
                  <a:srgbClr val="00FF99"/>
                </a:solidFill>
                <a:latin typeface="Arial" panose="020B0604020202020204" pitchFamily="34" charset="0"/>
              </a:rPr>
              <a:t>50-70 év között kétévente okkult bélvérzés kimutatása</a:t>
            </a:r>
          </a:p>
          <a:p>
            <a:pPr>
              <a:lnSpc>
                <a:spcPct val="80000"/>
              </a:lnSpc>
              <a:buFontTx/>
              <a:buNone/>
            </a:pPr>
            <a:endParaRPr lang="hu-HU" altLang="hu-HU" sz="1800">
              <a:solidFill>
                <a:srgbClr val="00FF99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hu-HU" altLang="hu-HU" sz="1800">
              <a:solidFill>
                <a:srgbClr val="00FF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>
            <a:extLst>
              <a:ext uri="{FF2B5EF4-FFF2-40B4-BE49-F238E27FC236}">
                <a16:creationId xmlns:a16="http://schemas.microsoft.com/office/drawing/2014/main" id="{0ECAF89C-ABB8-4141-A597-252DAA93C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300038"/>
            <a:ext cx="9739312" cy="495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20000"/>
              </a:lnSpc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</a:rPr>
              <a:t>Szekunder prevenció/Szűrés – MNREP 2018-30</a:t>
            </a: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075986EB-1436-46FE-BEC2-511ECDF92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1352550"/>
            <a:ext cx="9648825" cy="48006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Méhnyak-szűrés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országosan egységes hozzáférhetősége érdekében a szűrési rendszer ismételt áttekintése, a szűrési rendszer támogatása, továbbfejlesztése.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HPV kimutatáson alapuló szűrésre való áttérés (folyamatban)</a:t>
            </a:r>
          </a:p>
          <a:p>
            <a:pPr>
              <a:spcBef>
                <a:spcPct val="0"/>
              </a:spcBef>
            </a:pPr>
            <a:r>
              <a:rPr lang="hu-HU" altLang="hu-HU" sz="1800" u="sng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Mammográfiás emlőszűrésen a lakossági részvétel növelése 70%-ra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hathatósabb kommunikációval, oktatással és a háziorvosok mozgósító szerepének jobb kihasználásával, a leginkább rászoruló területeken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mozgó szűrőállomások munkába állításával.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Emellett biztosítani kell a szűrőközpontok minőségbiztosítását és szakmai ellenőrzését is.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Életkor határok kiszélesítése 45-65 évről 40-75 évre (folyamatban)</a:t>
            </a:r>
          </a:p>
          <a:p>
            <a:pPr>
              <a:spcBef>
                <a:spcPct val="0"/>
              </a:spcBef>
            </a:pPr>
            <a:r>
              <a:rPr lang="hu-HU" altLang="hu-HU" sz="1800" u="sng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Vastagbélrák szűrésére 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székletvér vizsgálatának bevezetése 2 évente, 50-70 éves női és férfi populációban.</a:t>
            </a:r>
          </a:p>
          <a:p>
            <a:pPr>
              <a:spcBef>
                <a:spcPct val="0"/>
              </a:spcBef>
            </a:pPr>
            <a:r>
              <a:rPr lang="hu-HU" altLang="hu-HU" sz="1800" u="sng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Tüdőrák-szűrés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bevezetése évente végzett alacsony dózisú CT-vizsgálattal 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tüdőrákból eredő halálozás csökkentésére az 50-79 év közötti, ≥25 csomagév dohányzási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anamnézissel rendelkező (beleértve a &lt;15 éve leszokott) személyek részére.                   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szűrés bevezetéséhez szorosan csatlakozva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szűrésen résztvevő dohányos emberek részére leszokás támogató programokat </a:t>
            </a: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indítani kell.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Informatikai eszközök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segítségével olyan program készítése, amely jelzi az aktuális szűrés időpontját, elérhető szolgáltatásokat.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>
            <a:extLst>
              <a:ext uri="{FF2B5EF4-FFF2-40B4-BE49-F238E27FC236}">
                <a16:creationId xmlns:a16="http://schemas.microsoft.com/office/drawing/2014/main" id="{D5C00F1D-B060-4B96-9C58-461DB2C5E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188913"/>
            <a:ext cx="9739312" cy="5349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20000"/>
              </a:lnSpc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</a:rPr>
              <a:t>HUNCHEST 2 – GYORSÉRTÉKELÉS*</a:t>
            </a:r>
          </a:p>
        </p:txBody>
      </p:sp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89EB33DB-8811-4990-AE83-8895E6C47DB6}"/>
              </a:ext>
            </a:extLst>
          </p:cNvPr>
          <p:cNvGraphicFramePr>
            <a:graphicFrameLocks noGrp="1"/>
          </p:cNvGraphicFramePr>
          <p:nvPr/>
        </p:nvGraphicFramePr>
        <p:xfrm>
          <a:off x="895350" y="2624138"/>
          <a:ext cx="8569325" cy="3738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0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8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2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63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HUNCHEST2 program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OKPI beteganyag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Nemzeti Rákregiszter*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1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időtáv: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2019. szept.-2021. dec.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2019. szept.-2021. dec.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2016. jan.-2018. dec.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9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dohányzás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Jelenlegi/korábbi erősen dohányzó (≥25 csomagév)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Jelenlegi/korábbi erősen dohányzó (≥25 csomagév)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nincs információ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3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3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Stádium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Fő 	(%)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Fő	 (%)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Fő	 (%)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3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rgbClr val="FF0000"/>
                          </a:solidFill>
                          <a:effectLst/>
                        </a:rPr>
                        <a:t>I. stádium </a:t>
                      </a:r>
                      <a:endParaRPr lang="hu-HU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chemeClr val="tx1"/>
                          </a:solidFill>
                          <a:effectLst/>
                        </a:rPr>
                        <a:t>37	(60,7%)</a:t>
                      </a:r>
                      <a:endParaRPr lang="hu-HU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FF0000"/>
                          </a:solidFill>
                          <a:effectLst/>
                        </a:rPr>
                        <a:t>41 	(8,3%)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FF0000"/>
                          </a:solidFill>
                          <a:effectLst/>
                        </a:rPr>
                        <a:t>1 210	(10,0%)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3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II. stádium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2	(3,3%)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39 	(7,9%)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2 670	(22,1%)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3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IIIA stádium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9	(14,8%)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71 	(14,3%)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1 028	(8,5%)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3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IIIB-C stádium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3	(4,9%)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91 	(18,3%)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1 146	(9,5%)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3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solidFill>
                            <a:srgbClr val="FF0000"/>
                          </a:solidFill>
                          <a:effectLst/>
                        </a:rPr>
                        <a:t>IV stádium</a:t>
                      </a:r>
                      <a:endParaRPr lang="hu-HU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</a:rPr>
                        <a:t>10	(16,4%)</a:t>
                      </a:r>
                      <a:endParaRPr lang="hu-H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FF0000"/>
                          </a:solidFill>
                          <a:effectLst/>
                        </a:rPr>
                        <a:t>254 	(51,2%)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b="1" dirty="0">
                          <a:solidFill>
                            <a:srgbClr val="FF0000"/>
                          </a:solidFill>
                          <a:effectLst/>
                        </a:rPr>
                        <a:t>6 053	(50,0%)</a:t>
                      </a:r>
                      <a:endParaRPr lang="hu-HU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29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megfigyelések száma összesen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61	100,0%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496 	(100%)</a:t>
                      </a:r>
                      <a:endParaRPr lang="hu-H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12 107	(100,0%)</a:t>
                      </a:r>
                      <a:endParaRPr lang="hu-H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6929" name="Téglalap 2">
            <a:extLst>
              <a:ext uri="{FF2B5EF4-FFF2-40B4-BE49-F238E27FC236}">
                <a16:creationId xmlns:a16="http://schemas.microsoft.com/office/drawing/2014/main" id="{36DB0E3E-2DE1-4D87-B0C4-637933AC4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908050"/>
            <a:ext cx="8569325" cy="1462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4 215 fő bázis LDCT: 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hu-HU" altLang="hu-HU" sz="20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3 127 fő (74,2%) neg., 914 fő (21,7%) intermedier, 174 fő (4,1%) poz. 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hu-HU" altLang="hu-HU" sz="2000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61 főnél igazolódott rosszindulatú tüdő daganat.</a:t>
            </a:r>
          </a:p>
        </p:txBody>
      </p:sp>
      <p:sp>
        <p:nvSpPr>
          <p:cNvPr id="4" name="Lekerekített téglalap 3">
            <a:extLst>
              <a:ext uri="{FF2B5EF4-FFF2-40B4-BE49-F238E27FC236}">
                <a16:creationId xmlns:a16="http://schemas.microsoft.com/office/drawing/2014/main" id="{0FFB8ADA-0B90-4400-A1A1-3174908526D3}"/>
              </a:ext>
            </a:extLst>
          </p:cNvPr>
          <p:cNvSpPr/>
          <p:nvPr/>
        </p:nvSpPr>
        <p:spPr bwMode="auto">
          <a:xfrm>
            <a:off x="887413" y="4437063"/>
            <a:ext cx="3887787" cy="287337"/>
          </a:xfrm>
          <a:prstGeom prst="roundRect">
            <a:avLst/>
          </a:prstGeom>
          <a:solidFill>
            <a:srgbClr val="00FF00">
              <a:alpha val="35000"/>
            </a:srgbClr>
          </a:solidFill>
          <a:ln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7" name="Lekerekített téglalap 6">
            <a:extLst>
              <a:ext uri="{FF2B5EF4-FFF2-40B4-BE49-F238E27FC236}">
                <a16:creationId xmlns:a16="http://schemas.microsoft.com/office/drawing/2014/main" id="{4E004BDF-C233-4A34-A1D5-2FD952F2534E}"/>
              </a:ext>
            </a:extLst>
          </p:cNvPr>
          <p:cNvSpPr/>
          <p:nvPr/>
        </p:nvSpPr>
        <p:spPr bwMode="auto">
          <a:xfrm>
            <a:off x="895350" y="5516563"/>
            <a:ext cx="3887788" cy="288925"/>
          </a:xfrm>
          <a:prstGeom prst="roundRect">
            <a:avLst/>
          </a:prstGeom>
          <a:solidFill>
            <a:srgbClr val="00FF00">
              <a:alpha val="35000"/>
            </a:srgbClr>
          </a:solidFill>
          <a:ln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36932" name="Szövegdoboz 4">
            <a:extLst>
              <a:ext uri="{FF2B5EF4-FFF2-40B4-BE49-F238E27FC236}">
                <a16:creationId xmlns:a16="http://schemas.microsoft.com/office/drawing/2014/main" id="{8DA44481-5796-43A3-9400-50261950D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459538"/>
            <a:ext cx="1482725" cy="2762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*Bogos K. és mtsai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>
            <a:extLst>
              <a:ext uri="{FF2B5EF4-FFF2-40B4-BE49-F238E27FC236}">
                <a16:creationId xmlns:a16="http://schemas.microsoft.com/office/drawing/2014/main" id="{DC4AE8B4-82E2-4C00-B9D2-9E79EC3C9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9088" y="528638"/>
            <a:ext cx="8712200" cy="447675"/>
          </a:xfrm>
        </p:spPr>
        <p:txBody>
          <a:bodyPr/>
          <a:lstStyle/>
          <a:p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 Népegészségügyi Programok</a:t>
            </a:r>
            <a:endParaRPr lang="en-AU" altLang="hu-HU" sz="240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11" descr="Image result for magyar trikolor">
            <a:extLst>
              <a:ext uri="{FF2B5EF4-FFF2-40B4-BE49-F238E27FC236}">
                <a16:creationId xmlns:a16="http://schemas.microsoft.com/office/drawing/2014/main" id="{3723AA3A-827B-4844-A8A2-9C7C3227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68963"/>
            <a:ext cx="10287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artalom helye 2">
            <a:extLst>
              <a:ext uri="{FF2B5EF4-FFF2-40B4-BE49-F238E27FC236}">
                <a16:creationId xmlns:a16="http://schemas.microsoft.com/office/drawing/2014/main" id="{A3D91CE7-287D-4FA3-8D50-815B57B2297D}"/>
              </a:ext>
            </a:extLst>
          </p:cNvPr>
          <p:cNvSpPr txBox="1">
            <a:spLocks/>
          </p:cNvSpPr>
          <p:nvPr/>
        </p:nvSpPr>
        <p:spPr bwMode="auto">
          <a:xfrm>
            <a:off x="895350" y="1385888"/>
            <a:ext cx="82296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hu-HU" altLang="hu-HU" sz="2000" dirty="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Nemzeti Rákellenes </a:t>
            </a:r>
            <a:r>
              <a:rPr lang="en-AU" altLang="hu-HU" sz="2000" dirty="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hu-HU" altLang="hu-HU" sz="2000" dirty="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(1993-1997-2001-2006-</a:t>
            </a:r>
            <a:r>
              <a:rPr lang="hu-HU" altLang="hu-HU" sz="2000" dirty="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2018-</a:t>
            </a:r>
            <a:r>
              <a:rPr lang="hu-HU" altLang="hu-HU" sz="20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  <a:defRPr/>
            </a:pPr>
            <a:endParaRPr lang="en-AU" altLang="hu-HU" sz="20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A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alt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emzeti</a:t>
            </a:r>
            <a:r>
              <a:rPr lang="hu-H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Szív- és Keringésrendszeri Program (2018)</a:t>
            </a:r>
            <a:endParaRPr lang="en-AU" alt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hu-HU" alt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A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alt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emzeti</a:t>
            </a:r>
            <a:r>
              <a:rPr lang="en-A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Gyermekgyógyászati </a:t>
            </a:r>
            <a:r>
              <a:rPr lang="en-A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hu-H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(2018-)</a:t>
            </a:r>
            <a:endParaRPr lang="en-AU" alt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hu-HU" alt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A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alt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emzeti</a:t>
            </a:r>
            <a:r>
              <a:rPr lang="en-A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alt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</a:t>
            </a:r>
            <a:r>
              <a:rPr lang="hu-HU" alt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ális</a:t>
            </a:r>
            <a:r>
              <a:rPr lang="hu-H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Egyészség</a:t>
            </a:r>
            <a:r>
              <a:rPr lang="en-A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</a:t>
            </a:r>
            <a:r>
              <a:rPr lang="hu-H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(2018-)</a:t>
            </a:r>
            <a:endParaRPr lang="en-AU" alt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hu-HU" alt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A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alt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emzeti</a:t>
            </a:r>
            <a:r>
              <a:rPr lang="hu-H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Mozgászszervi</a:t>
            </a:r>
            <a:r>
              <a:rPr lang="hu-H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r>
              <a:rPr lang="hu-H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(2018-)</a:t>
            </a:r>
          </a:p>
          <a:p>
            <a:pPr>
              <a:defRPr/>
            </a:pPr>
            <a:endParaRPr lang="hu-HU" alt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hu-H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 </a:t>
            </a:r>
            <a:r>
              <a:rPr lang="hu-HU" alt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Infektológiai</a:t>
            </a:r>
            <a:r>
              <a:rPr lang="hu-HU" alt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 (2021-)</a:t>
            </a:r>
            <a:endParaRPr lang="en-AU" altLang="hu-HU" sz="2000" dirty="0">
              <a:solidFill>
                <a:schemeClr val="bg1"/>
              </a:solidFill>
            </a:endParaRPr>
          </a:p>
        </p:txBody>
      </p:sp>
      <p:pic>
        <p:nvPicPr>
          <p:cNvPr id="5125" name="Picture 8">
            <a:extLst>
              <a:ext uri="{FF2B5EF4-FFF2-40B4-BE49-F238E27FC236}">
                <a16:creationId xmlns:a16="http://schemas.microsoft.com/office/drawing/2014/main" id="{026EF5A7-BC2B-45E4-97AC-A441B1DB1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63" y="123825"/>
            <a:ext cx="10620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Kép 8">
            <a:extLst>
              <a:ext uri="{FF2B5EF4-FFF2-40B4-BE49-F238E27FC236}">
                <a16:creationId xmlns:a16="http://schemas.microsoft.com/office/drawing/2014/main" id="{915021D3-DF6D-4192-91BE-137DDB9E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375" y="2708275"/>
            <a:ext cx="18573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EF4A1DEC-8F52-483C-A3C5-B2B0F405C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765175"/>
            <a:ext cx="8643937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88938" indent="-388938">
              <a:lnSpc>
                <a:spcPct val="120000"/>
              </a:lnSpc>
              <a:spcBef>
                <a:spcPct val="5000"/>
              </a:spcBef>
              <a:defRPr/>
            </a:pPr>
            <a:r>
              <a:rPr lang="hu-HU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 fő modalitás:</a:t>
            </a:r>
          </a:p>
          <a:p>
            <a:pPr marL="388938" lvl="1" indent="-388938">
              <a:lnSpc>
                <a:spcPct val="120000"/>
              </a:lnSpc>
              <a:spcBef>
                <a:spcPct val="5000"/>
              </a:spcBef>
              <a:defRPr/>
            </a:pPr>
            <a:r>
              <a:rPr lang="hu-HU" sz="24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hu-HU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- Sebészet</a:t>
            </a:r>
          </a:p>
          <a:p>
            <a:pPr marL="388938" lvl="1" indent="-388938">
              <a:lnSpc>
                <a:spcPct val="120000"/>
              </a:lnSpc>
              <a:spcBef>
                <a:spcPct val="5000"/>
              </a:spcBef>
              <a:defRPr/>
            </a:pPr>
            <a:r>
              <a:rPr lang="hu-HU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	- Sugárterápia</a:t>
            </a:r>
          </a:p>
          <a:p>
            <a:pPr marL="388938" lvl="1" indent="-388938">
              <a:lnSpc>
                <a:spcPct val="120000"/>
              </a:lnSpc>
              <a:spcBef>
                <a:spcPct val="5000"/>
              </a:spcBef>
              <a:defRPr/>
            </a:pPr>
            <a:r>
              <a:rPr lang="hu-HU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	- Daganatellenes gyógyszeres kezelések (</a:t>
            </a:r>
            <a:r>
              <a:rPr lang="hu-HU" dirty="0" err="1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kemo-</a:t>
            </a:r>
            <a:r>
              <a:rPr lang="hu-HU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, hormon-, immun-</a:t>
            </a:r>
          </a:p>
          <a:p>
            <a:pPr marL="388938" lvl="1" indent="-388938">
              <a:lnSpc>
                <a:spcPct val="120000"/>
              </a:lnSpc>
              <a:spcBef>
                <a:spcPct val="5000"/>
              </a:spcBef>
              <a:defRPr/>
            </a:pPr>
            <a:r>
              <a:rPr lang="hu-HU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	  terápia, célzott biológiai terápia)</a:t>
            </a:r>
            <a:endParaRPr lang="hu-HU" sz="240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marL="388938" indent="-388938">
              <a:lnSpc>
                <a:spcPct val="120000"/>
              </a:lnSpc>
              <a:spcBef>
                <a:spcPct val="5000"/>
              </a:spcBef>
              <a:defRPr/>
            </a:pPr>
            <a:r>
              <a:rPr lang="hu-HU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Feladatok: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1049338" lvl="1" indent="-469900">
              <a:lnSpc>
                <a:spcPct val="120000"/>
              </a:lnSpc>
              <a:spcBef>
                <a:spcPct val="5000"/>
              </a:spcBef>
              <a:buClr>
                <a:srgbClr val="CCFF66"/>
              </a:buClr>
              <a:buFont typeface="Wingdings" pitchFamily="2" charset="2"/>
              <a:buChar char="§"/>
              <a:defRPr/>
            </a:pPr>
            <a:r>
              <a:rPr lang="hu-HU" dirty="0" err="1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komprehenzivitás</a:t>
            </a:r>
            <a:endParaRPr lang="en-US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marL="1049338" lvl="1" indent="-469900">
              <a:lnSpc>
                <a:spcPct val="120000"/>
              </a:lnSpc>
              <a:spcBef>
                <a:spcPct val="5000"/>
              </a:spcBef>
              <a:buClr>
                <a:srgbClr val="CCFF66"/>
              </a:buClr>
              <a:buFont typeface="Wingdings" pitchFamily="2" charset="2"/>
              <a:buChar char="§"/>
              <a:defRPr/>
            </a:pPr>
            <a:r>
              <a:rPr lang="hu-HU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centrumok megerősítése és fejlesztése </a:t>
            </a:r>
            <a:br>
              <a:rPr lang="hu-HU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hu-HU" sz="16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(„</a:t>
            </a:r>
            <a:r>
              <a:rPr lang="hu-HU" sz="1600" dirty="0" err="1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critical</a:t>
            </a:r>
            <a:r>
              <a:rPr lang="hu-HU" sz="16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600" dirty="0" err="1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mass</a:t>
            </a:r>
            <a:r>
              <a:rPr lang="hu-HU" sz="16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” – épületek, műszerek, módszerek, szakképzett személyzet)</a:t>
            </a:r>
            <a:endParaRPr lang="en-US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marL="1049338" lvl="1" indent="-469900">
              <a:lnSpc>
                <a:spcPct val="120000"/>
              </a:lnSpc>
              <a:spcBef>
                <a:spcPct val="5000"/>
              </a:spcBef>
              <a:buClr>
                <a:srgbClr val="CCFF66"/>
              </a:buClr>
              <a:buFont typeface="Wingdings" pitchFamily="2" charset="2"/>
              <a:buChar char="§"/>
              <a:defRPr/>
            </a:pPr>
            <a:r>
              <a:rPr lang="hu-HU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egységes protokollok, minőségbiztosítás</a:t>
            </a:r>
            <a:endParaRPr lang="en-US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marL="1049338" lvl="1" indent="-469900">
              <a:lnSpc>
                <a:spcPct val="120000"/>
              </a:lnSpc>
              <a:spcBef>
                <a:spcPct val="5000"/>
              </a:spcBef>
              <a:buClr>
                <a:srgbClr val="CCFF66"/>
              </a:buClr>
              <a:buFont typeface="Wingdings" pitchFamily="2" charset="2"/>
              <a:buChar char="§"/>
              <a:defRPr/>
            </a:pPr>
            <a:r>
              <a:rPr lang="hu-HU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onkológiai team</a:t>
            </a:r>
          </a:p>
          <a:p>
            <a:pPr marL="1049338" lvl="1" indent="-469900">
              <a:lnSpc>
                <a:spcPct val="120000"/>
              </a:lnSpc>
              <a:spcBef>
                <a:spcPct val="5000"/>
              </a:spcBef>
              <a:buClr>
                <a:srgbClr val="CCFF66"/>
              </a:buClr>
              <a:buFont typeface="Wingdings" pitchFamily="2" charset="2"/>
              <a:buChar char="§"/>
              <a:defRPr/>
            </a:pPr>
            <a:r>
              <a:rPr lang="hu-HU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multidiszciplináris együttműködés</a:t>
            </a:r>
          </a:p>
          <a:p>
            <a:pPr marL="1049338" lvl="1" indent="-469900">
              <a:lnSpc>
                <a:spcPct val="120000"/>
              </a:lnSpc>
              <a:spcBef>
                <a:spcPct val="5000"/>
              </a:spcBef>
              <a:buClr>
                <a:srgbClr val="CCFF66"/>
              </a:buClr>
              <a:buFont typeface="Wingdings" pitchFamily="2" charset="2"/>
              <a:buChar char="§"/>
              <a:defRPr/>
            </a:pPr>
            <a:r>
              <a:rPr lang="hu-HU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magyar onkológiai informatikai hálózat</a:t>
            </a:r>
          </a:p>
          <a:p>
            <a:pPr marL="1049338" lvl="1" indent="-469900">
              <a:lnSpc>
                <a:spcPct val="120000"/>
              </a:lnSpc>
              <a:spcBef>
                <a:spcPct val="5000"/>
              </a:spcBef>
              <a:buClr>
                <a:srgbClr val="CCFF66"/>
              </a:buClr>
              <a:buFont typeface="Wingdings" pitchFamily="2" charset="2"/>
              <a:buChar char="§"/>
              <a:defRPr/>
            </a:pPr>
            <a:r>
              <a:rPr lang="hu-HU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akkreditáció, </a:t>
            </a:r>
            <a:r>
              <a:rPr lang="hu-HU" dirty="0" err="1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labelizáció</a:t>
            </a:r>
            <a:r>
              <a:rPr lang="hu-HU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, progresszivitás</a:t>
            </a:r>
          </a:p>
          <a:p>
            <a:pPr marL="1049338" lvl="1" indent="-469900">
              <a:lnSpc>
                <a:spcPct val="120000"/>
              </a:lnSpc>
              <a:spcBef>
                <a:spcPct val="5000"/>
              </a:spcBef>
              <a:buClr>
                <a:srgbClr val="CCFF66"/>
              </a:buClr>
              <a:buFont typeface="Wingdings" pitchFamily="2" charset="2"/>
              <a:buChar char="§"/>
              <a:defRPr/>
            </a:pPr>
            <a:r>
              <a:rPr lang="hu-HU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finanszírozás</a:t>
            </a:r>
          </a:p>
          <a:p>
            <a:pPr marL="1049338" lvl="1" indent="-469900">
              <a:lnSpc>
                <a:spcPct val="120000"/>
              </a:lnSpc>
              <a:spcBef>
                <a:spcPct val="5000"/>
              </a:spcBef>
              <a:buClr>
                <a:srgbClr val="CCFF66"/>
              </a:buClr>
              <a:defRPr/>
            </a:pPr>
            <a:endParaRPr lang="en-US" sz="28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7609F9F-F152-478E-A86E-A84214263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3" y="260350"/>
            <a:ext cx="7572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</a:rPr>
              <a:t>Komplex terápia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6" name="Rectangle 6">
            <a:extLst>
              <a:ext uri="{FF2B5EF4-FFF2-40B4-BE49-F238E27FC236}">
                <a16:creationId xmlns:a16="http://schemas.microsoft.com/office/drawing/2014/main" id="{63C2EB6C-A5CC-4865-B3FD-C8B098B5B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4625" y="3573463"/>
            <a:ext cx="7683500" cy="2801937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55600" indent="-355600">
              <a:lnSpc>
                <a:spcPct val="250000"/>
              </a:lnSpc>
              <a:spcBef>
                <a:spcPts val="1200"/>
              </a:spcBef>
              <a:buFontTx/>
              <a:buAutoNum type="alphaLcParenR"/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Comprehensive Cancer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Centr</a:t>
            </a:r>
            <a:r>
              <a:rPr lang="hu-H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</a:p>
          <a:p>
            <a:pPr marL="355600" indent="-355600">
              <a:lnSpc>
                <a:spcPct val="250000"/>
              </a:lnSpc>
              <a:spcBef>
                <a:spcPts val="1200"/>
              </a:spcBef>
              <a:buFontTx/>
              <a:buAutoNum type="alphaLcParenR"/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Cancer Centre</a:t>
            </a:r>
            <a:r>
              <a:rPr lang="hu-H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	</a:t>
            </a:r>
            <a:endParaRPr lang="hu-H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>
              <a:lnSpc>
                <a:spcPct val="70000"/>
              </a:lnSpc>
              <a:spcBef>
                <a:spcPts val="1200"/>
              </a:spcBef>
              <a:buFontTx/>
              <a:buAutoNum type="alphaLcParenR"/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Cancer Department</a:t>
            </a:r>
            <a:r>
              <a:rPr lang="hu-H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</a:t>
            </a:r>
            <a:endParaRPr lang="hu-H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>
              <a:lnSpc>
                <a:spcPct val="70000"/>
              </a:lnSpc>
              <a:spcBef>
                <a:spcPts val="1200"/>
              </a:spcBef>
              <a:buFontTx/>
              <a:buAutoNum type="alphaLcParenR"/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Cancer Unit</a:t>
            </a:r>
            <a:r>
              <a:rPr lang="hu-H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	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>
              <a:lnSpc>
                <a:spcPct val="70000"/>
              </a:lnSpc>
              <a:spcBef>
                <a:spcPts val="1200"/>
              </a:spcBef>
              <a:buFontTx/>
              <a:buAutoNum type="alphaLcParenR"/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Cancer Registry</a:t>
            </a:r>
            <a:r>
              <a:rPr lang="hu-H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			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>
              <a:lnSpc>
                <a:spcPct val="70000"/>
              </a:lnSpc>
              <a:spcBef>
                <a:spcPts val="1200"/>
              </a:spcBef>
              <a:buFontTx/>
              <a:buNone/>
              <a:defRPr/>
            </a:pPr>
            <a:br>
              <a:rPr lang="hu-H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hu-H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9F73AFA-D427-49F3-B88C-5B593465C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1423988"/>
            <a:ext cx="6985000" cy="49212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53D9BAFF-84B1-4E16-85BD-308C3932F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785813"/>
            <a:ext cx="6985000" cy="617537"/>
          </a:xfrm>
          <a:prstGeom prst="rect">
            <a:avLst/>
          </a:prstGeom>
          <a:solidFill>
            <a:srgbClr val="006666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611A0214-2696-4539-9E1E-E1AC4CE2EE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976313" y="-76200"/>
            <a:ext cx="9864726" cy="696913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onkológiai ellátás minőségi szintjei </a:t>
            </a:r>
            <a:endParaRPr lang="hu-HU" altLang="hu-HU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942" name="Csoportba foglalás 12">
            <a:extLst>
              <a:ext uri="{FF2B5EF4-FFF2-40B4-BE49-F238E27FC236}">
                <a16:creationId xmlns:a16="http://schemas.microsoft.com/office/drawing/2014/main" id="{8F73AE3F-2DE1-45E3-BD6E-1AC1D5DCC266}"/>
              </a:ext>
            </a:extLst>
          </p:cNvPr>
          <p:cNvGrpSpPr>
            <a:grpSpLocks/>
          </p:cNvGrpSpPr>
          <p:nvPr/>
        </p:nvGrpSpPr>
        <p:grpSpPr bwMode="auto">
          <a:xfrm>
            <a:off x="142875" y="3357563"/>
            <a:ext cx="10560050" cy="3103562"/>
            <a:chOff x="142840" y="3565265"/>
            <a:chExt cx="10559671" cy="3104250"/>
          </a:xfrm>
        </p:grpSpPr>
        <p:sp>
          <p:nvSpPr>
            <p:cNvPr id="39945" name="Téglalap 9">
              <a:extLst>
                <a:ext uri="{FF2B5EF4-FFF2-40B4-BE49-F238E27FC236}">
                  <a16:creationId xmlns:a16="http://schemas.microsoft.com/office/drawing/2014/main" id="{36EE9D7A-D3AA-4112-866E-872631C7F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840" y="3565265"/>
              <a:ext cx="9858444" cy="584290"/>
            </a:xfrm>
            <a:prstGeom prst="rect">
              <a:avLst/>
            </a:prstGeom>
            <a:noFill/>
            <a:ln>
              <a:noFill/>
            </a:ln>
            <a:effectLst>
              <a:outerShdw dist="12700" dir="54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lvl="1">
                <a:spcBef>
                  <a:spcPts val="600"/>
                </a:spcBef>
                <a:buFontTx/>
                <a:buNone/>
              </a:pPr>
              <a:r>
                <a:rPr lang="hu-HU" altLang="hu-HU" sz="2000" u="sng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EURÓPA</a:t>
              </a:r>
              <a:r>
                <a:rPr lang="hu-HU" altLang="hu-HU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				       </a:t>
              </a:r>
              <a:r>
                <a:rPr lang="hu-HU" altLang="hu-HU" sz="2000" u="sng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MAGYARORSZÁG</a:t>
              </a:r>
              <a:br>
                <a:rPr lang="hu-HU" altLang="hu-HU" sz="1800" u="sng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hu-HU" altLang="hu-HU" sz="12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9946" name="Csoportba foglalás 11">
              <a:extLst>
                <a:ext uri="{FF2B5EF4-FFF2-40B4-BE49-F238E27FC236}">
                  <a16:creationId xmlns:a16="http://schemas.microsoft.com/office/drawing/2014/main" id="{750E5582-93CC-454A-8195-E82597B9AC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2563" y="4149555"/>
              <a:ext cx="6459948" cy="2519960"/>
              <a:chOff x="4242563" y="4149555"/>
              <a:chExt cx="6459948" cy="2519960"/>
            </a:xfrm>
          </p:grpSpPr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41ADF17C-1087-4471-874B-C3CBF2CF16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05383" y="4149594"/>
                <a:ext cx="3397128" cy="22865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marL="609600" indent="-609600">
                  <a:lnSpc>
                    <a:spcPct val="70000"/>
                  </a:lnSpc>
                  <a:spcBef>
                    <a:spcPts val="1200"/>
                  </a:spcBef>
                  <a:defRPr/>
                </a:pPr>
                <a:endParaRPr lang="hu-HU" kern="0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609600" indent="-609600">
                  <a:lnSpc>
                    <a:spcPct val="70000"/>
                  </a:lnSpc>
                  <a:spcBef>
                    <a:spcPts val="1200"/>
                  </a:spcBef>
                  <a:defRPr/>
                </a:pPr>
                <a:br>
                  <a:rPr lang="hu-HU" sz="2800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</a:br>
                <a:endParaRPr lang="hu-HU" sz="2800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Rectangle 6">
                <a:extLst>
                  <a:ext uri="{FF2B5EF4-FFF2-40B4-BE49-F238E27FC236}">
                    <a16:creationId xmlns:a16="http://schemas.microsoft.com/office/drawing/2014/main" id="{78CD8C5D-6010-4DC5-8412-4D7C4B99C2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3206" y="4149594"/>
                <a:ext cx="6151341" cy="25199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marL="609600" indent="-609600">
                  <a:lnSpc>
                    <a:spcPct val="70000"/>
                  </a:lnSpc>
                  <a:spcBef>
                    <a:spcPts val="1200"/>
                  </a:spcBef>
                  <a:defRPr/>
                </a:pPr>
                <a:r>
                  <a:rPr lang="hu-HU" sz="1800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(10 millió lakos)		</a:t>
                </a:r>
                <a:r>
                  <a:rPr lang="hu-HU" sz="1800" kern="0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-</a:t>
                </a:r>
                <a:r>
                  <a:rPr lang="hu-HU" sz="1800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hu-HU" sz="1800" kern="0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r>
                  <a:rPr lang="hu-HU" sz="1800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hu-HU" sz="1800" kern="0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Nemzeti Intézet </a:t>
                </a:r>
                <a:r>
                  <a:rPr lang="hu-HU" sz="1400" kern="0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(OOI)</a:t>
                </a:r>
              </a:p>
              <a:p>
                <a:pPr marL="609600" indent="-609600">
                  <a:spcBef>
                    <a:spcPts val="1200"/>
                  </a:spcBef>
                  <a:defRPr/>
                </a:pPr>
                <a:endParaRPr lang="hu-HU" sz="1800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609600" indent="-609600">
                  <a:spcBef>
                    <a:spcPts val="1200"/>
                  </a:spcBef>
                  <a:defRPr/>
                </a:pPr>
                <a:r>
                  <a:rPr lang="hu-HU" sz="1800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(1,5-2 millió lakos)	</a:t>
                </a:r>
                <a:r>
                  <a:rPr lang="hu-HU" sz="1800" kern="0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- 4 Regionális központ </a:t>
                </a:r>
                <a:endParaRPr lang="hu-HU" sz="2400" kern="0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609600" indent="-609600">
                  <a:lnSpc>
                    <a:spcPct val="70000"/>
                  </a:lnSpc>
                  <a:spcBef>
                    <a:spcPts val="1200"/>
                  </a:spcBef>
                  <a:defRPr/>
                </a:pPr>
                <a:br>
                  <a:rPr lang="hu-HU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hu-HU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			</a:t>
                </a:r>
                <a:r>
                  <a:rPr lang="hu-HU" kern="0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- 15 Megyei központ</a:t>
                </a:r>
              </a:p>
              <a:p>
                <a:pPr marL="609600" indent="-609600">
                  <a:lnSpc>
                    <a:spcPct val="70000"/>
                  </a:lnSpc>
                  <a:spcBef>
                    <a:spcPts val="1200"/>
                  </a:spcBef>
                  <a:defRPr/>
                </a:pPr>
                <a:r>
                  <a:rPr lang="hu-HU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				- egyszakmás ellátóhely</a:t>
                </a:r>
                <a:endParaRPr lang="en-US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609600" indent="-609600">
                  <a:lnSpc>
                    <a:spcPct val="70000"/>
                  </a:lnSpc>
                  <a:spcBef>
                    <a:spcPts val="1200"/>
                  </a:spcBef>
                  <a:defRPr/>
                </a:pPr>
                <a:r>
                  <a:rPr lang="hu-HU" kern="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				- informatikai egység</a:t>
                </a:r>
                <a:endParaRPr lang="en-US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609600" indent="-609600">
                  <a:lnSpc>
                    <a:spcPct val="70000"/>
                  </a:lnSpc>
                  <a:spcBef>
                    <a:spcPts val="1200"/>
                  </a:spcBef>
                  <a:defRPr/>
                </a:pPr>
                <a:endParaRPr lang="hu-HU" sz="2800" kern="0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609600" indent="-609600">
                  <a:lnSpc>
                    <a:spcPct val="70000"/>
                  </a:lnSpc>
                  <a:spcBef>
                    <a:spcPts val="1200"/>
                  </a:spcBef>
                  <a:defRPr/>
                </a:pPr>
                <a:endParaRPr lang="hu-HU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4" name="Rectangle 6">
            <a:extLst>
              <a:ext uri="{FF2B5EF4-FFF2-40B4-BE49-F238E27FC236}">
                <a16:creationId xmlns:a16="http://schemas.microsoft.com/office/drawing/2014/main" id="{D14E8A76-5D6A-425F-9C2C-34EE7BA7B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765175"/>
            <a:ext cx="68580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ctr">
              <a:lnSpc>
                <a:spcPct val="110000"/>
              </a:lnSpc>
              <a:defRPr/>
            </a:pPr>
            <a:r>
              <a:rPr lang="hu-HU" sz="18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Az OECI meghatározta a</a:t>
            </a:r>
            <a:r>
              <a:rPr lang="en-US" sz="18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8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Rák Centrumok fogalmát Európában</a:t>
            </a:r>
          </a:p>
          <a:p>
            <a:pPr algn="ctr">
              <a:lnSpc>
                <a:spcPct val="110000"/>
              </a:lnSpc>
              <a:defRPr/>
            </a:pPr>
            <a:r>
              <a:rPr lang="hu-HU" sz="18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és meghatározta az akkreditáció feltételeit</a:t>
            </a:r>
          </a:p>
          <a:p>
            <a:pPr marL="609600" indent="-609600" algn="ctr">
              <a:lnSpc>
                <a:spcPct val="110000"/>
              </a:lnSpc>
              <a:defRPr/>
            </a:pPr>
            <a:r>
              <a:rPr lang="hu-HU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hu-HU" kern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komprehenzivitás</a:t>
            </a:r>
            <a:r>
              <a:rPr lang="hu-HU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alapján 5 kategória: 				</a:t>
            </a:r>
            <a:endParaRPr lang="en-US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algn="ctr">
              <a:lnSpc>
                <a:spcPct val="70000"/>
              </a:lnSpc>
              <a:spcBef>
                <a:spcPts val="1200"/>
              </a:spcBef>
              <a:defRPr/>
            </a:pPr>
            <a:br>
              <a:rPr lang="hu-HU" sz="28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hu-HU" sz="28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44" name="Kép 1">
            <a:extLst>
              <a:ext uri="{FF2B5EF4-FFF2-40B4-BE49-F238E27FC236}">
                <a16:creationId xmlns:a16="http://schemas.microsoft.com/office/drawing/2014/main" id="{2F0054EF-866A-46CD-839D-C040EDFE6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425" y="188913"/>
            <a:ext cx="202882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Kép 4">
            <a:extLst>
              <a:ext uri="{FF2B5EF4-FFF2-40B4-BE49-F238E27FC236}">
                <a16:creationId xmlns:a16="http://schemas.microsoft.com/office/drawing/2014/main" id="{3F227DAA-55C7-4CCD-8AFC-BBDE4162B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5516563"/>
            <a:ext cx="73882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AB7C1DD3-BC01-411B-ABE1-80AFFDEAF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3" y="198438"/>
            <a:ext cx="8396287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hu-HU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OECI – </a:t>
            </a:r>
            <a:r>
              <a:rPr lang="hu-HU" sz="2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Organisation</a:t>
            </a:r>
            <a:r>
              <a:rPr lang="hu-HU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of European </a:t>
            </a:r>
            <a:r>
              <a:rPr lang="hu-HU" sz="2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Cancer</a:t>
            </a:r>
            <a:r>
              <a:rPr lang="hu-HU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hu-HU" sz="2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Institutes</a:t>
            </a:r>
            <a:endParaRPr lang="hu-HU" sz="24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hu-HU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Onkológiai központok akkreditációja </a:t>
            </a:r>
            <a:endParaRPr lang="en-US" sz="24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40964" name="Csoportba foglalás 6">
            <a:extLst>
              <a:ext uri="{FF2B5EF4-FFF2-40B4-BE49-F238E27FC236}">
                <a16:creationId xmlns:a16="http://schemas.microsoft.com/office/drawing/2014/main" id="{CA026FFC-03CD-4601-9BFF-F2AA2AAD3B50}"/>
              </a:ext>
            </a:extLst>
          </p:cNvPr>
          <p:cNvGrpSpPr>
            <a:grpSpLocks/>
          </p:cNvGrpSpPr>
          <p:nvPr/>
        </p:nvGrpSpPr>
        <p:grpSpPr bwMode="auto">
          <a:xfrm>
            <a:off x="296863" y="111125"/>
            <a:ext cx="1046162" cy="1093788"/>
            <a:chOff x="500030" y="500042"/>
            <a:chExt cx="928721" cy="912434"/>
          </a:xfrm>
        </p:grpSpPr>
        <p:sp>
          <p:nvSpPr>
            <p:cNvPr id="40971" name="Rectangle 24">
              <a:extLst>
                <a:ext uri="{FF2B5EF4-FFF2-40B4-BE49-F238E27FC236}">
                  <a16:creationId xmlns:a16="http://schemas.microsoft.com/office/drawing/2014/main" id="{B0BEB1A8-7799-4A69-877F-BA61905AD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351" y="552451"/>
              <a:ext cx="914400" cy="857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20000"/>
                </a:lnSpc>
                <a:buFontTx/>
                <a:buNone/>
              </a:pPr>
              <a:endParaRPr lang="en-US" altLang="hu-HU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40972" name="Picture 3" descr="C:\__MUNKA_drive\Munka_2012\logo_ketnyelvu.png">
              <a:extLst>
                <a:ext uri="{FF2B5EF4-FFF2-40B4-BE49-F238E27FC236}">
                  <a16:creationId xmlns:a16="http://schemas.microsoft.com/office/drawing/2014/main" id="{D5BDA71D-8CAA-4459-A248-ABABD6DDB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30" y="500042"/>
              <a:ext cx="928694" cy="912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65" name="Kép 1">
            <a:extLst>
              <a:ext uri="{FF2B5EF4-FFF2-40B4-BE49-F238E27FC236}">
                <a16:creationId xmlns:a16="http://schemas.microsoft.com/office/drawing/2014/main" id="{A90DA511-0211-4A73-B10A-6063A31B4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25" y="2628900"/>
            <a:ext cx="3224213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Ellipszis buborék 2">
            <a:extLst>
              <a:ext uri="{FF2B5EF4-FFF2-40B4-BE49-F238E27FC236}">
                <a16:creationId xmlns:a16="http://schemas.microsoft.com/office/drawing/2014/main" id="{ADE7C700-7189-4D78-B737-E3D3C73A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4079875"/>
            <a:ext cx="1252538" cy="1006475"/>
          </a:xfrm>
          <a:prstGeom prst="wedgeEllipseCallout">
            <a:avLst>
              <a:gd name="adj1" fmla="val 51222"/>
              <a:gd name="adj2" fmla="val 108398"/>
            </a:avLst>
          </a:prstGeom>
          <a:noFill/>
          <a:ln w="9525" algn="ctr">
            <a:solidFill>
              <a:srgbClr val="00FF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Char char="–"/>
            </a:pPr>
            <a:endParaRPr lang="hu-HU" altLang="hu-HU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40967" name="Kép 14">
            <a:extLst>
              <a:ext uri="{FF2B5EF4-FFF2-40B4-BE49-F238E27FC236}">
                <a16:creationId xmlns:a16="http://schemas.microsoft.com/office/drawing/2014/main" id="{E465716F-D9E0-42CC-8DAD-DA170904A7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2075" y="1700213"/>
            <a:ext cx="581342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Kép 16">
            <a:extLst>
              <a:ext uri="{FF2B5EF4-FFF2-40B4-BE49-F238E27FC236}">
                <a16:creationId xmlns:a16="http://schemas.microsoft.com/office/drawing/2014/main" id="{031FD614-649A-413C-A605-4E543BD627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938" y="2628900"/>
            <a:ext cx="156845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>
            <a:extLst>
              <a:ext uri="{FF2B5EF4-FFF2-40B4-BE49-F238E27FC236}">
                <a16:creationId xmlns:a16="http://schemas.microsoft.com/office/drawing/2014/main" id="{48A3B5C2-53A4-4F78-B3A6-703B50CA9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1235075"/>
            <a:ext cx="9410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hu-H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OOI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</a:t>
            </a:r>
            <a:r>
              <a:rPr lang="hu-H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Közép- és Kelet-Európa egyetlen akkreditált </a:t>
            </a:r>
            <a:r>
              <a:rPr lang="hu-H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komprehenzív</a:t>
            </a:r>
            <a:r>
              <a:rPr lang="hu-H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onkológiai központja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hu-H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CCC minősítés: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2008</a:t>
            </a:r>
          </a:p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hu-H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Megújító audit: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hu-H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</a:p>
        </p:txBody>
      </p:sp>
      <p:pic>
        <p:nvPicPr>
          <p:cNvPr id="40970" name="Kép 1">
            <a:extLst>
              <a:ext uri="{FF2B5EF4-FFF2-40B4-BE49-F238E27FC236}">
                <a16:creationId xmlns:a16="http://schemas.microsoft.com/office/drawing/2014/main" id="{3E545B03-5C31-4645-ACC1-22516D855C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5157788"/>
            <a:ext cx="35941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>
            <a:extLst>
              <a:ext uri="{FF2B5EF4-FFF2-40B4-BE49-F238E27FC236}">
                <a16:creationId xmlns:a16="http://schemas.microsoft.com/office/drawing/2014/main" id="{D1EC602F-1458-4054-8AEB-44C3AC4F1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0888" y="130175"/>
            <a:ext cx="8743950" cy="538163"/>
          </a:xfrm>
        </p:spPr>
        <p:txBody>
          <a:bodyPr/>
          <a:lstStyle/>
          <a:p>
            <a:pPr>
              <a:defRPr/>
            </a:pPr>
            <a:r>
              <a:rPr lang="hu-HU" sz="2400" kern="1200" dirty="0">
                <a:solidFill>
                  <a:srgbClr val="FF9900"/>
                </a:solidFill>
                <a:latin typeface="Arial" charset="0"/>
                <a:ea typeface="+mn-ea"/>
                <a:cs typeface="+mn-cs"/>
              </a:rPr>
              <a:t>A magyar onkológiai ellátórendszer</a:t>
            </a:r>
          </a:p>
        </p:txBody>
      </p:sp>
      <p:sp>
        <p:nvSpPr>
          <p:cNvPr id="633859" name="Rectangle 3">
            <a:extLst>
              <a:ext uri="{FF2B5EF4-FFF2-40B4-BE49-F238E27FC236}">
                <a16:creationId xmlns:a16="http://schemas.microsoft.com/office/drawing/2014/main" id="{5B56CB9E-1C4B-4A34-B357-831179613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4313" y="908050"/>
            <a:ext cx="10072687" cy="6143625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hu-H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Progresszivitási szintek </a:t>
            </a:r>
            <a:r>
              <a:rPr lang="hu-H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(akkreditáció): </a:t>
            </a:r>
            <a:endParaRPr lang="hu-H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lvl="1">
              <a:lnSpc>
                <a:spcPct val="80000"/>
              </a:lnSpc>
              <a:spcBef>
                <a:spcPts val="600"/>
              </a:spcBef>
              <a:defRPr/>
            </a:pPr>
            <a:r>
              <a:rPr lang="hu-HU" sz="1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Nemzeti Intézet (OOI): III/b</a:t>
            </a:r>
            <a:endParaRPr lang="hu-HU" sz="1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80000"/>
              </a:lnSpc>
              <a:spcBef>
                <a:spcPts val="600"/>
              </a:spcBef>
              <a:defRPr/>
            </a:pPr>
            <a:r>
              <a:rPr lang="hu-HU" sz="1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Regionális központok (Debrecen, Szombathely, Pécs, Szeged): III/a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defRPr/>
            </a:pPr>
            <a:r>
              <a:rPr lang="hu-HU" sz="1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Megyei területi (</a:t>
            </a:r>
            <a:r>
              <a:rPr lang="hu-HU" sz="14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Bp</a:t>
            </a:r>
            <a:r>
              <a:rPr lang="hu-HU" sz="1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központok – egységek: II/b, II/a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defRPr/>
            </a:pPr>
            <a:r>
              <a:rPr lang="hu-HU" sz="1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Onkológiai gondozók, városi kórházak: I.</a:t>
            </a:r>
          </a:p>
          <a:p>
            <a:pPr>
              <a:spcBef>
                <a:spcPts val="600"/>
              </a:spcBef>
              <a:defRPr/>
            </a:pPr>
            <a: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Feltételek: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hu-HU" sz="1800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Országos szinten:</a:t>
            </a:r>
            <a:r>
              <a:rPr lang="hu-HU" sz="1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III/b  </a:t>
            </a:r>
            <a:r>
              <a:rPr lang="hu-H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– a teljes onkológiai spektrum:</a:t>
            </a:r>
            <a:endParaRPr lang="hu-HU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>
              <a:spcBef>
                <a:spcPts val="600"/>
              </a:spcBef>
              <a:buFontTx/>
              <a:buNone/>
              <a:defRPr/>
            </a:pP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hu-HU" sz="1800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Regionális szinten:</a:t>
            </a:r>
            <a:r>
              <a:rPr lang="hu-HU" sz="1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III/a</a:t>
            </a:r>
            <a:endParaRPr lang="hu-HU" sz="20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lvl="1">
              <a:lnSpc>
                <a:spcPct val="80000"/>
              </a:lnSpc>
              <a:spcBef>
                <a:spcPts val="600"/>
              </a:spcBef>
              <a:defRPr/>
            </a:pPr>
            <a:r>
              <a:rPr lang="hu-H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diagnosztikai, 3 terápiás modalitás </a:t>
            </a:r>
            <a:br>
              <a:rPr lang="hu-H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hu-H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hu-H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eszköz-műszer, </a:t>
            </a:r>
            <a:r>
              <a:rPr lang="hu-H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módszerek, képzett személyzet)</a:t>
            </a:r>
            <a:endParaRPr lang="hu-H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80000"/>
              </a:lnSpc>
              <a:spcBef>
                <a:spcPts val="600"/>
              </a:spcBef>
              <a:defRPr/>
            </a:pPr>
            <a:r>
              <a:rPr lang="hu-H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Oktatás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defRPr/>
            </a:pPr>
            <a:r>
              <a:rPr lang="hu-H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Speciális felkészültséget igénylő kezelések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defRPr/>
            </a:pPr>
            <a:r>
              <a:rPr lang="hu-H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Onkoteam</a:t>
            </a:r>
            <a:r>
              <a:rPr lang="hu-H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: </a:t>
            </a:r>
            <a:r>
              <a:rPr lang="hu-H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betegutak</a:t>
            </a:r>
            <a:r>
              <a:rPr lang="hu-H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hu-H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hu-H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 indent="-387350">
              <a:lnSpc>
                <a:spcPct val="60000"/>
              </a:lnSpc>
              <a:spcBef>
                <a:spcPts val="1800"/>
              </a:spcBef>
              <a:buFontTx/>
              <a:buNone/>
              <a:defRPr/>
            </a:pPr>
            <a:r>
              <a:rPr lang="hu-HU" sz="1800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Megyei (területi) szinten:</a:t>
            </a:r>
            <a:r>
              <a:rPr lang="hu-HU" sz="1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</a:p>
          <a:p>
            <a:pPr lvl="1" indent="-387350">
              <a:lnSpc>
                <a:spcPct val="60000"/>
              </a:lnSpc>
              <a:spcBef>
                <a:spcPts val="1200"/>
              </a:spcBef>
              <a:buFontTx/>
              <a:buNone/>
              <a:defRPr/>
            </a:pPr>
            <a:r>
              <a:rPr lang="hu-HU" sz="1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II/b </a:t>
            </a:r>
            <a:r>
              <a:rPr lang="hu-H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- </a:t>
            </a:r>
            <a:r>
              <a:rPr lang="hu-H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diagnosztikai és 3 terápiás modalitás a leggyakoribb szervi lokalizációkra és </a:t>
            </a:r>
            <a:r>
              <a:rPr lang="hu-H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onkoteam</a:t>
            </a:r>
            <a:r>
              <a:rPr lang="hu-H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lvl="1" indent="-387350">
              <a:lnSpc>
                <a:spcPct val="60000"/>
              </a:lnSpc>
              <a:spcBef>
                <a:spcPts val="1200"/>
              </a:spcBef>
              <a:buFontTx/>
              <a:buNone/>
              <a:defRPr/>
            </a:pPr>
            <a:r>
              <a:rPr lang="hu-H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</a:t>
            </a:r>
            <a:r>
              <a:rPr lang="hu-HU" sz="1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II/a</a:t>
            </a:r>
            <a:r>
              <a:rPr lang="hu-H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hu-H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- 3 diagnosztikai és 2 terápiás modalitás a leggyakoribb szervi lokalizációkra és </a:t>
            </a:r>
            <a:r>
              <a:rPr lang="hu-H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onkoteam</a:t>
            </a:r>
            <a:r>
              <a:rPr lang="hu-H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hu-HU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lvl="1" indent="-387350">
              <a:spcBef>
                <a:spcPts val="600"/>
              </a:spcBef>
              <a:buFontTx/>
              <a:buNone/>
              <a:defRPr/>
            </a:pPr>
            <a:r>
              <a:rPr lang="hu-HU" sz="1800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Gondozók, városi kórházak (</a:t>
            </a:r>
            <a:r>
              <a:rPr lang="hu-HU" sz="1800" u="sng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I.szint</a:t>
            </a:r>
            <a:r>
              <a:rPr lang="hu-HU" sz="1800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):</a:t>
            </a:r>
            <a:r>
              <a:rPr lang="hu-HU" sz="1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hu-H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primer prevenció, szűrés, gondozás, amire felkészültek</a:t>
            </a:r>
            <a:endParaRPr lang="hu-HU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lvl="1" indent="0">
              <a:spcBef>
                <a:spcPts val="600"/>
              </a:spcBef>
              <a:buFontTx/>
              <a:buNone/>
              <a:defRPr/>
            </a:pPr>
            <a:endParaRPr lang="hu-HU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41988" name="Csoportba foglalás 6">
            <a:extLst>
              <a:ext uri="{FF2B5EF4-FFF2-40B4-BE49-F238E27FC236}">
                <a16:creationId xmlns:a16="http://schemas.microsoft.com/office/drawing/2014/main" id="{17C46342-4055-4FAB-8D0B-81E7A74B467B}"/>
              </a:ext>
            </a:extLst>
          </p:cNvPr>
          <p:cNvGrpSpPr>
            <a:grpSpLocks/>
          </p:cNvGrpSpPr>
          <p:nvPr/>
        </p:nvGrpSpPr>
        <p:grpSpPr bwMode="auto">
          <a:xfrm>
            <a:off x="5864225" y="2420938"/>
            <a:ext cx="4765675" cy="2786062"/>
            <a:chOff x="5786442" y="1928802"/>
            <a:chExt cx="4766171" cy="278608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32A6DE6-1C3F-426D-994F-E7240BCEEE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3027" y="1928802"/>
              <a:ext cx="4429586" cy="27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177800" lvl="1" indent="-177800">
                <a:lnSpc>
                  <a:spcPct val="80000"/>
                </a:lnSpc>
                <a:spcBef>
                  <a:spcPts val="600"/>
                </a:spcBef>
                <a:defRPr/>
              </a:pPr>
              <a:r>
                <a:rPr lang="hu-HU" sz="14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Magyar Nemzeti Rákellenes Program</a:t>
              </a:r>
              <a:endParaRPr lang="hu-HU" sz="1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marL="177800" lvl="1" indent="-177800">
                <a:lnSpc>
                  <a:spcPct val="80000"/>
                </a:lnSpc>
                <a:spcBef>
                  <a:spcPts val="600"/>
                </a:spcBef>
                <a:defRPr/>
              </a:pPr>
              <a:r>
                <a:rPr lang="hu-HU" sz="14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Nemzeti Rákregiszter</a:t>
              </a:r>
            </a:p>
            <a:p>
              <a:pPr marL="177800" lvl="1" indent="-177800">
                <a:spcBef>
                  <a:spcPts val="0"/>
                </a:spcBef>
                <a:defRPr/>
              </a:pPr>
              <a:r>
                <a:rPr lang="hu-HU" sz="14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országos szervezési, epidemiológiai, módszertani tevékenység</a:t>
              </a:r>
            </a:p>
            <a:p>
              <a:pPr marL="177800" lvl="1" indent="-177800">
                <a:spcBef>
                  <a:spcPts val="0"/>
                </a:spcBef>
                <a:defRPr/>
              </a:pPr>
              <a:r>
                <a:rPr lang="hu-HU" sz="1400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preklinikai</a:t>
              </a:r>
              <a:r>
                <a:rPr lang="hu-HU" sz="14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, klinikai, rehabilitációs és palliatív komplex diagnosztika és terápia. </a:t>
              </a:r>
              <a:br>
                <a:rPr lang="hu-HU" sz="14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</a:br>
              <a:r>
                <a:rPr lang="hu-HU" sz="14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Ritka betegségek ellátása</a:t>
              </a:r>
            </a:p>
            <a:p>
              <a:pPr marL="177800" lvl="1" indent="-177800">
                <a:spcBef>
                  <a:spcPts val="0"/>
                </a:spcBef>
                <a:defRPr/>
              </a:pPr>
              <a:r>
                <a:rPr lang="hu-HU" sz="14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kutatás: alap (</a:t>
              </a:r>
              <a:r>
                <a:rPr lang="hu-HU" sz="1400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tumorbank</a:t>
              </a:r>
              <a:r>
                <a:rPr lang="hu-HU" sz="14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), transzlációs, </a:t>
              </a:r>
              <a:br>
                <a:rPr lang="hu-HU" sz="14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</a:br>
              <a:r>
                <a:rPr lang="hu-HU" sz="14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klinikai (új módszerek bevezetése)</a:t>
              </a:r>
            </a:p>
            <a:p>
              <a:pPr marL="177800" lvl="1" indent="-177800">
                <a:spcBef>
                  <a:spcPts val="0"/>
                </a:spcBef>
                <a:defRPr/>
              </a:pPr>
              <a:r>
                <a:rPr lang="hu-HU" sz="14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oktatás</a:t>
              </a:r>
            </a:p>
            <a:p>
              <a:pPr marL="177800" lvl="1" indent="-177800">
                <a:spcBef>
                  <a:spcPts val="0"/>
                </a:spcBef>
                <a:defRPr/>
              </a:pPr>
              <a:r>
                <a:rPr lang="hu-HU" sz="1400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nemzetközi kapcsolatok</a:t>
              </a:r>
            </a:p>
            <a:p>
              <a:pPr marL="742950" lvl="1" indent="-285750">
                <a:spcBef>
                  <a:spcPts val="600"/>
                </a:spcBef>
                <a:defRPr/>
              </a:pPr>
              <a:endParaRPr lang="hu-HU" sz="1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41990" name="Bal oldali kapcsos zárójel 5">
              <a:extLst>
                <a:ext uri="{FF2B5EF4-FFF2-40B4-BE49-F238E27FC236}">
                  <a16:creationId xmlns:a16="http://schemas.microsoft.com/office/drawing/2014/main" id="{502C3CD5-6B08-4A92-8D4A-DE1A3C244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442" y="1928802"/>
              <a:ext cx="357184" cy="2428892"/>
            </a:xfrm>
            <a:prstGeom prst="leftBrace">
              <a:avLst>
                <a:gd name="adj1" fmla="val 8343"/>
                <a:gd name="adj2" fmla="val 15162"/>
              </a:avLst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hu-HU" altLang="hu-HU" sz="2000">
                <a:solidFill>
                  <a:srgbClr val="FFFFFF"/>
                </a:solidFill>
                <a:latin typeface="Arial Black" panose="020B0A04020102020204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>
            <a:extLst>
              <a:ext uri="{FF2B5EF4-FFF2-40B4-BE49-F238E27FC236}">
                <a16:creationId xmlns:a16="http://schemas.microsoft.com/office/drawing/2014/main" id="{36F463CC-3F8A-4191-B00F-02071751E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188913"/>
            <a:ext cx="9955212" cy="9794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20000"/>
              </a:lnSpc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onkológiai ellátórendszer európai harmonizációja, onkológiai központok egységes rendszerének működtetésével – MNREP 2018-30</a:t>
            </a:r>
          </a:p>
        </p:txBody>
      </p:sp>
      <p:sp>
        <p:nvSpPr>
          <p:cNvPr id="43011" name="Text Box 3">
            <a:extLst>
              <a:ext uri="{FF2B5EF4-FFF2-40B4-BE49-F238E27FC236}">
                <a16:creationId xmlns:a16="http://schemas.microsoft.com/office/drawing/2014/main" id="{F440B8C7-67E4-4C07-8ECE-8DEEB784D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1352550"/>
            <a:ext cx="8856662" cy="14779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onkológiai ellátó helyek minősítése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szakfelügyeleti ellenőrzés alapján a NEAK szerződések, a területi ellátási kötelezettségek meghatározása érdekében.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magyarországi onkológiai hálózat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európai akkreditációjának előkészítése és fokozatos végrehajtása.</a:t>
            </a:r>
          </a:p>
        </p:txBody>
      </p:sp>
      <p:sp>
        <p:nvSpPr>
          <p:cNvPr id="43012" name="Text Box 3">
            <a:extLst>
              <a:ext uri="{FF2B5EF4-FFF2-40B4-BE49-F238E27FC236}">
                <a16:creationId xmlns:a16="http://schemas.microsoft.com/office/drawing/2014/main" id="{79E5E234-9C77-4596-B3F1-2E1D741C3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51250"/>
            <a:ext cx="10287000" cy="534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20000"/>
              </a:lnSpc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alapellátás felkészítése az onkológiai betegellátásra – MNREP 2018-30</a:t>
            </a:r>
          </a:p>
        </p:txBody>
      </p:sp>
      <p:sp>
        <p:nvSpPr>
          <p:cNvPr id="43013" name="Text Box 3">
            <a:extLst>
              <a:ext uri="{FF2B5EF4-FFF2-40B4-BE49-F238E27FC236}">
                <a16:creationId xmlns:a16="http://schemas.microsoft.com/office/drawing/2014/main" id="{45A83ABF-F4C3-4681-9C9C-FC019AA96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508500"/>
            <a:ext cx="8496300" cy="14779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háziorvosok és az onkológiai központok között a rendszeres kapcsolattartás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feltételeinek kialakítása, szakmai szabályozása és ellenőrzése.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Továbbképző tanfolyamok szervezése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onkológiai szűrés és az onkológiai betegirányítás folyamatainak adminisztratív kezelésére.</a:t>
            </a:r>
            <a:endParaRPr lang="hu-HU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>
            <a:extLst>
              <a:ext uri="{FF2B5EF4-FFF2-40B4-BE49-F238E27FC236}">
                <a16:creationId xmlns:a16="http://schemas.microsoft.com/office/drawing/2014/main" id="{438E2CC7-D91A-4791-866B-CD8C828AB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300038"/>
            <a:ext cx="9217025" cy="830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onkológiai ellátó rendszer finanszírozási feltételeinek javítása – MNREP 2018-30</a:t>
            </a:r>
          </a:p>
        </p:txBody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E95FE052-BE9A-48AE-8A9E-F8CB15F55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1196975"/>
            <a:ext cx="9648825" cy="535463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daganatos betegellátást 39 intézményre szükséges koncentrálni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beteg utak lerövidítése, a várakozási idő csökkentése és a magasabb minőségű betegellátás érdekében. 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beteg utak lerövidítése rendeleti szabályozással: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daganatgyanú esetén soron kívüli beutalási kötelezettség a kijelölt onkológiai centrumokba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illetve a diagnosztikus tevékenységek (képalkotó, labor és patológiai vizsgálatok) finanszírozásának korlátozása az onkológiai központokra. 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onkológiai kapacitás kerüljön elkülönítésre az Intézményeken belül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„védett” onkológiai TVK formájában.</a:t>
            </a:r>
            <a:endParaRPr lang="hu-HU" altLang="hu-HU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finanszírozásban progresszivitási szorzók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bevezetése: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II.a megyei centrum sugárterápia nélkül; Szorzó: 1,0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II.b megyei centrum sugárterápiával; Szorzó: 1,1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III.a regionális centrum; Szorzó: 1,15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III.b országos intézet; Szorzó: 1,2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kijelölt onkológiai központokban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molekuláris patológiai diagnózis (PCR) és képalkotó eljárások (CT, MRI, PET-CT/MR) finanszírozási keretének jelentős megemelése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diagnózis felállításáig eltelt idő lerövidítése és betegek célzott gyógyszeres (kemo-, biológiai és immun-), daganatsebészeti és sugárterápiás tervének kialakítása érdekében.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>
            <a:extLst>
              <a:ext uri="{FF2B5EF4-FFF2-40B4-BE49-F238E27FC236}">
                <a16:creationId xmlns:a16="http://schemas.microsoft.com/office/drawing/2014/main" id="{70B79EA7-220D-4EDA-B5C7-42D0F6004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300038"/>
            <a:ext cx="9217025" cy="830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Korszerű daganatdiagnosztika feltételeinek fejlesztése –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MNREP 2018-30</a:t>
            </a:r>
          </a:p>
        </p:txBody>
      </p:sp>
      <p:sp>
        <p:nvSpPr>
          <p:cNvPr id="47107" name="Text Box 3">
            <a:extLst>
              <a:ext uri="{FF2B5EF4-FFF2-40B4-BE49-F238E27FC236}">
                <a16:creationId xmlns:a16="http://schemas.microsoft.com/office/drawing/2014/main" id="{01EA07BA-56BC-4A8F-A331-488548D69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1957388"/>
            <a:ext cx="9072562" cy="34163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8585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onkológiai centrumokban a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képalkotó, labor és molekuláris diagnosztikai vizsgálatok, valamint molekuláris patológiai diagnosztikai vizsgálatok elvégzéséhez szükséges infrastruktúra megteremtése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feladatarányos finanszírozási feltételek biztosítása.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Képalkotó diagnosztikai eszközpark fejlesztése: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Amortizálódó CT és MRI készülékek folyamatos cseréje,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T MRI készülék biztosítása minden megyei onkológiai központban,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3T MRI készülék biztosítása a regionális központokban,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MRI készülék (3T és 1,5T) biztosítása az országos központban,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PET-CT telepítése a regionális központokba,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PET-MR telepítése az országos központba.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>
            <a:extLst>
              <a:ext uri="{FF2B5EF4-FFF2-40B4-BE49-F238E27FC236}">
                <a16:creationId xmlns:a16="http://schemas.microsoft.com/office/drawing/2014/main" id="{5196FCCD-1B4A-4322-91F1-1804D5018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115888"/>
            <a:ext cx="9409112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Daganatsebészet korszerűsítése – MNREP 2018-30</a:t>
            </a:r>
          </a:p>
        </p:txBody>
      </p:sp>
      <p:sp>
        <p:nvSpPr>
          <p:cNvPr id="49155" name="Text Box 3">
            <a:extLst>
              <a:ext uri="{FF2B5EF4-FFF2-40B4-BE49-F238E27FC236}">
                <a16:creationId xmlns:a16="http://schemas.microsoft.com/office/drawing/2014/main" id="{41831FEE-336D-476F-AED6-D1E90E2B9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620713"/>
            <a:ext cx="9936162" cy="31400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Minimálisan invazív sebészet feltételeinek megteremtése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valamennyi onkológiai központban.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 keretek megemelése, illetve kiterjesztése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szakmai igényeknek megfelelően.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Robotsebészet feltételeinek megteremtése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komprehenzív rákcentrumban. 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onkológiai műtétek centralizációja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szervspecifikus minőségi és mennyiségi követelményeket biztosító onkológiai központokba.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Onkológiai szaksebészeti ellátórendszer kialakítása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szakképzés, szervspecifikus licencvizsgák, centralizált sebészeti ellátás.</a:t>
            </a:r>
          </a:p>
        </p:txBody>
      </p:sp>
      <p:pic>
        <p:nvPicPr>
          <p:cNvPr id="49156" name="Kép 2">
            <a:extLst>
              <a:ext uri="{FF2B5EF4-FFF2-40B4-BE49-F238E27FC236}">
                <a16:creationId xmlns:a16="http://schemas.microsoft.com/office/drawing/2014/main" id="{9AB501A0-AABD-4B32-A9D1-28E457A24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0838" y="3914775"/>
            <a:ext cx="4681537" cy="2733675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Kép 1">
            <a:extLst>
              <a:ext uri="{FF2B5EF4-FFF2-40B4-BE49-F238E27FC236}">
                <a16:creationId xmlns:a16="http://schemas.microsoft.com/office/drawing/2014/main" id="{032DB680-3356-48E4-9EE4-05198EF6B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25" y="4005263"/>
            <a:ext cx="2160588" cy="27368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48C2FE8-C771-4535-A582-771BAAB3297B}"/>
              </a:ext>
            </a:extLst>
          </p:cNvPr>
          <p:cNvSpPr txBox="1"/>
          <p:nvPr/>
        </p:nvSpPr>
        <p:spPr>
          <a:xfrm>
            <a:off x="319088" y="3860800"/>
            <a:ext cx="1944687" cy="2555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067" dirty="0">
                <a:latin typeface="Arial" panose="020B0604020202020204" pitchFamily="34" charset="0"/>
                <a:cs typeface="Arial" panose="020B0604020202020204" pitchFamily="34" charset="0"/>
              </a:rPr>
              <a:t>Robot érkezése: 2021.12.16.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863C0B4-FCDC-4B8B-ACA7-953A3F8B2812}"/>
              </a:ext>
            </a:extLst>
          </p:cNvPr>
          <p:cNvSpPr txBox="1"/>
          <p:nvPr/>
        </p:nvSpPr>
        <p:spPr>
          <a:xfrm>
            <a:off x="2408238" y="3914775"/>
            <a:ext cx="2951162" cy="26320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Első robotsebészeti műtét: 2022.01.21.:</a:t>
            </a:r>
          </a:p>
          <a:p>
            <a:pPr algn="ctr">
              <a:defRPr/>
            </a:pPr>
            <a:r>
              <a:rPr lang="hu-HU" sz="11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OOI: 31 műtét</a:t>
            </a:r>
          </a:p>
          <a:p>
            <a:pPr algn="ctr">
              <a:defRPr/>
            </a:pPr>
            <a:r>
              <a:rPr lang="hu-HU" sz="11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Urológiai program: </a:t>
            </a:r>
          </a:p>
          <a:p>
            <a:pPr algn="ctr">
              <a:defRPr/>
            </a:pPr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Radikális </a:t>
            </a:r>
            <a:r>
              <a:rPr lang="hu-HU" sz="1100" dirty="0" err="1">
                <a:latin typeface="Arial" panose="020B0604020202020204" pitchFamily="34" charset="0"/>
                <a:cs typeface="Arial" panose="020B0604020202020204" pitchFamily="34" charset="0"/>
              </a:rPr>
              <a:t>prostatectomia</a:t>
            </a:r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: 9</a:t>
            </a:r>
          </a:p>
          <a:p>
            <a:pPr algn="ctr">
              <a:defRPr/>
            </a:pPr>
            <a:r>
              <a:rPr lang="hu-HU" sz="1100" dirty="0" err="1">
                <a:latin typeface="Arial" panose="020B0604020202020204" pitchFamily="34" charset="0"/>
                <a:cs typeface="Arial" panose="020B0604020202020204" pitchFamily="34" charset="0"/>
              </a:rPr>
              <a:t>Partialis</a:t>
            </a:r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latin typeface="Arial" panose="020B0604020202020204" pitchFamily="34" charset="0"/>
                <a:cs typeface="Arial" panose="020B0604020202020204" pitchFamily="34" charset="0"/>
              </a:rPr>
              <a:t>nephrectomia</a:t>
            </a:r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: 4</a:t>
            </a:r>
          </a:p>
          <a:p>
            <a:pPr algn="ctr">
              <a:defRPr/>
            </a:pPr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Radikális </a:t>
            </a:r>
            <a:r>
              <a:rPr lang="hu-HU" sz="1100" dirty="0" err="1">
                <a:latin typeface="Arial" panose="020B0604020202020204" pitchFamily="34" charset="0"/>
                <a:cs typeface="Arial" panose="020B0604020202020204" pitchFamily="34" charset="0"/>
              </a:rPr>
              <a:t>nephrectomia</a:t>
            </a:r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  <a:p>
            <a:pPr algn="ctr">
              <a:defRPr/>
            </a:pPr>
            <a:r>
              <a:rPr lang="hu-HU" sz="11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Nőgyógyászati program: </a:t>
            </a:r>
          </a:p>
          <a:p>
            <a:pPr algn="ctr">
              <a:defRPr/>
            </a:pPr>
            <a:r>
              <a:rPr lang="hu-H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LSK </a:t>
            </a:r>
            <a:r>
              <a:rPr lang="hu-H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hysterectomia</a:t>
            </a:r>
            <a:r>
              <a:rPr lang="hu-H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-BSO-</a:t>
            </a:r>
            <a:r>
              <a:rPr lang="hu-H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</a:t>
            </a:r>
            <a:r>
              <a:rPr lang="hu-H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 műtét</a:t>
            </a:r>
          </a:p>
          <a:p>
            <a:pPr algn="ctr">
              <a:defRPr/>
            </a:pPr>
            <a:endParaRPr lang="hu-HU" sz="1100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11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Jahn</a:t>
            </a:r>
            <a:r>
              <a:rPr lang="hu-HU" sz="11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Ferenc </a:t>
            </a:r>
            <a:r>
              <a:rPr lang="hu-HU" sz="11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hu-HU" sz="11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31 műtét</a:t>
            </a:r>
          </a:p>
          <a:p>
            <a:pPr algn="ctr">
              <a:defRPr/>
            </a:pPr>
            <a:r>
              <a:rPr lang="hu-HU" sz="11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Urológiai Program:</a:t>
            </a:r>
          </a:p>
          <a:p>
            <a:pPr algn="ctr">
              <a:defRPr/>
            </a:pPr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Radikális </a:t>
            </a:r>
            <a:r>
              <a:rPr lang="hu-HU" sz="1100" dirty="0" err="1">
                <a:latin typeface="Arial" panose="020B0604020202020204" pitchFamily="34" charset="0"/>
                <a:cs typeface="Arial" panose="020B0604020202020204" pitchFamily="34" charset="0"/>
              </a:rPr>
              <a:t>prostatectomia</a:t>
            </a:r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: 21</a:t>
            </a:r>
          </a:p>
          <a:p>
            <a:pPr algn="ctr">
              <a:defRPr/>
            </a:pPr>
            <a:r>
              <a:rPr lang="hu-HU" sz="1100" dirty="0" err="1">
                <a:latin typeface="Arial" panose="020B0604020202020204" pitchFamily="34" charset="0"/>
                <a:cs typeface="Arial" panose="020B0604020202020204" pitchFamily="34" charset="0"/>
              </a:rPr>
              <a:t>Partialis</a:t>
            </a:r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latin typeface="Arial" panose="020B0604020202020204" pitchFamily="34" charset="0"/>
                <a:cs typeface="Arial" panose="020B0604020202020204" pitchFamily="34" charset="0"/>
              </a:rPr>
              <a:t>nephrectomia</a:t>
            </a:r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: 4</a:t>
            </a:r>
          </a:p>
          <a:p>
            <a:pPr algn="ctr">
              <a:defRPr/>
            </a:pPr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Radikális </a:t>
            </a:r>
            <a:r>
              <a:rPr lang="hu-HU" sz="1100" dirty="0" err="1">
                <a:latin typeface="Arial" panose="020B0604020202020204" pitchFamily="34" charset="0"/>
                <a:cs typeface="Arial" panose="020B0604020202020204" pitchFamily="34" charset="0"/>
              </a:rPr>
              <a:t>nephrectomia</a:t>
            </a:r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  <a:p>
            <a:pPr algn="ctr">
              <a:defRPr/>
            </a:pPr>
            <a:r>
              <a:rPr lang="hu-HU" sz="1100" dirty="0" err="1">
                <a:latin typeface="Arial" panose="020B0604020202020204" pitchFamily="34" charset="0"/>
                <a:cs typeface="Arial" panose="020B0604020202020204" pitchFamily="34" charset="0"/>
              </a:rPr>
              <a:t>Uretero</a:t>
            </a:r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100" dirty="0" err="1">
                <a:latin typeface="Arial" panose="020B0604020202020204" pitchFamily="34" charset="0"/>
                <a:cs typeface="Arial" panose="020B0604020202020204" pitchFamily="34" charset="0"/>
              </a:rPr>
              <a:t>pyeloplastica</a:t>
            </a:r>
            <a:r>
              <a:rPr lang="hu-HU" sz="1100" dirty="0">
                <a:latin typeface="Arial" panose="020B0604020202020204" pitchFamily="34" charset="0"/>
                <a:cs typeface="Arial" panose="020B0604020202020204" pitchFamily="34" charset="0"/>
              </a:rPr>
              <a:t>: 4</a:t>
            </a:r>
            <a:endParaRPr lang="hu-HU" sz="1100" b="1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>
            <a:extLst>
              <a:ext uri="{FF2B5EF4-FFF2-40B4-BE49-F238E27FC236}">
                <a16:creationId xmlns:a16="http://schemas.microsoft.com/office/drawing/2014/main" id="{7A1DC372-5AB4-4F73-8A2E-56F8C84B4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300038"/>
            <a:ext cx="9217025" cy="830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Sugárterápiás eszközpark korszerűsítése –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MNREP 2018-30</a:t>
            </a:r>
          </a:p>
        </p:txBody>
      </p:sp>
      <p:sp>
        <p:nvSpPr>
          <p:cNvPr id="51203" name="Text Box 3">
            <a:extLst>
              <a:ext uri="{FF2B5EF4-FFF2-40B4-BE49-F238E27FC236}">
                <a16:creationId xmlns:a16="http://schemas.microsoft.com/office/drawing/2014/main" id="{01D4EBFC-5B4A-4EE8-AB27-E65127C5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557338"/>
            <a:ext cx="9074150" cy="4524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amortizálódott (10 évnél idősebb)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lineáris gyorsító és 2 kobaltágyú modern besugárzókészülékekre történő cseréje 2022-ig.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WHO követelményeinek elérése (200 ezer lakosonként egy lineáris gyorsító) érdekében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8 lineáris gyorsító telepítése Budapesten, Győrben, Kecskeméten és Nyíregyházán.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 sugárterápiás központ építése és felszerelése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besugárzókészülékekkel (2 lineáris gyorsító + brachyterápiás készülék).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precíziós,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sugárterápiás eljárások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(brachyterápia, sztereotaxiás ablatív sugárkezelés, intenzitásmodulált és képvezérelt sugárkezelés)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finanszírozásának megteremtése.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2027-ig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egy kezelőhelyiséges (ún. single gantry)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protonterápiás besugárzókészülék telepítése az Országos Onkológiai Intézetben.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4A173780-6291-4347-A7FC-AC51DC7C4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" y="763588"/>
            <a:ext cx="8424863" cy="56181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66FFCC"/>
            </a:solidFill>
            <a:miter lim="800000"/>
            <a:headEnd/>
            <a:tailEnd/>
          </a:ln>
        </p:spPr>
      </p:pic>
      <p:sp>
        <p:nvSpPr>
          <p:cNvPr id="54275" name="Oval 3">
            <a:extLst>
              <a:ext uri="{FF2B5EF4-FFF2-40B4-BE49-F238E27FC236}">
                <a16:creationId xmlns:a16="http://schemas.microsoft.com/office/drawing/2014/main" id="{8D87771C-F3D5-4538-9763-B92239C70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075" y="2924175"/>
            <a:ext cx="1539875" cy="1368425"/>
          </a:xfrm>
          <a:prstGeom prst="ellipse">
            <a:avLst/>
          </a:prstGeom>
          <a:solidFill>
            <a:srgbClr val="FF0000">
              <a:alpha val="58038"/>
            </a:srgbClr>
          </a:solidFill>
          <a:ln w="317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u-HU" altLang="hu-HU"/>
          </a:p>
        </p:txBody>
      </p:sp>
      <p:sp>
        <p:nvSpPr>
          <p:cNvPr id="53252" name="Szövegdoboz 3">
            <a:extLst>
              <a:ext uri="{FF2B5EF4-FFF2-40B4-BE49-F238E27FC236}">
                <a16:creationId xmlns:a16="http://schemas.microsoft.com/office/drawing/2014/main" id="{62B56082-027B-4C4A-BFD5-20AB7BCAB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463" y="1196975"/>
            <a:ext cx="441325" cy="322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500">
                <a:solidFill>
                  <a:schemeClr val="bg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53253" name="Szövegdoboz 4">
            <a:extLst>
              <a:ext uri="{FF2B5EF4-FFF2-40B4-BE49-F238E27FC236}">
                <a16:creationId xmlns:a16="http://schemas.microsoft.com/office/drawing/2014/main" id="{FDD9E92F-D428-4BB0-91AF-75A43C1D5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675" y="1042988"/>
            <a:ext cx="50212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3254" name="Szövegdoboz 5">
            <a:extLst>
              <a:ext uri="{FF2B5EF4-FFF2-40B4-BE49-F238E27FC236}">
                <a16:creationId xmlns:a16="http://schemas.microsoft.com/office/drawing/2014/main" id="{E644EBA5-54CD-4BD6-A94E-65F339CE4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474788"/>
            <a:ext cx="46180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3255" name="Szövegdoboz 6">
            <a:extLst>
              <a:ext uri="{FF2B5EF4-FFF2-40B4-BE49-F238E27FC236}">
                <a16:creationId xmlns:a16="http://schemas.microsoft.com/office/drawing/2014/main" id="{5E7B457E-09F0-4914-9281-557E78A9F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938" y="1258888"/>
            <a:ext cx="43640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154130F-5025-4CC3-AA25-E0EC0A0D1948}"/>
              </a:ext>
            </a:extLst>
          </p:cNvPr>
          <p:cNvSpPr txBox="1">
            <a:spLocks noChangeArrowheads="1"/>
          </p:cNvSpPr>
          <p:nvPr/>
        </p:nvSpPr>
        <p:spPr>
          <a:xfrm>
            <a:off x="1471613" y="188913"/>
            <a:ext cx="6992937" cy="50482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sz="2400" dirty="0">
                <a:solidFill>
                  <a:srgbClr val="FF9900"/>
                </a:solidFill>
                <a:latin typeface="Arial" pitchFamily="34" charset="0"/>
                <a:ea typeface="+mj-ea"/>
                <a:cs typeface="Arial" pitchFamily="34" charset="0"/>
              </a:rPr>
              <a:t>Sugárterápiás központok 50 km-es hatókörrel</a:t>
            </a:r>
          </a:p>
        </p:txBody>
      </p:sp>
      <p:sp>
        <p:nvSpPr>
          <p:cNvPr id="53257" name="Oval 3">
            <a:extLst>
              <a:ext uri="{FF2B5EF4-FFF2-40B4-BE49-F238E27FC236}">
                <a16:creationId xmlns:a16="http://schemas.microsoft.com/office/drawing/2014/main" id="{506DE7FF-791E-4E96-9A08-50B0CA8E9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163" y="1555750"/>
            <a:ext cx="1539875" cy="1368425"/>
          </a:xfrm>
          <a:prstGeom prst="ellipse">
            <a:avLst/>
          </a:prstGeom>
          <a:solidFill>
            <a:srgbClr val="00FF00">
              <a:alpha val="58038"/>
            </a:srgbClr>
          </a:solidFill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ím 1">
            <a:extLst>
              <a:ext uri="{FF2B5EF4-FFF2-40B4-BE49-F238E27FC236}">
                <a16:creationId xmlns:a16="http://schemas.microsoft.com/office/drawing/2014/main" id="{5F328A32-944A-46DB-BF8E-0E164F971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4163" y="277813"/>
            <a:ext cx="9575800" cy="500062"/>
          </a:xfrm>
        </p:spPr>
        <p:txBody>
          <a:bodyPr/>
          <a:lstStyle/>
          <a:p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Daganatos morbiditás és mortalitás jelentősége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D0F4F6B-A7F3-4380-AB6C-57A6F2CB73F2}"/>
              </a:ext>
            </a:extLst>
          </p:cNvPr>
          <p:cNvSpPr txBox="1"/>
          <p:nvPr/>
        </p:nvSpPr>
        <p:spPr>
          <a:xfrm>
            <a:off x="482600" y="1628775"/>
            <a:ext cx="9402763" cy="3816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hu-H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Évi </a:t>
            </a:r>
            <a:r>
              <a:rPr lang="hu-HU" sz="2200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≈ 75.000 </a:t>
            </a:r>
            <a:r>
              <a:rPr lang="hu-HU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új daganatos eset		2030-ra </a:t>
            </a:r>
            <a:r>
              <a:rPr lang="hu-HU" sz="2200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≈ 100.000 </a:t>
            </a:r>
            <a:r>
              <a:rPr lang="hu-HU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új eset</a:t>
            </a:r>
          </a:p>
          <a:p>
            <a:pPr>
              <a:buFont typeface="Arial" pitchFamily="34" charset="0"/>
              <a:buChar char="•"/>
              <a:defRPr/>
            </a:pPr>
            <a:endParaRPr lang="hu-HU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u-HU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Minden 3. embernél élete során rosszindulatú daganat alakul ki </a:t>
            </a:r>
          </a:p>
          <a:p>
            <a:pPr>
              <a:defRPr/>
            </a:pPr>
            <a:r>
              <a:rPr lang="hu-HU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hu-HU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Második leggyakoribb halálok</a:t>
            </a:r>
          </a:p>
          <a:p>
            <a:pPr>
              <a:buFont typeface="Arial" pitchFamily="34" charset="0"/>
              <a:buChar char="•"/>
              <a:defRPr/>
            </a:pPr>
            <a:endParaRPr lang="hu-HU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u-HU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200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Összes halálozás 25%-ának </a:t>
            </a:r>
            <a:r>
              <a:rPr lang="hu-HU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oka daganat                Minden 4. ember!!!</a:t>
            </a:r>
          </a:p>
          <a:p>
            <a:pPr>
              <a:buFont typeface="Arial" pitchFamily="34" charset="0"/>
              <a:buChar char="•"/>
              <a:defRPr/>
            </a:pPr>
            <a:endParaRPr lang="hu-HU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hu-HU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endParaRPr lang="hu-HU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hu-HU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200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Népegészségügyi szempontból kiemelt jelentőségű betegségcsoport</a:t>
            </a:r>
          </a:p>
        </p:txBody>
      </p:sp>
      <p:sp>
        <p:nvSpPr>
          <p:cNvPr id="8" name="Jobbra nyíl 7">
            <a:extLst>
              <a:ext uri="{FF2B5EF4-FFF2-40B4-BE49-F238E27FC236}">
                <a16:creationId xmlns:a16="http://schemas.microsoft.com/office/drawing/2014/main" id="{FEFFE8B1-649A-4E25-9237-74BB40CED772}"/>
              </a:ext>
            </a:extLst>
          </p:cNvPr>
          <p:cNvSpPr/>
          <p:nvPr/>
        </p:nvSpPr>
        <p:spPr>
          <a:xfrm>
            <a:off x="4738688" y="1703388"/>
            <a:ext cx="1125537" cy="357187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Jobbra nyíl 8">
            <a:extLst>
              <a:ext uri="{FF2B5EF4-FFF2-40B4-BE49-F238E27FC236}">
                <a16:creationId xmlns:a16="http://schemas.microsoft.com/office/drawing/2014/main" id="{DA33937D-963E-4B36-A1FC-6E252B89ABC1}"/>
              </a:ext>
            </a:extLst>
          </p:cNvPr>
          <p:cNvSpPr/>
          <p:nvPr/>
        </p:nvSpPr>
        <p:spPr>
          <a:xfrm>
            <a:off x="5935663" y="3719513"/>
            <a:ext cx="1125537" cy="357187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Felfelé nyíl 11">
            <a:extLst>
              <a:ext uri="{FF2B5EF4-FFF2-40B4-BE49-F238E27FC236}">
                <a16:creationId xmlns:a16="http://schemas.microsoft.com/office/drawing/2014/main" id="{9DA3F9BC-79DD-4568-B00B-B8F3E7FCC0A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711700" y="4149725"/>
            <a:ext cx="360363" cy="792163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9CBC419C-CE06-4D44-B3B8-31C653568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1182688"/>
            <a:ext cx="88582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itle 1">
            <a:extLst>
              <a:ext uri="{FF2B5EF4-FFF2-40B4-BE49-F238E27FC236}">
                <a16:creationId xmlns:a16="http://schemas.microsoft.com/office/drawing/2014/main" id="{4A95FF25-EBDF-4B7A-B209-BE5FF63742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7432675" cy="360362"/>
          </a:xfrm>
        </p:spPr>
        <p:txBody>
          <a:bodyPr/>
          <a:lstStyle/>
          <a:p>
            <a:r>
              <a:rPr lang="hu-HU" altLang="hu-HU" sz="22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Megavoltos besugárzók Magyarországon 2022 április</a:t>
            </a:r>
            <a:endParaRPr lang="en-US" altLang="hu-HU" sz="220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D79616D7-058A-40EF-A151-8500A4F7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2675" y="4537075"/>
            <a:ext cx="2733675" cy="1446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b">
            <a:spAutoFit/>
          </a:bodyPr>
          <a:lstStyle/>
          <a:p>
            <a:pPr defTabSz="457200">
              <a:spcBef>
                <a:spcPct val="50000"/>
              </a:spcBef>
              <a:spcAft>
                <a:spcPct val="45000"/>
              </a:spcAft>
              <a:defRPr/>
            </a:pPr>
            <a:endParaRPr lang="hu-HU" sz="1000" b="1" dirty="0">
              <a:solidFill>
                <a:srgbClr val="666666"/>
              </a:solidFill>
              <a:ea typeface="ＭＳ Ｐゴシック" pitchFamily="34" charset="-128"/>
            </a:endParaRPr>
          </a:p>
          <a:p>
            <a:pPr defTabSz="457200">
              <a:spcBef>
                <a:spcPct val="50000"/>
              </a:spcBef>
              <a:spcAft>
                <a:spcPct val="45000"/>
              </a:spcAft>
              <a:defRPr/>
            </a:pPr>
            <a:r>
              <a:rPr lang="hu-HU" sz="1000" b="1" dirty="0">
                <a:solidFill>
                  <a:srgbClr val="FF0000"/>
                </a:solidFill>
                <a:latin typeface="+mn-lt"/>
                <a:ea typeface="ＭＳ Ｐゴシック" pitchFamily="34" charset="-128"/>
              </a:rPr>
              <a:t>Onkológiai Központ sugárterápia nélkül</a:t>
            </a:r>
          </a:p>
          <a:p>
            <a:pPr defTabSz="457200">
              <a:spcBef>
                <a:spcPct val="50000"/>
              </a:spcBef>
              <a:spcAft>
                <a:spcPct val="45000"/>
              </a:spcAft>
              <a:defRPr/>
            </a:pPr>
            <a:r>
              <a:rPr lang="hu-HU" sz="1000" b="1" dirty="0">
                <a:solidFill>
                  <a:srgbClr val="FF0000"/>
                </a:solidFill>
                <a:latin typeface="+mn-lt"/>
                <a:ea typeface="ＭＳ Ｐゴシック" pitchFamily="34" charset="-128"/>
              </a:rPr>
              <a:t>Onkológiai központ sugárterápiával</a:t>
            </a:r>
          </a:p>
          <a:p>
            <a:pPr defTabSz="457200">
              <a:spcBef>
                <a:spcPct val="50000"/>
              </a:spcBef>
              <a:spcAft>
                <a:spcPct val="45000"/>
              </a:spcAft>
              <a:defRPr/>
            </a:pPr>
            <a:endParaRPr lang="hu-HU" sz="1000" b="1" dirty="0">
              <a:solidFill>
                <a:srgbClr val="666666"/>
              </a:solidFill>
              <a:ea typeface="ＭＳ Ｐゴシック" pitchFamily="34" charset="-128"/>
            </a:endParaRPr>
          </a:p>
          <a:p>
            <a:pPr defTabSz="457200">
              <a:spcBef>
                <a:spcPct val="50000"/>
              </a:spcBef>
              <a:spcAft>
                <a:spcPct val="45000"/>
              </a:spcAft>
              <a:defRPr/>
            </a:pPr>
            <a:endParaRPr lang="en-US" sz="1000" b="1" dirty="0">
              <a:solidFill>
                <a:srgbClr val="666666"/>
              </a:solidFill>
              <a:ea typeface="ＭＳ Ｐゴシック" pitchFamily="34" charset="-12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766D06-1389-407D-9047-952B39757205}"/>
              </a:ext>
            </a:extLst>
          </p:cNvPr>
          <p:cNvSpPr/>
          <p:nvPr/>
        </p:nvSpPr>
        <p:spPr>
          <a:xfrm>
            <a:off x="7667625" y="3154363"/>
            <a:ext cx="2143125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4278" name="AutoShape 2" descr="data:image/jpeg;base64,/9j/4AAQSkZJRgABAQAAAQABAAD/2wCEAAkGBxISEhUUEBAVFBQXFxYYFBUVGBQWFBQVFRYWFxQVFRcYHSggGRonHBgUITEkJSotLi4uGB8zODUsNygtLisBCgoKDg0OGBAQFy4dICQsNCwsNywsLDc3LSwsLCwrKys1LTcvNC0vLCwrKy8sLywsMiwsLCwuLCwtLCwsLCwsLP/AABEIANYA6wMBIgACEQEDEQH/xAAcAAEAAgMBAQEAAAAAAAAAAAAABAUCAwYBBwj/xABIEAACAQIDBAYGBgYHCQEAAAABAgADEQQSIQUxQVEGEyJhcYEyUpGhscEHFCNCctEzYoKSsvAVU5OzwtPhQ0Rjc6Kj0uPxNf/EABoBAQEAAwEBAAAAAAAAAAAAAAABAgMEBQb/xAAwEQEAAgIAAwQIBgMAAAAAAAAAAQIDEQQSIQUxcYETFDNBYZGxwTRCUWKh8BUiMv/aAAwDAQACEQMRAD8A+4xEQEREBERAREQEREBERAREQEREBERAREQEREBERAREQEREBERAREQEREBERATBjM5DxWJVTqwEwyWitdysRuUpDMpGwmIVhowOsky0tFqxMExqdEREyR4TPRMKp0mQk31HsREoREQMHbWeoZExGKUNYn3GbKFcEcfZOeuelsk0i0bj3M5rMRvSTEwFQTIGdDB7ERAREQEREBERAREQEREDRi1qEfZMoP6wNj7N0qamLxYcKaVM3NgQXt6Ob5S9keoO0v4v8DCEasE1a32oF78OU0bV4+A+ctJW7XHw/Oed2r+Gt/fdLfg/7hq2FTBV7j7/APhWWwFpVdH91T8Q/hWW0z7NnfC4/Az+0kiInc0ouPqlVuLb/kZtoMSATbcJH2t6Hn8jJND0V8B8Jy0vM8Teu+kRH3bJj/SJbIiJ1NZERAptqfpP2R8TJuy/Q85B2mftD4CTtl+h5mfOcH17Uy+f1h15PYwmRET6NyEREBERAREQEREBERAREQEj1d/mnvJE2NWAmmo99e+n/HAlSu2tu8pMxWIFNczdwAG8k7gL8ZX4wmp6o8TOLtDHa/D2rWNy2YpiLxMsOjzfpByK/wAMuJUbNwnVF26wEtbQWsLDgBqTvm3A7RdgxqUigBsPTufJlHuuO+ZcBiti4elL98Qua0WvMwsonisCLjdPZ1tSFtf9H5/IyTQ9FfAfCQ9oXqdhNAD2m7/VXmefKTKCkKoa1wBe269uE5MdLesXv7piI+W9/VsmY5IhsiJXYjayjRBm776f6zbmz48Nea86Y0pa86iFjEpf6Yf1V9/5yTg8YapIItYcL6znw9o4M14pSes/BsvgvWNyibRb7VvAfCWGy/Q8zKjH4TLUbKNDY28rfKTdmJoTuIAHfxM8nhItXtK+479/aW/Lr0MaW0TXRa4E2T6RxEREBERAREQEREBERAREQOfx1St9YGVwKIv1i5Rm4WZW4Dut7JbJg10N2bcR2jbTUGwsDNlSiL5gBm58xyM00jl9EacU4jvX8prw1vWJ57b6z8t9I8oW0xvpDfiaGcW3cjKmrs2qbZSBrrzI7pcowIuJlNiKRtmVQOywvp6WunHQW1kujg3Ug3XvGv5SwiDTCmlt014kncpt6x4gfq953e+b5rFLtFrnW2mlgeY466ezxkmNjyjSAG63Ichym2IlFJtrHXbqkJ/XtyI0F5robONtLAeEjYyk9Os3ZVrksCWKggkm2in+RLDDbQrNoKVHyrN/lzlz8HhzWibxvzlspmvWNQxp7O1338pOwuGyMNd4PxWFNb+qp/2jf5cxxArNayqO8VDf304xcDgxW5qV1PmWy3tGpl5tLDXswa1hb0C9/YY2fSIBu2bd9wpbfz3zWKNfn/3P/XPGpVha5O+36Qf5c2xw+OMnpNdWPPOtJtBQQdOMxqrbcSPMzTRNVP8AZ5td+cE/wia8Tj8ou9J1A3nssB3nKxNvKbWDF8Q4Fwx3cbGKePawOmo3EflMK+6Rqe6UW+Fxmc2IsbX7pKlRs79IPA/nLeRSIiAiIgIiICIiB5NdWnfuPAzbECKjEHk3EcD3zelQH8uM8q0g2/yPESnqA06hNTQWazn0bgXUX593cZpzZbUmkRXe51Pw+LKtYnfVeRPFOk9m5iREQERECv2vhS6hltmXde9iDwNpX0evQ606X7Lt80lxj6HWU3T1lI13Xtpecm+FqA2OFqL+EAjyKmcfFcVfBrlxzfwbceKL/miHSpi6v9Wn77f+EzOIfiFHtP5Tmvqr/wBXUHiHmGXW2t+V2J9m+ed/mrb16vf5N3qv74XG1NpGmLipr6oAAbuB58d/CVB6Qk76d/GatpYStUQ9UqdYpBXrbhSb2JbLc7i3tkZcJiha9CieeWrp32uonsYM3pac3LNfGNS5b15Z1vfguNn9ITmAcHIeZuV7wTraXG0agKN3qfeJUps0c/hNmKcKmW+oup8LXHxm5gkM1x7fiZopNw7z8ZowmJLUwVF7gceYB+cyQ6m/P5CUWmDXtA/zulnK/BDdLCSVgiIkUiIgIiICIiAiIgUvSXGPSp5qbWOa1yA33CQLHvtPi2z/AKYtoVaqUlo0cznKNOOtuE+y9K6oWkCbWzjfqPQM/KWDC1K6KzpSBcduwGXiG3ju1uN8qPreE+lPHtjlwj06GtQIWUMTqL6Lztw5z67sOs7opfec/AA6MALgCfl/ozkpbUpKlVaqLVNqgAGYZSb3F+OlwTun6Z6L1g1GkRxFX+9IkF1ERCkREBPnHSLpBXXEsKbqEpkAKQpV7WzZ7i5vr4T6PPk/Su64qqGvwy96kXAHPfLCS07V2rUpbVARmFMoG6rMchLPh7C3d1jGdpszFB6oAQLv3ceyp/xTgsXhA23cPScEqtIgjRToKbAErbcw390+g4bCJTxiql7dWzG5J1JUce4Qi0xr06SPVqvkRFLMxJsoAuTON2F9I2CxNdaINamXa1NqqKFY3sqkhjlJ4XA3gb9J0PTrZ718DWSmMzdhso3sKbo7KO+ymfCKVq1RaNBS1VyVpqt7h2Oh7rewWkSZ1Pc/R9OlZiCb6A3IF9c3Id0q6VAPiqincEQ2GmpuPkJcKO0b+qvuLTnxtIUsZWBUtdae62m/nKyVtTatOltBMJksjKTpe4IsB5bhOlbDoqZstzY89+4bp8u2jtPPtygaa2vUSm2a3oNUGa1uPZn1ev6Gvd/GIEWqpQBlOoK+BuwFjLiVGK+7/wAyl/eLLeJIIiJFIiICIiAiIgIiIFZtvZSYlOrqZ8uYNdCgNwCPvA8zwlG/RCgtgq1O7M1EDTvCkzr4gck/Q6hUVlemWU+krVOyRe9uyvdLrYmylwyLTpoqU0UqiqSbZmLHeBxMsibb5R7Q6Y4CjfrMZSuN6o3WN+6lzAvYnz/H/Szg1/RUq1U8OyqL7WN/dKDEfTBXN+rwdNeRZ2e3iAq3gfX5i7AC5IA5nQT4BtD6RdpVf946scqSqvvN298pKn1rFXLGvXI9Y1Klv3iYTb79jumez6JtUxlK/EKesI8Ql7Sj2j9I+x0sxrdY49EJSqFxx0JUAe2fOtmfRrtKsATRSgp/rqgBtzC0858jadPs76FKd82LxjufVootNfAs+YnxFoOqy2d0swGMrWwVGoMUWVi70HbQXHbdM2VbE79NZ0mGw1YYtnq5TamoGQ+sxNje3Ie0SZsPo9hcEmXDUFT1m1Z2/E7XY+ZkfHZg1wLtUbKmunok3NuAVT7JRaZ+PaHda4935zRSporFwtIOd7ZMrG/M3ud0ioKq+sfHKfyg46oN4sO8H3lcwEC0Q3N7g3AGndr85zjbKNXFVXFQKbILFcw0vYjUc5b08RcXKjXz8DukY4TttVVmUsLAAkDTiQNCYHL4PosKe0DVqsGKsHQgFQPS36m87LFVly2BBNgbXF/SU/Iytwykrd2LNZbk7z2FPxJkdF1J74RY5y7KLAKGVjrc9k3Ata28DjLoSlwPpAd8u4lYIiJFIiICIiAiIgIiIGuuGKnIQGt2SwLKD3qCCR5ifLOmmN25Qzk1fsEGY1qFNFTLa5JF2dLcb6d5n1eYVkzKQeII9ogflzaG0q+IF6lapW5Z6hfzAJPwkSjUyr2zY/zoBPs/SLZeyAA+NwtOgXZlFRQRdktftUrNxB1EoW+jLZ+KXPgcebEnL2krLmG8WazXHjeVHOYfoniCqvUKUUYBg1VgvZIuCRvHnNVX+iqH6fHmsR93DrmB7s+o94nTp9ElNWVcbisRi2AGVVOSkBrZbsWI8rTrti9CsPh7GhgqNEjc5HW1RcC/bqXIN7jQzTOeu5isTMx+kffu/lnyT3zOnzXZuKqVf/zdhO4+7WxXoDkbtZT5NOq6O7J2uMVRqY2vRSmmdjhqKgqci+i7AWU3K2ux3T6BiOrsq1XDFeAuTccSBNa4/NrRp5tfSJuL8ba294m6GCNV6S1gb/V1VP8AiVAhPhca+QM6PC1S6KxAFwDYHMNeR4icJjcHhaRL4mqgYkkgks1zru4H2y4we1TkC0aiEJ2bDKSvJWsdDaNG3TsNDOdq1Pt6V6l+2tksOxfD4q7X3nNbj6kbK227u9Nyp4qyjeOKm3ESJiqg62gfvdbZjx0w+IsD+8fbA6LPIO2iDRbvKDxBdQR4WuI6+RNrVr0W8U/jWNC0wNRKozBSBmdbMCpujFDpyuDY8RYzKvuPdea9nuwB6y18z2t6uc5PPLlmjaGIsrHuMDVTAy6nl7lUfKQrqOPwlZtnpNRoXQvmqAt2F1I1Nr8B5zbSqZgtxdiAbcBcXt3+cqLjY9QvVFhoASTw3W05750U57YuZSSdbi3hL5Kl5JWGcREikREBERAREQEREBERA5LbfR/DYwdTUr2dTnNIst0LKATlUhrG3EkTZ0V6MfU6S0Cq1KYeo+ZiGJL20K5QL6d85fpzhUOMe9g1kIvcfd9K4DWGlrlRuOvKDg9q4ygL0sQ5Tk5FWn+8SwHm6yo+qY4sq/ZqL3tw3e0fGc/j8UqAnE4lUA1K31t4C3wM4iv0ox1bstiABwFLqgfLq2dj5KZX1aCqSaz2YanMbsCf1QSV8SacI6fHdKMOBko0DWuLfaDsHwXcw/CJUV9s4qqtg/VoNCtIBVUcQTwHc+WQ1va60wqn79Y5Q37A9M/2k2pg2qC5zVFH33PU0F5ZRcHyBQ90ojU6SBrC9R+VO7mx4luC/vidvgdnKr53w7WexqZc3aIGhN/SnMVRSpjLUbNx6tB1dPzQDM+vFgB+tPqmz0ORS1twsBwFvKQa0wiqtkUKOQFvbKvaWBDEH7ym6niDYjTyJ9s6IiaTSEbVx7viE3IHHjZvhY+6RsZjqjIV6hwTb1baMDz7p3BwwPCYNgl5Rscs+3av3aB8WPyH5yFVetV9NjbkNB/r5zr6mzxyE1f0d3So5NOj9FzepSUk7zax9o1nR4bBgaASs2tj2p6JRqHWxKqufjqocgAd5N9d0j7OxlSqwX6viVXX7R6lArpzCV2b/pgdbhqFpMVZzf1TnfzJM2UKb0zek1jxB1VvEfMayK6QT2QMDtNXOVgUf1TubvQ8fjJ8ikREBERAREQERPCYHs8vMS01NUgcL03pZsQbkWyqSHXNTvbeWscm7u8eXNvh8vbsyaaVFbOpH4i1wO4VfKW/TesrYm6gMVRblGXOhu2/dlHfnTxMpqFc5hkfMx4G9OqbciLM48qsyYtT1WclTiKjX+6iVAzebkKfPN4GTMNs0pbRaJAuNDVxFuarbsKe5UtzmIx9ftBUcaak2QDvZko02t4ssrqlcNoWNXjkp2Wj43tZvEK/4hAsPrVJT9khq1D99iKrEjmdUuPGoRykfFY52bt1Dm9HLTOaoN11L3GTwBT8JkTCitiOzQUut7HqzkoDuesSes8Aan4RLrD9HKdMXxVXPbdSp3SkBybXM47mOX9UQKbCM9Q5MNTNwTmFKxKnj1lY2WmdeGVu4z69sbGM1NQ4AdQoYAlhe3AkA8985ShnYBaNMU0Gg0sAP1VH+ku9jYU0r6klrXJ7vhA6INMQdZHSpN9OYq2xE9tCgE9Kz0T2BqanfeJRbYwYdwtOmgIIu5W/lpu3+M6KYsgItCKE4AKPTcDkGO/uvukmlsdWUFnqf2jfGY7VKoRmcLf0Sx00tmF+B1Ek0KBNrsSBz3HylGttgUTbMGaxuLsx15yzRbADlz1PtnsSKREQEREBPIiB4TMSZkRMTA1uZFxL2BtyklpoqpeWElwuLwuFxJHXU8tQbnF0qrfk62YSqxnRiuoPU1ExCE3yVrK9+H2igqx/GrGd5jNlI+9R/PKVVTZFWnrScnuPyMqOKfYWKcgfViovp11QdWO9QMxP7IXxEsqHR+hT7WKfr24pbLRBFv8AZ3ObdvcsROhqYbFVLLlyDcSSPcBJeC2Aq6v2m5n5DhAq6bVamlNcibgbW07h/wDBLDB7FA1btHmfkOEuqeGA4TciCBHpYcDcJmEkoJApyKwppJNMTwJM1EgymYmFpshSIiAiIgYVaKuLOoYcmAI9hmQE9iAiIgIiICeT2eQE84z2LQExKzOIGopMerm+IEY0p51Uk2i0CP1U96mb7T2BEagZiKBk2LQaRgpm0LM7T20DC09yzKIHgE9iICIiAiIgIiICIiAiIgIiICIiAiIgIiICIiAiIgIiICIiAiIgIiICIiAiIgIiICIiAiIgf//Z">
            <a:extLst>
              <a:ext uri="{FF2B5EF4-FFF2-40B4-BE49-F238E27FC236}">
                <a16:creationId xmlns:a16="http://schemas.microsoft.com/office/drawing/2014/main" id="{E226596B-707E-4505-8A72-F76EF4AAA0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4625" y="-144463"/>
            <a:ext cx="3429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666666"/>
              </a:solidFill>
              <a:latin typeface="Arial Black" panose="020B0A040201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7421AD5C-24A6-41B9-8E4B-5B1540D9DCB2}"/>
              </a:ext>
            </a:extLst>
          </p:cNvPr>
          <p:cNvSpPr/>
          <p:nvPr/>
        </p:nvSpPr>
        <p:spPr>
          <a:xfrm>
            <a:off x="911225" y="1349375"/>
            <a:ext cx="974725" cy="536575"/>
          </a:xfrm>
          <a:prstGeom prst="wedgeRectCallout">
            <a:avLst>
              <a:gd name="adj1" fmla="val 137757"/>
              <a:gd name="adj2" fmla="val 176080"/>
            </a:avLst>
          </a:prstGeom>
          <a:solidFill>
            <a:schemeClr val="tx1">
              <a:lumMod val="60000"/>
              <a:lumOff val="4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Rectangular Callout 49">
            <a:extLst>
              <a:ext uri="{FF2B5EF4-FFF2-40B4-BE49-F238E27FC236}">
                <a16:creationId xmlns:a16="http://schemas.microsoft.com/office/drawing/2014/main" id="{32EDC5B6-8181-446B-8066-55BB4CB7FB6E}"/>
              </a:ext>
            </a:extLst>
          </p:cNvPr>
          <p:cNvSpPr/>
          <p:nvPr/>
        </p:nvSpPr>
        <p:spPr>
          <a:xfrm>
            <a:off x="85725" y="2511425"/>
            <a:ext cx="1457325" cy="536575"/>
          </a:xfrm>
          <a:prstGeom prst="wedgeRectCallout">
            <a:avLst>
              <a:gd name="adj1" fmla="val 62127"/>
              <a:gd name="adj2" fmla="val 101543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214F2BF-8EDA-48BD-BAEA-0024AE174B12}"/>
              </a:ext>
            </a:extLst>
          </p:cNvPr>
          <p:cNvSpPr/>
          <p:nvPr/>
        </p:nvSpPr>
        <p:spPr>
          <a:xfrm>
            <a:off x="1117600" y="2570163"/>
            <a:ext cx="377825" cy="425450"/>
          </a:xfrm>
          <a:prstGeom prst="rect">
            <a:avLst/>
          </a:prstGeom>
          <a:solidFill>
            <a:schemeClr val="tx1">
              <a:lumMod val="75000"/>
            </a:schemeClr>
          </a:solidFill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457200">
              <a:defRPr/>
            </a:pPr>
            <a:r>
              <a:rPr lang="hu-HU" sz="600" dirty="0">
                <a:solidFill>
                  <a:srgbClr val="FFFFFF"/>
                </a:solidFill>
              </a:rPr>
              <a:t>Siemens </a:t>
            </a:r>
            <a:r>
              <a:rPr lang="hu-HU" sz="600" dirty="0" err="1">
                <a:solidFill>
                  <a:srgbClr val="FFFFFF"/>
                </a:solidFill>
              </a:rPr>
              <a:t>Primus</a:t>
            </a:r>
            <a:r>
              <a:rPr lang="hu-HU" sz="600" dirty="0">
                <a:solidFill>
                  <a:srgbClr val="FFFFFF"/>
                </a:solidFill>
              </a:rPr>
              <a:t> 2006</a:t>
            </a:r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52" name="Rectangular Callout 51">
            <a:extLst>
              <a:ext uri="{FF2B5EF4-FFF2-40B4-BE49-F238E27FC236}">
                <a16:creationId xmlns:a16="http://schemas.microsoft.com/office/drawing/2014/main" id="{FD38AAA4-9641-47E8-B0BF-43C4F6512F4F}"/>
              </a:ext>
            </a:extLst>
          </p:cNvPr>
          <p:cNvSpPr/>
          <p:nvPr/>
        </p:nvSpPr>
        <p:spPr>
          <a:xfrm>
            <a:off x="257175" y="4191000"/>
            <a:ext cx="1103313" cy="536575"/>
          </a:xfrm>
          <a:prstGeom prst="wedgeRectCallout">
            <a:avLst>
              <a:gd name="adj1" fmla="val 203462"/>
              <a:gd name="adj2" fmla="val -191281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4283" name="Picture 2" descr="http://2.bp.blogspot.com/-JEI4G_Uvbgg/ULdyOFcjNAI/AAAAAAAAAZI/Vi3V4LH6jJ4/s1600/Varian+TrueBeam+STx+lo+res.jpg">
            <a:extLst>
              <a:ext uri="{FF2B5EF4-FFF2-40B4-BE49-F238E27FC236}">
                <a16:creationId xmlns:a16="http://schemas.microsoft.com/office/drawing/2014/main" id="{10FA31A7-5E3E-4D97-8EA3-F5E7CD652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" y="4251325"/>
            <a:ext cx="527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2" descr="http://2.bp.blogspot.com/-JEI4G_Uvbgg/ULdyOFcjNAI/AAAAAAAAAZI/Vi3V4LH6jJ4/s1600/Varian+TrueBeam+STx+lo+res.jpg">
            <a:extLst>
              <a:ext uri="{FF2B5EF4-FFF2-40B4-BE49-F238E27FC236}">
                <a16:creationId xmlns:a16="http://schemas.microsoft.com/office/drawing/2014/main" id="{481BA6B7-272F-42AA-8E5C-85E3C8B6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" y="4251325"/>
            <a:ext cx="527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ular Callout 54">
            <a:extLst>
              <a:ext uri="{FF2B5EF4-FFF2-40B4-BE49-F238E27FC236}">
                <a16:creationId xmlns:a16="http://schemas.microsoft.com/office/drawing/2014/main" id="{1F10C7D3-1380-451A-A71A-B3E17C62627A}"/>
              </a:ext>
            </a:extLst>
          </p:cNvPr>
          <p:cNvSpPr/>
          <p:nvPr/>
        </p:nvSpPr>
        <p:spPr>
          <a:xfrm>
            <a:off x="1114425" y="5192713"/>
            <a:ext cx="974725" cy="536575"/>
          </a:xfrm>
          <a:prstGeom prst="wedgeRectCallout">
            <a:avLst>
              <a:gd name="adj1" fmla="val 138856"/>
              <a:gd name="adj2" fmla="val -182407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4286" name="Picture 4" descr="http://pt.medwow.com/med/linear-accelerator/varian/clinac-cx/clinac-cx.mth46756_200_200.jpg">
            <a:extLst>
              <a:ext uri="{FF2B5EF4-FFF2-40B4-BE49-F238E27FC236}">
                <a16:creationId xmlns:a16="http://schemas.microsoft.com/office/drawing/2014/main" id="{FA0996BC-CACA-4A1A-A261-F1AFBF296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3863" y="5267325"/>
            <a:ext cx="3635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7" name="Picture 2" descr="http://2.bp.blogspot.com/-JEI4G_Uvbgg/ULdyOFcjNAI/AAAAAAAAAZI/Vi3V4LH6jJ4/s1600/Varian+TrueBeam+STx+lo+res.jpg">
            <a:extLst>
              <a:ext uri="{FF2B5EF4-FFF2-40B4-BE49-F238E27FC236}">
                <a16:creationId xmlns:a16="http://schemas.microsoft.com/office/drawing/2014/main" id="{A2D0C3DF-2E70-4C02-97AA-55038F9F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400" y="5259388"/>
            <a:ext cx="5254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ular Callout 55">
            <a:extLst>
              <a:ext uri="{FF2B5EF4-FFF2-40B4-BE49-F238E27FC236}">
                <a16:creationId xmlns:a16="http://schemas.microsoft.com/office/drawing/2014/main" id="{993BC9CA-8B25-4876-BC46-7D128102966C}"/>
              </a:ext>
            </a:extLst>
          </p:cNvPr>
          <p:cNvSpPr/>
          <p:nvPr/>
        </p:nvSpPr>
        <p:spPr>
          <a:xfrm>
            <a:off x="3025775" y="842963"/>
            <a:ext cx="1543050" cy="1519237"/>
          </a:xfrm>
          <a:prstGeom prst="wedgeRectCallout">
            <a:avLst>
              <a:gd name="adj1" fmla="val 37831"/>
              <a:gd name="adj2" fmla="val 75302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4289" name="Picture 2" descr="http://2.bp.blogspot.com/-JEI4G_Uvbgg/ULdyOFcjNAI/AAAAAAAAAZI/Vi3V4LH6jJ4/s1600/Varian+TrueBeam+STx+lo+res.jpg">
            <a:extLst>
              <a:ext uri="{FF2B5EF4-FFF2-40B4-BE49-F238E27FC236}">
                <a16:creationId xmlns:a16="http://schemas.microsoft.com/office/drawing/2014/main" id="{E04CC48B-0665-4526-A831-FED6F5622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0" y="895350"/>
            <a:ext cx="527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65763BBB-D05F-4A9C-A1D8-0A32B9402005}"/>
              </a:ext>
            </a:extLst>
          </p:cNvPr>
          <p:cNvSpPr/>
          <p:nvPr/>
        </p:nvSpPr>
        <p:spPr>
          <a:xfrm>
            <a:off x="4125913" y="1870075"/>
            <a:ext cx="376237" cy="4270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457200">
              <a:defRPr/>
            </a:pPr>
            <a:r>
              <a:rPr lang="hu-HU" sz="600" dirty="0" err="1">
                <a:solidFill>
                  <a:srgbClr val="666666">
                    <a:lumMod val="50000"/>
                  </a:srgbClr>
                </a:solidFill>
              </a:rPr>
              <a:t>Terve-zett</a:t>
            </a:r>
            <a:r>
              <a:rPr lang="hu-HU" sz="600" dirty="0">
                <a:solidFill>
                  <a:srgbClr val="666666">
                    <a:lumMod val="50000"/>
                  </a:srgbClr>
                </a:solidFill>
              </a:rPr>
              <a:t> bunker</a:t>
            </a:r>
            <a:endParaRPr lang="en-US" sz="600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87A1E1D-0727-4A74-A128-D4D2838DE129}"/>
              </a:ext>
            </a:extLst>
          </p:cNvPr>
          <p:cNvSpPr/>
          <p:nvPr/>
        </p:nvSpPr>
        <p:spPr>
          <a:xfrm>
            <a:off x="3694113" y="1865313"/>
            <a:ext cx="376237" cy="427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457200">
              <a:defRPr/>
            </a:pPr>
            <a:r>
              <a:rPr lang="hu-HU" sz="600" dirty="0" err="1">
                <a:solidFill>
                  <a:srgbClr val="666666">
                    <a:lumMod val="50000"/>
                  </a:srgbClr>
                </a:solidFill>
              </a:rPr>
              <a:t>Terve-zett</a:t>
            </a:r>
            <a:r>
              <a:rPr lang="hu-HU" sz="600" dirty="0">
                <a:solidFill>
                  <a:srgbClr val="666666">
                    <a:lumMod val="50000"/>
                  </a:srgbClr>
                </a:solidFill>
              </a:rPr>
              <a:t> bunker</a:t>
            </a:r>
            <a:endParaRPr lang="en-US" sz="600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67" name="Rectangular Callout 66">
            <a:extLst>
              <a:ext uri="{FF2B5EF4-FFF2-40B4-BE49-F238E27FC236}">
                <a16:creationId xmlns:a16="http://schemas.microsoft.com/office/drawing/2014/main" id="{28F948F3-6FAF-4ED2-AF34-BEE5F8E58E5E}"/>
              </a:ext>
            </a:extLst>
          </p:cNvPr>
          <p:cNvSpPr/>
          <p:nvPr/>
        </p:nvSpPr>
        <p:spPr>
          <a:xfrm>
            <a:off x="5221288" y="692150"/>
            <a:ext cx="1335087" cy="536575"/>
          </a:xfrm>
          <a:prstGeom prst="wedgeRectCallout">
            <a:avLst>
              <a:gd name="adj1" fmla="val -92791"/>
              <a:gd name="adj2" fmla="val 360647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4293" name="Picture 8" descr="http://www.itnonline.com/sites/default/files/imagecache/node_image/photo_article/unq_front.jpg">
            <a:extLst>
              <a:ext uri="{FF2B5EF4-FFF2-40B4-BE49-F238E27FC236}">
                <a16:creationId xmlns:a16="http://schemas.microsoft.com/office/drawing/2014/main" id="{3FA13EF5-6D4F-4E98-A7AC-D8C5A998E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300" y="738188"/>
            <a:ext cx="50006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4" name="Picture 6" descr="http://www.hoacny.com/data/Unsorted/clinac_ix-63114-1.jpg">
            <a:extLst>
              <a:ext uri="{FF2B5EF4-FFF2-40B4-BE49-F238E27FC236}">
                <a16:creationId xmlns:a16="http://schemas.microsoft.com/office/drawing/2014/main" id="{4C2E4668-EDCC-4576-A9B0-ADB01DD5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5738" y="738188"/>
            <a:ext cx="36353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5" name="Picture 2" descr="http://2.bp.blogspot.com/-JEI4G_Uvbgg/ULdyOFcjNAI/AAAAAAAAAZI/Vi3V4LH6jJ4/s1600/Varian+TrueBeam+STx+lo+res.jpg">
            <a:extLst>
              <a:ext uri="{FF2B5EF4-FFF2-40B4-BE49-F238E27FC236}">
                <a16:creationId xmlns:a16="http://schemas.microsoft.com/office/drawing/2014/main" id="{859D0328-EDCF-45BC-B074-0FEE0174D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13" y="2578100"/>
            <a:ext cx="5254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7F4736-AA41-4031-B454-4D07C9AEB81A}"/>
              </a:ext>
            </a:extLst>
          </p:cNvPr>
          <p:cNvSpPr/>
          <p:nvPr/>
        </p:nvSpPr>
        <p:spPr>
          <a:xfrm>
            <a:off x="688975" y="2570163"/>
            <a:ext cx="377825" cy="427037"/>
          </a:xfrm>
          <a:prstGeom prst="rect">
            <a:avLst/>
          </a:prstGeom>
          <a:solidFill>
            <a:schemeClr val="tx1">
              <a:lumMod val="75000"/>
            </a:schemeClr>
          </a:solidFill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457200">
              <a:defRPr/>
            </a:pPr>
            <a:r>
              <a:rPr lang="hu-HU" sz="600" dirty="0">
                <a:solidFill>
                  <a:srgbClr val="FFFFFF"/>
                </a:solidFill>
              </a:rPr>
              <a:t>Siemens </a:t>
            </a:r>
            <a:r>
              <a:rPr lang="hu-HU" sz="600" dirty="0" err="1">
                <a:solidFill>
                  <a:srgbClr val="FFFFFF"/>
                </a:solidFill>
              </a:rPr>
              <a:t>Primus</a:t>
            </a:r>
            <a:r>
              <a:rPr lang="hu-HU" sz="600" dirty="0">
                <a:solidFill>
                  <a:srgbClr val="FFFFFF"/>
                </a:solidFill>
              </a:rPr>
              <a:t> 2006</a:t>
            </a:r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70" name="Rectangular Callout 69">
            <a:extLst>
              <a:ext uri="{FF2B5EF4-FFF2-40B4-BE49-F238E27FC236}">
                <a16:creationId xmlns:a16="http://schemas.microsoft.com/office/drawing/2014/main" id="{C46A1456-8D6D-479E-B21D-71AD1BBDF38E}"/>
              </a:ext>
            </a:extLst>
          </p:cNvPr>
          <p:cNvSpPr/>
          <p:nvPr/>
        </p:nvSpPr>
        <p:spPr>
          <a:xfrm>
            <a:off x="7126288" y="508000"/>
            <a:ext cx="1758950" cy="536575"/>
          </a:xfrm>
          <a:prstGeom prst="wedgeRectCallout">
            <a:avLst>
              <a:gd name="adj1" fmla="val -81820"/>
              <a:gd name="adj2" fmla="val 200925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AE54436-A539-4A22-B603-B1F44CFD967D}"/>
              </a:ext>
            </a:extLst>
          </p:cNvPr>
          <p:cNvSpPr/>
          <p:nvPr/>
        </p:nvSpPr>
        <p:spPr>
          <a:xfrm>
            <a:off x="7573963" y="549275"/>
            <a:ext cx="376237" cy="425450"/>
          </a:xfrm>
          <a:prstGeom prst="rect">
            <a:avLst/>
          </a:prstGeom>
          <a:solidFill>
            <a:schemeClr val="tx1">
              <a:lumMod val="75000"/>
            </a:schemeClr>
          </a:solidFill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457200">
              <a:defRPr/>
            </a:pPr>
            <a:r>
              <a:rPr lang="hu-HU" sz="600" dirty="0">
                <a:solidFill>
                  <a:srgbClr val="FFFFFF"/>
                </a:solidFill>
              </a:rPr>
              <a:t>Siemens </a:t>
            </a:r>
            <a:r>
              <a:rPr lang="hu-HU" sz="600" dirty="0" err="1">
                <a:solidFill>
                  <a:srgbClr val="FFFFFF"/>
                </a:solidFill>
              </a:rPr>
              <a:t>Primus</a:t>
            </a:r>
            <a:r>
              <a:rPr lang="hu-HU" sz="600" dirty="0">
                <a:solidFill>
                  <a:srgbClr val="FFFFFF"/>
                </a:solidFill>
              </a:rPr>
              <a:t> 2002</a:t>
            </a:r>
            <a:endParaRPr lang="en-US" sz="600" dirty="0">
              <a:solidFill>
                <a:srgbClr val="FFFFFF"/>
              </a:solidFill>
            </a:endParaRPr>
          </a:p>
        </p:txBody>
      </p:sp>
      <p:pic>
        <p:nvPicPr>
          <p:cNvPr id="54299" name="Picture 6" descr="http://www.hoacny.com/data/Unsorted/clinac_ix-63114-1.jpg">
            <a:extLst>
              <a:ext uri="{FF2B5EF4-FFF2-40B4-BE49-F238E27FC236}">
                <a16:creationId xmlns:a16="http://schemas.microsoft.com/office/drawing/2014/main" id="{AD81F514-2D41-4FA5-B785-CD8B8527C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913" y="557213"/>
            <a:ext cx="36353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ular Callout 74">
            <a:extLst>
              <a:ext uri="{FF2B5EF4-FFF2-40B4-BE49-F238E27FC236}">
                <a16:creationId xmlns:a16="http://schemas.microsoft.com/office/drawing/2014/main" id="{CC2CCC4B-36F8-41BC-8076-AFB2CDDDE624}"/>
              </a:ext>
            </a:extLst>
          </p:cNvPr>
          <p:cNvSpPr/>
          <p:nvPr/>
        </p:nvSpPr>
        <p:spPr>
          <a:xfrm>
            <a:off x="8834438" y="1285875"/>
            <a:ext cx="976312" cy="536575"/>
          </a:xfrm>
          <a:prstGeom prst="wedgeRectCallout">
            <a:avLst>
              <a:gd name="adj1" fmla="val -190713"/>
              <a:gd name="adj2" fmla="val 129938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4301" name="Picture 2" descr="http://2.bp.blogspot.com/-JEI4G_Uvbgg/ULdyOFcjNAI/AAAAAAAAAZI/Vi3V4LH6jJ4/s1600/Varian+TrueBeam+STx+lo+res.jpg">
            <a:extLst>
              <a:ext uri="{FF2B5EF4-FFF2-40B4-BE49-F238E27FC236}">
                <a16:creationId xmlns:a16="http://schemas.microsoft.com/office/drawing/2014/main" id="{C09D3B92-882A-4B8F-8E44-BBCAE8E10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300" y="1330325"/>
            <a:ext cx="5270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2" name="Picture 4" descr="http://pt.medwow.com/med/linear-accelerator/varian/clinac-cx/clinac-cx.mth46756_200_200.jpg">
            <a:extLst>
              <a:ext uri="{FF2B5EF4-FFF2-40B4-BE49-F238E27FC236}">
                <a16:creationId xmlns:a16="http://schemas.microsoft.com/office/drawing/2014/main" id="{E269B771-4EB1-4A4E-A1BB-491FF6617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7050" y="1347788"/>
            <a:ext cx="363538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Rectangular Callout 76">
            <a:extLst>
              <a:ext uri="{FF2B5EF4-FFF2-40B4-BE49-F238E27FC236}">
                <a16:creationId xmlns:a16="http://schemas.microsoft.com/office/drawing/2014/main" id="{D84A050E-1FE6-402B-A31A-AAE95E35ED7C}"/>
              </a:ext>
            </a:extLst>
          </p:cNvPr>
          <p:cNvSpPr/>
          <p:nvPr/>
        </p:nvSpPr>
        <p:spPr>
          <a:xfrm>
            <a:off x="8374063" y="2460625"/>
            <a:ext cx="1757362" cy="536575"/>
          </a:xfrm>
          <a:prstGeom prst="wedgeRectCallout">
            <a:avLst>
              <a:gd name="adj1" fmla="val -109857"/>
              <a:gd name="adj2" fmla="val 28780"/>
            </a:avLst>
          </a:prstGeom>
          <a:solidFill>
            <a:schemeClr val="tx1">
              <a:lumMod val="60000"/>
              <a:lumOff val="4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4304" name="Picture 4" descr="http://www.ion-llc.com/images/elekta-synergy-1.png">
            <a:extLst>
              <a:ext uri="{FF2B5EF4-FFF2-40B4-BE49-F238E27FC236}">
                <a16:creationId xmlns:a16="http://schemas.microsoft.com/office/drawing/2014/main" id="{8CC92762-78DC-4311-B322-ADD8134EC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9938" y="2516188"/>
            <a:ext cx="36353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05" name="Picture 6" descr="http://www.versahd.com/fileadmin/gallery/Elekta-Versa-HD-_08.jpg">
            <a:extLst>
              <a:ext uri="{FF2B5EF4-FFF2-40B4-BE49-F238E27FC236}">
                <a16:creationId xmlns:a16="http://schemas.microsoft.com/office/drawing/2014/main" id="{86FF4903-C0D4-4188-AEA4-2D13B9971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5863" y="2538413"/>
            <a:ext cx="363537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BAC0ABCA-6DDE-4AB9-BC9F-7D0162CA9D57}"/>
              </a:ext>
            </a:extLst>
          </p:cNvPr>
          <p:cNvSpPr/>
          <p:nvPr/>
        </p:nvSpPr>
        <p:spPr>
          <a:xfrm>
            <a:off x="9671050" y="2511425"/>
            <a:ext cx="376238" cy="425450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457200">
              <a:defRPr/>
            </a:pPr>
            <a:r>
              <a:rPr lang="hu-HU" sz="800" dirty="0" err="1">
                <a:solidFill>
                  <a:schemeClr val="bg1"/>
                </a:solidFill>
              </a:rPr>
              <a:t>Elekta</a:t>
            </a:r>
            <a:r>
              <a:rPr lang="hu-HU" sz="800" dirty="0">
                <a:solidFill>
                  <a:schemeClr val="bg1"/>
                </a:solidFill>
              </a:rPr>
              <a:t> 2001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474C0AB-8F26-408F-A40C-2A50829969B8}"/>
              </a:ext>
            </a:extLst>
          </p:cNvPr>
          <p:cNvSpPr/>
          <p:nvPr/>
        </p:nvSpPr>
        <p:spPr>
          <a:xfrm>
            <a:off x="9228138" y="2505075"/>
            <a:ext cx="376237" cy="427038"/>
          </a:xfrm>
          <a:prstGeom prst="rect">
            <a:avLst/>
          </a:prstGeom>
          <a:solidFill>
            <a:schemeClr val="tx1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457200">
              <a:defRPr/>
            </a:pPr>
            <a:r>
              <a:rPr lang="hu-HU" sz="800" dirty="0" err="1">
                <a:solidFill>
                  <a:schemeClr val="bg1"/>
                </a:solidFill>
              </a:rPr>
              <a:t>Elekta</a:t>
            </a:r>
            <a:r>
              <a:rPr lang="hu-HU" sz="800" dirty="0">
                <a:solidFill>
                  <a:schemeClr val="bg1"/>
                </a:solidFill>
              </a:rPr>
              <a:t> 1998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81" name="Rectangular Callout 80">
            <a:extLst>
              <a:ext uri="{FF2B5EF4-FFF2-40B4-BE49-F238E27FC236}">
                <a16:creationId xmlns:a16="http://schemas.microsoft.com/office/drawing/2014/main" id="{B54FA86E-311D-40BD-A771-027D6C7269B3}"/>
              </a:ext>
            </a:extLst>
          </p:cNvPr>
          <p:cNvSpPr/>
          <p:nvPr/>
        </p:nvSpPr>
        <p:spPr>
          <a:xfrm>
            <a:off x="8296275" y="3454400"/>
            <a:ext cx="931863" cy="538163"/>
          </a:xfrm>
          <a:prstGeom prst="wedgeRectCallout">
            <a:avLst>
              <a:gd name="adj1" fmla="val -174235"/>
              <a:gd name="adj2" fmla="val 53627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4309" name="Picture 8" descr="http://www.itnonline.com/sites/default/files/imagecache/node_image/photo_article/unq_front.jpg">
            <a:extLst>
              <a:ext uri="{FF2B5EF4-FFF2-40B4-BE49-F238E27FC236}">
                <a16:creationId xmlns:a16="http://schemas.microsoft.com/office/drawing/2014/main" id="{F168BE26-6776-4973-BD80-7F456F2D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0" y="3500438"/>
            <a:ext cx="3651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C2F15388-0BF2-4FE5-BBC3-6D45247726AF}"/>
              </a:ext>
            </a:extLst>
          </p:cNvPr>
          <p:cNvSpPr/>
          <p:nvPr/>
        </p:nvSpPr>
        <p:spPr>
          <a:xfrm>
            <a:off x="8775700" y="3500438"/>
            <a:ext cx="377825" cy="427037"/>
          </a:xfrm>
          <a:prstGeom prst="rect">
            <a:avLst/>
          </a:prstGeom>
          <a:solidFill>
            <a:schemeClr val="tx1">
              <a:lumMod val="75000"/>
            </a:schemeClr>
          </a:solidFill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457200">
              <a:defRPr/>
            </a:pPr>
            <a:r>
              <a:rPr lang="hu-HU" sz="800" dirty="0" err="1">
                <a:solidFill>
                  <a:srgbClr val="FFFFFF"/>
                </a:solidFill>
              </a:rPr>
              <a:t>Elekta</a:t>
            </a:r>
            <a:r>
              <a:rPr lang="hu-HU" sz="800" dirty="0">
                <a:solidFill>
                  <a:srgbClr val="FFFFFF"/>
                </a:solidFill>
              </a:rPr>
              <a:t> 2004</a:t>
            </a:r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C4E6FF-8AF3-47B8-AE50-DBED691917D7}"/>
              </a:ext>
            </a:extLst>
          </p:cNvPr>
          <p:cNvSpPr/>
          <p:nvPr/>
        </p:nvSpPr>
        <p:spPr>
          <a:xfrm>
            <a:off x="884238" y="1246188"/>
            <a:ext cx="727075" cy="1016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 defTabSz="457200">
              <a:defRPr/>
            </a:pPr>
            <a:r>
              <a:rPr lang="hu-HU" sz="800" dirty="0">
                <a:solidFill>
                  <a:srgbClr val="FFFFFF"/>
                </a:solidFill>
              </a:rPr>
              <a:t>Győr </a:t>
            </a:r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9EA64D0-8155-494F-B8CC-1F6902B5D9B0}"/>
              </a:ext>
            </a:extLst>
          </p:cNvPr>
          <p:cNvSpPr/>
          <p:nvPr/>
        </p:nvSpPr>
        <p:spPr>
          <a:xfrm>
            <a:off x="61913" y="2408238"/>
            <a:ext cx="1004887" cy="1079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 defTabSz="457200">
              <a:defRPr/>
            </a:pPr>
            <a:r>
              <a:rPr lang="hu-HU" sz="800" dirty="0">
                <a:solidFill>
                  <a:schemeClr val="tx1"/>
                </a:solidFill>
              </a:rPr>
              <a:t>Szombathely 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25C46BD-660D-476A-A955-8314DACBC34B}"/>
              </a:ext>
            </a:extLst>
          </p:cNvPr>
          <p:cNvSpPr/>
          <p:nvPr/>
        </p:nvSpPr>
        <p:spPr>
          <a:xfrm>
            <a:off x="233363" y="4079875"/>
            <a:ext cx="1004887" cy="1079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 defTabSz="457200">
              <a:defRPr/>
            </a:pPr>
            <a:r>
              <a:rPr lang="hu-HU" sz="800" dirty="0">
                <a:solidFill>
                  <a:schemeClr val="tx1"/>
                </a:solidFill>
              </a:rPr>
              <a:t>Veszprém 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EC3C2D7-1576-4097-B38E-8BF80D981CA7}"/>
              </a:ext>
            </a:extLst>
          </p:cNvPr>
          <p:cNvSpPr/>
          <p:nvPr/>
        </p:nvSpPr>
        <p:spPr>
          <a:xfrm>
            <a:off x="1103313" y="5716588"/>
            <a:ext cx="885825" cy="1317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 defTabSz="457200">
              <a:defRPr/>
            </a:pPr>
            <a:r>
              <a:rPr lang="hu-HU" sz="800" dirty="0">
                <a:solidFill>
                  <a:schemeClr val="tx1"/>
                </a:solidFill>
              </a:rPr>
              <a:t>Kaposvár 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9D32159-6E7A-41DC-BB87-3155F859C487}"/>
              </a:ext>
            </a:extLst>
          </p:cNvPr>
          <p:cNvSpPr/>
          <p:nvPr/>
        </p:nvSpPr>
        <p:spPr>
          <a:xfrm>
            <a:off x="3000375" y="692150"/>
            <a:ext cx="1576388" cy="1555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 defTabSz="457200">
              <a:defRPr/>
            </a:pPr>
            <a:r>
              <a:rPr lang="hu-HU" sz="800" dirty="0">
                <a:solidFill>
                  <a:schemeClr val="tx1"/>
                </a:solidFill>
              </a:rPr>
              <a:t>Országos Onkológiai Intézet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88" name="Rectangular Callout 87">
            <a:extLst>
              <a:ext uri="{FF2B5EF4-FFF2-40B4-BE49-F238E27FC236}">
                <a16:creationId xmlns:a16="http://schemas.microsoft.com/office/drawing/2014/main" id="{B8FA63E1-5985-4F66-A3A2-FA54A5A76009}"/>
              </a:ext>
            </a:extLst>
          </p:cNvPr>
          <p:cNvSpPr/>
          <p:nvPr/>
        </p:nvSpPr>
        <p:spPr>
          <a:xfrm>
            <a:off x="7594600" y="4319588"/>
            <a:ext cx="1076325" cy="536575"/>
          </a:xfrm>
          <a:prstGeom prst="wedgeRectCallout">
            <a:avLst>
              <a:gd name="adj1" fmla="val -297273"/>
              <a:gd name="adj2" fmla="val -129166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55277D3-0911-4465-A296-5621385537BA}"/>
              </a:ext>
            </a:extLst>
          </p:cNvPr>
          <p:cNvSpPr/>
          <p:nvPr/>
        </p:nvSpPr>
        <p:spPr>
          <a:xfrm>
            <a:off x="7567613" y="4214813"/>
            <a:ext cx="885825" cy="10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 defTabSz="457200">
              <a:defRPr/>
            </a:pPr>
            <a:r>
              <a:rPr lang="hu-HU" sz="800" dirty="0">
                <a:solidFill>
                  <a:schemeClr val="tx1"/>
                </a:solidFill>
              </a:rPr>
              <a:t>Kecskemét </a:t>
            </a:r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54318" name="Picture 2" descr="http://2.bp.blogspot.com/-JEI4G_Uvbgg/ULdyOFcjNAI/AAAAAAAAAZI/Vi3V4LH6jJ4/s1600/Varian+TrueBeam+STx+lo+res.jpg">
            <a:extLst>
              <a:ext uri="{FF2B5EF4-FFF2-40B4-BE49-F238E27FC236}">
                <a16:creationId xmlns:a16="http://schemas.microsoft.com/office/drawing/2014/main" id="{1AE6AC05-0879-40C3-9B9F-ACFE368DC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2700" y="4373563"/>
            <a:ext cx="527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Rectangular Callout 93">
            <a:extLst>
              <a:ext uri="{FF2B5EF4-FFF2-40B4-BE49-F238E27FC236}">
                <a16:creationId xmlns:a16="http://schemas.microsoft.com/office/drawing/2014/main" id="{4B04D8F3-241F-4497-A84B-924A11E162EA}"/>
              </a:ext>
            </a:extLst>
          </p:cNvPr>
          <p:cNvSpPr/>
          <p:nvPr/>
        </p:nvSpPr>
        <p:spPr>
          <a:xfrm>
            <a:off x="5503863" y="5257800"/>
            <a:ext cx="1458912" cy="536575"/>
          </a:xfrm>
          <a:prstGeom prst="wedgeRectCallout">
            <a:avLst>
              <a:gd name="adj1" fmla="val -37827"/>
              <a:gd name="adj2" fmla="val -155787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4320" name="Picture 2" descr="http://2.bp.blogspot.com/-JEI4G_Uvbgg/ULdyOFcjNAI/AAAAAAAAAZI/Vi3V4LH6jJ4/s1600/Varian+TrueBeam+STx+lo+res.jpg">
            <a:extLst>
              <a:ext uri="{FF2B5EF4-FFF2-40B4-BE49-F238E27FC236}">
                <a16:creationId xmlns:a16="http://schemas.microsoft.com/office/drawing/2014/main" id="{C87E036B-E782-4342-869F-B17A75317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7200" y="5324475"/>
            <a:ext cx="5254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FF55A43E-4408-4F60-AB1D-C51491B8E513}"/>
              </a:ext>
            </a:extLst>
          </p:cNvPr>
          <p:cNvSpPr/>
          <p:nvPr/>
        </p:nvSpPr>
        <p:spPr>
          <a:xfrm>
            <a:off x="5486400" y="5805488"/>
            <a:ext cx="1003300" cy="1063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 defTabSz="457200">
              <a:defRPr/>
            </a:pPr>
            <a:r>
              <a:rPr lang="hu-HU" sz="800" dirty="0">
                <a:solidFill>
                  <a:schemeClr val="tx1"/>
                </a:solidFill>
              </a:rPr>
              <a:t>Szegedi Egyetem</a:t>
            </a:r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54322" name="Picture 4" descr="http://pt.medwow.com/med/linear-accelerator/varian/clinac-cx/clinac-cx.mth46756_200_200.jpg">
            <a:extLst>
              <a:ext uri="{FF2B5EF4-FFF2-40B4-BE49-F238E27FC236}">
                <a16:creationId xmlns:a16="http://schemas.microsoft.com/office/drawing/2014/main" id="{3A8E0DE9-9358-4C55-B058-D22B14073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1550" y="5330825"/>
            <a:ext cx="36353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Rectangular Callout 100">
            <a:extLst>
              <a:ext uri="{FF2B5EF4-FFF2-40B4-BE49-F238E27FC236}">
                <a16:creationId xmlns:a16="http://schemas.microsoft.com/office/drawing/2014/main" id="{BBF3735D-447C-48D2-9391-9326DC656600}"/>
              </a:ext>
            </a:extLst>
          </p:cNvPr>
          <p:cNvSpPr/>
          <p:nvPr/>
        </p:nvSpPr>
        <p:spPr>
          <a:xfrm>
            <a:off x="3554413" y="5654675"/>
            <a:ext cx="974725" cy="536575"/>
          </a:xfrm>
          <a:prstGeom prst="wedgeRectCallout">
            <a:avLst>
              <a:gd name="adj1" fmla="val -54491"/>
              <a:gd name="adj2" fmla="val -182407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4324" name="Picture 4" descr="http://pt.medwow.com/med/linear-accelerator/varian/clinac-cx/clinac-cx.mth46756_200_200.jpg">
            <a:extLst>
              <a:ext uri="{FF2B5EF4-FFF2-40B4-BE49-F238E27FC236}">
                <a16:creationId xmlns:a16="http://schemas.microsoft.com/office/drawing/2014/main" id="{6B3E02DB-CD12-4FF8-BF54-C14DFEF54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3850" y="5729288"/>
            <a:ext cx="363538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9A0FDEB2-C4F7-456A-92C7-E42F004346AB}"/>
              </a:ext>
            </a:extLst>
          </p:cNvPr>
          <p:cNvSpPr/>
          <p:nvPr/>
        </p:nvSpPr>
        <p:spPr>
          <a:xfrm>
            <a:off x="3543300" y="6178550"/>
            <a:ext cx="885825" cy="1317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 defTabSz="457200">
              <a:defRPr/>
            </a:pPr>
            <a:r>
              <a:rPr lang="hu-HU" sz="800" dirty="0">
                <a:solidFill>
                  <a:schemeClr val="tx1"/>
                </a:solidFill>
              </a:rPr>
              <a:t>Pécsi Egyetem</a:t>
            </a:r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54326" name="Picture 8" descr="http://www.novalis-radiosurgery.com/wp-content/uploads/2009/07/LINAC.gif">
            <a:extLst>
              <a:ext uri="{FF2B5EF4-FFF2-40B4-BE49-F238E27FC236}">
                <a16:creationId xmlns:a16="http://schemas.microsoft.com/office/drawing/2014/main" id="{F2DD7FA6-0CB3-493D-82B4-7A2B5BDF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13" t="16747" r="12865" b="9846"/>
          <a:stretch>
            <a:fillRect/>
          </a:stretch>
        </p:blipFill>
        <p:spPr bwMode="auto">
          <a:xfrm>
            <a:off x="3609975" y="5703888"/>
            <a:ext cx="485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5" name="Curved Connector 104">
            <a:extLst>
              <a:ext uri="{FF2B5EF4-FFF2-40B4-BE49-F238E27FC236}">
                <a16:creationId xmlns:a16="http://schemas.microsoft.com/office/drawing/2014/main" id="{EC992C54-0B5C-4569-A43A-8198280DFE4F}"/>
              </a:ext>
            </a:extLst>
          </p:cNvPr>
          <p:cNvCxnSpPr>
            <a:stCxn id="85" idx="0"/>
          </p:cNvCxnSpPr>
          <p:nvPr/>
        </p:nvCxnSpPr>
        <p:spPr>
          <a:xfrm rot="16200000" flipV="1">
            <a:off x="148431" y="3493294"/>
            <a:ext cx="1031875" cy="141288"/>
          </a:xfrm>
          <a:prstGeom prst="curvedConnector3">
            <a:avLst>
              <a:gd name="adj1" fmla="val 57382"/>
            </a:avLst>
          </a:prstGeom>
          <a:ln w="114300" cmpd="tri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urved Connector 107">
            <a:extLst>
              <a:ext uri="{FF2B5EF4-FFF2-40B4-BE49-F238E27FC236}">
                <a16:creationId xmlns:a16="http://schemas.microsoft.com/office/drawing/2014/main" id="{D4BBB3B2-3C7B-42E7-B749-75858976FC39}"/>
              </a:ext>
            </a:extLst>
          </p:cNvPr>
          <p:cNvCxnSpPr>
            <a:stCxn id="52" idx="2"/>
            <a:endCxn id="55" idx="1"/>
          </p:cNvCxnSpPr>
          <p:nvPr/>
        </p:nvCxnSpPr>
        <p:spPr>
          <a:xfrm rot="16200000" flipH="1">
            <a:off x="594519" y="4941094"/>
            <a:ext cx="733425" cy="306387"/>
          </a:xfrm>
          <a:prstGeom prst="curvedConnector2">
            <a:avLst/>
          </a:prstGeom>
          <a:ln w="114300" cmpd="tri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urved Connector 111">
            <a:extLst>
              <a:ext uri="{FF2B5EF4-FFF2-40B4-BE49-F238E27FC236}">
                <a16:creationId xmlns:a16="http://schemas.microsoft.com/office/drawing/2014/main" id="{F72960A5-10A3-4DD4-BA03-86D16B6F0CD2}"/>
              </a:ext>
            </a:extLst>
          </p:cNvPr>
          <p:cNvCxnSpPr>
            <a:stCxn id="55" idx="3"/>
            <a:endCxn id="101" idx="1"/>
          </p:cNvCxnSpPr>
          <p:nvPr/>
        </p:nvCxnSpPr>
        <p:spPr>
          <a:xfrm>
            <a:off x="2089150" y="5461000"/>
            <a:ext cx="1465263" cy="461963"/>
          </a:xfrm>
          <a:prstGeom prst="curvedConnector3">
            <a:avLst>
              <a:gd name="adj1" fmla="val 50000"/>
            </a:avLst>
          </a:prstGeom>
          <a:ln w="114300" cmpd="tri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urved Connector 114">
            <a:extLst>
              <a:ext uri="{FF2B5EF4-FFF2-40B4-BE49-F238E27FC236}">
                <a16:creationId xmlns:a16="http://schemas.microsoft.com/office/drawing/2014/main" id="{1AA8770D-F2A2-4504-8C99-10A75138A65C}"/>
              </a:ext>
            </a:extLst>
          </p:cNvPr>
          <p:cNvCxnSpPr>
            <a:stCxn id="101" idx="3"/>
            <a:endCxn id="94" idx="1"/>
          </p:cNvCxnSpPr>
          <p:nvPr/>
        </p:nvCxnSpPr>
        <p:spPr>
          <a:xfrm flipV="1">
            <a:off x="4529138" y="5526088"/>
            <a:ext cx="974725" cy="396875"/>
          </a:xfrm>
          <a:prstGeom prst="curvedConnector3">
            <a:avLst>
              <a:gd name="adj1" fmla="val 50000"/>
            </a:avLst>
          </a:prstGeom>
          <a:ln w="114300" cmpd="tri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urved Connector 117">
            <a:extLst>
              <a:ext uri="{FF2B5EF4-FFF2-40B4-BE49-F238E27FC236}">
                <a16:creationId xmlns:a16="http://schemas.microsoft.com/office/drawing/2014/main" id="{C4147736-76AD-4B1C-922D-20022D4CF9C2}"/>
              </a:ext>
            </a:extLst>
          </p:cNvPr>
          <p:cNvCxnSpPr>
            <a:stCxn id="94" idx="3"/>
            <a:endCxn id="88" idx="2"/>
          </p:cNvCxnSpPr>
          <p:nvPr/>
        </p:nvCxnSpPr>
        <p:spPr>
          <a:xfrm flipV="1">
            <a:off x="6962775" y="4856163"/>
            <a:ext cx="1169988" cy="669925"/>
          </a:xfrm>
          <a:prstGeom prst="curvedConnector2">
            <a:avLst/>
          </a:prstGeom>
          <a:ln w="114300" cmpd="tri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Curved Connector 120">
            <a:extLst>
              <a:ext uri="{FF2B5EF4-FFF2-40B4-BE49-F238E27FC236}">
                <a16:creationId xmlns:a16="http://schemas.microsoft.com/office/drawing/2014/main" id="{178C81CB-5973-4119-8006-49EDADCA6C01}"/>
              </a:ext>
            </a:extLst>
          </p:cNvPr>
          <p:cNvCxnSpPr>
            <a:stCxn id="88" idx="3"/>
            <a:endCxn id="81" idx="2"/>
          </p:cNvCxnSpPr>
          <p:nvPr/>
        </p:nvCxnSpPr>
        <p:spPr>
          <a:xfrm flipV="1">
            <a:off x="8670925" y="3992563"/>
            <a:ext cx="90488" cy="595312"/>
          </a:xfrm>
          <a:prstGeom prst="curvedConnector2">
            <a:avLst/>
          </a:prstGeom>
          <a:ln w="114300" cmpd="tri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urved Connector 123">
            <a:extLst>
              <a:ext uri="{FF2B5EF4-FFF2-40B4-BE49-F238E27FC236}">
                <a16:creationId xmlns:a16="http://schemas.microsoft.com/office/drawing/2014/main" id="{7B4BE5C3-E396-400E-9188-39053DAB684D}"/>
              </a:ext>
            </a:extLst>
          </p:cNvPr>
          <p:cNvCxnSpPr>
            <a:stCxn id="84" idx="0"/>
            <a:endCxn id="12" idx="1"/>
          </p:cNvCxnSpPr>
          <p:nvPr/>
        </p:nvCxnSpPr>
        <p:spPr>
          <a:xfrm rot="5400000" flipH="1" flipV="1">
            <a:off x="342106" y="1839120"/>
            <a:ext cx="790575" cy="347662"/>
          </a:xfrm>
          <a:prstGeom prst="curvedConnector2">
            <a:avLst/>
          </a:prstGeom>
          <a:ln w="76200" cmpd="dbl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urved Connector 127">
            <a:extLst>
              <a:ext uri="{FF2B5EF4-FFF2-40B4-BE49-F238E27FC236}">
                <a16:creationId xmlns:a16="http://schemas.microsoft.com/office/drawing/2014/main" id="{1815C30E-38F6-401C-B079-463B29265312}"/>
              </a:ext>
            </a:extLst>
          </p:cNvPr>
          <p:cNvCxnSpPr/>
          <p:nvPr/>
        </p:nvCxnSpPr>
        <p:spPr>
          <a:xfrm>
            <a:off x="1862138" y="1608138"/>
            <a:ext cx="1138237" cy="277812"/>
          </a:xfrm>
          <a:prstGeom prst="curvedConnector3">
            <a:avLst>
              <a:gd name="adj1" fmla="val 50000"/>
            </a:avLst>
          </a:prstGeom>
          <a:ln w="76200" cmpd="dbl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Curved Connector 133">
            <a:extLst>
              <a:ext uri="{FF2B5EF4-FFF2-40B4-BE49-F238E27FC236}">
                <a16:creationId xmlns:a16="http://schemas.microsoft.com/office/drawing/2014/main" id="{0B68ECFC-550C-4149-8FF3-C9B6D8B61EC9}"/>
              </a:ext>
            </a:extLst>
          </p:cNvPr>
          <p:cNvCxnSpPr>
            <a:stCxn id="56" idx="3"/>
            <a:endCxn id="67" idx="1"/>
          </p:cNvCxnSpPr>
          <p:nvPr/>
        </p:nvCxnSpPr>
        <p:spPr>
          <a:xfrm flipV="1">
            <a:off x="4568825" y="960438"/>
            <a:ext cx="652463" cy="641350"/>
          </a:xfrm>
          <a:prstGeom prst="curvedConnector3">
            <a:avLst>
              <a:gd name="adj1" fmla="val 50000"/>
            </a:avLst>
          </a:prstGeom>
          <a:ln w="114300" cmpd="tri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Curved Connector 135">
            <a:extLst>
              <a:ext uri="{FF2B5EF4-FFF2-40B4-BE49-F238E27FC236}">
                <a16:creationId xmlns:a16="http://schemas.microsoft.com/office/drawing/2014/main" id="{391A9C51-40D3-46F4-A66C-34FE76A2CB5D}"/>
              </a:ext>
            </a:extLst>
          </p:cNvPr>
          <p:cNvCxnSpPr>
            <a:stCxn id="67" idx="3"/>
            <a:endCxn id="70" idx="1"/>
          </p:cNvCxnSpPr>
          <p:nvPr/>
        </p:nvCxnSpPr>
        <p:spPr>
          <a:xfrm flipV="1">
            <a:off x="6556375" y="776288"/>
            <a:ext cx="569913" cy="184150"/>
          </a:xfrm>
          <a:prstGeom prst="curvedConnector3">
            <a:avLst>
              <a:gd name="adj1" fmla="val 50000"/>
            </a:avLst>
          </a:prstGeom>
          <a:ln w="114300" cmpd="tri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urved Connector 144">
            <a:extLst>
              <a:ext uri="{FF2B5EF4-FFF2-40B4-BE49-F238E27FC236}">
                <a16:creationId xmlns:a16="http://schemas.microsoft.com/office/drawing/2014/main" id="{9C5CF89B-EE12-415E-BF14-0011D26485B6}"/>
              </a:ext>
            </a:extLst>
          </p:cNvPr>
          <p:cNvCxnSpPr>
            <a:stCxn id="77" idx="2"/>
          </p:cNvCxnSpPr>
          <p:nvPr/>
        </p:nvCxnSpPr>
        <p:spPr>
          <a:xfrm rot="5400000">
            <a:off x="8862219" y="3012281"/>
            <a:ext cx="406400" cy="376238"/>
          </a:xfrm>
          <a:prstGeom prst="curvedConnector3">
            <a:avLst>
              <a:gd name="adj1" fmla="val 50000"/>
            </a:avLst>
          </a:prstGeom>
          <a:ln w="76200" cmpd="dbl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Curved Connector 138">
            <a:extLst>
              <a:ext uri="{FF2B5EF4-FFF2-40B4-BE49-F238E27FC236}">
                <a16:creationId xmlns:a16="http://schemas.microsoft.com/office/drawing/2014/main" id="{E852CBDE-B7E5-41E5-9B9C-FC1111233223}"/>
              </a:ext>
            </a:extLst>
          </p:cNvPr>
          <p:cNvCxnSpPr>
            <a:stCxn id="70" idx="3"/>
            <a:endCxn id="153" idx="0"/>
          </p:cNvCxnSpPr>
          <p:nvPr/>
        </p:nvCxnSpPr>
        <p:spPr>
          <a:xfrm>
            <a:off x="8885238" y="776288"/>
            <a:ext cx="407987" cy="387350"/>
          </a:xfrm>
          <a:prstGeom prst="curvedConnector2">
            <a:avLst/>
          </a:prstGeom>
          <a:ln w="114300" cmpd="tri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urved Connector 141">
            <a:extLst>
              <a:ext uri="{FF2B5EF4-FFF2-40B4-BE49-F238E27FC236}">
                <a16:creationId xmlns:a16="http://schemas.microsoft.com/office/drawing/2014/main" id="{B67A596B-E522-46CF-A37A-04CB240EC74A}"/>
              </a:ext>
            </a:extLst>
          </p:cNvPr>
          <p:cNvCxnSpPr/>
          <p:nvPr/>
        </p:nvCxnSpPr>
        <p:spPr>
          <a:xfrm rot="5400000">
            <a:off x="9026525" y="2055813"/>
            <a:ext cx="496888" cy="93662"/>
          </a:xfrm>
          <a:prstGeom prst="curvedConnector3">
            <a:avLst>
              <a:gd name="adj1" fmla="val 50000"/>
            </a:avLst>
          </a:prstGeom>
          <a:ln w="76200" cmpd="dbl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6674A3B2-4A83-47A7-BE59-0040F9D5C57A}"/>
              </a:ext>
            </a:extLst>
          </p:cNvPr>
          <p:cNvSpPr/>
          <p:nvPr/>
        </p:nvSpPr>
        <p:spPr>
          <a:xfrm>
            <a:off x="5214938" y="587375"/>
            <a:ext cx="1003300" cy="1063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 defTabSz="457200">
              <a:defRPr/>
            </a:pPr>
            <a:r>
              <a:rPr lang="hu-HU" sz="800" dirty="0" err="1">
                <a:solidFill>
                  <a:schemeClr val="tx1"/>
                </a:solidFill>
              </a:rPr>
              <a:t>Uzsoki</a:t>
            </a:r>
            <a:r>
              <a:rPr lang="hu-HU" sz="800" dirty="0">
                <a:solidFill>
                  <a:schemeClr val="tx1"/>
                </a:solidFill>
              </a:rPr>
              <a:t> Kórház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87685C8-69CE-45FE-90B7-A3A2114E1593}"/>
              </a:ext>
            </a:extLst>
          </p:cNvPr>
          <p:cNvSpPr/>
          <p:nvPr/>
        </p:nvSpPr>
        <p:spPr>
          <a:xfrm>
            <a:off x="7113588" y="395288"/>
            <a:ext cx="1003300" cy="1063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 defTabSz="457200">
              <a:defRPr/>
            </a:pPr>
            <a:r>
              <a:rPr lang="hu-HU" sz="800" dirty="0">
                <a:solidFill>
                  <a:schemeClr val="tx1"/>
                </a:solidFill>
              </a:rPr>
              <a:t>Miskolc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3758789E-C814-416C-B243-F1426BAD784B}"/>
              </a:ext>
            </a:extLst>
          </p:cNvPr>
          <p:cNvSpPr/>
          <p:nvPr/>
        </p:nvSpPr>
        <p:spPr>
          <a:xfrm>
            <a:off x="8805863" y="1163638"/>
            <a:ext cx="974725" cy="1079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 defTabSz="457200">
              <a:defRPr/>
            </a:pPr>
            <a:r>
              <a:rPr lang="hu-HU" sz="800" dirty="0">
                <a:solidFill>
                  <a:schemeClr val="tx1"/>
                </a:solidFill>
              </a:rPr>
              <a:t>Nyíregyháza 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D063665D-C208-4837-BD1C-5F81A19FA8AC}"/>
              </a:ext>
            </a:extLst>
          </p:cNvPr>
          <p:cNvSpPr/>
          <p:nvPr/>
        </p:nvSpPr>
        <p:spPr>
          <a:xfrm>
            <a:off x="8277225" y="3352800"/>
            <a:ext cx="788988" cy="101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 defTabSz="457200">
              <a:defRPr/>
            </a:pPr>
            <a:r>
              <a:rPr lang="hu-HU" sz="800" dirty="0">
                <a:solidFill>
                  <a:schemeClr val="tx1"/>
                </a:solidFill>
              </a:rPr>
              <a:t>Gyula 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609AB1C3-8B66-4EB1-9DE0-54AB2C64E88D}"/>
              </a:ext>
            </a:extLst>
          </p:cNvPr>
          <p:cNvSpPr/>
          <p:nvPr/>
        </p:nvSpPr>
        <p:spPr>
          <a:xfrm>
            <a:off x="8343900" y="2351088"/>
            <a:ext cx="1073150" cy="10953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 defTabSz="457200">
              <a:defRPr/>
            </a:pPr>
            <a:r>
              <a:rPr lang="hu-HU" sz="800" dirty="0">
                <a:solidFill>
                  <a:srgbClr val="FFFFFF"/>
                </a:solidFill>
              </a:rPr>
              <a:t>Debreceni Egyetem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54345" name="Picture 4" descr="http://www.ion-llc.com/images/elekta-synergy-1.png">
            <a:extLst>
              <a:ext uri="{FF2B5EF4-FFF2-40B4-BE49-F238E27FC236}">
                <a16:creationId xmlns:a16="http://schemas.microsoft.com/office/drawing/2014/main" id="{2DCB8729-03FF-4596-8D05-8ADDA645B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363" y="1404938"/>
            <a:ext cx="3651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46" name="Picture 4" descr="http://www.ion-llc.com/images/elekta-synergy-1.png">
            <a:extLst>
              <a:ext uri="{FF2B5EF4-FFF2-40B4-BE49-F238E27FC236}">
                <a16:creationId xmlns:a16="http://schemas.microsoft.com/office/drawing/2014/main" id="{3A0E9EDE-FFE9-41EF-B204-B8690194C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925" y="1395413"/>
            <a:ext cx="3635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47" name="Picture 2" descr="http://2.bp.blogspot.com/-JEI4G_Uvbgg/ULdyOFcjNAI/AAAAAAAAAZI/Vi3V4LH6jJ4/s1600/Varian+TrueBeam+STx+lo+res.jpg">
            <a:extLst>
              <a:ext uri="{FF2B5EF4-FFF2-40B4-BE49-F238E27FC236}">
                <a16:creationId xmlns:a16="http://schemas.microsoft.com/office/drawing/2014/main" id="{47709313-285D-4019-A56A-58DB1A36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6725" y="4402138"/>
            <a:ext cx="5254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Szövegdoboz 108">
            <a:extLst>
              <a:ext uri="{FF2B5EF4-FFF2-40B4-BE49-F238E27FC236}">
                <a16:creationId xmlns:a16="http://schemas.microsoft.com/office/drawing/2014/main" id="{1D3850A4-ABAD-466B-9BDB-9D76E2D51A1E}"/>
              </a:ext>
            </a:extLst>
          </p:cNvPr>
          <p:cNvSpPr txBox="1"/>
          <p:nvPr/>
        </p:nvSpPr>
        <p:spPr>
          <a:xfrm>
            <a:off x="930275" y="6350000"/>
            <a:ext cx="8750300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FF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b="1" dirty="0">
                <a:solidFill>
                  <a:srgbClr val="00B050"/>
                </a:solidFill>
                <a:latin typeface="+mj-lt"/>
              </a:rPr>
              <a:t>Elmúlt 12 évben 33 új lineáris gyorsító telepítése történt meg!</a:t>
            </a:r>
          </a:p>
        </p:txBody>
      </p:sp>
      <p:pic>
        <p:nvPicPr>
          <p:cNvPr id="54349" name="Picture 8" descr="http://www.itnonline.com/sites/default/files/imagecache/node_image/photo_article/unq_front.jpg">
            <a:extLst>
              <a:ext uri="{FF2B5EF4-FFF2-40B4-BE49-F238E27FC236}">
                <a16:creationId xmlns:a16="http://schemas.microsoft.com/office/drawing/2014/main" id="{FF550098-0814-4465-A829-17CC737D8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5438" y="1398588"/>
            <a:ext cx="3651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50" name="Picture 2" descr="http://2.bp.blogspot.com/-JEI4G_Uvbgg/ULdyOFcjNAI/AAAAAAAAAZI/Vi3V4LH6jJ4/s1600/Varian+TrueBeam+STx+lo+res.jpg">
            <a:extLst>
              <a:ext uri="{FF2B5EF4-FFF2-40B4-BE49-F238E27FC236}">
                <a16:creationId xmlns:a16="http://schemas.microsoft.com/office/drawing/2014/main" id="{EF2F5C42-9B22-42E5-ACDA-A9C4F5C01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9175" y="914400"/>
            <a:ext cx="527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51" name="Picture 2" descr="http://2.bp.blogspot.com/-JEI4G_Uvbgg/ULdyOFcjNAI/AAAAAAAAAZI/Vi3V4LH6jJ4/s1600/Varian+TrueBeam+STx+lo+res.jpg">
            <a:extLst>
              <a:ext uri="{FF2B5EF4-FFF2-40B4-BE49-F238E27FC236}">
                <a16:creationId xmlns:a16="http://schemas.microsoft.com/office/drawing/2014/main" id="{05B05263-8304-45CA-A9A6-FCFC32B2F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0" y="908050"/>
            <a:ext cx="527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88">
            <a:extLst>
              <a:ext uri="{FF2B5EF4-FFF2-40B4-BE49-F238E27FC236}">
                <a16:creationId xmlns:a16="http://schemas.microsoft.com/office/drawing/2014/main" id="{88281C5B-4357-47A2-A112-DE35E89532DF}"/>
              </a:ext>
            </a:extLst>
          </p:cNvPr>
          <p:cNvSpPr/>
          <p:nvPr/>
        </p:nvSpPr>
        <p:spPr>
          <a:xfrm>
            <a:off x="4567238" y="5732463"/>
            <a:ext cx="376237" cy="425450"/>
          </a:xfrm>
          <a:prstGeom prst="rect">
            <a:avLst/>
          </a:prstGeom>
          <a:solidFill>
            <a:schemeClr val="tx1">
              <a:lumMod val="75000"/>
            </a:schemeClr>
          </a:solidFill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457200">
              <a:defRPr/>
            </a:pPr>
            <a:r>
              <a:rPr lang="hu-HU" sz="700" dirty="0">
                <a:solidFill>
                  <a:srgbClr val="FFFFFF"/>
                </a:solidFill>
              </a:rPr>
              <a:t>Kobalt 1997</a:t>
            </a: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93" name="Picture 10">
            <a:extLst>
              <a:ext uri="{FF2B5EF4-FFF2-40B4-BE49-F238E27FC236}">
                <a16:creationId xmlns:a16="http://schemas.microsoft.com/office/drawing/2014/main" id="{7F46E2EF-EA15-4E6E-83A8-AC0437CDB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127375" y="1844675"/>
            <a:ext cx="431800" cy="46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00" name="Rectangle 65">
            <a:extLst>
              <a:ext uri="{FF2B5EF4-FFF2-40B4-BE49-F238E27FC236}">
                <a16:creationId xmlns:a16="http://schemas.microsoft.com/office/drawing/2014/main" id="{FCA56CA6-E917-4FC5-BCE3-CFBC88786977}"/>
              </a:ext>
            </a:extLst>
          </p:cNvPr>
          <p:cNvSpPr/>
          <p:nvPr/>
        </p:nvSpPr>
        <p:spPr>
          <a:xfrm>
            <a:off x="5575300" y="1268413"/>
            <a:ext cx="376238" cy="427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457200">
              <a:defRPr/>
            </a:pPr>
            <a:r>
              <a:rPr lang="hu-HU" sz="600" dirty="0" err="1">
                <a:solidFill>
                  <a:srgbClr val="666666">
                    <a:lumMod val="50000"/>
                  </a:srgbClr>
                </a:solidFill>
              </a:rPr>
              <a:t>Terve-zett</a:t>
            </a:r>
            <a:r>
              <a:rPr lang="hu-HU" sz="600" dirty="0">
                <a:solidFill>
                  <a:srgbClr val="666666">
                    <a:lumMod val="50000"/>
                  </a:srgbClr>
                </a:solidFill>
              </a:rPr>
              <a:t> bunker</a:t>
            </a:r>
            <a:endParaRPr lang="en-US" sz="600" dirty="0">
              <a:solidFill>
                <a:srgbClr val="666666">
                  <a:lumMod val="50000"/>
                </a:srgbClr>
              </a:solidFill>
            </a:endParaRPr>
          </a:p>
        </p:txBody>
      </p:sp>
      <p:pic>
        <p:nvPicPr>
          <p:cNvPr id="54355" name="Picture 2" descr="http://2.bp.blogspot.com/-JEI4G_Uvbgg/ULdyOFcjNAI/AAAAAAAAAZI/Vi3V4LH6jJ4/s1600/Varian+TrueBeam+STx+lo+res.jpg">
            <a:extLst>
              <a:ext uri="{FF2B5EF4-FFF2-40B4-BE49-F238E27FC236}">
                <a16:creationId xmlns:a16="http://schemas.microsoft.com/office/drawing/2014/main" id="{D2207ABD-3A5B-47E2-96A8-17868E2A8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0" y="1379538"/>
            <a:ext cx="527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56" name="Kép 1">
            <a:extLst>
              <a:ext uri="{FF2B5EF4-FFF2-40B4-BE49-F238E27FC236}">
                <a16:creationId xmlns:a16="http://schemas.microsoft.com/office/drawing/2014/main" id="{6BBF2545-6C0E-49DB-AF81-375EBAE045B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313" y="1422400"/>
            <a:ext cx="596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57" name="Kép 96">
            <a:extLst>
              <a:ext uri="{FF2B5EF4-FFF2-40B4-BE49-F238E27FC236}">
                <a16:creationId xmlns:a16="http://schemas.microsoft.com/office/drawing/2014/main" id="{B3BDC9F2-8194-434F-941A-9A577B2E854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6463" y="1270000"/>
            <a:ext cx="596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58" name="Picture 2" descr="http://2.bp.blogspot.com/-JEI4G_Uvbgg/ULdyOFcjNAI/AAAAAAAAAZI/Vi3V4LH6jJ4/s1600/Varian+TrueBeam+STx+lo+res.jpg">
            <a:extLst>
              <a:ext uri="{FF2B5EF4-FFF2-40B4-BE49-F238E27FC236}">
                <a16:creationId xmlns:a16="http://schemas.microsoft.com/office/drawing/2014/main" id="{200C1624-676E-4E03-B2AD-60466C837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7100" y="769938"/>
            <a:ext cx="527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59" name="Picture 2" descr="http://2.bp.blogspot.com/-JEI4G_Uvbgg/ULdyOFcjNAI/AAAAAAAAAZI/Vi3V4LH6jJ4/s1600/Varian+TrueBeam+STx+lo+res.jpg">
            <a:extLst>
              <a:ext uri="{FF2B5EF4-FFF2-40B4-BE49-F238E27FC236}">
                <a16:creationId xmlns:a16="http://schemas.microsoft.com/office/drawing/2014/main" id="{4689CCF2-C1C6-4E77-973D-80DF829B9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1788" y="549275"/>
            <a:ext cx="527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60" name="Picture 2" descr="http://2.bp.blogspot.com/-JEI4G_Uvbgg/ULdyOFcjNAI/AAAAAAAAAZI/Vi3V4LH6jJ4/s1600/Varian+TrueBeam+STx+lo+res.jpg">
            <a:extLst>
              <a:ext uri="{FF2B5EF4-FFF2-40B4-BE49-F238E27FC236}">
                <a16:creationId xmlns:a16="http://schemas.microsoft.com/office/drawing/2014/main" id="{1C61C0E1-CEF4-4366-B4CB-BD24AAC13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6613" y="549275"/>
            <a:ext cx="527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Rectangular Callout 100">
            <a:extLst>
              <a:ext uri="{FF2B5EF4-FFF2-40B4-BE49-F238E27FC236}">
                <a16:creationId xmlns:a16="http://schemas.microsoft.com/office/drawing/2014/main" id="{4A66C927-51B8-416C-88B9-55C1B599E465}"/>
              </a:ext>
            </a:extLst>
          </p:cNvPr>
          <p:cNvSpPr/>
          <p:nvPr/>
        </p:nvSpPr>
        <p:spPr>
          <a:xfrm>
            <a:off x="5392738" y="2892425"/>
            <a:ext cx="871537" cy="536575"/>
          </a:xfrm>
          <a:prstGeom prst="wedgeRectCallout">
            <a:avLst>
              <a:gd name="adj1" fmla="val -54491"/>
              <a:gd name="adj2" fmla="val -182407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7" name="Rectangle 152">
            <a:extLst>
              <a:ext uri="{FF2B5EF4-FFF2-40B4-BE49-F238E27FC236}">
                <a16:creationId xmlns:a16="http://schemas.microsoft.com/office/drawing/2014/main" id="{3810B684-ACF9-4FF7-A17E-9296432AE705}"/>
              </a:ext>
            </a:extLst>
          </p:cNvPr>
          <p:cNvSpPr/>
          <p:nvPr/>
        </p:nvSpPr>
        <p:spPr>
          <a:xfrm>
            <a:off x="5414963" y="2781300"/>
            <a:ext cx="849312" cy="1428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 defTabSz="457200">
              <a:defRPr/>
            </a:pPr>
            <a:r>
              <a:rPr lang="hu-HU" sz="800" dirty="0">
                <a:solidFill>
                  <a:schemeClr val="tx1"/>
                </a:solidFill>
              </a:rPr>
              <a:t>Salgótarján 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10" name="Rectangle 65">
            <a:extLst>
              <a:ext uri="{FF2B5EF4-FFF2-40B4-BE49-F238E27FC236}">
                <a16:creationId xmlns:a16="http://schemas.microsoft.com/office/drawing/2014/main" id="{4D41E5F2-C35B-4121-8193-A1F94FE17DDB}"/>
              </a:ext>
            </a:extLst>
          </p:cNvPr>
          <p:cNvSpPr/>
          <p:nvPr/>
        </p:nvSpPr>
        <p:spPr>
          <a:xfrm>
            <a:off x="5414963" y="2924175"/>
            <a:ext cx="376237" cy="479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457200">
              <a:defRPr/>
            </a:pPr>
            <a:r>
              <a:rPr lang="hu-HU" sz="600" dirty="0" err="1">
                <a:solidFill>
                  <a:srgbClr val="666666">
                    <a:lumMod val="50000"/>
                  </a:srgbClr>
                </a:solidFill>
              </a:rPr>
              <a:t>Terve-zett</a:t>
            </a:r>
            <a:r>
              <a:rPr lang="hu-HU" sz="600" dirty="0">
                <a:solidFill>
                  <a:srgbClr val="666666">
                    <a:lumMod val="50000"/>
                  </a:srgbClr>
                </a:solidFill>
              </a:rPr>
              <a:t> bunker</a:t>
            </a:r>
            <a:endParaRPr lang="en-US" sz="600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111" name="Rectangle 65">
            <a:extLst>
              <a:ext uri="{FF2B5EF4-FFF2-40B4-BE49-F238E27FC236}">
                <a16:creationId xmlns:a16="http://schemas.microsoft.com/office/drawing/2014/main" id="{3CA4A3D6-B4AC-4835-9388-E77990FD108E}"/>
              </a:ext>
            </a:extLst>
          </p:cNvPr>
          <p:cNvSpPr/>
          <p:nvPr/>
        </p:nvSpPr>
        <p:spPr>
          <a:xfrm>
            <a:off x="5846763" y="2924175"/>
            <a:ext cx="376237" cy="479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457200">
              <a:defRPr/>
            </a:pPr>
            <a:r>
              <a:rPr lang="hu-HU" sz="600" dirty="0" err="1">
                <a:solidFill>
                  <a:srgbClr val="666666">
                    <a:lumMod val="50000"/>
                  </a:srgbClr>
                </a:solidFill>
              </a:rPr>
              <a:t>Terve-zett</a:t>
            </a:r>
            <a:r>
              <a:rPr lang="hu-HU" sz="600" dirty="0">
                <a:solidFill>
                  <a:srgbClr val="666666">
                    <a:lumMod val="50000"/>
                  </a:srgbClr>
                </a:solidFill>
              </a:rPr>
              <a:t> bunker</a:t>
            </a:r>
            <a:endParaRPr lang="en-US" sz="600" dirty="0">
              <a:solidFill>
                <a:srgbClr val="666666">
                  <a:lumMod val="50000"/>
                </a:srgbClr>
              </a:solidFill>
            </a:endParaRPr>
          </a:p>
        </p:txBody>
      </p:sp>
      <p:pic>
        <p:nvPicPr>
          <p:cNvPr id="54365" name="Picture 2" descr="http://2.bp.blogspot.com/-JEI4G_Uvbgg/ULdyOFcjNAI/AAAAAAAAAZI/Vi3V4LH6jJ4/s1600/Varian+TrueBeam+STx+lo+res.jpg">
            <a:extLst>
              <a:ext uri="{FF2B5EF4-FFF2-40B4-BE49-F238E27FC236}">
                <a16:creationId xmlns:a16="http://schemas.microsoft.com/office/drawing/2014/main" id="{C8FA3265-BCA5-486F-88A1-ADA9BEF4D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675" y="5307013"/>
            <a:ext cx="5270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828FF448-A230-4742-89F2-6DF5CA9C6B0F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3188" y="836613"/>
            <a:ext cx="4076700" cy="273685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6CF4514E-5F0D-4D17-ABEC-78699794BF1B}"/>
              </a:ext>
            </a:extLst>
          </p:cNvPr>
          <p:cNvSpPr txBox="1"/>
          <p:nvPr/>
        </p:nvSpPr>
        <p:spPr>
          <a:xfrm>
            <a:off x="1254125" y="620713"/>
            <a:ext cx="2062163" cy="276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CyberKnife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bunker építése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2A370DBC-0A38-46DF-884C-52739245EF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>
          <a:xfrm>
            <a:off x="6872288" y="3846513"/>
            <a:ext cx="3311525" cy="289560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53220DA-84E2-4C46-8144-9D633FA3D3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3487738" y="3860800"/>
            <a:ext cx="3311525" cy="2663825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E40F0D5-67C3-4F7F-A39D-9F60A2A7D9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/>
          <a:srcRect/>
          <a:stretch/>
        </p:blipFill>
        <p:spPr>
          <a:xfrm>
            <a:off x="30163" y="3860800"/>
            <a:ext cx="3395662" cy="2663825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370380C1-B662-4E82-B664-C3ADF6B9747C}"/>
              </a:ext>
            </a:extLst>
          </p:cNvPr>
          <p:cNvSpPr txBox="1"/>
          <p:nvPr/>
        </p:nvSpPr>
        <p:spPr>
          <a:xfrm>
            <a:off x="750888" y="3727450"/>
            <a:ext cx="2060575" cy="2778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 </a:t>
            </a:r>
            <a:r>
              <a:rPr lang="hu-H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besugárzó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E142A8AD-87A7-4A95-9D49-B042105CFC8E}"/>
              </a:ext>
            </a:extLst>
          </p:cNvPr>
          <p:cNvSpPr txBox="1"/>
          <p:nvPr/>
        </p:nvSpPr>
        <p:spPr>
          <a:xfrm>
            <a:off x="7446963" y="3716338"/>
            <a:ext cx="2233612" cy="2778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 </a:t>
            </a:r>
            <a:r>
              <a:rPr lang="hu-H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VitalBeam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besugárzó</a:t>
            </a: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170104C8-89E5-4236-840F-39A68F58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202488" y="620713"/>
            <a:ext cx="2984500" cy="2916237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7CA70DE5-307D-4FA6-9BF4-D9A38BDB7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016375" y="44450"/>
            <a:ext cx="3313113" cy="2484438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3" name="Szövegdoboz 32">
            <a:extLst>
              <a:ext uri="{FF2B5EF4-FFF2-40B4-BE49-F238E27FC236}">
                <a16:creationId xmlns:a16="http://schemas.microsoft.com/office/drawing/2014/main" id="{A7BC5D19-4A69-4DF2-865C-522F4792E6F3}"/>
              </a:ext>
            </a:extLst>
          </p:cNvPr>
          <p:cNvSpPr txBox="1"/>
          <p:nvPr/>
        </p:nvSpPr>
        <p:spPr>
          <a:xfrm>
            <a:off x="7880350" y="487363"/>
            <a:ext cx="1727200" cy="2778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CyberKnife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besugárzó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0D10D1C9-7B37-4E49-AFC2-E613AA8358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/>
          <a:srcRect/>
          <a:stretch/>
        </p:blipFill>
        <p:spPr>
          <a:xfrm>
            <a:off x="4333875" y="1876425"/>
            <a:ext cx="2660650" cy="2122488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35" name="Szövegdoboz 34">
            <a:extLst>
              <a:ext uri="{FF2B5EF4-FFF2-40B4-BE49-F238E27FC236}">
                <a16:creationId xmlns:a16="http://schemas.microsoft.com/office/drawing/2014/main" id="{B54CE203-EEC3-406F-AA5E-131022D14365}"/>
              </a:ext>
            </a:extLst>
          </p:cNvPr>
          <p:cNvSpPr txBox="1"/>
          <p:nvPr/>
        </p:nvSpPr>
        <p:spPr>
          <a:xfrm>
            <a:off x="3990975" y="3716338"/>
            <a:ext cx="2232025" cy="2778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 </a:t>
            </a:r>
            <a:r>
              <a:rPr lang="hu-H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VitalBeam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besugárzó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088A8C8-AD56-4AD0-BA60-6FBC166C8C25}"/>
              </a:ext>
            </a:extLst>
          </p:cNvPr>
          <p:cNvSpPr txBox="1">
            <a:spLocks/>
          </p:cNvSpPr>
          <p:nvPr/>
        </p:nvSpPr>
        <p:spPr bwMode="auto">
          <a:xfrm>
            <a:off x="30932" y="44624"/>
            <a:ext cx="4176216" cy="358056"/>
          </a:xfrm>
          <a:prstGeom prst="rect">
            <a:avLst/>
          </a:prstGeom>
          <a:solidFill>
            <a:schemeClr val="tx1"/>
          </a:solidFill>
          <a:ln w="762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OOI 2017: Sugárterápiás fejlesztés</a:t>
            </a:r>
            <a:endParaRPr lang="en-GB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zövegdoboz 25">
            <a:extLst>
              <a:ext uri="{FF2B5EF4-FFF2-40B4-BE49-F238E27FC236}">
                <a16:creationId xmlns:a16="http://schemas.microsoft.com/office/drawing/2014/main" id="{595F1761-426D-4692-BDD9-1AD52EFA184C}"/>
              </a:ext>
            </a:extLst>
          </p:cNvPr>
          <p:cNvSpPr txBox="1"/>
          <p:nvPr/>
        </p:nvSpPr>
        <p:spPr>
          <a:xfrm>
            <a:off x="6916738" y="1433513"/>
            <a:ext cx="2060575" cy="2778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 </a:t>
            </a:r>
            <a:r>
              <a:rPr lang="hu-H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Halcyon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besugárzó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60932E4D-C31E-4BB0-96A3-E47609A9FA05}"/>
              </a:ext>
            </a:extLst>
          </p:cNvPr>
          <p:cNvSpPr txBox="1"/>
          <p:nvPr/>
        </p:nvSpPr>
        <p:spPr>
          <a:xfrm>
            <a:off x="463550" y="896938"/>
            <a:ext cx="2447925" cy="276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 </a:t>
            </a:r>
            <a:r>
              <a:rPr lang="hu-H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TrueBeam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besugárzó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7D044AD-F5A3-457E-95EB-1316D70C2470}"/>
              </a:ext>
            </a:extLst>
          </p:cNvPr>
          <p:cNvSpPr txBox="1">
            <a:spLocks/>
          </p:cNvSpPr>
          <p:nvPr/>
        </p:nvSpPr>
        <p:spPr bwMode="auto">
          <a:xfrm>
            <a:off x="2407444" y="190624"/>
            <a:ext cx="4968304" cy="358056"/>
          </a:xfrm>
          <a:prstGeom prst="rect">
            <a:avLst/>
          </a:prstGeom>
          <a:solidFill>
            <a:schemeClr val="tx1"/>
          </a:solidFill>
          <a:ln w="762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OOI 2020: Sugárterápiás fejlesztés</a:t>
            </a:r>
            <a:endParaRPr lang="en-GB" sz="2400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5" name="Kép 1">
            <a:extLst>
              <a:ext uri="{FF2B5EF4-FFF2-40B4-BE49-F238E27FC236}">
                <a16:creationId xmlns:a16="http://schemas.microsoft.com/office/drawing/2014/main" id="{DA2095B1-640B-4EBD-A9B5-1667E9750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25" y="1177925"/>
            <a:ext cx="3379788" cy="4527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Kép 2">
            <a:extLst>
              <a:ext uri="{FF2B5EF4-FFF2-40B4-BE49-F238E27FC236}">
                <a16:creationId xmlns:a16="http://schemas.microsoft.com/office/drawing/2014/main" id="{6CB35B51-D852-4924-806D-149248064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2150" y="1714500"/>
            <a:ext cx="4348163" cy="32623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FBA739E3-B57A-423D-A87A-A1541D9EABA7}"/>
              </a:ext>
            </a:extLst>
          </p:cNvPr>
          <p:cNvSpPr txBox="1"/>
          <p:nvPr/>
        </p:nvSpPr>
        <p:spPr>
          <a:xfrm>
            <a:off x="3703638" y="596900"/>
            <a:ext cx="1871662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Elekta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Flexitron</a:t>
            </a:r>
            <a:endParaRPr lang="hu-H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brachyterápiás</a:t>
            </a:r>
            <a:r>
              <a:rPr lang="hu-H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készülék</a:t>
            </a:r>
          </a:p>
        </p:txBody>
      </p:sp>
      <p:pic>
        <p:nvPicPr>
          <p:cNvPr id="58378" name="Kép 1">
            <a:extLst>
              <a:ext uri="{FF2B5EF4-FFF2-40B4-BE49-F238E27FC236}">
                <a16:creationId xmlns:a16="http://schemas.microsoft.com/office/drawing/2014/main" id="{65DB386F-C923-4672-B58C-6BC3CC4E79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6013" y="1052513"/>
            <a:ext cx="1992312" cy="29257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9" name="Kép 2">
            <a:extLst>
              <a:ext uri="{FF2B5EF4-FFF2-40B4-BE49-F238E27FC236}">
                <a16:creationId xmlns:a16="http://schemas.microsoft.com/office/drawing/2014/main" id="{2FEFF210-5CB7-46C9-B776-4F3E5C0DC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375" y="3938588"/>
            <a:ext cx="3024188" cy="27670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>
            <a:extLst>
              <a:ext uri="{FF2B5EF4-FFF2-40B4-BE49-F238E27FC236}">
                <a16:creationId xmlns:a16="http://schemas.microsoft.com/office/drawing/2014/main" id="{6FCB99A2-B6AB-4B95-A6A4-534716E34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244475"/>
            <a:ext cx="10009187" cy="830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daganatok célzott gyógyszeres kezelési feltételeinek biztosítása –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MNREP 2018-30</a:t>
            </a:r>
          </a:p>
        </p:txBody>
      </p:sp>
      <p:sp>
        <p:nvSpPr>
          <p:cNvPr id="60419" name="Text Box 3">
            <a:extLst>
              <a:ext uri="{FF2B5EF4-FFF2-40B4-BE49-F238E27FC236}">
                <a16:creationId xmlns:a16="http://schemas.microsoft.com/office/drawing/2014/main" id="{65AB4248-CC43-40DA-9C0E-899DF9ECA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1111250"/>
            <a:ext cx="9072563" cy="2032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Terápiás terv kialakításához szükséges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molekuláris patológiai diagnózis elérhetőségének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biztosítása.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protokoll-alapú finanszírozás megerősítése.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Egyedi méltányossági kérelmek átfutási idejének lerövidítése.</a:t>
            </a:r>
            <a:endParaRPr lang="hu-HU" altLang="hu-HU" sz="18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innovatív onkológiai gyógyszerek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befogadási eljárási folyamatának felülvizsgálata és gyorsítása megfelelő evidencia-alapú és költséghatékonysági elemzésekre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támaszkodva.</a:t>
            </a:r>
          </a:p>
        </p:txBody>
      </p:sp>
      <p:pic>
        <p:nvPicPr>
          <p:cNvPr id="60420" name="Picture 7" descr="C:\__MUNKA_drive\Munka_2009\Igazgatosag\Kasler_prof\eloadasok\20090309_magyar_onkologia_nepszeru\szonyegbomb_.jpg">
            <a:extLst>
              <a:ext uri="{FF2B5EF4-FFF2-40B4-BE49-F238E27FC236}">
                <a16:creationId xmlns:a16="http://schemas.microsoft.com/office/drawing/2014/main" id="{911946DE-F5F0-4E4F-99EF-CD840416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8" y="3500438"/>
            <a:ext cx="4105275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6A5DBC6C-19EB-41DF-B554-22299B9BD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775" y="3573463"/>
            <a:ext cx="1800225" cy="5032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>
              <a:lnSpc>
                <a:spcPct val="140000"/>
              </a:lnSpc>
              <a:buFontTx/>
              <a:buNone/>
              <a:defRPr/>
            </a:pPr>
            <a:r>
              <a:rPr lang="hu-HU" sz="2000" b="1" kern="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Kemoterápia</a:t>
            </a:r>
          </a:p>
        </p:txBody>
      </p:sp>
      <p:pic>
        <p:nvPicPr>
          <p:cNvPr id="60422" name="Picture 8" descr="C:\__MUNKA_drive\Munka_2009\Igazgatosag\Kasler_prof\eloadasok\20090309_magyar_onkologia_nepszeru\mesterlovesz_tumorra.jpg">
            <a:extLst>
              <a:ext uri="{FF2B5EF4-FFF2-40B4-BE49-F238E27FC236}">
                <a16:creationId xmlns:a16="http://schemas.microsoft.com/office/drawing/2014/main" id="{E3E0D2FD-E4FC-4D22-8C76-8483C8118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8675" y="3500438"/>
            <a:ext cx="561657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34B3183-FA24-466F-B504-A9F24DECE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475" y="3527425"/>
            <a:ext cx="19669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140000"/>
              </a:lnSpc>
              <a:spcBef>
                <a:spcPct val="20000"/>
              </a:spcBef>
              <a:defRPr/>
            </a:pPr>
            <a:r>
              <a:rPr lang="hu-HU" b="1" kern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Célzott terápia</a:t>
            </a:r>
          </a:p>
        </p:txBody>
      </p:sp>
      <p:sp>
        <p:nvSpPr>
          <p:cNvPr id="60424" name="Balra-jobbra nyíl 1">
            <a:extLst>
              <a:ext uri="{FF2B5EF4-FFF2-40B4-BE49-F238E27FC236}">
                <a16:creationId xmlns:a16="http://schemas.microsoft.com/office/drawing/2014/main" id="{59DF1332-BD84-47F9-A981-DB047ED14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538" y="4797425"/>
            <a:ext cx="1000125" cy="484188"/>
          </a:xfrm>
          <a:prstGeom prst="leftRightArrow">
            <a:avLst>
              <a:gd name="adj1" fmla="val 50000"/>
              <a:gd name="adj2" fmla="val 50042"/>
            </a:avLst>
          </a:prstGeom>
          <a:solidFill>
            <a:srgbClr val="00FF00"/>
          </a:solidFill>
          <a:ln w="22225" algn="ctr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Char char="–"/>
            </a:pPr>
            <a:endParaRPr lang="hu-HU" altLang="hu-HU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3">
            <a:extLst>
              <a:ext uri="{FF2B5EF4-FFF2-40B4-BE49-F238E27FC236}">
                <a16:creationId xmlns:a16="http://schemas.microsoft.com/office/drawing/2014/main" id="{2DEAF42E-3E1F-4400-9EE0-A630512F8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300038"/>
            <a:ext cx="9577388" cy="830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Onkológiai ellátás informatikai és adatszolgáltatási rendszerek fejlesztése – MNREP 2018-30</a:t>
            </a:r>
          </a:p>
        </p:txBody>
      </p:sp>
      <p:sp>
        <p:nvSpPr>
          <p:cNvPr id="62467" name="Text Box 3">
            <a:extLst>
              <a:ext uri="{FF2B5EF4-FFF2-40B4-BE49-F238E27FC236}">
                <a16:creationId xmlns:a16="http://schemas.microsoft.com/office/drawing/2014/main" id="{916CA7A5-2674-48EA-AC13-CE68F5EAA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125538"/>
            <a:ext cx="9074150" cy="17541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kell alakítani a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korszerű infokommunikációs technológiák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onkológiai alkalmazását. 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telemedicina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alkalmazásával létre kell hozni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regionális és országos szinten a konzultációs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lehetőségeket.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kapcsolatot kell létrehoznia az onkológiai betegellátó helyek hálózatának rendszerében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mely alkalmas a betegút követésére.</a:t>
            </a:r>
          </a:p>
        </p:txBody>
      </p:sp>
      <p:sp>
        <p:nvSpPr>
          <p:cNvPr id="62468" name="Text Box 3">
            <a:extLst>
              <a:ext uri="{FF2B5EF4-FFF2-40B4-BE49-F238E27FC236}">
                <a16:creationId xmlns:a16="http://schemas.microsoft.com/office/drawing/2014/main" id="{7BB6ABEA-324F-4375-913E-75A7D29DA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3524250"/>
            <a:ext cx="9575800" cy="830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Onkológiai betegek rehabilitációs és hospice hálózatának kiépítése – MNREP 2018-30</a:t>
            </a:r>
          </a:p>
        </p:txBody>
      </p:sp>
      <p:sp>
        <p:nvSpPr>
          <p:cNvPr id="62469" name="Text Box 3">
            <a:extLst>
              <a:ext uri="{FF2B5EF4-FFF2-40B4-BE49-F238E27FC236}">
                <a16:creationId xmlns:a16="http://schemas.microsoft.com/office/drawing/2014/main" id="{74F568C8-511B-4A05-8245-8E2E3E27D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4581525"/>
            <a:ext cx="9074150" cy="12001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speciális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onko-rehabilitációs célú fekvő- és járóbeteg kapacitások fokozatos kialakítása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struktúramódosítás révén.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Létre kell hozni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régiónként legalább egy és több budapesti kerületben, társadalombiztosítási rendszerben működő hospice-t.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3">
            <a:extLst>
              <a:ext uri="{FF2B5EF4-FFF2-40B4-BE49-F238E27FC236}">
                <a16:creationId xmlns:a16="http://schemas.microsoft.com/office/drawing/2014/main" id="{3E3ED389-F682-4923-A034-865523EB8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188913"/>
            <a:ext cx="9217025" cy="830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MNREP megvalósítását elősegítő kutatások támogatása –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MNREP 2018-30</a:t>
            </a:r>
          </a:p>
        </p:txBody>
      </p:sp>
      <p:sp>
        <p:nvSpPr>
          <p:cNvPr id="64515" name="Text Box 3">
            <a:extLst>
              <a:ext uri="{FF2B5EF4-FFF2-40B4-BE49-F238E27FC236}">
                <a16:creationId xmlns:a16="http://schemas.microsoft.com/office/drawing/2014/main" id="{7938E8E3-025B-4719-A4E0-F47E332CC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1363663"/>
            <a:ext cx="9577387" cy="48021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Nemzetközi színvonalú hazai rákkutatás személyi és infrastrukturális működési feltételeinek biztosítása és fejlesztése az alábbi prioritások alapján: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Primer- (megelőzés) és szekunder- (szűrés) prevenciós tevékenységek bevezetésére és fejlesztésére irányuló kutatások támogatása.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korai felismerést segítő új biomarkerek kidolgozását és klinikumban való alkalmazását segítő kutatási platform kidolgozása.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gyógyszerek hatékonyságát prediktáló molekuláris diagnosztikai tevékenységek és kutatások elősegítése (genomika, proteomika és metabolomika).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gyógyszerfejlesztés alappilléréül szolgáló genomikai, proteomikai kutatások és klinikai vizsgálatok kiterjesztése.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Világszínvonalú kutatóhelyek és nemzetközi (elsősorban EU-n belüli) együttműködések kialakítása.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nemzeti, rákkutatást támogató finanszírozási alapot/struktúrát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 létrehozni, amely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pályázati alapon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támogatja a legkiválóbb hazai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alap, klinikai és transzlációs rákkutatást.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Ennek egyik elemét képezné a legkiválóbb klinikusok/kutatók tudományos tevékenységének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ösztöndíj formájában 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való támogatása.</a:t>
            </a:r>
            <a:endParaRPr lang="hu-HU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8EAA4C78-90E6-4C64-BA5F-946497B4CF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52400" y="1468438"/>
            <a:ext cx="9864725" cy="188912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609600" indent="-609600">
              <a:lnSpc>
                <a:spcPct val="95000"/>
              </a:lnSpc>
              <a:buFontTx/>
              <a:buNone/>
            </a:pPr>
            <a:endParaRPr lang="hu-HU" altLang="hu-HU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hu-HU" altLang="hu-HU">
              <a:latin typeface="Arial Black" panose="020B0A04020102020204" pitchFamily="34" charset="0"/>
            </a:endParaRPr>
          </a:p>
        </p:txBody>
      </p:sp>
      <p:sp>
        <p:nvSpPr>
          <p:cNvPr id="66563" name="Text Box 3">
            <a:extLst>
              <a:ext uri="{FF2B5EF4-FFF2-40B4-BE49-F238E27FC236}">
                <a16:creationId xmlns:a16="http://schemas.microsoft.com/office/drawing/2014/main" id="{53EF315B-2B63-40C2-9DC4-EE0E587E7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2713"/>
            <a:ext cx="9739313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Oktatás </a:t>
            </a:r>
          </a:p>
        </p:txBody>
      </p:sp>
      <p:sp>
        <p:nvSpPr>
          <p:cNvPr id="66564" name="Text Box 4">
            <a:extLst>
              <a:ext uri="{FF2B5EF4-FFF2-40B4-BE49-F238E27FC236}">
                <a16:creationId xmlns:a16="http://schemas.microsoft.com/office/drawing/2014/main" id="{AB3F5813-E63E-4558-98CC-AD961AD9C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14375"/>
            <a:ext cx="9067800" cy="612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9900"/>
                </a:solidFill>
                <a:latin typeface="Arial" panose="020B0604020202020204" pitchFamily="34" charset="0"/>
              </a:rPr>
              <a:t>2. Szakszemélyzet:</a:t>
            </a:r>
            <a:endParaRPr lang="hu-HU" altLang="hu-HU" sz="200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66565" name="Text Box 6">
            <a:extLst>
              <a:ext uri="{FF2B5EF4-FFF2-40B4-BE49-F238E27FC236}">
                <a16:creationId xmlns:a16="http://schemas.microsoft.com/office/drawing/2014/main" id="{CFD32114-3A28-42B8-A89F-85BDA5F12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71625"/>
            <a:ext cx="9982200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9900"/>
                </a:solidFill>
                <a:latin typeface="Arial" panose="020B0604020202020204" pitchFamily="34" charset="0"/>
              </a:rPr>
              <a:t>3. Diplomások:  Graduális</a:t>
            </a:r>
            <a:endParaRPr lang="hu-HU" altLang="hu-HU" sz="220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66566" name="Text Box 8">
            <a:extLst>
              <a:ext uri="{FF2B5EF4-FFF2-40B4-BE49-F238E27FC236}">
                <a16:creationId xmlns:a16="http://schemas.microsoft.com/office/drawing/2014/main" id="{CA811E51-9396-4A0B-B014-F960942E3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185988"/>
            <a:ext cx="4572000" cy="10525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600">
                <a:solidFill>
                  <a:schemeClr val="bg1"/>
                </a:solidFill>
                <a:latin typeface="Arial" panose="020B0604020202020204" pitchFamily="34" charset="0"/>
              </a:rPr>
              <a:t> orvos (egyetemek)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600">
                <a:solidFill>
                  <a:srgbClr val="FFFF00"/>
                </a:solidFill>
                <a:latin typeface="Arial" panose="020B0604020202020204" pitchFamily="34" charset="0"/>
              </a:rPr>
              <a:t> SE Onkológiai Tanszék (2014-</a:t>
            </a:r>
            <a:r>
              <a:rPr lang="hu-HU" altLang="hu-HU" sz="1600">
                <a:solidFill>
                  <a:srgbClr val="00FF00"/>
                </a:solidFill>
                <a:latin typeface="Arial" panose="020B0604020202020204" pitchFamily="34" charset="0"/>
              </a:rPr>
              <a:t>2021?</a:t>
            </a:r>
            <a:r>
              <a:rPr lang="hu-HU" altLang="hu-HU" sz="160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600">
                <a:solidFill>
                  <a:srgbClr val="FFFF00"/>
                </a:solidFill>
                <a:latin typeface="Arial" panose="020B0604020202020204" pitchFamily="34" charset="0"/>
              </a:rPr>
              <a:t> sugárfizikus (BME - OOI)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600">
                <a:solidFill>
                  <a:schemeClr val="bg1"/>
                </a:solidFill>
                <a:latin typeface="Arial" panose="020B0604020202020204" pitchFamily="34" charset="0"/>
              </a:rPr>
              <a:t> biológus, biokémikus (egyetemek)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hu-HU" altLang="hu-HU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6567" name="Text Box 9">
            <a:extLst>
              <a:ext uri="{FF2B5EF4-FFF2-40B4-BE49-F238E27FC236}">
                <a16:creationId xmlns:a16="http://schemas.microsoft.com/office/drawing/2014/main" id="{A968EA5D-5BCB-42C0-A60E-6E09FA05D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1601788"/>
            <a:ext cx="4443413" cy="612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9900"/>
                </a:solidFill>
                <a:latin typeface="Arial" panose="020B0604020202020204" pitchFamily="34" charset="0"/>
              </a:rPr>
              <a:t>Posztgraduális </a:t>
            </a:r>
            <a:endParaRPr lang="hu-HU" altLang="hu-HU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6568" name="Text Box 12">
            <a:extLst>
              <a:ext uri="{FF2B5EF4-FFF2-40B4-BE49-F238E27FC236}">
                <a16:creationId xmlns:a16="http://schemas.microsoft.com/office/drawing/2014/main" id="{C6A0849B-1F3A-4536-8EEB-7A346115A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97200"/>
            <a:ext cx="2974975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9900"/>
                </a:solidFill>
                <a:latin typeface="Arial" panose="020B0604020202020204" pitchFamily="34" charset="0"/>
              </a:rPr>
              <a:t>4. Alapszakvizsgák:</a:t>
            </a:r>
          </a:p>
        </p:txBody>
      </p:sp>
      <p:sp>
        <p:nvSpPr>
          <p:cNvPr id="66569" name="Text Box 14">
            <a:extLst>
              <a:ext uri="{FF2B5EF4-FFF2-40B4-BE49-F238E27FC236}">
                <a16:creationId xmlns:a16="http://schemas.microsoft.com/office/drawing/2014/main" id="{6F6EAA2B-2309-4755-BE69-99FE9376C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688" y="2182813"/>
            <a:ext cx="5334000" cy="1028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600">
                <a:solidFill>
                  <a:schemeClr val="bg1"/>
                </a:solidFill>
                <a:latin typeface="Arial" panose="020B0604020202020204" pitchFamily="34" charset="0"/>
              </a:rPr>
              <a:t> szakorvos (OOI, egyetemek)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600">
                <a:solidFill>
                  <a:schemeClr val="bg1"/>
                </a:solidFill>
                <a:latin typeface="Arial" panose="020B0604020202020204" pitchFamily="34" charset="0"/>
              </a:rPr>
              <a:t> PhD (OOI, egyetemek)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600">
                <a:solidFill>
                  <a:schemeClr val="bg1"/>
                </a:solidFill>
                <a:latin typeface="Arial" panose="020B0604020202020204" pitchFamily="34" charset="0"/>
              </a:rPr>
              <a:t> folyamatos továbbképzés (OOI, egyetemek)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hu-HU" altLang="hu-HU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6570" name="Text Box 18">
            <a:extLst>
              <a:ext uri="{FF2B5EF4-FFF2-40B4-BE49-F238E27FC236}">
                <a16:creationId xmlns:a16="http://schemas.microsoft.com/office/drawing/2014/main" id="{76B9D308-6015-46BA-ADFA-B3464A17D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275" y="3213100"/>
            <a:ext cx="6477000" cy="1422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>
                <a:solidFill>
                  <a:srgbClr val="FFFF00"/>
                </a:solidFill>
                <a:latin typeface="Arial" panose="020B0604020202020204" pitchFamily="34" charset="0"/>
              </a:rPr>
              <a:t>Sugárterápia 		 ESTRO core curriculum (régóta)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rgbClr val="FFFF00"/>
                </a:solidFill>
                <a:latin typeface="Arial" panose="020B0604020202020204" pitchFamily="34" charset="0"/>
              </a:rPr>
              <a:t> Onkológia 		 ESMO core curriculum (2012-)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rgbClr val="FFFF00"/>
                </a:solidFill>
                <a:latin typeface="Arial" panose="020B0604020202020204" pitchFamily="34" charset="0"/>
              </a:rPr>
              <a:t> Képzési tematika revíziója (2012)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rgbClr val="FFFF00"/>
                </a:solidFill>
                <a:latin typeface="Arial" panose="020B0604020202020204" pitchFamily="34" charset="0"/>
              </a:rPr>
              <a:t> Egységes szakvizsga tételsorok (2013)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rgbClr val="FFFF00"/>
                </a:solidFill>
                <a:latin typeface="Arial" panose="020B0604020202020204" pitchFamily="34" charset="0"/>
              </a:rPr>
              <a:t> Klinikai sugárfizikus szakképesítés (2010-)</a:t>
            </a:r>
          </a:p>
        </p:txBody>
      </p:sp>
      <p:sp>
        <p:nvSpPr>
          <p:cNvPr id="66571" name="AutoShape 19">
            <a:extLst>
              <a:ext uri="{FF2B5EF4-FFF2-40B4-BE49-F238E27FC236}">
                <a16:creationId xmlns:a16="http://schemas.microsoft.com/office/drawing/2014/main" id="{827EE9C1-DA60-4B4B-B8C8-3C5B425FB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038" y="3284538"/>
            <a:ext cx="1143000" cy="1524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6572" name="AutoShape 20">
            <a:extLst>
              <a:ext uri="{FF2B5EF4-FFF2-40B4-BE49-F238E27FC236}">
                <a16:creationId xmlns:a16="http://schemas.microsoft.com/office/drawing/2014/main" id="{F869A5C5-D8CF-4CA8-A759-CB1A48063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038" y="3500438"/>
            <a:ext cx="1143000" cy="1524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6573" name="Text Box 12">
            <a:extLst>
              <a:ext uri="{FF2B5EF4-FFF2-40B4-BE49-F238E27FC236}">
                <a16:creationId xmlns:a16="http://schemas.microsoft.com/office/drawing/2014/main" id="{6FD4028B-0CEB-4051-91A2-AAA2274B1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521200"/>
            <a:ext cx="4856163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9900"/>
                </a:solidFill>
                <a:latin typeface="Arial" panose="020B0604020202020204" pitchFamily="34" charset="0"/>
              </a:rPr>
              <a:t> 5. Ráépített  és licenc (szak)vizsgák:</a:t>
            </a:r>
          </a:p>
        </p:txBody>
      </p:sp>
      <p:sp>
        <p:nvSpPr>
          <p:cNvPr id="66574" name="Text Box 16">
            <a:extLst>
              <a:ext uri="{FF2B5EF4-FFF2-40B4-BE49-F238E27FC236}">
                <a16:creationId xmlns:a16="http://schemas.microsoft.com/office/drawing/2014/main" id="{13C11371-A175-493F-B899-D5761E0E0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5086350"/>
            <a:ext cx="4986338" cy="314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800">
                <a:solidFill>
                  <a:srgbClr val="FFFF00"/>
                </a:solidFill>
                <a:latin typeface="Arial" panose="020B0604020202020204" pitchFamily="34" charset="0"/>
              </a:rPr>
              <a:t> Nőgyógyászati </a:t>
            </a:r>
            <a:r>
              <a:rPr lang="hu-HU" altLang="hu-HU" sz="1800" u="sng">
                <a:solidFill>
                  <a:srgbClr val="FFFF00"/>
                </a:solidFill>
                <a:latin typeface="Arial" panose="020B0604020202020204" pitchFamily="34" charset="0"/>
              </a:rPr>
              <a:t>sebészi</a:t>
            </a:r>
            <a:r>
              <a:rPr lang="hu-HU" altLang="hu-HU" sz="1800">
                <a:solidFill>
                  <a:srgbClr val="FFFF00"/>
                </a:solidFill>
                <a:latin typeface="Arial" panose="020B0604020202020204" pitchFamily="34" charset="0"/>
              </a:rPr>
              <a:t> onkológia (2013-)</a:t>
            </a:r>
          </a:p>
        </p:txBody>
      </p:sp>
      <p:sp>
        <p:nvSpPr>
          <p:cNvPr id="66575" name="Text Box 4">
            <a:extLst>
              <a:ext uri="{FF2B5EF4-FFF2-40B4-BE49-F238E27FC236}">
                <a16:creationId xmlns:a16="http://schemas.microsoft.com/office/drawing/2014/main" id="{CE3DA33F-FEC0-4E6B-80A6-FD35847FD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285750"/>
            <a:ext cx="9067800" cy="612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9900"/>
                </a:solidFill>
                <a:latin typeface="Arial" panose="020B0604020202020204" pitchFamily="34" charset="0"/>
              </a:rPr>
              <a:t>1. Törvények, rendeletek</a:t>
            </a:r>
            <a:endParaRPr lang="hu-HU" altLang="hu-HU" sz="200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66576" name="Text Box 5">
            <a:extLst>
              <a:ext uri="{FF2B5EF4-FFF2-40B4-BE49-F238E27FC236}">
                <a16:creationId xmlns:a16="http://schemas.microsoft.com/office/drawing/2014/main" id="{5C35AF47-2EE6-4AF3-9438-733DEF05A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550" y="1000125"/>
            <a:ext cx="7777163" cy="781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600">
                <a:solidFill>
                  <a:schemeClr val="bg1"/>
                </a:solidFill>
                <a:latin typeface="Arial" panose="020B0604020202020204" pitchFamily="34" charset="0"/>
              </a:rPr>
              <a:t> szakápoló, orvosi képalkotó/analítikus (SE EFK + egyetemek/főiskolák)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600">
                <a:solidFill>
                  <a:srgbClr val="FFFF00"/>
                </a:solidFill>
                <a:latin typeface="Arial" panose="020B0604020202020204" pitchFamily="34" charset="0"/>
              </a:rPr>
              <a:t> képalkotó, nukleáris medicina és sugárterápiás szakasszisztens (OKJ; 2013-)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hu-HU" altLang="hu-HU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6577" name="Kép 1">
            <a:extLst>
              <a:ext uri="{FF2B5EF4-FFF2-40B4-BE49-F238E27FC236}">
                <a16:creationId xmlns:a16="http://schemas.microsoft.com/office/drawing/2014/main" id="{2E44A7A5-1EC1-4FB8-803C-91563BD0EC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2" b="4112"/>
          <a:stretch>
            <a:fillRect/>
          </a:stretch>
        </p:blipFill>
        <p:spPr bwMode="auto">
          <a:xfrm>
            <a:off x="7981950" y="4476750"/>
            <a:ext cx="17668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8" name="Picture 13" descr="C:\__Kepek_drive\__digitalisfotok\2011\Intezeti_esemenyek\20110906_8a_atadas\DSC_5365abc.jpg">
            <a:extLst>
              <a:ext uri="{FF2B5EF4-FFF2-40B4-BE49-F238E27FC236}">
                <a16:creationId xmlns:a16="http://schemas.microsoft.com/office/drawing/2014/main" id="{BC17E998-ACC4-460A-ACD4-A7669453B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750" y="4476750"/>
            <a:ext cx="19542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3">
            <a:extLst>
              <a:ext uri="{FF2B5EF4-FFF2-40B4-BE49-F238E27FC236}">
                <a16:creationId xmlns:a16="http://schemas.microsoft.com/office/drawing/2014/main" id="{B130BFFD-9F88-4329-ADF6-9DC07636F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300038"/>
            <a:ext cx="9217025" cy="830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Onkológiai szakemberek európai szintű képzése –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MNREP 2018-30</a:t>
            </a:r>
          </a:p>
        </p:txBody>
      </p:sp>
      <p:sp>
        <p:nvSpPr>
          <p:cNvPr id="68611" name="Text Box 3">
            <a:extLst>
              <a:ext uri="{FF2B5EF4-FFF2-40B4-BE49-F238E27FC236}">
                <a16:creationId xmlns:a16="http://schemas.microsoft.com/office/drawing/2014/main" id="{C6D78EC2-B2E2-4612-A708-8CBBE00EA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2060575"/>
            <a:ext cx="9074150" cy="28622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Országos Onkológiai Intézet bázisán működő Onkológiai Tanszék és a vidéki orvosegyetemek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graduális és posztgraduális képzéseinek harmonizálása.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Rezidens helyek</a:t>
            </a: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számának a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valós igényekhez történő igazítása.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kell indítani az onkológiai szakterületeken dolgozó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szakdolgozók szakosító képzését.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Biztosítani kell az onkológiai szakemberek munkáját segítő civil szervezetek </a:t>
            </a: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önkénteseinek megfelelő szintű képzését.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4042FB29-2E63-4DBF-BCA1-B8303DEBCBBD}"/>
              </a:ext>
            </a:extLst>
          </p:cNvPr>
          <p:cNvGraphicFramePr>
            <a:graphicFrameLocks noGrp="1"/>
          </p:cNvGraphicFramePr>
          <p:nvPr/>
        </p:nvGraphicFramePr>
        <p:xfrm>
          <a:off x="220663" y="549275"/>
          <a:ext cx="9747250" cy="6283325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974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6215">
                <a:tc>
                  <a:txBody>
                    <a:bodyPr/>
                    <a:lstStyle/>
                    <a:p>
                      <a:r>
                        <a:rPr lang="hu-HU" sz="2000" cap="all" baseline="0" dirty="0">
                          <a:solidFill>
                            <a:schemeClr val="tx1"/>
                          </a:solidFill>
                        </a:rPr>
                        <a:t>Primer PREVENCIÓ:</a:t>
                      </a:r>
                    </a:p>
                  </a:txBody>
                  <a:tcPr marL="102867" marR="102867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095">
                <a:tc>
                  <a:txBody>
                    <a:bodyPr/>
                    <a:lstStyle/>
                    <a:p>
                      <a:r>
                        <a:rPr lang="hu-HU" sz="2400" cap="all" baseline="0" dirty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hu-HU" sz="3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sz="2000" b="0" dirty="0">
                          <a:solidFill>
                            <a:schemeClr val="tx1"/>
                          </a:solidFill>
                        </a:rPr>
                        <a:t>Dohányzásellenes</a:t>
                      </a:r>
                      <a:r>
                        <a:rPr lang="hu-HU" sz="2000" b="0" baseline="0" dirty="0">
                          <a:solidFill>
                            <a:schemeClr val="tx1"/>
                          </a:solidFill>
                        </a:rPr>
                        <a:t> harc folytatása. Európai Rákellenes Kódex 12 pontjának propagálása.</a:t>
                      </a:r>
                      <a:endParaRPr lang="hu-HU" sz="2000" b="0" cap="all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02867" marR="102867"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5">
                <a:tc>
                  <a:txBody>
                    <a:bodyPr/>
                    <a:lstStyle/>
                    <a:p>
                      <a:r>
                        <a:rPr lang="hu-HU" sz="2000" b="1" cap="all" baseline="0" dirty="0">
                          <a:solidFill>
                            <a:schemeClr val="tx1"/>
                          </a:solidFill>
                        </a:rPr>
                        <a:t>Szűrés:</a:t>
                      </a:r>
                    </a:p>
                  </a:txBody>
                  <a:tcPr marL="102867" marR="102867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7734">
                <a:tc>
                  <a:txBody>
                    <a:bodyPr/>
                    <a:lstStyle/>
                    <a:p>
                      <a:r>
                        <a:rPr lang="hu-HU" sz="280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hu-HU" sz="2000" dirty="0">
                          <a:solidFill>
                            <a:schemeClr val="tx1"/>
                          </a:solidFill>
                        </a:rPr>
                        <a:t>Mammográfiás szűrés részvételi arány növelése </a:t>
                      </a:r>
                      <a:r>
                        <a:rPr lang="hu-HU" sz="1800" dirty="0">
                          <a:solidFill>
                            <a:schemeClr val="tx1"/>
                          </a:solidFill>
                        </a:rPr>
                        <a:t>(szervezés, PR, oktatás, minőségi kontroll)</a:t>
                      </a:r>
                    </a:p>
                    <a:p>
                      <a:r>
                        <a:rPr lang="hu-HU" sz="2000" dirty="0">
                          <a:solidFill>
                            <a:schemeClr val="tx1"/>
                          </a:solidFill>
                        </a:rPr>
                        <a:t>       </a:t>
                      </a:r>
                      <a:r>
                        <a:rPr lang="hu-HU" sz="2000" dirty="0" err="1">
                          <a:solidFill>
                            <a:schemeClr val="tx1"/>
                          </a:solidFill>
                        </a:rPr>
                        <a:t>Colorectalis</a:t>
                      </a:r>
                      <a:r>
                        <a:rPr lang="hu-HU" sz="2000" dirty="0">
                          <a:solidFill>
                            <a:schemeClr val="tx1"/>
                          </a:solidFill>
                        </a:rPr>
                        <a:t> szűrés elindítása </a:t>
                      </a:r>
                    </a:p>
                    <a:p>
                      <a:r>
                        <a:rPr lang="hu-HU" sz="2000" dirty="0">
                          <a:solidFill>
                            <a:schemeClr val="tx1"/>
                          </a:solidFill>
                        </a:rPr>
                        <a:t>       Tüdőrák (</a:t>
                      </a:r>
                      <a:r>
                        <a:rPr lang="hu-HU" sz="2000" dirty="0" err="1">
                          <a:solidFill>
                            <a:schemeClr val="tx1"/>
                          </a:solidFill>
                        </a:rPr>
                        <a:t>low-dose</a:t>
                      </a:r>
                      <a:r>
                        <a:rPr lang="hu-HU" sz="2000" dirty="0">
                          <a:solidFill>
                            <a:schemeClr val="tx1"/>
                          </a:solidFill>
                        </a:rPr>
                        <a:t> CT rizikócsoportban) - Időzítés? – Megfelelő előkészítés után!</a:t>
                      </a:r>
                      <a:endParaRPr lang="hu-HU" sz="2000" b="1" cap="all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02867" marR="102867"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5">
                <a:tc>
                  <a:txBody>
                    <a:bodyPr/>
                    <a:lstStyle/>
                    <a:p>
                      <a:r>
                        <a:rPr lang="hu-HU" sz="2000" b="1" cap="all" baseline="0" dirty="0">
                          <a:solidFill>
                            <a:schemeClr val="tx1"/>
                          </a:solidFill>
                        </a:rPr>
                        <a:t>Diagnosztika:</a:t>
                      </a:r>
                    </a:p>
                  </a:txBody>
                  <a:tcPr marL="102867" marR="102867" marT="45708" marB="4570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15">
                <a:tc>
                  <a:txBody>
                    <a:bodyPr/>
                    <a:lstStyle/>
                    <a:p>
                      <a:pPr algn="l">
                        <a:buClr>
                          <a:srgbClr val="FF0000"/>
                        </a:buClr>
                        <a:buSzPct val="100000"/>
                        <a:buFont typeface="Wingdings" pitchFamily="2" charset="2"/>
                        <a:buNone/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hu-HU" sz="2000" b="1" dirty="0">
                          <a:solidFill>
                            <a:schemeClr val="tx1"/>
                          </a:solidFill>
                        </a:rPr>
                        <a:t>Képalkotó Diagnosztika</a:t>
                      </a:r>
                      <a:r>
                        <a:rPr lang="hu-HU" sz="2000" dirty="0">
                          <a:solidFill>
                            <a:schemeClr val="tx1"/>
                          </a:solidFill>
                        </a:rPr>
                        <a:t>: Centralizáció</a:t>
                      </a:r>
                      <a:r>
                        <a:rPr lang="hu-HU" sz="2000" baseline="0" dirty="0">
                          <a:solidFill>
                            <a:schemeClr val="tx1"/>
                          </a:solidFill>
                        </a:rPr>
                        <a:t> az onkológiai központokba</a:t>
                      </a:r>
                    </a:p>
                    <a:p>
                      <a:pPr algn="l">
                        <a:buClr>
                          <a:srgbClr val="FF0000"/>
                        </a:buClr>
                        <a:buSzPct val="100000"/>
                        <a:buFont typeface="Wingdings" pitchFamily="2" charset="2"/>
                        <a:buNone/>
                      </a:pPr>
                      <a:r>
                        <a:rPr lang="hu-HU" sz="2000" baseline="0" dirty="0">
                          <a:solidFill>
                            <a:schemeClr val="tx1"/>
                          </a:solidFill>
                        </a:rPr>
                        <a:t>                                                </a:t>
                      </a:r>
                      <a:r>
                        <a:rPr lang="hu-HU" sz="2000" dirty="0">
                          <a:solidFill>
                            <a:schemeClr val="tx1"/>
                          </a:solidFill>
                        </a:rPr>
                        <a:t>CT, MR, PET-CT/MR kapacitás bővítése,</a:t>
                      </a:r>
                      <a:r>
                        <a:rPr lang="hu-HU" sz="2000" baseline="0" dirty="0">
                          <a:solidFill>
                            <a:schemeClr val="tx1"/>
                          </a:solidFill>
                        </a:rPr>
                        <a:t> finanszírozás</a:t>
                      </a:r>
                      <a:endParaRPr lang="hu-H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02867" marR="102867" marT="45708" marB="457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5">
                <a:tc>
                  <a:txBody>
                    <a:bodyPr/>
                    <a:lstStyle/>
                    <a:p>
                      <a:pPr>
                        <a:buClr>
                          <a:srgbClr val="FF0000"/>
                        </a:buClr>
                        <a:buSzPct val="180000"/>
                        <a:buFont typeface="Arial" pitchFamily="34" charset="0"/>
                        <a:buNone/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hu-HU" sz="2000" b="1" dirty="0">
                          <a:solidFill>
                            <a:schemeClr val="tx1"/>
                          </a:solidFill>
                        </a:rPr>
                        <a:t>Molekuláris</a:t>
                      </a:r>
                      <a:r>
                        <a:rPr lang="hu-HU" sz="2000" b="1" baseline="0" dirty="0">
                          <a:solidFill>
                            <a:schemeClr val="tx1"/>
                          </a:solidFill>
                        </a:rPr>
                        <a:t> patológia</a:t>
                      </a:r>
                      <a:r>
                        <a:rPr lang="hu-HU" sz="2000" baseline="0" dirty="0">
                          <a:solidFill>
                            <a:schemeClr val="tx1"/>
                          </a:solidFill>
                        </a:rPr>
                        <a:t>: finanszírozás növelése a kiemelt központokban</a:t>
                      </a:r>
                      <a:endParaRPr lang="hu-H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02867" marR="102867" marT="45708" marB="4570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15">
                <a:tc>
                  <a:txBody>
                    <a:bodyPr/>
                    <a:lstStyle/>
                    <a:p>
                      <a:r>
                        <a:rPr lang="hu-HU" sz="2000" b="1" cap="all" baseline="0" dirty="0">
                          <a:solidFill>
                            <a:schemeClr val="tx1"/>
                          </a:solidFill>
                        </a:rPr>
                        <a:t>terápia:</a:t>
                      </a:r>
                    </a:p>
                  </a:txBody>
                  <a:tcPr marL="102867" marR="102867" marT="45708" marB="4570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>
                          <a:srgbClr val="FF0000"/>
                        </a:buClr>
                        <a:buSzPct val="180000"/>
                        <a:buFont typeface="Arial" pitchFamily="34" charset="0"/>
                        <a:buNone/>
                      </a:pPr>
                      <a:r>
                        <a:rPr lang="hu-HU" sz="2000" kern="120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hu-HU" sz="2000" b="1" kern="1200" dirty="0">
                          <a:solidFill>
                            <a:schemeClr val="tx1"/>
                          </a:solidFill>
                        </a:rPr>
                        <a:t>Sebészet</a:t>
                      </a:r>
                      <a:r>
                        <a:rPr lang="hu-HU" sz="2000" kern="1200" dirty="0">
                          <a:solidFill>
                            <a:schemeClr val="tx1"/>
                          </a:solidFill>
                        </a:rPr>
                        <a:t>: Centralizáció, minimál </a:t>
                      </a:r>
                      <a:r>
                        <a:rPr lang="hu-HU" sz="2000" kern="1200" dirty="0" err="1">
                          <a:solidFill>
                            <a:schemeClr val="tx1"/>
                          </a:solidFill>
                        </a:rPr>
                        <a:t>invazív</a:t>
                      </a:r>
                      <a:r>
                        <a:rPr lang="hu-HU" sz="2000" kern="1200" dirty="0">
                          <a:solidFill>
                            <a:schemeClr val="tx1"/>
                          </a:solidFill>
                        </a:rPr>
                        <a:t> és robotsebészeti eljárások, finanszírozás</a:t>
                      </a:r>
                      <a:endParaRPr lang="hu-H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867" marR="102867" marT="45708" marB="4570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96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>
                          <a:srgbClr val="FF0000"/>
                        </a:buClr>
                        <a:buSzPct val="180000"/>
                        <a:buFont typeface="Arial" pitchFamily="34" charset="0"/>
                        <a:buNone/>
                      </a:pPr>
                      <a:r>
                        <a:rPr lang="hu-HU" sz="2000" kern="120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hu-HU" sz="2000" b="1" kern="1200" dirty="0">
                          <a:solidFill>
                            <a:schemeClr val="tx1"/>
                          </a:solidFill>
                        </a:rPr>
                        <a:t>Kemoterápia: </a:t>
                      </a:r>
                      <a:r>
                        <a:rPr lang="hu-HU" sz="2000" kern="1200" dirty="0">
                          <a:solidFill>
                            <a:schemeClr val="tx1"/>
                          </a:solidFill>
                        </a:rPr>
                        <a:t>Célzott és immunterápiás protokollok széles körű alkalmazása</a:t>
                      </a:r>
                      <a:endParaRPr lang="hu-H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867" marR="102867" marT="45708" marB="4570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010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>
                          <a:srgbClr val="FF0000"/>
                        </a:buClr>
                        <a:buSzPct val="180000"/>
                        <a:buFont typeface="Arial" pitchFamily="34" charset="0"/>
                        <a:buNone/>
                      </a:pPr>
                      <a:r>
                        <a:rPr lang="hu-HU" sz="2000" kern="1200" dirty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hu-HU" sz="2000" b="1" kern="1200" dirty="0">
                          <a:solidFill>
                            <a:schemeClr val="tx1"/>
                          </a:solidFill>
                        </a:rPr>
                        <a:t>Sugárterápia:</a:t>
                      </a:r>
                      <a:r>
                        <a:rPr lang="hu-HU" sz="2000" kern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sz="2000" kern="1200" dirty="0">
                          <a:solidFill>
                            <a:schemeClr val="tx1"/>
                          </a:solidFill>
                        </a:rPr>
                        <a:t>További gépparkfelújítás, Budapesten további kapacitás a meglévő</a:t>
                      </a:r>
                    </a:p>
                    <a:p>
                      <a:pPr marL="0" algn="l" defTabSz="914400" rtl="0" eaLnBrk="1" latinLnBrk="0" hangingPunct="1">
                        <a:buClr>
                          <a:srgbClr val="FF0000"/>
                        </a:buClr>
                        <a:buSzPct val="180000"/>
                        <a:buFont typeface="Arial" pitchFamily="34" charset="0"/>
                        <a:buNone/>
                      </a:pPr>
                      <a:r>
                        <a:rPr lang="hu-HU" sz="2000" kern="1200" dirty="0">
                          <a:solidFill>
                            <a:schemeClr val="tx1"/>
                          </a:solidFill>
                        </a:rPr>
                        <a:t>                      centrumokban, Finanszírozás:</a:t>
                      </a:r>
                      <a:r>
                        <a:rPr lang="hu-HU" sz="2000" kern="1200" baseline="0" dirty="0">
                          <a:solidFill>
                            <a:schemeClr val="tx1"/>
                          </a:solidFill>
                        </a:rPr>
                        <a:t> SABRT, IMRT/IGRT, </a:t>
                      </a:r>
                      <a:r>
                        <a:rPr lang="hu-HU" sz="2000" kern="1200" baseline="0" dirty="0" err="1">
                          <a:solidFill>
                            <a:schemeClr val="tx1"/>
                          </a:solidFill>
                        </a:rPr>
                        <a:t>brachyterápia</a:t>
                      </a:r>
                      <a:endParaRPr lang="hu-H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867" marR="102867" marT="45708" marB="4570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2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Clr>
                          <a:srgbClr val="FF0000"/>
                        </a:buClr>
                        <a:buSzPct val="180000"/>
                        <a:buFont typeface="Arial" pitchFamily="34" charset="0"/>
                        <a:buNone/>
                      </a:pPr>
                      <a:r>
                        <a:rPr lang="hu-HU" sz="2000" b="1" kern="1200" dirty="0">
                          <a:solidFill>
                            <a:schemeClr val="tx1"/>
                          </a:solidFill>
                        </a:rPr>
                        <a:t>INFORMATIKA: </a:t>
                      </a:r>
                      <a:r>
                        <a:rPr lang="hu-HU" sz="2000" kern="1200" dirty="0" err="1">
                          <a:solidFill>
                            <a:schemeClr val="tx1"/>
                          </a:solidFill>
                        </a:rPr>
                        <a:t>Telemedicina</a:t>
                      </a:r>
                      <a:r>
                        <a:rPr lang="hu-HU" sz="2000" kern="1200" baseline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hu-HU" sz="2000" kern="1200" baseline="0" dirty="0" err="1">
                          <a:solidFill>
                            <a:schemeClr val="tx1"/>
                          </a:solidFill>
                        </a:rPr>
                        <a:t>Honcology</a:t>
                      </a:r>
                      <a:r>
                        <a:rPr lang="hu-HU" sz="2000" kern="12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hu-H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867" marR="102867" marT="45708" marB="45708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CA2247AA-90FB-4AE0-BF1D-08265FBF70F6}"/>
              </a:ext>
            </a:extLst>
          </p:cNvPr>
          <p:cNvSpPr txBox="1">
            <a:spLocks/>
          </p:cNvSpPr>
          <p:nvPr/>
        </p:nvSpPr>
        <p:spPr bwMode="auto">
          <a:xfrm>
            <a:off x="160700" y="-99392"/>
            <a:ext cx="9965601" cy="93610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MNREP keretében fejlesztendő területek - Összefoglalás</a:t>
            </a:r>
            <a:endParaRPr lang="en-GB" sz="2400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">
            <a:extLst>
              <a:ext uri="{FF2B5EF4-FFF2-40B4-BE49-F238E27FC236}">
                <a16:creationId xmlns:a16="http://schemas.microsoft.com/office/drawing/2014/main" id="{7E15A9B9-A093-496F-BC8E-B9E6A5616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44450"/>
            <a:ext cx="9217025" cy="830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Folyamatban lévő onkológiai fejlesztések –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MNREP 2021-23</a:t>
            </a:r>
          </a:p>
        </p:txBody>
      </p:sp>
      <p:sp>
        <p:nvSpPr>
          <p:cNvPr id="72707" name="Text Box 3">
            <a:extLst>
              <a:ext uri="{FF2B5EF4-FFF2-40B4-BE49-F238E27FC236}">
                <a16:creationId xmlns:a16="http://schemas.microsoft.com/office/drawing/2014/main" id="{54FFA3B0-654F-45DA-802F-314FB8772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908050"/>
            <a:ext cx="9720263" cy="25241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Városok Program - Új II/b onkológiai központ kialakítása – Salgótarján – 16,5 MFt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EFOP – országos eszközbeszerzés – OOI: 2,5 MFt + Vidéki centrumok: 7,5 MFt 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Robotsebészet feltételeinek megteremtése:</a:t>
            </a:r>
          </a:p>
          <a:p>
            <a:pPr lvl="1">
              <a:spcBef>
                <a:spcPct val="0"/>
              </a:spcBef>
            </a:pPr>
            <a:r>
              <a:rPr lang="hu-HU" altLang="hu-HU" sz="16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Vinci X – 2 robot beszerzése – 1,3 MFt (OOI és JFKH)</a:t>
            </a:r>
          </a:p>
          <a:p>
            <a:pPr lvl="1">
              <a:spcBef>
                <a:spcPct val="0"/>
              </a:spcBef>
            </a:pPr>
            <a:r>
              <a:rPr lang="hu-HU" altLang="hu-HU" sz="16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Vinci Xi Robot – 1 robot beszerzése (OOI Mellkassebészet – folyamatban) </a:t>
            </a:r>
            <a:endParaRPr lang="hu-HU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EBP + RRF – OOI – Onkodiagnosztikai tömb építése – 31,2 MFt</a:t>
            </a:r>
          </a:p>
        </p:txBody>
      </p:sp>
      <p:pic>
        <p:nvPicPr>
          <p:cNvPr id="72708" name="Kép 2">
            <a:extLst>
              <a:ext uri="{FF2B5EF4-FFF2-40B4-BE49-F238E27FC236}">
                <a16:creationId xmlns:a16="http://schemas.microsoft.com/office/drawing/2014/main" id="{D61DDDD7-8909-4774-B58F-71617DBC2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" y="3573463"/>
            <a:ext cx="4354513" cy="3024187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9" name="Kép 4">
            <a:extLst>
              <a:ext uri="{FF2B5EF4-FFF2-40B4-BE49-F238E27FC236}">
                <a16:creationId xmlns:a16="http://schemas.microsoft.com/office/drawing/2014/main" id="{999BF854-3828-40CD-9B7D-33ECA38FE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6438" y="3573463"/>
            <a:ext cx="5595937" cy="3024187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>
            <a:extLst>
              <a:ext uri="{FF2B5EF4-FFF2-40B4-BE49-F238E27FC236}">
                <a16:creationId xmlns:a16="http://schemas.microsoft.com/office/drawing/2014/main" id="{004CDD28-FC11-4C11-9E0A-E6E5E2A79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87313"/>
            <a:ext cx="10287000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Elmúlt 30 év eredményei az onkológiában (1992-2022)</a:t>
            </a:r>
          </a:p>
        </p:txBody>
      </p:sp>
      <p:sp>
        <p:nvSpPr>
          <p:cNvPr id="8195" name="Text Box 5">
            <a:extLst>
              <a:ext uri="{FF2B5EF4-FFF2-40B4-BE49-F238E27FC236}">
                <a16:creationId xmlns:a16="http://schemas.microsoft.com/office/drawing/2014/main" id="{017A9E3B-0653-4BCC-B147-5FAC9F5AC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488950"/>
            <a:ext cx="10112375" cy="62753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chemeClr val="bg1"/>
                </a:solidFill>
                <a:latin typeface="Arial" panose="020B0604020202020204" pitchFamily="34" charset="0"/>
              </a:rPr>
              <a:t> Onkológiai ellátórendszere struktúrájának kialakítása, progresszivitás szintjei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chemeClr val="bg1"/>
                </a:solidFill>
                <a:latin typeface="Arial" panose="020B0604020202020204" pitchFamily="34" charset="0"/>
              </a:rPr>
              <a:t> Onkoterápiás protokollok, irányelvek kidolgozása (1994, 2000, 2011, 2017)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700">
                <a:solidFill>
                  <a:srgbClr val="00FF00"/>
                </a:solidFill>
                <a:latin typeface="Arial" panose="020B0604020202020204" pitchFamily="34" charset="0"/>
              </a:rPr>
              <a:t>Nemzeti Rákellenes Program: </a:t>
            </a:r>
            <a:r>
              <a:rPr lang="hu-HU" altLang="hu-HU" sz="1700">
                <a:solidFill>
                  <a:schemeClr val="bg1"/>
                </a:solidFill>
                <a:latin typeface="Arial" panose="020B0604020202020204" pitchFamily="34" charset="0"/>
              </a:rPr>
              <a:t>1993…1997…2001…2006… </a:t>
            </a:r>
            <a:r>
              <a:rPr lang="hu-HU" altLang="hu-HU" sz="1700" b="1">
                <a:solidFill>
                  <a:srgbClr val="00FF00"/>
                </a:solidFill>
                <a:latin typeface="Arial" panose="020B0604020202020204" pitchFamily="34" charset="0"/>
              </a:rPr>
              <a:t>2018!!!</a:t>
            </a:r>
            <a:r>
              <a:rPr lang="hu-HU" altLang="hu-HU" sz="17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chemeClr val="bg1"/>
                </a:solidFill>
                <a:latin typeface="Arial" panose="020B0604020202020204" pitchFamily="34" charset="0"/>
              </a:rPr>
              <a:t> 1997-98: sugárterápiás géppark felújítás,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chemeClr val="bg1"/>
                </a:solidFill>
                <a:latin typeface="Arial" panose="020B0604020202020204" pitchFamily="34" charset="0"/>
              </a:rPr>
              <a:t> Új sugárterápiás központok: </a:t>
            </a:r>
            <a:r>
              <a:rPr lang="hu-HU" altLang="hu-HU" sz="1400">
                <a:solidFill>
                  <a:schemeClr val="bg1"/>
                </a:solidFill>
                <a:latin typeface="Arial" panose="020B0604020202020204" pitchFamily="34" charset="0"/>
              </a:rPr>
              <a:t>Gyula (1996), Kecskemét (1997), Kaposvár (2001), Veszprém (2016), </a:t>
            </a:r>
            <a:r>
              <a:rPr lang="hu-HU" altLang="hu-HU" sz="1400">
                <a:solidFill>
                  <a:srgbClr val="00FF00"/>
                </a:solidFill>
                <a:latin typeface="Arial" panose="020B0604020202020204" pitchFamily="34" charset="0"/>
              </a:rPr>
              <a:t>Salgótarján (2021)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chemeClr val="bg1"/>
                </a:solidFill>
                <a:latin typeface="Arial" panose="020B0604020202020204" pitchFamily="34" charset="0"/>
              </a:rPr>
              <a:t> 2002: Mammográfiás emlőrák szűrés (szekunder prevenció)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chemeClr val="bg1"/>
                </a:solidFill>
                <a:latin typeface="Arial" panose="020B0604020202020204" pitchFamily="34" charset="0"/>
              </a:rPr>
              <a:t> 2011: Nemdohányzók védelméről szóló tv., népegészségügyi termékadóról, közétkeztetésről szóló jogszabályok, egészséges táplálkozást elősegítő ár-, vám- és kereskedelmi intézkedések (primer prevenció)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chemeClr val="bg1"/>
                </a:solidFill>
                <a:latin typeface="Arial" panose="020B0604020202020204" pitchFamily="34" charset="0"/>
              </a:rPr>
              <a:t> 2014: HPV-oltás bevezetése (primer prevenció) - &gt;80%-os igénybevétel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chemeClr val="bg1"/>
                </a:solidFill>
                <a:latin typeface="Arial" panose="020B0604020202020204" pitchFamily="34" charset="0"/>
              </a:rPr>
              <a:t> 2015: Méhnyakrák szűrés – védőnők bevonása (szekunder prevenció)</a:t>
            </a:r>
            <a:r>
              <a:rPr lang="hu-HU" altLang="hu-HU" sz="170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chemeClr val="bg1"/>
                </a:solidFill>
                <a:latin typeface="Arial" panose="020B0604020202020204" pitchFamily="34" charset="0"/>
              </a:rPr>
              <a:t> 2016: CT és MRI készülékek cseréje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chemeClr val="bg1"/>
                </a:solidFill>
                <a:latin typeface="Arial" panose="020B0604020202020204" pitchFamily="34" charset="0"/>
              </a:rPr>
              <a:t> 2012-20: Sugárterápiás géppark cseréje és bővítése – 32 LINAC!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chemeClr val="bg1"/>
                </a:solidFill>
                <a:latin typeface="Arial" panose="020B0604020202020204" pitchFamily="34" charset="0"/>
              </a:rPr>
              <a:t> 2017: CyberKnife készülék telepítése - OOI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700">
                <a:solidFill>
                  <a:srgbClr val="00FF00"/>
                </a:solidFill>
                <a:latin typeface="Arial" panose="020B0604020202020204" pitchFamily="34" charset="0"/>
              </a:rPr>
              <a:t>2018: Vastag- és végbélrák szűrési program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rgbClr val="00FF00"/>
                </a:solidFill>
                <a:latin typeface="Arial" panose="020B0604020202020204" pitchFamily="34" charset="0"/>
              </a:rPr>
              <a:t> 2019: Low-dose CT implementációs tüdőrák szűrési program (HUNCHEST 2)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rgbClr val="00FF00"/>
                </a:solidFill>
                <a:latin typeface="Arial" panose="020B0604020202020204" pitchFamily="34" charset="0"/>
              </a:rPr>
              <a:t> 2019: Modern sugárterápiás technikák finanszírozása (Brachyterápia, sztereotaxiás RT, IMRT, IGRT)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rgbClr val="00FF00"/>
                </a:solidFill>
                <a:latin typeface="Arial" panose="020B0604020202020204" pitchFamily="34" charset="0"/>
              </a:rPr>
              <a:t> 2020: Országos Molekuláris Onkoteam megalakítása (OOI)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1700">
                <a:solidFill>
                  <a:srgbClr val="00FF00"/>
                </a:solidFill>
                <a:latin typeface="Arial" panose="020B0604020202020204" pitchFamily="34" charset="0"/>
              </a:rPr>
              <a:t> 2021: Molekuláris patológiai diagnosztika finanszírozásának emelése (PCR kassza)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hu-HU" altLang="hu-HU" sz="22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hu-HU" altLang="hu-HU" sz="2200" b="1">
                <a:solidFill>
                  <a:srgbClr val="00FF00"/>
                </a:solidFill>
                <a:latin typeface="Arial" panose="020B0604020202020204" pitchFamily="34" charset="0"/>
              </a:rPr>
              <a:t> Jelentősen emelkedő incidencia mellett is stagnáló daganatos halálozás</a:t>
            </a:r>
          </a:p>
        </p:txBody>
      </p:sp>
      <p:sp>
        <p:nvSpPr>
          <p:cNvPr id="13" name="Lefelé nyíl 12">
            <a:extLst>
              <a:ext uri="{FF2B5EF4-FFF2-40B4-BE49-F238E27FC236}">
                <a16:creationId xmlns:a16="http://schemas.microsoft.com/office/drawing/2014/main" id="{C074BC3B-6BE0-44A7-8113-DDEAAAD0A19B}"/>
              </a:ext>
            </a:extLst>
          </p:cNvPr>
          <p:cNvSpPr/>
          <p:nvPr/>
        </p:nvSpPr>
        <p:spPr bwMode="auto">
          <a:xfrm>
            <a:off x="4495428" y="6021288"/>
            <a:ext cx="484632" cy="3600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dirty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Kép 1">
            <a:extLst>
              <a:ext uri="{FF2B5EF4-FFF2-40B4-BE49-F238E27FC236}">
                <a16:creationId xmlns:a16="http://schemas.microsoft.com/office/drawing/2014/main" id="{BB2D568A-8A70-4515-9856-F9916BBF1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63" y="1266825"/>
            <a:ext cx="2901950" cy="1590675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Kép 3">
            <a:extLst>
              <a:ext uri="{FF2B5EF4-FFF2-40B4-BE49-F238E27FC236}">
                <a16:creationId xmlns:a16="http://schemas.microsoft.com/office/drawing/2014/main" id="{8D38115D-CA3C-41BA-9456-E15E4338C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" y="2919413"/>
            <a:ext cx="2909888" cy="19240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F29A27F-02B7-46B9-977A-D66A9810E65A}"/>
              </a:ext>
            </a:extLst>
          </p:cNvPr>
          <p:cNvSpPr txBox="1">
            <a:spLocks/>
          </p:cNvSpPr>
          <p:nvPr/>
        </p:nvSpPr>
        <p:spPr>
          <a:xfrm>
            <a:off x="1285875" y="363785"/>
            <a:ext cx="7715250" cy="36145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algn="ctr">
              <a:spcBef>
                <a:spcPct val="30000"/>
              </a:spcBef>
              <a:defRPr/>
            </a:pPr>
            <a:endParaRPr lang="hu-HU" sz="1772" kern="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spcBef>
                <a:spcPct val="30000"/>
              </a:spcBef>
              <a:defRPr/>
            </a:pPr>
            <a:endParaRPr lang="hu-HU" sz="1772" kern="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spcBef>
                <a:spcPct val="30000"/>
              </a:spcBef>
              <a:defRPr/>
            </a:pPr>
            <a:r>
              <a:rPr lang="hu-HU" sz="2025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OOI – Egynapos </a:t>
            </a:r>
            <a:r>
              <a:rPr lang="hu-HU" sz="2025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Onkodiagnosztikai</a:t>
            </a:r>
            <a:r>
              <a:rPr lang="hu-HU" sz="2025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Központ (2022-24)</a:t>
            </a:r>
            <a:endParaRPr lang="hu-HU" sz="2025" kern="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spcBef>
                <a:spcPct val="30000"/>
              </a:spcBef>
              <a:defRPr/>
            </a:pPr>
            <a:endParaRPr lang="hu-HU" sz="1772" kern="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spcBef>
                <a:spcPct val="30000"/>
              </a:spcBef>
              <a:defRPr/>
            </a:pPr>
            <a:endParaRPr lang="en-GB" sz="1772" kern="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4759" name="Kép 1">
            <a:extLst>
              <a:ext uri="{FF2B5EF4-FFF2-40B4-BE49-F238E27FC236}">
                <a16:creationId xmlns:a16="http://schemas.microsoft.com/office/drawing/2014/main" id="{DB6C8720-CC5D-420C-A79C-259368EEB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0563" y="1279525"/>
            <a:ext cx="6959600" cy="40147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">
            <a:extLst>
              <a:ext uri="{FF2B5EF4-FFF2-40B4-BE49-F238E27FC236}">
                <a16:creationId xmlns:a16="http://schemas.microsoft.com/office/drawing/2014/main" id="{5A05969F-0E78-47B2-A3C7-3DD2FA2D3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788" y="2062163"/>
            <a:ext cx="1008062" cy="273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FF00"/>
            </a:solidFill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hu-HU" sz="1181" dirty="0">
                <a:solidFill>
                  <a:srgbClr val="FFC000"/>
                </a:solidFill>
                <a:latin typeface="Arial Black" panose="020B0A04020102020204" pitchFamily="34" charset="0"/>
              </a:rPr>
              <a:t>13.714 m</a:t>
            </a:r>
            <a:r>
              <a:rPr lang="hu-HU" altLang="hu-HU" sz="1181" baseline="30000" dirty="0">
                <a:solidFill>
                  <a:srgbClr val="FFC000"/>
                </a:solidFill>
                <a:latin typeface="Arial Black" panose="020B0A04020102020204" pitchFamily="34" charset="0"/>
              </a:rPr>
              <a:t>2</a:t>
            </a:r>
            <a:endParaRPr lang="hu-HU" altLang="hu-HU" sz="118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4761" name="Picture 11" descr="Image result for magyar trikolor">
            <a:extLst>
              <a:ext uri="{FF2B5EF4-FFF2-40B4-BE49-F238E27FC236}">
                <a16:creationId xmlns:a16="http://schemas.microsoft.com/office/drawing/2014/main" id="{D8976013-D3FC-4192-B6AF-8914A2B2D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68963"/>
            <a:ext cx="10287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012F5A6D-4CCA-42AD-B242-B37161452597}"/>
              </a:ext>
            </a:extLst>
          </p:cNvPr>
          <p:cNvSpPr txBox="1"/>
          <p:nvPr/>
        </p:nvSpPr>
        <p:spPr>
          <a:xfrm>
            <a:off x="220663" y="4921250"/>
            <a:ext cx="4457700" cy="13874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sz="1097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 szint – 13.714 m</a:t>
            </a:r>
            <a:r>
              <a:rPr lang="hu-HU" sz="1097" b="1" baseline="30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1097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defRPr/>
            </a:pPr>
            <a:endParaRPr lang="hu-HU" sz="1097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hu-HU" sz="109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-1. &amp; -2. szint: Mélygarázs (95 autó) – 2 x 2.332 m</a:t>
            </a:r>
            <a:r>
              <a:rPr lang="hu-HU" sz="1097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hu-HU" sz="109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hu-HU" sz="109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Földszint: Képalkotó diagnosztika (PET-MR, PET-CT, UH) – 2.381 m</a:t>
            </a:r>
            <a:r>
              <a:rPr lang="hu-HU" sz="1097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defRPr/>
            </a:pPr>
            <a:r>
              <a:rPr lang="hu-HU" sz="109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szint: Patológia/Citológia– 2.381 m</a:t>
            </a:r>
            <a:r>
              <a:rPr lang="hu-HU" sz="1097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defRPr/>
            </a:pPr>
            <a:r>
              <a:rPr lang="hu-HU" sz="109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szint: </a:t>
            </a:r>
            <a:r>
              <a:rPr lang="hu-HU" sz="109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Onkogenomika</a:t>
            </a:r>
            <a:r>
              <a:rPr lang="hu-HU" sz="109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9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Proteomika</a:t>
            </a:r>
            <a:r>
              <a:rPr lang="hu-HU" sz="109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2.383 m</a:t>
            </a:r>
            <a:r>
              <a:rPr lang="hu-HU" sz="1097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defRPr/>
            </a:pPr>
            <a:r>
              <a:rPr lang="hu-HU" sz="109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szint: Telemedicina Központ &amp; Molekuláris Patológia – 1.905 m</a:t>
            </a:r>
            <a:r>
              <a:rPr lang="hu-HU" sz="1097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hu-HU" sz="109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E5EF520-3463-41D0-B4DC-8CC4D18132BA}"/>
              </a:ext>
            </a:extLst>
          </p:cNvPr>
          <p:cNvSpPr txBox="1">
            <a:spLocks/>
          </p:cNvSpPr>
          <p:nvPr/>
        </p:nvSpPr>
        <p:spPr>
          <a:xfrm>
            <a:off x="1102050" y="548680"/>
            <a:ext cx="8082900" cy="36145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algn="ctr">
              <a:spcBef>
                <a:spcPct val="30000"/>
              </a:spcBef>
              <a:defRPr/>
            </a:pPr>
            <a:endParaRPr lang="hu-HU" sz="2363" kern="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spcBef>
                <a:spcPct val="30000"/>
              </a:spcBef>
              <a:defRPr/>
            </a:pPr>
            <a:endParaRPr lang="hu-HU" sz="2363" kern="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spcBef>
                <a:spcPct val="30000"/>
              </a:spcBef>
              <a:defRPr/>
            </a:pPr>
            <a:r>
              <a:rPr lang="hu-HU" sz="2363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OOI – Egynapos </a:t>
            </a:r>
            <a:r>
              <a:rPr lang="hu-HU" sz="2363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Onkodiagnosztikai</a:t>
            </a:r>
            <a:r>
              <a:rPr lang="hu-HU" sz="2363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Központ (2022-24)</a:t>
            </a:r>
            <a:endParaRPr lang="hu-HU" sz="2363" kern="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spcBef>
                <a:spcPct val="30000"/>
              </a:spcBef>
              <a:defRPr/>
            </a:pPr>
            <a:endParaRPr lang="hu-HU" sz="2363" kern="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spcBef>
                <a:spcPct val="30000"/>
              </a:spcBef>
              <a:defRPr/>
            </a:pPr>
            <a:endParaRPr lang="en-GB" sz="2363" kern="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6805" name="Kép 6">
            <a:extLst>
              <a:ext uri="{FF2B5EF4-FFF2-40B4-BE49-F238E27FC236}">
                <a16:creationId xmlns:a16="http://schemas.microsoft.com/office/drawing/2014/main" id="{1781BEC6-3B5A-4A97-A4D2-94CCBD2DA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8" y="2133600"/>
            <a:ext cx="4930775" cy="295116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6" name="Szövegdoboz 1">
            <a:extLst>
              <a:ext uri="{FF2B5EF4-FFF2-40B4-BE49-F238E27FC236}">
                <a16:creationId xmlns:a16="http://schemas.microsoft.com/office/drawing/2014/main" id="{AFB64508-94CC-4B2D-8536-DC98EAA9F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1773238"/>
            <a:ext cx="3214687" cy="461962"/>
          </a:xfrm>
          <a:prstGeom prst="rect">
            <a:avLst/>
          </a:prstGeom>
          <a:solidFill>
            <a:srgbClr val="FF990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OOI Onkiagnosztikai Központ – Bejárat és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látvány a Kékgolyó-Gyógyfű utca sarok felől</a:t>
            </a:r>
          </a:p>
        </p:txBody>
      </p:sp>
      <p:pic>
        <p:nvPicPr>
          <p:cNvPr id="76807" name="Kép 8">
            <a:extLst>
              <a:ext uri="{FF2B5EF4-FFF2-40B4-BE49-F238E27FC236}">
                <a16:creationId xmlns:a16="http://schemas.microsoft.com/office/drawing/2014/main" id="{47892045-70FF-4919-AD1C-462B59496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1113" y="2133600"/>
            <a:ext cx="5092700" cy="295116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8" name="Szövegdoboz 9">
            <a:extLst>
              <a:ext uri="{FF2B5EF4-FFF2-40B4-BE49-F238E27FC236}">
                <a16:creationId xmlns:a16="http://schemas.microsoft.com/office/drawing/2014/main" id="{8FE21340-063A-4F36-9922-B521C15BD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2088" y="1773238"/>
            <a:ext cx="2370137" cy="461962"/>
          </a:xfrm>
          <a:prstGeom prst="rect">
            <a:avLst/>
          </a:prstGeom>
          <a:solidFill>
            <a:srgbClr val="FF990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OOI Onkiagnosztikai Központ –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Recepció</a:t>
            </a:r>
          </a:p>
        </p:txBody>
      </p:sp>
      <p:pic>
        <p:nvPicPr>
          <p:cNvPr id="76809" name="Picture 11" descr="Image result for magyar trikolor">
            <a:extLst>
              <a:ext uri="{FF2B5EF4-FFF2-40B4-BE49-F238E27FC236}">
                <a16:creationId xmlns:a16="http://schemas.microsoft.com/office/drawing/2014/main" id="{BE3FA1CE-5BA2-4A47-975E-9CC1DC5E2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68963"/>
            <a:ext cx="10287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>
            <a:extLst>
              <a:ext uri="{FF2B5EF4-FFF2-40B4-BE49-F238E27FC236}">
                <a16:creationId xmlns:a16="http://schemas.microsoft.com/office/drawing/2014/main" id="{BC0BF264-C25E-41FD-813D-4F7BFD4FB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550" y="379413"/>
            <a:ext cx="4943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Köszönöm a megtisztelő figyelmet</a:t>
            </a:r>
            <a:r>
              <a:rPr lang="en-US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77827" name="Picture 3" descr="OOI_logo4">
            <a:extLst>
              <a:ext uri="{FF2B5EF4-FFF2-40B4-BE49-F238E27FC236}">
                <a16:creationId xmlns:a16="http://schemas.microsoft.com/office/drawing/2014/main" id="{D70E245C-EAC5-4FC4-8751-06AD5A8DD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88" y="333375"/>
            <a:ext cx="13906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3" descr="OOI_logo4">
            <a:extLst>
              <a:ext uri="{FF2B5EF4-FFF2-40B4-BE49-F238E27FC236}">
                <a16:creationId xmlns:a16="http://schemas.microsoft.com/office/drawing/2014/main" id="{AA47BDD5-7C30-4648-867A-591A4C7F4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1725" y="404813"/>
            <a:ext cx="13906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11" descr="Image result for magyar trikolor">
            <a:extLst>
              <a:ext uri="{FF2B5EF4-FFF2-40B4-BE49-F238E27FC236}">
                <a16:creationId xmlns:a16="http://schemas.microsoft.com/office/drawing/2014/main" id="{CAFDF773-1065-4A91-9D57-B94D181B2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68963"/>
            <a:ext cx="10287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Kép 1">
            <a:extLst>
              <a:ext uri="{FF2B5EF4-FFF2-40B4-BE49-F238E27FC236}">
                <a16:creationId xmlns:a16="http://schemas.microsoft.com/office/drawing/2014/main" id="{710F8116-BCED-45AC-89D0-18E59A94F1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5100" y="1922463"/>
            <a:ext cx="4794250" cy="337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1" name="Kép 7">
            <a:extLst>
              <a:ext uri="{FF2B5EF4-FFF2-40B4-BE49-F238E27FC236}">
                <a16:creationId xmlns:a16="http://schemas.microsoft.com/office/drawing/2014/main" id="{8D3D293F-6401-4715-96AD-782C8CCC99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3" y="1922463"/>
            <a:ext cx="4843462" cy="337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Group 2013">
            <a:extLst>
              <a:ext uri="{FF2B5EF4-FFF2-40B4-BE49-F238E27FC236}">
                <a16:creationId xmlns:a16="http://schemas.microsoft.com/office/drawing/2014/main" id="{440C165B-61B0-4F18-9366-63D853583AC3}"/>
              </a:ext>
            </a:extLst>
          </p:cNvPr>
          <p:cNvGraphicFramePr>
            <a:graphicFrameLocks noGrp="1"/>
          </p:cNvGraphicFramePr>
          <p:nvPr/>
        </p:nvGraphicFramePr>
        <p:xfrm>
          <a:off x="103188" y="1149350"/>
          <a:ext cx="9715500" cy="4764088"/>
        </p:xfrm>
        <a:graphic>
          <a:graphicData uri="http://schemas.openxmlformats.org/drawingml/2006/table">
            <a:tbl>
              <a:tblPr/>
              <a:tblGrid>
                <a:gridCol w="361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6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0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80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80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05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45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99114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Lokalizáció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Esetszám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35" marR="85735" marT="42862" marB="4286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162">
                <a:tc gridSpan="2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2010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2013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1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Bőr egyéb (C44)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11375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13784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>
                          <a:solidFill>
                            <a:srgbClr val="FFFF00"/>
                          </a:solidFill>
                        </a:rPr>
                        <a:t>14228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14926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16120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15607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16273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17485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17825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17759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1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Tüdő (C33-C34)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10434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10998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11274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11152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11467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11770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12062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12237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9762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11305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1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Vastag-/végbél (C18-C21)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9629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10239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10591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10844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10727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10721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11047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10779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10540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11196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1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Emlő (C50)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7094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7078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7751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7979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8082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8360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8534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8581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8612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8488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1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Nyirok- és vérképzőr.(C81-96)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4138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4298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4891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4862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4778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4926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5113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4969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4975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4861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1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Prosztata (C61)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3642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4242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4069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4721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4608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4555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4631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4855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4628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1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Húgyhólyag (C67)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2677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3073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3340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3336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3523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3444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3526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3526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3536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3464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1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Vese (C64-C66 és C68)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2224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2547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2717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2855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2842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2910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3050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3252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2986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3051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91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4" marB="428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Ajak és szájüreg (C00-C14)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16" marR="9523" marT="95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3051</a:t>
                      </a:r>
                    </a:p>
                  </a:txBody>
                  <a:tcPr marL="9523" marR="85716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3091</a:t>
                      </a:r>
                    </a:p>
                  </a:txBody>
                  <a:tcPr marL="9523" marR="85716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3200</a:t>
                      </a:r>
                    </a:p>
                  </a:txBody>
                  <a:tcPr marL="9523" marR="85716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3222</a:t>
                      </a:r>
                    </a:p>
                  </a:txBody>
                  <a:tcPr marL="9523" marR="85716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3268</a:t>
                      </a:r>
                    </a:p>
                  </a:txBody>
                  <a:tcPr marL="9523" marR="85716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3206</a:t>
                      </a:r>
                    </a:p>
                  </a:txBody>
                  <a:tcPr marL="9523" marR="85716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3171</a:t>
                      </a:r>
                    </a:p>
                  </a:txBody>
                  <a:tcPr marL="9523" marR="85716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2929</a:t>
                      </a:r>
                    </a:p>
                  </a:txBody>
                  <a:tcPr marL="9523" marR="85716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2827</a:t>
                      </a:r>
                    </a:p>
                  </a:txBody>
                  <a:tcPr marL="9523" marR="85716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2960</a:t>
                      </a:r>
                    </a:p>
                  </a:txBody>
                  <a:tcPr marL="9523" marR="85716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91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Melanoma</a:t>
                      </a: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(C43)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2029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2075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2291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2416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2419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2815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2663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2962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2774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2832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91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Hasnyálmirigy (C25) 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2325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2285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2579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2763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2744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2910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3042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2811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2849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2812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21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Összesen: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77131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81450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87064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89086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90944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92358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94933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94706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90792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93119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04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200" b="0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Összesen (C44 nélkül):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65756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67666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>
                          <a:solidFill>
                            <a:srgbClr val="00FF00"/>
                          </a:solidFill>
                        </a:rPr>
                        <a:t>72836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>
                          <a:solidFill>
                            <a:srgbClr val="00FF00"/>
                          </a:solidFill>
                          <a:latin typeface="+mn-lt"/>
                          <a:ea typeface="+mn-ea"/>
                          <a:cs typeface="+mn-cs"/>
                        </a:rPr>
                        <a:t>74160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>
                          <a:solidFill>
                            <a:srgbClr val="00FF00"/>
                          </a:solidFill>
                          <a:latin typeface="+mn-lt"/>
                          <a:ea typeface="+mn-ea"/>
                          <a:cs typeface="+mn-cs"/>
                        </a:rPr>
                        <a:t>74824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>
                          <a:solidFill>
                            <a:srgbClr val="00FF00"/>
                          </a:solidFill>
                          <a:latin typeface="+mn-lt"/>
                          <a:ea typeface="+mn-ea"/>
                          <a:cs typeface="+mn-cs"/>
                        </a:rPr>
                        <a:t>76751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>
                          <a:solidFill>
                            <a:srgbClr val="00FF00"/>
                          </a:solidFill>
                          <a:latin typeface="+mn-lt"/>
                          <a:ea typeface="+mn-ea"/>
                          <a:cs typeface="+mn-cs"/>
                        </a:rPr>
                        <a:t>78660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>
                          <a:solidFill>
                            <a:srgbClr val="00FF00"/>
                          </a:solidFill>
                          <a:latin typeface="+mn-lt"/>
                          <a:ea typeface="+mn-ea"/>
                          <a:cs typeface="+mn-cs"/>
                        </a:rPr>
                        <a:t>77221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>
                          <a:solidFill>
                            <a:srgbClr val="00FF00"/>
                          </a:solidFill>
                          <a:latin typeface="+mn-lt"/>
                          <a:ea typeface="+mn-ea"/>
                          <a:cs typeface="+mn-cs"/>
                        </a:rPr>
                        <a:t>72967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>
                          <a:solidFill>
                            <a:srgbClr val="00FF00"/>
                          </a:solidFill>
                          <a:latin typeface="+mn-lt"/>
                          <a:ea typeface="+mn-ea"/>
                          <a:cs typeface="+mn-cs"/>
                        </a:rPr>
                        <a:t>75360</a:t>
                      </a:r>
                    </a:p>
                  </a:txBody>
                  <a:tcPr marL="85722" marR="85722" marT="42866" marB="4286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0440" name="Text Box 2009">
            <a:extLst>
              <a:ext uri="{FF2B5EF4-FFF2-40B4-BE49-F238E27FC236}">
                <a16:creationId xmlns:a16="http://schemas.microsoft.com/office/drawing/2014/main" id="{C775AF21-6E9E-4CA3-8E44-7F3B71FAC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204788"/>
            <a:ext cx="1001077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felfedezett és a Nemzeti Rákregiszternek bejelentett leggyakoribb új rosszindulatú daganatok száma 2010 és 2019 között, </a:t>
            </a:r>
            <a:r>
              <a:rPr lang="hu-HU" altLang="hu-HU" sz="24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két nemre együtt</a:t>
            </a:r>
          </a:p>
        </p:txBody>
      </p:sp>
      <p:sp>
        <p:nvSpPr>
          <p:cNvPr id="14498" name="Felfelé nyíl 5">
            <a:extLst>
              <a:ext uri="{FF2B5EF4-FFF2-40B4-BE49-F238E27FC236}">
                <a16:creationId xmlns:a16="http://schemas.microsoft.com/office/drawing/2014/main" id="{AA403E63-1FEA-4E38-BE5D-C5B2B13BB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6950" y="1906588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14506" name="Felfelé nyíl 14">
            <a:extLst>
              <a:ext uri="{FF2B5EF4-FFF2-40B4-BE49-F238E27FC236}">
                <a16:creationId xmlns:a16="http://schemas.microsoft.com/office/drawing/2014/main" id="{54CBE1D3-3B09-4050-AE8B-467179531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8538" y="5168900"/>
            <a:ext cx="279400" cy="647700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18" name="Felfelé nyíl 15">
            <a:extLst>
              <a:ext uri="{FF2B5EF4-FFF2-40B4-BE49-F238E27FC236}">
                <a16:creationId xmlns:a16="http://schemas.microsoft.com/office/drawing/2014/main" id="{1E06ACE2-099F-43A0-809C-D93DA6D14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0763" y="4618038"/>
            <a:ext cx="136525" cy="204787"/>
          </a:xfrm>
          <a:prstGeom prst="upArrow">
            <a:avLst>
              <a:gd name="adj1" fmla="val 50000"/>
              <a:gd name="adj2" fmla="val 5018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13" name="Felfelé nyíl 15">
            <a:extLst>
              <a:ext uri="{FF2B5EF4-FFF2-40B4-BE49-F238E27FC236}">
                <a16:creationId xmlns:a16="http://schemas.microsoft.com/office/drawing/2014/main" id="{86052431-FF1F-4CBE-BCFE-29C50B8C9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1713" y="3381375"/>
            <a:ext cx="136525" cy="204788"/>
          </a:xfrm>
          <a:prstGeom prst="upArrow">
            <a:avLst>
              <a:gd name="adj1" fmla="val 50000"/>
              <a:gd name="adj2" fmla="val 5018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16" name="Felfelé nyíl 5">
            <a:extLst>
              <a:ext uri="{FF2B5EF4-FFF2-40B4-BE49-F238E27FC236}">
                <a16:creationId xmlns:a16="http://schemas.microsoft.com/office/drawing/2014/main" id="{1B31131A-DFAE-4B22-B8FA-9C729EBF6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00" y="2192338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19" name="Felfelé nyíl 5">
            <a:extLst>
              <a:ext uri="{FF2B5EF4-FFF2-40B4-BE49-F238E27FC236}">
                <a16:creationId xmlns:a16="http://schemas.microsoft.com/office/drawing/2014/main" id="{DE50A818-65E9-400E-A064-9A0B8A222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6950" y="2795588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20" name="Felfelé nyíl 5">
            <a:extLst>
              <a:ext uri="{FF2B5EF4-FFF2-40B4-BE49-F238E27FC236}">
                <a16:creationId xmlns:a16="http://schemas.microsoft.com/office/drawing/2014/main" id="{5D2FF1CF-BC36-46BF-9BAC-4AACA84BC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588" y="2797175"/>
            <a:ext cx="136525" cy="201613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22" name="Felfelé nyíl 5">
            <a:extLst>
              <a:ext uri="{FF2B5EF4-FFF2-40B4-BE49-F238E27FC236}">
                <a16:creationId xmlns:a16="http://schemas.microsoft.com/office/drawing/2014/main" id="{FB9988B0-F925-45A7-BE6B-6400BE852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1238" y="3984625"/>
            <a:ext cx="136525" cy="201613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31" name="Felfelé nyíl 15">
            <a:extLst>
              <a:ext uri="{FF2B5EF4-FFF2-40B4-BE49-F238E27FC236}">
                <a16:creationId xmlns:a16="http://schemas.microsoft.com/office/drawing/2014/main" id="{79445D9B-081F-4475-BC43-50CB15B49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4113" y="3376613"/>
            <a:ext cx="136525" cy="204787"/>
          </a:xfrm>
          <a:prstGeom prst="upArrow">
            <a:avLst>
              <a:gd name="adj1" fmla="val 50000"/>
              <a:gd name="adj2" fmla="val 5018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33" name="Felfelé nyíl 5">
            <a:extLst>
              <a:ext uri="{FF2B5EF4-FFF2-40B4-BE49-F238E27FC236}">
                <a16:creationId xmlns:a16="http://schemas.microsoft.com/office/drawing/2014/main" id="{BD94525F-18F0-400B-B26F-7306DDA59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3638" y="3984625"/>
            <a:ext cx="136525" cy="201613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36" name="Felfelé nyíl 9">
            <a:extLst>
              <a:ext uri="{FF2B5EF4-FFF2-40B4-BE49-F238E27FC236}">
                <a16:creationId xmlns:a16="http://schemas.microsoft.com/office/drawing/2014/main" id="{5D8A63E4-752E-4891-8044-81E7B40ED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6475" y="3683000"/>
            <a:ext cx="133350" cy="203200"/>
          </a:xfrm>
          <a:prstGeom prst="upArrow">
            <a:avLst>
              <a:gd name="adj1" fmla="val 50000"/>
              <a:gd name="adj2" fmla="val 5037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37" name="Felfelé nyíl 5">
            <a:extLst>
              <a:ext uri="{FF2B5EF4-FFF2-40B4-BE49-F238E27FC236}">
                <a16:creationId xmlns:a16="http://schemas.microsoft.com/office/drawing/2014/main" id="{E1FAAF4F-D223-4DB7-9572-D726C3647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4113" y="3681413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10453" name="Ellipszis 2">
            <a:extLst>
              <a:ext uri="{FF2B5EF4-FFF2-40B4-BE49-F238E27FC236}">
                <a16:creationId xmlns:a16="http://schemas.microsoft.com/office/drawing/2014/main" id="{4A043D6C-4FB6-4A1C-A7E1-A5BF1C4C3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475" y="5516563"/>
            <a:ext cx="719138" cy="396875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Char char="–"/>
            </a:pPr>
            <a:endParaRPr lang="hu-HU" altLang="hu-HU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0454" name="Ellipszis 27">
            <a:extLst>
              <a:ext uri="{FF2B5EF4-FFF2-40B4-BE49-F238E27FC236}">
                <a16:creationId xmlns:a16="http://schemas.microsoft.com/office/drawing/2014/main" id="{EE5E26A1-BEEB-47D1-90D2-E766D807E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7488" y="5516563"/>
            <a:ext cx="720725" cy="396875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Char char="–"/>
            </a:pPr>
            <a:endParaRPr lang="hu-HU" altLang="hu-HU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0455" name="Szalagnyíl felfelé 28">
            <a:extLst>
              <a:ext uri="{FF2B5EF4-FFF2-40B4-BE49-F238E27FC236}">
                <a16:creationId xmlns:a16="http://schemas.microsoft.com/office/drawing/2014/main" id="{DD4568D8-4D5C-44B1-91D1-DB3580927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813" y="5961063"/>
            <a:ext cx="6408737" cy="731837"/>
          </a:xfrm>
          <a:prstGeom prst="curvedUpArrow">
            <a:avLst>
              <a:gd name="adj1" fmla="val 24974"/>
              <a:gd name="adj2" fmla="val 49948"/>
              <a:gd name="adj3" fmla="val 25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Char char="–"/>
            </a:pPr>
            <a:endParaRPr lang="hu-HU" altLang="hu-HU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EA121981-AAAE-4B68-B117-AB37AE9C4E91}"/>
              </a:ext>
            </a:extLst>
          </p:cNvPr>
          <p:cNvSpPr txBox="1"/>
          <p:nvPr/>
        </p:nvSpPr>
        <p:spPr>
          <a:xfrm>
            <a:off x="5675313" y="6126163"/>
            <a:ext cx="1211262" cy="400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>
                <a:solidFill>
                  <a:srgbClr val="00FF00"/>
                </a:solidFill>
              </a:rPr>
              <a:t>+ 9.604</a:t>
            </a:r>
          </a:p>
        </p:txBody>
      </p:sp>
      <p:sp>
        <p:nvSpPr>
          <p:cNvPr id="28" name="Felfelé nyíl 15">
            <a:extLst>
              <a:ext uri="{FF2B5EF4-FFF2-40B4-BE49-F238E27FC236}">
                <a16:creationId xmlns:a16="http://schemas.microsoft.com/office/drawing/2014/main" id="{375BB485-1274-43AF-80FB-0B03162ED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7913" y="4879975"/>
            <a:ext cx="136525" cy="204788"/>
          </a:xfrm>
          <a:prstGeom prst="upArrow">
            <a:avLst>
              <a:gd name="adj1" fmla="val 50000"/>
              <a:gd name="adj2" fmla="val 5018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32" name="Felfelé nyíl 5">
            <a:extLst>
              <a:ext uri="{FF2B5EF4-FFF2-40B4-BE49-F238E27FC236}">
                <a16:creationId xmlns:a16="http://schemas.microsoft.com/office/drawing/2014/main" id="{5900D5E2-69E1-4A6B-990A-F010C84F4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9825" y="1908175"/>
            <a:ext cx="136525" cy="201613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38" name="Jobbra nyíl 37">
            <a:extLst>
              <a:ext uri="{FF2B5EF4-FFF2-40B4-BE49-F238E27FC236}">
                <a16:creationId xmlns:a16="http://schemas.microsoft.com/office/drawing/2014/main" id="{ECE84614-DDC3-4B50-AB6D-2552B921E3A3}"/>
              </a:ext>
            </a:extLst>
          </p:cNvPr>
          <p:cNvSpPr/>
          <p:nvPr/>
        </p:nvSpPr>
        <p:spPr bwMode="auto">
          <a:xfrm>
            <a:off x="9913652" y="2502758"/>
            <a:ext cx="262514" cy="175963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39" name="Jobbra nyíl 38">
            <a:extLst>
              <a:ext uri="{FF2B5EF4-FFF2-40B4-BE49-F238E27FC236}">
                <a16:creationId xmlns:a16="http://schemas.microsoft.com/office/drawing/2014/main" id="{DF6C330F-07BA-49F5-82F3-5D0F369C0BE2}"/>
              </a:ext>
            </a:extLst>
          </p:cNvPr>
          <p:cNvSpPr/>
          <p:nvPr/>
        </p:nvSpPr>
        <p:spPr bwMode="auto">
          <a:xfrm>
            <a:off x="9921546" y="3100143"/>
            <a:ext cx="262514" cy="175963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40" name="Jobbra nyíl 39">
            <a:extLst>
              <a:ext uri="{FF2B5EF4-FFF2-40B4-BE49-F238E27FC236}">
                <a16:creationId xmlns:a16="http://schemas.microsoft.com/office/drawing/2014/main" id="{7CE65E67-9F96-432A-94C2-F95B47090537}"/>
              </a:ext>
            </a:extLst>
          </p:cNvPr>
          <p:cNvSpPr/>
          <p:nvPr/>
        </p:nvSpPr>
        <p:spPr bwMode="auto">
          <a:xfrm>
            <a:off x="9922662" y="4306523"/>
            <a:ext cx="262514" cy="175963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41" name="Felfelé nyíl 15">
            <a:extLst>
              <a:ext uri="{FF2B5EF4-FFF2-40B4-BE49-F238E27FC236}">
                <a16:creationId xmlns:a16="http://schemas.microsoft.com/office/drawing/2014/main" id="{CE70D9C0-442D-4DE6-B083-D8592C49E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3163" y="4629150"/>
            <a:ext cx="136525" cy="204788"/>
          </a:xfrm>
          <a:prstGeom prst="upArrow">
            <a:avLst>
              <a:gd name="adj1" fmla="val 50000"/>
              <a:gd name="adj2" fmla="val 5018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Group 152">
            <a:extLst>
              <a:ext uri="{FF2B5EF4-FFF2-40B4-BE49-F238E27FC236}">
                <a16:creationId xmlns:a16="http://schemas.microsoft.com/office/drawing/2014/main" id="{04AF5949-7196-4566-9115-A8AA8CE655C9}"/>
              </a:ext>
            </a:extLst>
          </p:cNvPr>
          <p:cNvGraphicFramePr>
            <a:graphicFrameLocks noGrp="1"/>
          </p:cNvGraphicFramePr>
          <p:nvPr/>
        </p:nvGraphicFramePr>
        <p:xfrm>
          <a:off x="53975" y="1027113"/>
          <a:ext cx="9866313" cy="5138737"/>
        </p:xfrm>
        <a:graphic>
          <a:graphicData uri="http://schemas.openxmlformats.org/drawingml/2006/table">
            <a:tbl>
              <a:tblPr/>
              <a:tblGrid>
                <a:gridCol w="382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8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5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17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5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5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52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5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52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52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4437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10435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Lokalizáció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Esetszám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57" marB="428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435">
                <a:tc gridSpan="2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2008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2009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2010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2013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2020</a:t>
                      </a:r>
                      <a:endParaRPr lang="hu-HU" sz="1800" dirty="0"/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1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1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2" marR="85742" marT="42860" marB="428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Tüdő (C33-C34)</a:t>
                      </a:r>
                    </a:p>
                  </a:txBody>
                  <a:tcPr marL="85727" marR="85727" marT="42869" marB="42869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8330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8453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8648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8533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8896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8591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8733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8753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8883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8840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8716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8447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8159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5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2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2" marR="85742" marT="42860" marB="428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Vastag-/végbél (C18-C21)</a:t>
                      </a:r>
                    </a:p>
                  </a:txBody>
                  <a:tcPr marL="85727" marR="85727" marT="42869" marB="42869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4753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4949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4965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5054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5084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5017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5050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5008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5059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4985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5034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4933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4910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1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3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2" marR="85742" marT="42860" marB="428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Emlő (C50)</a:t>
                      </a:r>
                    </a:p>
                  </a:txBody>
                  <a:tcPr marL="85727" marR="85727" marT="42869" marB="42869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2141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2183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2040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2159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2123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2194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2133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2250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2248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2138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2149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2200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2227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1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4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2" marR="85742" marT="42860" marB="428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Hasnyálmirigy (C25)</a:t>
                      </a:r>
                    </a:p>
                  </a:txBody>
                  <a:tcPr marL="85727" marR="85727" marT="42869" marB="42869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1794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1837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1848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1850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2003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1976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1999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1978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2178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2228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2153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2119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2168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5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5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2" marR="85742" marT="42860" marB="428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Nyirok- és vérképzőr.</a:t>
                      </a:r>
                      <a:endParaRPr kumimoji="0" lang="fi-FI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(C81-96)</a:t>
                      </a:r>
                    </a:p>
                  </a:txBody>
                  <a:tcPr marL="85727" marR="85727" marT="42869" marB="42869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1822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1742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1785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1815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1826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1799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1743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1917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1787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1735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1848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1780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1705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1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 6</a:t>
                      </a:r>
                    </a:p>
                  </a:txBody>
                  <a:tcPr marL="85742" marR="85742" marT="42860" marB="428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Prosztata (C61)</a:t>
                      </a:r>
                    </a:p>
                  </a:txBody>
                  <a:tcPr marL="85727" marR="85727" marT="42869" marB="42869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1186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1193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1209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1198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1125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1211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1280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1258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1301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1389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1314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1319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1354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1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7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2" marR="85742" marT="42860" marB="428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Gyomor (C16)</a:t>
                      </a:r>
                    </a:p>
                  </a:txBody>
                  <a:tcPr marL="85727" marR="85727" marT="42869" marB="42869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1725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1824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1626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1701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1732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1619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1602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1500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1579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1472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1433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1333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1300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25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8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2" marR="85742" marT="42860" marB="428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Ajak és szájüreg (C00-14)</a:t>
                      </a:r>
                    </a:p>
                  </a:txBody>
                  <a:tcPr marL="85727" marR="85727" marT="42869" marB="42869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1651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1521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1524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1494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1536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1431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1460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1472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1395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1333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1316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1311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1213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91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9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2" marR="85742" marT="42860" marB="428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Húgyhólyag (C67)</a:t>
                      </a:r>
                    </a:p>
                  </a:txBody>
                  <a:tcPr marL="85727" marR="85727" marT="42869" marB="42869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831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831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904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983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899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906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959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975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983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1008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1033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1029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2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2" marR="85742" marT="42860" marB="428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Vese (C64-C66 és C68)</a:t>
                      </a:r>
                    </a:p>
                  </a:txBody>
                  <a:tcPr marL="85727" marR="85727" marT="42869" marB="42869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712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759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829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849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784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835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b="1" dirty="0">
                          <a:solidFill>
                            <a:schemeClr val="bg1"/>
                          </a:solidFill>
                        </a:rPr>
                        <a:t>830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775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809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845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809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793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hu-H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829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727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Összesen:</a:t>
                      </a:r>
                    </a:p>
                  </a:txBody>
                  <a:tcPr marL="85727" marR="85727" marT="42869" marB="4286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32111</a:t>
                      </a:r>
                    </a:p>
                  </a:txBody>
                  <a:tcPr marL="85727" marR="85727" marT="42869" marB="4286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32536</a:t>
                      </a:r>
                    </a:p>
                  </a:txBody>
                  <a:tcPr marL="85727" marR="85727" marT="42869" marB="4286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32460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32670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33224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32748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32748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32792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32987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33548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32586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32012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31623</a:t>
                      </a:r>
                    </a:p>
                  </a:txBody>
                  <a:tcPr marL="8931" marR="8931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501" name="Text Box 2714">
            <a:extLst>
              <a:ext uri="{FF2B5EF4-FFF2-40B4-BE49-F238E27FC236}">
                <a16:creationId xmlns:a16="http://schemas.microsoft.com/office/drawing/2014/main" id="{5BCE8DC7-C3F1-4F15-9982-04D692465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44450"/>
            <a:ext cx="807243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</a:rPr>
              <a:t>Magyarországi daganatos halálozási sorrend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</a:rPr>
              <a:t>(KSH 2008-2020) </a:t>
            </a:r>
            <a:r>
              <a:rPr lang="hu-HU" altLang="hu-HU" sz="24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két nemre együtt</a:t>
            </a:r>
          </a:p>
        </p:txBody>
      </p:sp>
      <p:sp>
        <p:nvSpPr>
          <p:cNvPr id="8" name="Felfelé nyíl 11">
            <a:extLst>
              <a:ext uri="{FF2B5EF4-FFF2-40B4-BE49-F238E27FC236}">
                <a16:creationId xmlns:a16="http://schemas.microsoft.com/office/drawing/2014/main" id="{8E0B1A9F-49F2-4504-AF37-2B077D086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5850" y="3011488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9" name="Felfelé nyíl 11">
            <a:extLst>
              <a:ext uri="{FF2B5EF4-FFF2-40B4-BE49-F238E27FC236}">
                <a16:creationId xmlns:a16="http://schemas.microsoft.com/office/drawing/2014/main" id="{C383ABE9-ACC5-47B6-A095-97FA7737D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0788" y="3011488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14" name="Felfelé nyíl 11">
            <a:extLst>
              <a:ext uri="{FF2B5EF4-FFF2-40B4-BE49-F238E27FC236}">
                <a16:creationId xmlns:a16="http://schemas.microsoft.com/office/drawing/2014/main" id="{B51D234A-2383-4AD7-BC85-E5D065B3F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8563" y="3816350"/>
            <a:ext cx="136525" cy="201613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19" name="Felfelé nyíl 17">
            <a:extLst>
              <a:ext uri="{FF2B5EF4-FFF2-40B4-BE49-F238E27FC236}">
                <a16:creationId xmlns:a16="http://schemas.microsoft.com/office/drawing/2014/main" id="{7F96B9A0-5B37-4BD1-A468-4C92A56AC98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964738" y="4117975"/>
            <a:ext cx="136525" cy="201613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21" name="Felfelé nyíl 17">
            <a:extLst>
              <a:ext uri="{FF2B5EF4-FFF2-40B4-BE49-F238E27FC236}">
                <a16:creationId xmlns:a16="http://schemas.microsoft.com/office/drawing/2014/main" id="{9B692B75-926E-4E54-836A-F78EE35983F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0109200" y="4117975"/>
            <a:ext cx="136525" cy="201613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22" name="Felfelé nyíl 11">
            <a:extLst>
              <a:ext uri="{FF2B5EF4-FFF2-40B4-BE49-F238E27FC236}">
                <a16:creationId xmlns:a16="http://schemas.microsoft.com/office/drawing/2014/main" id="{69D2C6CB-A266-46E5-8BDA-AB354ADAB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8388" y="3816350"/>
            <a:ext cx="133350" cy="206375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23" name="Felfelé nyíl 11">
            <a:extLst>
              <a:ext uri="{FF2B5EF4-FFF2-40B4-BE49-F238E27FC236}">
                <a16:creationId xmlns:a16="http://schemas.microsoft.com/office/drawing/2014/main" id="{AF0C2B62-7815-498F-8AE2-11400700F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2850" y="4938713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24" name="Felfelé nyíl 11">
            <a:extLst>
              <a:ext uri="{FF2B5EF4-FFF2-40B4-BE49-F238E27FC236}">
                <a16:creationId xmlns:a16="http://schemas.microsoft.com/office/drawing/2014/main" id="{2C2B38EF-DBE5-45F7-823A-543AD0438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2675" y="4938713"/>
            <a:ext cx="133350" cy="206375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18" name="Jobbra nyíl 17">
            <a:extLst>
              <a:ext uri="{FF2B5EF4-FFF2-40B4-BE49-F238E27FC236}">
                <a16:creationId xmlns:a16="http://schemas.microsoft.com/office/drawing/2014/main" id="{9902AB9A-00B5-4F12-B792-A49BBDB0052A}"/>
              </a:ext>
            </a:extLst>
          </p:cNvPr>
          <p:cNvSpPr/>
          <p:nvPr/>
        </p:nvSpPr>
        <p:spPr bwMode="auto">
          <a:xfrm>
            <a:off x="9993554" y="3422702"/>
            <a:ext cx="262514" cy="175963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12513" name="Ellipszis 19">
            <a:extLst>
              <a:ext uri="{FF2B5EF4-FFF2-40B4-BE49-F238E27FC236}">
                <a16:creationId xmlns:a16="http://schemas.microsoft.com/office/drawing/2014/main" id="{131534C6-FADD-4AAC-8629-211640E60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2813" y="5727700"/>
            <a:ext cx="657225" cy="396875"/>
          </a:xfrm>
          <a:prstGeom prst="ellipse">
            <a:avLst/>
          </a:prstGeom>
          <a:solidFill>
            <a:srgbClr val="00FF00">
              <a:alpha val="20000"/>
            </a:srgbClr>
          </a:solidFill>
          <a:ln w="9525" algn="ctr">
            <a:solidFill>
              <a:srgbClr val="00FF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Char char="–"/>
            </a:pPr>
            <a:endParaRPr lang="hu-HU" altLang="hu-HU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2514" name="Ellipszis 24">
            <a:extLst>
              <a:ext uri="{FF2B5EF4-FFF2-40B4-BE49-F238E27FC236}">
                <a16:creationId xmlns:a16="http://schemas.microsoft.com/office/drawing/2014/main" id="{077A4A96-3D11-4BA5-9FDB-3DDA2F3B1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925" y="5727700"/>
            <a:ext cx="647700" cy="396875"/>
          </a:xfrm>
          <a:prstGeom prst="ellipse">
            <a:avLst/>
          </a:prstGeom>
          <a:solidFill>
            <a:srgbClr val="00FF00">
              <a:alpha val="20000"/>
            </a:srgbClr>
          </a:solidFill>
          <a:ln w="9525" algn="ctr">
            <a:solidFill>
              <a:srgbClr val="00FF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Char char="–"/>
            </a:pPr>
            <a:endParaRPr lang="hu-HU" altLang="hu-HU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2515" name="Szalagnyíl felfelé 1">
            <a:extLst>
              <a:ext uri="{FF2B5EF4-FFF2-40B4-BE49-F238E27FC236}">
                <a16:creationId xmlns:a16="http://schemas.microsoft.com/office/drawing/2014/main" id="{0073381E-887E-447D-AAA0-CA3179819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263" y="6210300"/>
            <a:ext cx="7199312" cy="531813"/>
          </a:xfrm>
          <a:prstGeom prst="curvedUpArrow">
            <a:avLst>
              <a:gd name="adj1" fmla="val 25006"/>
              <a:gd name="adj2" fmla="val 49950"/>
              <a:gd name="adj3" fmla="val 25000"/>
            </a:avLst>
          </a:prstGeom>
          <a:solidFill>
            <a:srgbClr val="00FF00"/>
          </a:solidFill>
          <a:ln w="9525" algn="ctr">
            <a:solidFill>
              <a:srgbClr val="00FF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Char char="–"/>
            </a:pPr>
            <a:endParaRPr lang="hu-HU" altLang="hu-HU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9104DAF-9C97-4B97-8AD1-13986B9B697D}"/>
              </a:ext>
            </a:extLst>
          </p:cNvPr>
          <p:cNvSpPr txBox="1"/>
          <p:nvPr/>
        </p:nvSpPr>
        <p:spPr>
          <a:xfrm>
            <a:off x="5516563" y="6275388"/>
            <a:ext cx="868362" cy="400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>
                <a:solidFill>
                  <a:srgbClr val="00FF00"/>
                </a:solidFill>
              </a:rPr>
              <a:t>- 488</a:t>
            </a:r>
          </a:p>
        </p:txBody>
      </p:sp>
      <p:sp>
        <p:nvSpPr>
          <p:cNvPr id="28" name="Jobbra nyíl 27">
            <a:extLst>
              <a:ext uri="{FF2B5EF4-FFF2-40B4-BE49-F238E27FC236}">
                <a16:creationId xmlns:a16="http://schemas.microsoft.com/office/drawing/2014/main" id="{B33B3CEA-D3BC-411B-9FDB-FEDA4AE8AF9C}"/>
              </a:ext>
            </a:extLst>
          </p:cNvPr>
          <p:cNvSpPr/>
          <p:nvPr/>
        </p:nvSpPr>
        <p:spPr bwMode="auto">
          <a:xfrm>
            <a:off x="9993554" y="2716813"/>
            <a:ext cx="262514" cy="175963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26" name="Jobbra nyíl 25">
            <a:extLst>
              <a:ext uri="{FF2B5EF4-FFF2-40B4-BE49-F238E27FC236}">
                <a16:creationId xmlns:a16="http://schemas.microsoft.com/office/drawing/2014/main" id="{0C0CF592-15E0-485C-9A3F-340EC96C9212}"/>
              </a:ext>
            </a:extLst>
          </p:cNvPr>
          <p:cNvSpPr/>
          <p:nvPr/>
        </p:nvSpPr>
        <p:spPr bwMode="auto">
          <a:xfrm>
            <a:off x="10003909" y="5853219"/>
            <a:ext cx="262514" cy="175963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27" name="Jobbra nyíl 26">
            <a:extLst>
              <a:ext uri="{FF2B5EF4-FFF2-40B4-BE49-F238E27FC236}">
                <a16:creationId xmlns:a16="http://schemas.microsoft.com/office/drawing/2014/main" id="{76EF5E3A-8E81-424A-8012-ECA1A6283498}"/>
              </a:ext>
            </a:extLst>
          </p:cNvPr>
          <p:cNvSpPr/>
          <p:nvPr/>
        </p:nvSpPr>
        <p:spPr bwMode="auto">
          <a:xfrm>
            <a:off x="9986151" y="1937057"/>
            <a:ext cx="262514" cy="175963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29" name="Jobbra nyíl 28">
            <a:extLst>
              <a:ext uri="{FF2B5EF4-FFF2-40B4-BE49-F238E27FC236}">
                <a16:creationId xmlns:a16="http://schemas.microsoft.com/office/drawing/2014/main" id="{B1AD320D-6FDA-4514-89A2-683F41A0E605}"/>
              </a:ext>
            </a:extLst>
          </p:cNvPr>
          <p:cNvSpPr/>
          <p:nvPr/>
        </p:nvSpPr>
        <p:spPr bwMode="auto">
          <a:xfrm>
            <a:off x="9986150" y="2332109"/>
            <a:ext cx="262514" cy="175963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30" name="Felfelé nyíl 17">
            <a:extLst>
              <a:ext uri="{FF2B5EF4-FFF2-40B4-BE49-F238E27FC236}">
                <a16:creationId xmlns:a16="http://schemas.microsoft.com/office/drawing/2014/main" id="{0A4E6345-8B8D-40D7-9304-F6D840493E6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966325" y="4519613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31" name="Felfelé nyíl 17">
            <a:extLst>
              <a:ext uri="{FF2B5EF4-FFF2-40B4-BE49-F238E27FC236}">
                <a16:creationId xmlns:a16="http://schemas.microsoft.com/office/drawing/2014/main" id="{25A24CD8-A6C0-4A98-8BE4-BC6D0D3AFAE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0110788" y="4519613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32" name="Jobbra nyíl 31">
            <a:extLst>
              <a:ext uri="{FF2B5EF4-FFF2-40B4-BE49-F238E27FC236}">
                <a16:creationId xmlns:a16="http://schemas.microsoft.com/office/drawing/2014/main" id="{402AE54D-9DB7-4AED-A3A2-25BF4036F5FD}"/>
              </a:ext>
            </a:extLst>
          </p:cNvPr>
          <p:cNvSpPr/>
          <p:nvPr/>
        </p:nvSpPr>
        <p:spPr bwMode="auto">
          <a:xfrm>
            <a:off x="10004532" y="5364338"/>
            <a:ext cx="262514" cy="175963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1024">
            <a:extLst>
              <a:ext uri="{FF2B5EF4-FFF2-40B4-BE49-F238E27FC236}">
                <a16:creationId xmlns:a16="http://schemas.microsoft.com/office/drawing/2014/main" id="{E0E11E80-B682-49A9-8126-363566A66E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350" y="1676400"/>
          <a:ext cx="9344025" cy="454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Bitmap Image" r:id="rId4" imgW="8609524" imgH="4715533" progId="Paint.Picture">
                  <p:embed/>
                </p:oleObj>
              </mc:Choice>
              <mc:Fallback>
                <p:oleObj name="Bitmap Image" r:id="rId4" imgW="8609524" imgH="4715533" progId="Paint.Picture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1676400"/>
                        <a:ext cx="9344025" cy="4548188"/>
                      </a:xfrm>
                      <a:prstGeom prst="rect">
                        <a:avLst/>
                      </a:prstGeom>
                      <a:solidFill>
                        <a:srgbClr val="000066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3">
            <a:extLst>
              <a:ext uri="{FF2B5EF4-FFF2-40B4-BE49-F238E27FC236}">
                <a16:creationId xmlns:a16="http://schemas.microsoft.com/office/drawing/2014/main" id="{911CC660-0A78-46E8-80B5-45A48071C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549275"/>
            <a:ext cx="9217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Férfi daganatos halálozás tendenciái Európában </a:t>
            </a:r>
            <a:r>
              <a:rPr lang="en-US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1955-2019</a:t>
            </a:r>
          </a:p>
        </p:txBody>
      </p:sp>
      <p:sp>
        <p:nvSpPr>
          <p:cNvPr id="14340" name="Line 6">
            <a:extLst>
              <a:ext uri="{FF2B5EF4-FFF2-40B4-BE49-F238E27FC236}">
                <a16:creationId xmlns:a16="http://schemas.microsoft.com/office/drawing/2014/main" id="{5C77D46B-DE6E-4D23-AEF7-504E8BB29F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80350" y="2781300"/>
            <a:ext cx="0" cy="26638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2126FD69-4627-498A-8EAF-B83363BA3F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09381" y="2492896"/>
            <a:ext cx="0" cy="57606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6C2FDF9-37FA-4399-A2EB-09FC8C1F0278}"/>
              </a:ext>
            </a:extLst>
          </p:cNvPr>
          <p:cNvSpPr txBox="1"/>
          <p:nvPr/>
        </p:nvSpPr>
        <p:spPr>
          <a:xfrm>
            <a:off x="4711700" y="1989138"/>
            <a:ext cx="1581150" cy="3683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 dirty="0">
                <a:solidFill>
                  <a:srgbClr val="FF0000"/>
                </a:solidFill>
                <a:latin typeface="+mj-lt"/>
              </a:rPr>
              <a:t>Rendszerváltás</a:t>
            </a:r>
          </a:p>
        </p:txBody>
      </p:sp>
      <p:sp>
        <p:nvSpPr>
          <p:cNvPr id="14343" name="Szövegdoboz 1">
            <a:extLst>
              <a:ext uri="{FF2B5EF4-FFF2-40B4-BE49-F238E27FC236}">
                <a16:creationId xmlns:a16="http://schemas.microsoft.com/office/drawing/2014/main" id="{62FD666D-0A42-41B6-8BFE-DC305869D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1989138"/>
            <a:ext cx="9366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00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714">
            <a:extLst>
              <a:ext uri="{FF2B5EF4-FFF2-40B4-BE49-F238E27FC236}">
                <a16:creationId xmlns:a16="http://schemas.microsoft.com/office/drawing/2014/main" id="{F4B3C6DF-7F49-4A3D-B83D-823FA5A49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44450"/>
            <a:ext cx="807243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</a:rPr>
              <a:t>Magyarországi daganatos halálozási sorrend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</a:rPr>
              <a:t>(KSH 2007-2019) </a:t>
            </a:r>
            <a:r>
              <a:rPr lang="hu-HU" altLang="hu-HU" sz="24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Férfiak</a:t>
            </a:r>
          </a:p>
        </p:txBody>
      </p:sp>
      <p:graphicFrame>
        <p:nvGraphicFramePr>
          <p:cNvPr id="5272" name="Group 152">
            <a:extLst>
              <a:ext uri="{FF2B5EF4-FFF2-40B4-BE49-F238E27FC236}">
                <a16:creationId xmlns:a16="http://schemas.microsoft.com/office/drawing/2014/main" id="{A3A10EEC-1B66-4238-9C87-D3915C7BA369}"/>
              </a:ext>
            </a:extLst>
          </p:cNvPr>
          <p:cNvGraphicFramePr>
            <a:graphicFrameLocks noGrp="1"/>
          </p:cNvGraphicFramePr>
          <p:nvPr/>
        </p:nvGraphicFramePr>
        <p:xfrm>
          <a:off x="53975" y="942975"/>
          <a:ext cx="9866313" cy="5351463"/>
        </p:xfrm>
        <a:graphic>
          <a:graphicData uri="http://schemas.openxmlformats.org/drawingml/2006/table">
            <a:tbl>
              <a:tblPr/>
              <a:tblGrid>
                <a:gridCol w="481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8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5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17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5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5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52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5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52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52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4437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10390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Lokalizáció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7" marR="85727" marT="42864" marB="428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Esetszám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7" marR="85727" marT="42864" marB="428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22" marR="85722" marT="42857" marB="4285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390">
                <a:tc gridSpan="2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2007</a:t>
                      </a:r>
                    </a:p>
                  </a:txBody>
                  <a:tcPr marL="85727" marR="85727" marT="42864" marB="428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2008</a:t>
                      </a:r>
                    </a:p>
                  </a:txBody>
                  <a:tcPr marL="85727" marR="85727" marT="42864" marB="428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2009</a:t>
                      </a:r>
                    </a:p>
                  </a:txBody>
                  <a:tcPr marL="85727" marR="85727" marT="42864" marB="428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2010</a:t>
                      </a:r>
                    </a:p>
                  </a:txBody>
                  <a:tcPr marL="85727" marR="85727" marT="42864" marB="428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L="85727" marR="85727" marT="42864" marB="428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85727" marR="85727" marT="42864" marB="428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2013</a:t>
                      </a:r>
                    </a:p>
                  </a:txBody>
                  <a:tcPr marL="85727" marR="85727" marT="42864" marB="428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85727" marR="85727" marT="42864" marB="428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85727" marR="85727" marT="42864" marB="428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85727" marR="85727" marT="42864" marB="428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85727" marR="85727" marT="42864" marB="428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85727" marR="85727" marT="42864" marB="428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85727" marR="85727" marT="42864" marB="4286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1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1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Tüdő (C33-C34)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5581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5597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5687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5741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5558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5763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5418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5456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5356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5542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5393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5341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4997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48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2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Vastag-/végbél (C18-C21)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2621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2563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2762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2704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2835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2810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2865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2848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2825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2848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2816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2836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2837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1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fi-FI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Prosztata (C61)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1160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1186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1193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1209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1198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1125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1211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1280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1258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1301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1389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1314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1319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48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4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Ajak és szájüreg (C00-14)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1292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1364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1245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1232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1213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1225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1146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1157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1167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1122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1035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1037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1018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48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5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Hasnyálmirigy (C25)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838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899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897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863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942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950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943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958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946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1056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1084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1071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982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4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6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Nyirok- és vérképzőr. (C81-</a:t>
                      </a: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96</a:t>
                      </a: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835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946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887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923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919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919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916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897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969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914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880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895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923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103">
                <a:tc>
                  <a:txBody>
                    <a:bodyPr/>
                    <a:lstStyle/>
                    <a:p>
                      <a:pPr algn="l"/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7</a:t>
                      </a:r>
                      <a:endParaRPr lang="fi-FI" sz="1400" dirty="0"/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Gyomor (C16)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1042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981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1002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932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955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942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904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853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930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930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819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779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1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8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Húgyhólyag (C67)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588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582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605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630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655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714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637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586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679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683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667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706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713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91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9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Máj (C22)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436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487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514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499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516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538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553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625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565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581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590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565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578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248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10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Vese (C64-C66,C68)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423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433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486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507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482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507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471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505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481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485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488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489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470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727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 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Összesen: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j-lt"/>
                      </a:endParaRP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17760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17899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18177</a:t>
                      </a:r>
                    </a:p>
                  </a:txBody>
                  <a:tcPr marL="85745" marR="85745" marT="42858" marB="428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18032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17990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18279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17815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17763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17655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18020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18050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17617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17241</a:t>
                      </a:r>
                    </a:p>
                  </a:txBody>
                  <a:tcPr marL="8933" marR="8933" marT="8929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5" name="Felfelé nyíl 11">
            <a:extLst>
              <a:ext uri="{FF2B5EF4-FFF2-40B4-BE49-F238E27FC236}">
                <a16:creationId xmlns:a16="http://schemas.microsoft.com/office/drawing/2014/main" id="{2F1B4481-9C08-414D-90EA-A95D1D3F4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2675" y="2614613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26" name="Felfelé nyíl 25">
            <a:extLst>
              <a:ext uri="{FF2B5EF4-FFF2-40B4-BE49-F238E27FC236}">
                <a16:creationId xmlns:a16="http://schemas.microsoft.com/office/drawing/2014/main" id="{0944D0E5-DFA1-42F5-BF4C-BE6836AFE08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972675" y="3070225"/>
            <a:ext cx="136525" cy="201613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27" name="Felfelé nyíl 11">
            <a:extLst>
              <a:ext uri="{FF2B5EF4-FFF2-40B4-BE49-F238E27FC236}">
                <a16:creationId xmlns:a16="http://schemas.microsoft.com/office/drawing/2014/main" id="{9F7E9203-D9C1-4AB5-B4ED-CD830D5A1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8875" y="2205038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28" name="Felfelé nyíl 11">
            <a:extLst>
              <a:ext uri="{FF2B5EF4-FFF2-40B4-BE49-F238E27FC236}">
                <a16:creationId xmlns:a16="http://schemas.microsoft.com/office/drawing/2014/main" id="{D2178460-F090-4CA6-BE8B-7EA7BA88A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6325" y="3549650"/>
            <a:ext cx="136525" cy="201613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29" name="Felfelé nyíl 11">
            <a:extLst>
              <a:ext uri="{FF2B5EF4-FFF2-40B4-BE49-F238E27FC236}">
                <a16:creationId xmlns:a16="http://schemas.microsoft.com/office/drawing/2014/main" id="{23AA75D5-5DC8-4D02-A06C-0EF9871BA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3638" y="4724400"/>
            <a:ext cx="136525" cy="201613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30" name="Felfelé nyíl 11">
            <a:extLst>
              <a:ext uri="{FF2B5EF4-FFF2-40B4-BE49-F238E27FC236}">
                <a16:creationId xmlns:a16="http://schemas.microsoft.com/office/drawing/2014/main" id="{E966FD77-7CF9-46F6-ACC7-4A71D2C5A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5850" y="5084763"/>
            <a:ext cx="141288" cy="200025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32" name="Felfelé nyíl 31">
            <a:extLst>
              <a:ext uri="{FF2B5EF4-FFF2-40B4-BE49-F238E27FC236}">
                <a16:creationId xmlns:a16="http://schemas.microsoft.com/office/drawing/2014/main" id="{7DCB016C-006C-42F2-9FC5-F2D3FD5436B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0125075" y="3068638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33" name="Felfelé nyíl 32">
            <a:extLst>
              <a:ext uri="{FF2B5EF4-FFF2-40B4-BE49-F238E27FC236}">
                <a16:creationId xmlns:a16="http://schemas.microsoft.com/office/drawing/2014/main" id="{3AF6036C-F46F-4C15-9DD0-6E260641AA8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977438" y="4437063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34" name="Felfelé nyíl 33">
            <a:extLst>
              <a:ext uri="{FF2B5EF4-FFF2-40B4-BE49-F238E27FC236}">
                <a16:creationId xmlns:a16="http://schemas.microsoft.com/office/drawing/2014/main" id="{2DC8376D-469F-47F2-B3EF-9496D115145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0129838" y="4437063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35" name="Felfelé nyíl 11">
            <a:extLst>
              <a:ext uri="{FF2B5EF4-FFF2-40B4-BE49-F238E27FC236}">
                <a16:creationId xmlns:a16="http://schemas.microsoft.com/office/drawing/2014/main" id="{48C7C644-01F9-4C3E-A1BF-CE4986F17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0788" y="3546475"/>
            <a:ext cx="136525" cy="201613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36" name="Felfelé nyíl 11">
            <a:extLst>
              <a:ext uri="{FF2B5EF4-FFF2-40B4-BE49-F238E27FC236}">
                <a16:creationId xmlns:a16="http://schemas.microsoft.com/office/drawing/2014/main" id="{5E54256C-A90B-4E7F-BB36-916412FCF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8250" y="5084763"/>
            <a:ext cx="141288" cy="200025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37" name="Felfelé nyíl 11">
            <a:extLst>
              <a:ext uri="{FF2B5EF4-FFF2-40B4-BE49-F238E27FC236}">
                <a16:creationId xmlns:a16="http://schemas.microsoft.com/office/drawing/2014/main" id="{2E4E4371-0771-4EE9-AFDC-3A91DA2CF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7613" y="2609850"/>
            <a:ext cx="136525" cy="201613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16" name="Jobbra nyíl 15">
            <a:extLst>
              <a:ext uri="{FF2B5EF4-FFF2-40B4-BE49-F238E27FC236}">
                <a16:creationId xmlns:a16="http://schemas.microsoft.com/office/drawing/2014/main" id="{C1CC64BC-1494-4ED9-9C46-77F31AC6B68B}"/>
              </a:ext>
            </a:extLst>
          </p:cNvPr>
          <p:cNvSpPr/>
          <p:nvPr/>
        </p:nvSpPr>
        <p:spPr bwMode="auto">
          <a:xfrm>
            <a:off x="9966325" y="1830851"/>
            <a:ext cx="262514" cy="175963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17" name="Jobbra nyíl 16">
            <a:extLst>
              <a:ext uri="{FF2B5EF4-FFF2-40B4-BE49-F238E27FC236}">
                <a16:creationId xmlns:a16="http://schemas.microsoft.com/office/drawing/2014/main" id="{8FDF5675-7C94-4777-B15B-B7313D54131C}"/>
              </a:ext>
            </a:extLst>
          </p:cNvPr>
          <p:cNvSpPr/>
          <p:nvPr/>
        </p:nvSpPr>
        <p:spPr bwMode="auto">
          <a:xfrm>
            <a:off x="9993554" y="4077072"/>
            <a:ext cx="262514" cy="175963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18" name="Jobbra nyíl 17">
            <a:extLst>
              <a:ext uri="{FF2B5EF4-FFF2-40B4-BE49-F238E27FC236}">
                <a16:creationId xmlns:a16="http://schemas.microsoft.com/office/drawing/2014/main" id="{E6603D70-96BB-4E21-8A94-4DFB241E43F2}"/>
              </a:ext>
            </a:extLst>
          </p:cNvPr>
          <p:cNvSpPr/>
          <p:nvPr/>
        </p:nvSpPr>
        <p:spPr bwMode="auto">
          <a:xfrm>
            <a:off x="9993554" y="5485285"/>
            <a:ext cx="262514" cy="175963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19" name="Jobbra nyíl 18">
            <a:extLst>
              <a:ext uri="{FF2B5EF4-FFF2-40B4-BE49-F238E27FC236}">
                <a16:creationId xmlns:a16="http://schemas.microsoft.com/office/drawing/2014/main" id="{5A450B05-FD44-45BE-A4A3-D7F802C3F0A1}"/>
              </a:ext>
            </a:extLst>
          </p:cNvPr>
          <p:cNvSpPr/>
          <p:nvPr/>
        </p:nvSpPr>
        <p:spPr bwMode="auto">
          <a:xfrm>
            <a:off x="9993554" y="5989341"/>
            <a:ext cx="262514" cy="175963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80CAF9F8-A56A-4610-8ECB-C13216EE3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950" y="1771650"/>
            <a:ext cx="576263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hu-HU" sz="1400" dirty="0">
                <a:solidFill>
                  <a:srgbClr val="FF0000"/>
                </a:solidFill>
                <a:latin typeface="+mj-lt"/>
              </a:rPr>
              <a:t>29%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B87256D2-6B27-4A0D-B05A-60692ED06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950" y="2133600"/>
            <a:ext cx="576263" cy="3063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hu-HU" sz="1400" dirty="0">
                <a:solidFill>
                  <a:srgbClr val="FF0000"/>
                </a:solidFill>
                <a:latin typeface="+mj-lt"/>
              </a:rPr>
              <a:t>16%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296AD26D-36FE-49C8-828E-55543AB6A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950" y="2544763"/>
            <a:ext cx="576263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hu-HU" sz="1400" dirty="0">
                <a:solidFill>
                  <a:srgbClr val="FF0000"/>
                </a:solidFill>
                <a:latin typeface="+mj-lt"/>
              </a:rPr>
              <a:t>8%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36099373-8421-4996-B534-718CB2A17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1074738"/>
            <a:ext cx="647700" cy="3381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hu-HU" sz="1600" b="1" dirty="0">
                <a:solidFill>
                  <a:srgbClr val="FF0000"/>
                </a:solidFill>
                <a:latin typeface="+mj-lt"/>
              </a:rPr>
              <a:t>53%</a:t>
            </a:r>
          </a:p>
        </p:txBody>
      </p:sp>
      <p:sp>
        <p:nvSpPr>
          <p:cNvPr id="24" name="Felfelé nyíl 13">
            <a:extLst>
              <a:ext uri="{FF2B5EF4-FFF2-40B4-BE49-F238E27FC236}">
                <a16:creationId xmlns:a16="http://schemas.microsoft.com/office/drawing/2014/main" id="{C07F63D3-0AE5-488E-9356-35A20A5D3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0" y="1477963"/>
            <a:ext cx="207963" cy="222250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E4C1C87C-D08B-439E-9404-84115141B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713" y="114300"/>
            <a:ext cx="77978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Magyarországi daganatos halálozási sorrend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(KSH 2007-2019) </a:t>
            </a:r>
            <a:r>
              <a:rPr lang="hu-HU" altLang="hu-HU" sz="24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Nők</a:t>
            </a:r>
          </a:p>
        </p:txBody>
      </p:sp>
      <p:graphicFrame>
        <p:nvGraphicFramePr>
          <p:cNvPr id="7323" name="Group 155">
            <a:extLst>
              <a:ext uri="{FF2B5EF4-FFF2-40B4-BE49-F238E27FC236}">
                <a16:creationId xmlns:a16="http://schemas.microsoft.com/office/drawing/2014/main" id="{2E26F7B4-1BE4-4EDC-83FA-FB6093D8A1D8}"/>
              </a:ext>
            </a:extLst>
          </p:cNvPr>
          <p:cNvGraphicFramePr>
            <a:graphicFrameLocks noGrp="1"/>
          </p:cNvGraphicFramePr>
          <p:nvPr/>
        </p:nvGraphicFramePr>
        <p:xfrm>
          <a:off x="22225" y="1268413"/>
          <a:ext cx="9990138" cy="4648200"/>
        </p:xfrm>
        <a:graphic>
          <a:graphicData uri="http://schemas.openxmlformats.org/drawingml/2006/table">
            <a:tbl>
              <a:tblPr/>
              <a:tblGrid>
                <a:gridCol w="360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1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08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84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08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085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845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085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0845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0845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0845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10016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Lokalizáció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Esetszám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11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 sz="11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11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5737" marR="85737" marT="42876" marB="4287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016">
                <a:tc gridSpan="2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2007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2008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2009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2010</a:t>
                      </a:r>
                    </a:p>
                  </a:txBody>
                  <a:tcPr marL="85740" marR="85740" marT="42881" marB="42881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L="85740" marR="85740" marT="42881" marB="42881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85739" marR="85739" marT="42878" marB="428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2013</a:t>
                      </a:r>
                    </a:p>
                  </a:txBody>
                  <a:tcPr marL="85739" marR="85739" marT="42878" marB="428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85739" marR="85739" marT="42878" marB="428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85739" marR="85739" marT="42878" marB="428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85739" marR="85739" marT="42878" marB="428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85739" marR="85739" marT="42878" marB="428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85739" marR="85739" marT="42878" marB="428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85739" marR="85739" marT="42878" marB="428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1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1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Tüdő (C33-C34)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2574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2733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2766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2907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2975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3133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3173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3277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3397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3341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3447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3375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3450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1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2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Emlő (C50)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2045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2108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2169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2138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2096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2167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2107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2220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2223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2123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2127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2174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4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3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Colorectalis</a:t>
                      </a: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(C18-C21)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2158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2190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2187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2261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2219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2274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2242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2202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2183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2214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2169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2198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2096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1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4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Hasnyálmirigy (C25)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909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895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940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985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908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1053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1033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1041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1032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1122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1144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1082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1137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5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5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Nyirok- és vérképzőr. </a:t>
                      </a:r>
                      <a:b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(C81-C96)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860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876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855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862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896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907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883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846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948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873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855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953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857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1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6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Petefészek (C56)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660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687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687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675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700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700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739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729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727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696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744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716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660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1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7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Gyomor (C16)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720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744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822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694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746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732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677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698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647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649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627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614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554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1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8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</a:t>
                      </a: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éhnyak (C53)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424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418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396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379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414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426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405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420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476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396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377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408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386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91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 9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Méhtest (C54-C55)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357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334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377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386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436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429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417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461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407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452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433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463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331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91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Vese (C64-66, C68)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263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279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273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322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367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364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325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294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324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357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320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323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00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Összesen:</a:t>
                      </a:r>
                      <a:endParaRPr kumimoji="0" lang="hu-H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13926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14212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14359</a:t>
                      </a:r>
                    </a:p>
                  </a:txBody>
                  <a:tcPr marL="85740" marR="85740" marT="42881" marB="4288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14428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14680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14945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14933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14985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15137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14967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15498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14969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14771</a:t>
                      </a:r>
                    </a:p>
                  </a:txBody>
                  <a:tcPr marL="8932" marR="8932" marT="8932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Felfelé nyíl 13">
            <a:extLst>
              <a:ext uri="{FF2B5EF4-FFF2-40B4-BE49-F238E27FC236}">
                <a16:creationId xmlns:a16="http://schemas.microsoft.com/office/drawing/2014/main" id="{DEF1364A-73B8-4C48-854D-835F62490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5063" y="2147888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9" name="Felfelé nyíl 13">
            <a:extLst>
              <a:ext uri="{FF2B5EF4-FFF2-40B4-BE49-F238E27FC236}">
                <a16:creationId xmlns:a16="http://schemas.microsoft.com/office/drawing/2014/main" id="{B008099E-0F96-44D3-8458-C0483C2E7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8250" y="2147888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11" name="Felfelé nyíl 13">
            <a:extLst>
              <a:ext uri="{FF2B5EF4-FFF2-40B4-BE49-F238E27FC236}">
                <a16:creationId xmlns:a16="http://schemas.microsoft.com/office/drawing/2014/main" id="{7BD64DC5-2C9F-437A-88BC-DE3DB8CD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1413" y="3227388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14" name="Felfelé nyíl 17">
            <a:extLst>
              <a:ext uri="{FF2B5EF4-FFF2-40B4-BE49-F238E27FC236}">
                <a16:creationId xmlns:a16="http://schemas.microsoft.com/office/drawing/2014/main" id="{B33417BF-00AD-427F-8F5F-AB8E047167E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0053638" y="4379913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18" name="Felfelé nyíl 11">
            <a:extLst>
              <a:ext uri="{FF2B5EF4-FFF2-40B4-BE49-F238E27FC236}">
                <a16:creationId xmlns:a16="http://schemas.microsoft.com/office/drawing/2014/main" id="{A8DE07F4-A232-42CE-9946-1E8CD75C2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7288" y="5516563"/>
            <a:ext cx="182562" cy="36036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16" name="Felfelé nyíl 13">
            <a:extLst>
              <a:ext uri="{FF2B5EF4-FFF2-40B4-BE49-F238E27FC236}">
                <a16:creationId xmlns:a16="http://schemas.microsoft.com/office/drawing/2014/main" id="{0080BF1D-18FA-4052-B77B-D72A4C615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8888" y="3227388"/>
            <a:ext cx="136525" cy="201612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10" name="Jobbra nyíl 9">
            <a:extLst>
              <a:ext uri="{FF2B5EF4-FFF2-40B4-BE49-F238E27FC236}">
                <a16:creationId xmlns:a16="http://schemas.microsoft.com/office/drawing/2014/main" id="{5F7D7892-5984-49AF-B194-53F5E7513F50}"/>
              </a:ext>
            </a:extLst>
          </p:cNvPr>
          <p:cNvSpPr/>
          <p:nvPr/>
        </p:nvSpPr>
        <p:spPr bwMode="auto">
          <a:xfrm>
            <a:off x="10053638" y="4653137"/>
            <a:ext cx="202430" cy="144016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12" name="Jobbra nyíl 11">
            <a:extLst>
              <a:ext uri="{FF2B5EF4-FFF2-40B4-BE49-F238E27FC236}">
                <a16:creationId xmlns:a16="http://schemas.microsoft.com/office/drawing/2014/main" id="{54BB70D8-F929-420E-82E3-F5A9BE76B020}"/>
              </a:ext>
            </a:extLst>
          </p:cNvPr>
          <p:cNvSpPr/>
          <p:nvPr/>
        </p:nvSpPr>
        <p:spPr bwMode="auto">
          <a:xfrm>
            <a:off x="10040044" y="2492896"/>
            <a:ext cx="202430" cy="144016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13" name="Jobbra nyíl 12">
            <a:extLst>
              <a:ext uri="{FF2B5EF4-FFF2-40B4-BE49-F238E27FC236}">
                <a16:creationId xmlns:a16="http://schemas.microsoft.com/office/drawing/2014/main" id="{7A6F823A-A0EB-469E-9EA7-1B6220A44CF9}"/>
              </a:ext>
            </a:extLst>
          </p:cNvPr>
          <p:cNvSpPr/>
          <p:nvPr/>
        </p:nvSpPr>
        <p:spPr bwMode="auto">
          <a:xfrm>
            <a:off x="10040044" y="2852936"/>
            <a:ext cx="202430" cy="144016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15" name="Jobbra nyíl 14">
            <a:extLst>
              <a:ext uri="{FF2B5EF4-FFF2-40B4-BE49-F238E27FC236}">
                <a16:creationId xmlns:a16="http://schemas.microsoft.com/office/drawing/2014/main" id="{4300A28D-35EB-46FC-8625-DB9CADB25B43}"/>
              </a:ext>
            </a:extLst>
          </p:cNvPr>
          <p:cNvSpPr/>
          <p:nvPr/>
        </p:nvSpPr>
        <p:spPr bwMode="auto">
          <a:xfrm>
            <a:off x="10053638" y="3645024"/>
            <a:ext cx="202430" cy="144016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17" name="Jobbra nyíl 16">
            <a:extLst>
              <a:ext uri="{FF2B5EF4-FFF2-40B4-BE49-F238E27FC236}">
                <a16:creationId xmlns:a16="http://schemas.microsoft.com/office/drawing/2014/main" id="{44607629-1889-4116-A961-EA13A285CFB6}"/>
              </a:ext>
            </a:extLst>
          </p:cNvPr>
          <p:cNvSpPr/>
          <p:nvPr/>
        </p:nvSpPr>
        <p:spPr bwMode="auto">
          <a:xfrm>
            <a:off x="10040044" y="5013176"/>
            <a:ext cx="202430" cy="144016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19" name="Jobbra nyíl 18">
            <a:extLst>
              <a:ext uri="{FF2B5EF4-FFF2-40B4-BE49-F238E27FC236}">
                <a16:creationId xmlns:a16="http://schemas.microsoft.com/office/drawing/2014/main" id="{6A10C629-1F0B-4FBF-8BC1-3A1D8479D570}"/>
              </a:ext>
            </a:extLst>
          </p:cNvPr>
          <p:cNvSpPr/>
          <p:nvPr/>
        </p:nvSpPr>
        <p:spPr bwMode="auto">
          <a:xfrm>
            <a:off x="10053638" y="5301208"/>
            <a:ext cx="202430" cy="144016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20" name="Jobbra nyíl 19">
            <a:extLst>
              <a:ext uri="{FF2B5EF4-FFF2-40B4-BE49-F238E27FC236}">
                <a16:creationId xmlns:a16="http://schemas.microsoft.com/office/drawing/2014/main" id="{542658E9-9A5B-44F2-AD16-2009DE507390}"/>
              </a:ext>
            </a:extLst>
          </p:cNvPr>
          <p:cNvSpPr/>
          <p:nvPr/>
        </p:nvSpPr>
        <p:spPr bwMode="auto">
          <a:xfrm>
            <a:off x="10053638" y="4077072"/>
            <a:ext cx="202430" cy="144016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974515FE-AEE9-45B8-9266-F246788B7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2060575"/>
            <a:ext cx="576262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hu-HU" sz="1400" dirty="0">
                <a:solidFill>
                  <a:srgbClr val="FF0000"/>
                </a:solidFill>
                <a:latin typeface="+mj-lt"/>
              </a:rPr>
              <a:t>23%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84AF0E68-760B-4C72-A5C3-09DB1706B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2401888"/>
            <a:ext cx="576262" cy="30638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hu-HU" sz="1400" dirty="0">
                <a:solidFill>
                  <a:srgbClr val="FF0000"/>
                </a:solidFill>
                <a:latin typeface="+mj-lt"/>
              </a:rPr>
              <a:t>15%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2C9EA477-5B1E-4A95-8820-83FA5DF2E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2760663"/>
            <a:ext cx="576262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hu-HU" sz="1400" dirty="0">
                <a:solidFill>
                  <a:srgbClr val="FF0000"/>
                </a:solidFill>
                <a:latin typeface="+mj-lt"/>
              </a:rPr>
              <a:t>14%</a:t>
            </a:r>
          </a:p>
        </p:txBody>
      </p:sp>
      <p:sp>
        <p:nvSpPr>
          <p:cNvPr id="24" name="Felfelé nyíl 13">
            <a:extLst>
              <a:ext uri="{FF2B5EF4-FFF2-40B4-BE49-F238E27FC236}">
                <a16:creationId xmlns:a16="http://schemas.microsoft.com/office/drawing/2014/main" id="{52054662-1B27-45B5-9D86-D45F80B1F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388" y="1751013"/>
            <a:ext cx="209550" cy="223837"/>
          </a:xfrm>
          <a:prstGeom prst="upArrow">
            <a:avLst>
              <a:gd name="adj1" fmla="val 50000"/>
              <a:gd name="adj2" fmla="val 4981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endParaRPr lang="hu-HU" altLang="hu-HU" sz="2250"/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F486EEC8-3499-4315-8347-311646342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1341438"/>
            <a:ext cx="647700" cy="3381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hu-HU" sz="1600" b="1" dirty="0">
                <a:solidFill>
                  <a:srgbClr val="FF0000"/>
                </a:solidFill>
                <a:latin typeface="+mj-lt"/>
              </a:rPr>
              <a:t>52%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tx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2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hu-HU" sz="20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tx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2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hu-HU" sz="20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16652</TotalTime>
  <Words>4574</Words>
  <Application>Microsoft Office PowerPoint</Application>
  <PresentationFormat>35mm Slides</PresentationFormat>
  <Paragraphs>1247</Paragraphs>
  <Slides>42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 Black</vt:lpstr>
      <vt:lpstr>Arial</vt:lpstr>
      <vt:lpstr>Times New Roman</vt:lpstr>
      <vt:lpstr>Book Antiqua</vt:lpstr>
      <vt:lpstr>Wingdings</vt:lpstr>
      <vt:lpstr>Calibri</vt:lpstr>
      <vt:lpstr>ＭＳ Ｐゴシック</vt:lpstr>
      <vt:lpstr>Alapértelmezett terv</vt:lpstr>
      <vt:lpstr>Bitmap Image</vt:lpstr>
      <vt:lpstr>Magyar Nemzeti Rákellenes Program 2018-2030</vt:lpstr>
      <vt:lpstr>Nemzeti Népegészségügyi Programok</vt:lpstr>
      <vt:lpstr>Daganatos morbiditás és mortalitás jelentősége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Nemzeti Rák Kontrol Program definíciója (WHO)</vt:lpstr>
      <vt:lpstr>MNREP - Előzmények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Az onkológiai ellátás minőségi szintjei </vt:lpstr>
      <vt:lpstr>PowerPoint Presentation</vt:lpstr>
      <vt:lpstr>A magyar onkológiai ellátórendszer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Megavoltos besugárzók Magyarországon 2022 április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O.O.I.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Nincs diacím</dc:title>
  <dc:creator>Szentirmay Zoltán dr.</dc:creator>
  <cp:lastModifiedBy>SNIN Project</cp:lastModifiedBy>
  <cp:revision>1242</cp:revision>
  <cp:lastPrinted>2022-04-07T14:46:10Z</cp:lastPrinted>
  <dcterms:created xsi:type="dcterms:W3CDTF">2001-05-25T20:21:35Z</dcterms:created>
  <dcterms:modified xsi:type="dcterms:W3CDTF">2022-04-12T21:10:28Z</dcterms:modified>
</cp:coreProperties>
</file>