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37"/>
  </p:notesMasterIdLst>
  <p:sldIdLst>
    <p:sldId id="336" r:id="rId8"/>
    <p:sldId id="332" r:id="rId9"/>
    <p:sldId id="339" r:id="rId10"/>
    <p:sldId id="317" r:id="rId11"/>
    <p:sldId id="329" r:id="rId12"/>
    <p:sldId id="319" r:id="rId13"/>
    <p:sldId id="337" r:id="rId14"/>
    <p:sldId id="305" r:id="rId15"/>
    <p:sldId id="340" r:id="rId16"/>
    <p:sldId id="316" r:id="rId17"/>
    <p:sldId id="314" r:id="rId18"/>
    <p:sldId id="315" r:id="rId19"/>
    <p:sldId id="258" r:id="rId20"/>
    <p:sldId id="266" r:id="rId21"/>
    <p:sldId id="333" r:id="rId22"/>
    <p:sldId id="287" r:id="rId23"/>
    <p:sldId id="328" r:id="rId24"/>
    <p:sldId id="331" r:id="rId25"/>
    <p:sldId id="341" r:id="rId26"/>
    <p:sldId id="342" r:id="rId27"/>
    <p:sldId id="291" r:id="rId28"/>
    <p:sldId id="301" r:id="rId29"/>
    <p:sldId id="261" r:id="rId30"/>
    <p:sldId id="322" r:id="rId31"/>
    <p:sldId id="323" r:id="rId32"/>
    <p:sldId id="343" r:id="rId33"/>
    <p:sldId id="325" r:id="rId34"/>
    <p:sldId id="344" r:id="rId35"/>
    <p:sldId id="326" r:id="rId36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783" autoAdjust="0"/>
    <p:restoredTop sz="91024" autoAdjust="0"/>
  </p:normalViewPr>
  <p:slideViewPr>
    <p:cSldViewPr>
      <p:cViewPr varScale="1">
        <p:scale>
          <a:sx n="58" d="100"/>
          <a:sy n="58" d="100"/>
        </p:scale>
        <p:origin x="944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805B4F2-9A24-43EB-B27C-61887F592508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D9BE1381-2038-4771-849A-E2A34F9CF466}" type="pres">
      <dgm:prSet presAssocID="{4805B4F2-9A24-43EB-B27C-61887F592508}" presName="linear" presStyleCnt="0">
        <dgm:presLayoutVars>
          <dgm:dir/>
          <dgm:resizeHandles val="exact"/>
        </dgm:presLayoutVars>
      </dgm:prSet>
      <dgm:spPr/>
    </dgm:pt>
  </dgm:ptLst>
  <dgm:cxnLst>
    <dgm:cxn modelId="{353EE49F-8403-40C7-813B-A6F3FB1D2A93}" type="presOf" srcId="{4805B4F2-9A24-43EB-B27C-61887F592508}" destId="{D9BE1381-2038-4771-849A-E2A34F9CF466}" srcOrd="0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E27327-C276-401E-9AC7-8906F6AAB7C5}" type="doc">
      <dgm:prSet loTypeId="urn:microsoft.com/office/officeart/2005/8/layout/bProcess4" loCatId="process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hu-HU"/>
        </a:p>
      </dgm:t>
    </dgm:pt>
    <dgm:pt modelId="{8F88C1F5-7DEF-435F-80E3-63ED52CCE3D3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Támogatási kérelem beküldése</a:t>
          </a:r>
        </a:p>
      </dgm:t>
    </dgm:pt>
    <dgm:pt modelId="{ECE447D1-A5DF-40C8-80CD-3665E5CEFF45}" type="parTrans" cxnId="{6A6E7057-B8E0-4445-BB50-817141D9A3A3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EC6546F4-7569-45A8-98FE-1442F76B0565}" type="sibTrans" cxnId="{6A6E7057-B8E0-4445-BB50-817141D9A3A3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3019CF85-021B-4A1E-8A46-CF0575CF50A2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Szakfőosztály előzetes véleményezése</a:t>
          </a:r>
        </a:p>
        <a:p>
          <a:r>
            <a:rPr lang="hu-HU" sz="1800" b="1" dirty="0">
              <a:latin typeface="+mn-lt"/>
            </a:rPr>
            <a:t>(szakmai javaslattevő)</a:t>
          </a:r>
        </a:p>
      </dgm:t>
    </dgm:pt>
    <dgm:pt modelId="{8CB43183-6BF2-4742-89AF-0F1262012BF6}" type="parTrans" cxnId="{A43805B6-EED8-40E5-B729-86C2BBEEE756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B92126B9-E6A9-4CEF-8999-DE7124A92592}" type="sibTrans" cxnId="{A43805B6-EED8-40E5-B729-86C2BBEEE756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E969BD3B-4719-446C-AF66-9A021537E5CE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Egészségügyért felelős államtitkár előzetes támogatása</a:t>
          </a:r>
        </a:p>
        <a:p>
          <a:endParaRPr lang="hu-HU" sz="1800" b="1" dirty="0">
            <a:latin typeface="+mn-lt"/>
          </a:endParaRPr>
        </a:p>
      </dgm:t>
    </dgm:pt>
    <dgm:pt modelId="{37C016AD-D41D-462D-A5E4-7779FCF1EE3F}" type="parTrans" cxnId="{7D4CBBAC-4684-4A92-9FBD-887C10DC10AF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E5F46DA3-19DC-4C00-9482-48F611B459F3}" type="sibTrans" cxnId="{7D4CBBAC-4684-4A92-9FBD-887C10DC10AF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42B80388-3184-40A9-8AB4-4CAF9EFF2B98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Egészségügyért felelős </a:t>
          </a:r>
          <a:r>
            <a:rPr lang="hu-HU" sz="1800" b="1">
              <a:latin typeface="+mn-lt"/>
            </a:rPr>
            <a:t>államtitkár döntése</a:t>
          </a:r>
          <a:endParaRPr lang="hu-HU" sz="1800" b="1" dirty="0">
            <a:latin typeface="+mn-lt"/>
          </a:endParaRPr>
        </a:p>
      </dgm:t>
    </dgm:pt>
    <dgm:pt modelId="{AD283E9A-EAC0-4634-ACA7-3C190F798A74}" type="parTrans" cxnId="{DEF9547C-1452-4AA3-8BA3-67022B047900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35073E67-D935-48BB-8C88-652779EA42BF}" type="sibTrans" cxnId="{DEF9547C-1452-4AA3-8BA3-67022B047900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E27BF54D-8F46-44A6-88B5-DEF4DD165803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Egészségügyi Költségvetési Főosztály</a:t>
          </a:r>
        </a:p>
        <a:p>
          <a:r>
            <a:rPr lang="hu-HU" sz="1800" b="1" dirty="0">
              <a:latin typeface="+mn-lt"/>
            </a:rPr>
            <a:t>Értesítés kiküldése</a:t>
          </a:r>
        </a:p>
      </dgm:t>
    </dgm:pt>
    <dgm:pt modelId="{2327A2B0-CC76-41D1-8E95-61B50DED8C6E}" type="parTrans" cxnId="{9516370C-68B9-41EC-BF83-8289F401CCA3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9B20CFB0-BAEA-494C-9C99-96EC51AD2C27}" type="sibTrans" cxnId="{9516370C-68B9-41EC-BF83-8289F401CCA3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2990E137-05AF-4F91-864B-01B57FB88523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Támogatott szervezet megküldi a programtervet</a:t>
          </a:r>
        </a:p>
      </dgm:t>
    </dgm:pt>
    <dgm:pt modelId="{08378353-D717-4496-90B4-E8805F1B101F}" type="parTrans" cxnId="{32B8005E-9F18-4840-9247-663B18310206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18082F83-B545-41D9-B628-200DCF0214C1}" type="sibTrans" cxnId="{32B8005E-9F18-4840-9247-663B18310206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BDC1922C-F174-4059-9D95-63F683798869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Szakmai javaslattevő főosztály elfogadásra javasolja</a:t>
          </a:r>
        </a:p>
      </dgm:t>
    </dgm:pt>
    <dgm:pt modelId="{75CEB8E7-BC91-40A5-BE5C-26F4F64525AC}" type="parTrans" cxnId="{B69B96BD-3A38-4451-855B-B362B7523206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F2F1261C-31C1-4D5E-BA89-F0DB307435BD}" type="sibTrans" cxnId="{B69B96BD-3A38-4451-855B-B362B7523206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0CA5C604-43BB-4297-85D1-D51BA49123D4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Támogatói Okirat</a:t>
          </a:r>
        </a:p>
        <a:p>
          <a:r>
            <a:rPr lang="hu-HU" sz="1800" b="1" dirty="0">
              <a:latin typeface="+mn-lt"/>
            </a:rPr>
            <a:t>Folyósítás</a:t>
          </a:r>
        </a:p>
      </dgm:t>
    </dgm:pt>
    <dgm:pt modelId="{F9EF0D92-DFCD-4D82-A9C2-0D867DE6A8F9}" type="parTrans" cxnId="{D906B5C6-572C-4900-804A-858E4E5FAC42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1418B18C-7BB1-4330-98CB-CBD7D93D7361}" type="sibTrans" cxnId="{D906B5C6-572C-4900-804A-858E4E5FAC42}">
      <dgm:prSet custT="1"/>
      <dgm:spPr/>
      <dgm:t>
        <a:bodyPr/>
        <a:lstStyle/>
        <a:p>
          <a:endParaRPr lang="hu-HU" sz="1800" b="1">
            <a:latin typeface="+mn-lt"/>
          </a:endParaRPr>
        </a:p>
      </dgm:t>
    </dgm:pt>
    <dgm:pt modelId="{BC6F8AE7-2F04-4FA0-BC4F-027E9227DE3B}">
      <dgm:prSet phldrT="[Szöveg]" custT="1"/>
      <dgm:spPr/>
      <dgm:t>
        <a:bodyPr/>
        <a:lstStyle/>
        <a:p>
          <a:r>
            <a:rPr lang="hu-HU" sz="1800" b="1" dirty="0">
              <a:latin typeface="+mn-lt"/>
            </a:rPr>
            <a:t>Program végrehajtása és elszámolás</a:t>
          </a:r>
        </a:p>
      </dgm:t>
    </dgm:pt>
    <dgm:pt modelId="{2C309EC4-2D80-45FC-AB99-7FD7127BE279}" type="parTrans" cxnId="{389CA536-33D8-4029-940D-1D38C0441B58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45DF8724-94EE-49F4-942D-0470AFE03B52}" type="sibTrans" cxnId="{389CA536-33D8-4029-940D-1D38C0441B58}">
      <dgm:prSet/>
      <dgm:spPr/>
      <dgm:t>
        <a:bodyPr/>
        <a:lstStyle/>
        <a:p>
          <a:endParaRPr lang="hu-HU" sz="1800" b="1">
            <a:latin typeface="+mn-lt"/>
          </a:endParaRPr>
        </a:p>
      </dgm:t>
    </dgm:pt>
    <dgm:pt modelId="{A9991570-EF15-432D-BA95-40D3E3D7798A}" type="pres">
      <dgm:prSet presAssocID="{CAE27327-C276-401E-9AC7-8906F6AAB7C5}" presName="Name0" presStyleCnt="0">
        <dgm:presLayoutVars>
          <dgm:dir/>
          <dgm:resizeHandles/>
        </dgm:presLayoutVars>
      </dgm:prSet>
      <dgm:spPr/>
    </dgm:pt>
    <dgm:pt modelId="{7FF2D7DB-DD27-4C24-A620-4BABBEABD7A6}" type="pres">
      <dgm:prSet presAssocID="{8F88C1F5-7DEF-435F-80E3-63ED52CCE3D3}" presName="compNode" presStyleCnt="0"/>
      <dgm:spPr/>
    </dgm:pt>
    <dgm:pt modelId="{06A918CE-0F89-4ECD-8A0F-81FFE2A24629}" type="pres">
      <dgm:prSet presAssocID="{8F88C1F5-7DEF-435F-80E3-63ED52CCE3D3}" presName="dummyConnPt" presStyleCnt="0"/>
      <dgm:spPr/>
    </dgm:pt>
    <dgm:pt modelId="{4FEDF894-1901-4817-9D6B-EE083D465321}" type="pres">
      <dgm:prSet presAssocID="{8F88C1F5-7DEF-435F-80E3-63ED52CCE3D3}" presName="node" presStyleLbl="node1" presStyleIdx="0" presStyleCnt="9">
        <dgm:presLayoutVars>
          <dgm:bulletEnabled val="1"/>
        </dgm:presLayoutVars>
      </dgm:prSet>
      <dgm:spPr/>
    </dgm:pt>
    <dgm:pt modelId="{D823F017-3EC1-40FE-84C4-F1DAE779254D}" type="pres">
      <dgm:prSet presAssocID="{EC6546F4-7569-45A8-98FE-1442F76B0565}" presName="sibTrans" presStyleLbl="bgSibTrans2D1" presStyleIdx="0" presStyleCnt="8"/>
      <dgm:spPr/>
    </dgm:pt>
    <dgm:pt modelId="{EE1EB766-95BD-49AF-8834-B13F4F2ECC62}" type="pres">
      <dgm:prSet presAssocID="{3019CF85-021B-4A1E-8A46-CF0575CF50A2}" presName="compNode" presStyleCnt="0"/>
      <dgm:spPr/>
    </dgm:pt>
    <dgm:pt modelId="{BBCF1022-DCA9-48FB-89C9-675755625EF4}" type="pres">
      <dgm:prSet presAssocID="{3019CF85-021B-4A1E-8A46-CF0575CF50A2}" presName="dummyConnPt" presStyleCnt="0"/>
      <dgm:spPr/>
    </dgm:pt>
    <dgm:pt modelId="{F532C600-2032-4986-B3A7-00114E768DBC}" type="pres">
      <dgm:prSet presAssocID="{3019CF85-021B-4A1E-8A46-CF0575CF50A2}" presName="node" presStyleLbl="node1" presStyleIdx="1" presStyleCnt="9">
        <dgm:presLayoutVars>
          <dgm:bulletEnabled val="1"/>
        </dgm:presLayoutVars>
      </dgm:prSet>
      <dgm:spPr/>
    </dgm:pt>
    <dgm:pt modelId="{F102C3F2-7AA6-4621-B7A5-6E84A1D38379}" type="pres">
      <dgm:prSet presAssocID="{B92126B9-E6A9-4CEF-8999-DE7124A92592}" presName="sibTrans" presStyleLbl="bgSibTrans2D1" presStyleIdx="1" presStyleCnt="8"/>
      <dgm:spPr/>
    </dgm:pt>
    <dgm:pt modelId="{94A05CBF-CC6B-411C-B9E8-486731BC8AE0}" type="pres">
      <dgm:prSet presAssocID="{E969BD3B-4719-446C-AF66-9A021537E5CE}" presName="compNode" presStyleCnt="0"/>
      <dgm:spPr/>
    </dgm:pt>
    <dgm:pt modelId="{9A36DA31-6BE7-45EF-94E7-DA82534551E0}" type="pres">
      <dgm:prSet presAssocID="{E969BD3B-4719-446C-AF66-9A021537E5CE}" presName="dummyConnPt" presStyleCnt="0"/>
      <dgm:spPr/>
    </dgm:pt>
    <dgm:pt modelId="{AC738024-F445-4D1E-8996-A25FB2FAAB98}" type="pres">
      <dgm:prSet presAssocID="{E969BD3B-4719-446C-AF66-9A021537E5CE}" presName="node" presStyleLbl="node1" presStyleIdx="2" presStyleCnt="9">
        <dgm:presLayoutVars>
          <dgm:bulletEnabled val="1"/>
        </dgm:presLayoutVars>
      </dgm:prSet>
      <dgm:spPr/>
    </dgm:pt>
    <dgm:pt modelId="{A4DE3F6E-78BB-4BA4-900D-890788811341}" type="pres">
      <dgm:prSet presAssocID="{E5F46DA3-19DC-4C00-9482-48F611B459F3}" presName="sibTrans" presStyleLbl="bgSibTrans2D1" presStyleIdx="2" presStyleCnt="8"/>
      <dgm:spPr/>
    </dgm:pt>
    <dgm:pt modelId="{46E861D1-A2AA-4383-8269-6344745B7795}" type="pres">
      <dgm:prSet presAssocID="{42B80388-3184-40A9-8AB4-4CAF9EFF2B98}" presName="compNode" presStyleCnt="0"/>
      <dgm:spPr/>
    </dgm:pt>
    <dgm:pt modelId="{DA22ABD5-1021-47BA-B818-624663E212F1}" type="pres">
      <dgm:prSet presAssocID="{42B80388-3184-40A9-8AB4-4CAF9EFF2B98}" presName="dummyConnPt" presStyleCnt="0"/>
      <dgm:spPr/>
    </dgm:pt>
    <dgm:pt modelId="{9C35D4A8-8730-4021-BDF0-29B237433AB3}" type="pres">
      <dgm:prSet presAssocID="{42B80388-3184-40A9-8AB4-4CAF9EFF2B98}" presName="node" presStyleLbl="node1" presStyleIdx="3" presStyleCnt="9">
        <dgm:presLayoutVars>
          <dgm:bulletEnabled val="1"/>
        </dgm:presLayoutVars>
      </dgm:prSet>
      <dgm:spPr/>
    </dgm:pt>
    <dgm:pt modelId="{93E95043-E0D8-4665-90FC-E44C7AD9BD95}" type="pres">
      <dgm:prSet presAssocID="{35073E67-D935-48BB-8C88-652779EA42BF}" presName="sibTrans" presStyleLbl="bgSibTrans2D1" presStyleIdx="3" presStyleCnt="8"/>
      <dgm:spPr/>
    </dgm:pt>
    <dgm:pt modelId="{A087DF1C-3A65-446F-9EC2-0CB4BC0841B0}" type="pres">
      <dgm:prSet presAssocID="{E27BF54D-8F46-44A6-88B5-DEF4DD165803}" presName="compNode" presStyleCnt="0"/>
      <dgm:spPr/>
    </dgm:pt>
    <dgm:pt modelId="{3C81AB10-EFBF-44FB-95ED-DFC0AA05E097}" type="pres">
      <dgm:prSet presAssocID="{E27BF54D-8F46-44A6-88B5-DEF4DD165803}" presName="dummyConnPt" presStyleCnt="0"/>
      <dgm:spPr/>
    </dgm:pt>
    <dgm:pt modelId="{3CA3AD34-4A8C-416E-B5D2-1E26C9E2D7C2}" type="pres">
      <dgm:prSet presAssocID="{E27BF54D-8F46-44A6-88B5-DEF4DD165803}" presName="node" presStyleLbl="node1" presStyleIdx="4" presStyleCnt="9">
        <dgm:presLayoutVars>
          <dgm:bulletEnabled val="1"/>
        </dgm:presLayoutVars>
      </dgm:prSet>
      <dgm:spPr/>
    </dgm:pt>
    <dgm:pt modelId="{C620A9E6-1AD4-43BE-A396-C4CC9FBAF23A}" type="pres">
      <dgm:prSet presAssocID="{9B20CFB0-BAEA-494C-9C99-96EC51AD2C27}" presName="sibTrans" presStyleLbl="bgSibTrans2D1" presStyleIdx="4" presStyleCnt="8"/>
      <dgm:spPr/>
    </dgm:pt>
    <dgm:pt modelId="{BE007A00-1526-47E0-97B2-031EA9843C1E}" type="pres">
      <dgm:prSet presAssocID="{2990E137-05AF-4F91-864B-01B57FB88523}" presName="compNode" presStyleCnt="0"/>
      <dgm:spPr/>
    </dgm:pt>
    <dgm:pt modelId="{3963110F-46C8-4F56-BA97-4C6B02296B95}" type="pres">
      <dgm:prSet presAssocID="{2990E137-05AF-4F91-864B-01B57FB88523}" presName="dummyConnPt" presStyleCnt="0"/>
      <dgm:spPr/>
    </dgm:pt>
    <dgm:pt modelId="{25B95D5C-E493-4389-9B2C-C83CEBB71766}" type="pres">
      <dgm:prSet presAssocID="{2990E137-05AF-4F91-864B-01B57FB88523}" presName="node" presStyleLbl="node1" presStyleIdx="5" presStyleCnt="9">
        <dgm:presLayoutVars>
          <dgm:bulletEnabled val="1"/>
        </dgm:presLayoutVars>
      </dgm:prSet>
      <dgm:spPr/>
    </dgm:pt>
    <dgm:pt modelId="{8FC03C7F-6A8D-426F-B140-25B72E25BCBF}" type="pres">
      <dgm:prSet presAssocID="{18082F83-B545-41D9-B628-200DCF0214C1}" presName="sibTrans" presStyleLbl="bgSibTrans2D1" presStyleIdx="5" presStyleCnt="8"/>
      <dgm:spPr/>
    </dgm:pt>
    <dgm:pt modelId="{AAF9D287-ED9A-4E4D-9558-998B8779957F}" type="pres">
      <dgm:prSet presAssocID="{BDC1922C-F174-4059-9D95-63F683798869}" presName="compNode" presStyleCnt="0"/>
      <dgm:spPr/>
    </dgm:pt>
    <dgm:pt modelId="{B30BC5F7-48F4-4D3F-A6F2-219851AE9A37}" type="pres">
      <dgm:prSet presAssocID="{BDC1922C-F174-4059-9D95-63F683798869}" presName="dummyConnPt" presStyleCnt="0"/>
      <dgm:spPr/>
    </dgm:pt>
    <dgm:pt modelId="{2648B3E7-2731-4C71-9E34-D048C2D96840}" type="pres">
      <dgm:prSet presAssocID="{BDC1922C-F174-4059-9D95-63F683798869}" presName="node" presStyleLbl="node1" presStyleIdx="6" presStyleCnt="9">
        <dgm:presLayoutVars>
          <dgm:bulletEnabled val="1"/>
        </dgm:presLayoutVars>
      </dgm:prSet>
      <dgm:spPr/>
    </dgm:pt>
    <dgm:pt modelId="{BFE89553-14D8-4859-9530-0F43BB0FE82C}" type="pres">
      <dgm:prSet presAssocID="{F2F1261C-31C1-4D5E-BA89-F0DB307435BD}" presName="sibTrans" presStyleLbl="bgSibTrans2D1" presStyleIdx="6" presStyleCnt="8"/>
      <dgm:spPr/>
    </dgm:pt>
    <dgm:pt modelId="{25F239D9-7724-4178-94E8-93484B0246AC}" type="pres">
      <dgm:prSet presAssocID="{0CA5C604-43BB-4297-85D1-D51BA49123D4}" presName="compNode" presStyleCnt="0"/>
      <dgm:spPr/>
    </dgm:pt>
    <dgm:pt modelId="{16DEC9F1-08D5-46CE-A370-3C1DAC55F4CA}" type="pres">
      <dgm:prSet presAssocID="{0CA5C604-43BB-4297-85D1-D51BA49123D4}" presName="dummyConnPt" presStyleCnt="0"/>
      <dgm:spPr/>
    </dgm:pt>
    <dgm:pt modelId="{A212CFE2-DA77-4E8F-B0F4-401BC24D6D9F}" type="pres">
      <dgm:prSet presAssocID="{0CA5C604-43BB-4297-85D1-D51BA49123D4}" presName="node" presStyleLbl="node1" presStyleIdx="7" presStyleCnt="9">
        <dgm:presLayoutVars>
          <dgm:bulletEnabled val="1"/>
        </dgm:presLayoutVars>
      </dgm:prSet>
      <dgm:spPr/>
    </dgm:pt>
    <dgm:pt modelId="{09329A7F-1B20-4EE9-99AD-8D603DE969C9}" type="pres">
      <dgm:prSet presAssocID="{1418B18C-7BB1-4330-98CB-CBD7D93D7361}" presName="sibTrans" presStyleLbl="bgSibTrans2D1" presStyleIdx="7" presStyleCnt="8"/>
      <dgm:spPr/>
    </dgm:pt>
    <dgm:pt modelId="{45CB839A-270E-44B5-AD80-1F605BF775A1}" type="pres">
      <dgm:prSet presAssocID="{BC6F8AE7-2F04-4FA0-BC4F-027E9227DE3B}" presName="compNode" presStyleCnt="0"/>
      <dgm:spPr/>
    </dgm:pt>
    <dgm:pt modelId="{DE5AD8A8-2079-4CE1-9D3D-A74B6204D530}" type="pres">
      <dgm:prSet presAssocID="{BC6F8AE7-2F04-4FA0-BC4F-027E9227DE3B}" presName="dummyConnPt" presStyleCnt="0"/>
      <dgm:spPr/>
    </dgm:pt>
    <dgm:pt modelId="{2750C723-2A80-46E0-9C1E-83F225A5EDB7}" type="pres">
      <dgm:prSet presAssocID="{BC6F8AE7-2F04-4FA0-BC4F-027E9227DE3B}" presName="node" presStyleLbl="node1" presStyleIdx="8" presStyleCnt="9">
        <dgm:presLayoutVars>
          <dgm:bulletEnabled val="1"/>
        </dgm:presLayoutVars>
      </dgm:prSet>
      <dgm:spPr/>
    </dgm:pt>
  </dgm:ptLst>
  <dgm:cxnLst>
    <dgm:cxn modelId="{CACCC604-3F2F-4F08-B175-1DFA2D304602}" type="presOf" srcId="{35073E67-D935-48BB-8C88-652779EA42BF}" destId="{93E95043-E0D8-4665-90FC-E44C7AD9BD95}" srcOrd="0" destOrd="0" presId="urn:microsoft.com/office/officeart/2005/8/layout/bProcess4"/>
    <dgm:cxn modelId="{9136580B-AD6D-45D1-A71C-E19B5582C24A}" type="presOf" srcId="{BDC1922C-F174-4059-9D95-63F683798869}" destId="{2648B3E7-2731-4C71-9E34-D048C2D96840}" srcOrd="0" destOrd="0" presId="urn:microsoft.com/office/officeart/2005/8/layout/bProcess4"/>
    <dgm:cxn modelId="{9516370C-68B9-41EC-BF83-8289F401CCA3}" srcId="{CAE27327-C276-401E-9AC7-8906F6AAB7C5}" destId="{E27BF54D-8F46-44A6-88B5-DEF4DD165803}" srcOrd="4" destOrd="0" parTransId="{2327A2B0-CC76-41D1-8E95-61B50DED8C6E}" sibTransId="{9B20CFB0-BAEA-494C-9C99-96EC51AD2C27}"/>
    <dgm:cxn modelId="{8376181B-07E3-45F4-A2FB-67CBCAFB1ADD}" type="presOf" srcId="{18082F83-B545-41D9-B628-200DCF0214C1}" destId="{8FC03C7F-6A8D-426F-B140-25B72E25BCBF}" srcOrd="0" destOrd="0" presId="urn:microsoft.com/office/officeart/2005/8/layout/bProcess4"/>
    <dgm:cxn modelId="{3F76CE1E-1AA2-44AA-BE39-233CB4C79812}" type="presOf" srcId="{42B80388-3184-40A9-8AB4-4CAF9EFF2B98}" destId="{9C35D4A8-8730-4021-BDF0-29B237433AB3}" srcOrd="0" destOrd="0" presId="urn:microsoft.com/office/officeart/2005/8/layout/bProcess4"/>
    <dgm:cxn modelId="{22761A2C-22B0-4249-8DA7-C06016370207}" type="presOf" srcId="{9B20CFB0-BAEA-494C-9C99-96EC51AD2C27}" destId="{C620A9E6-1AD4-43BE-A396-C4CC9FBAF23A}" srcOrd="0" destOrd="0" presId="urn:microsoft.com/office/officeart/2005/8/layout/bProcess4"/>
    <dgm:cxn modelId="{389CA536-33D8-4029-940D-1D38C0441B58}" srcId="{CAE27327-C276-401E-9AC7-8906F6AAB7C5}" destId="{BC6F8AE7-2F04-4FA0-BC4F-027E9227DE3B}" srcOrd="8" destOrd="0" parTransId="{2C309EC4-2D80-45FC-AB99-7FD7127BE279}" sibTransId="{45DF8724-94EE-49F4-942D-0470AFE03B52}"/>
    <dgm:cxn modelId="{3158C537-65BA-4831-8569-594C224B885A}" type="presOf" srcId="{E969BD3B-4719-446C-AF66-9A021537E5CE}" destId="{AC738024-F445-4D1E-8996-A25FB2FAAB98}" srcOrd="0" destOrd="0" presId="urn:microsoft.com/office/officeart/2005/8/layout/bProcess4"/>
    <dgm:cxn modelId="{1E63603F-C84A-4BE1-B661-EC60416841F9}" type="presOf" srcId="{3019CF85-021B-4A1E-8A46-CF0575CF50A2}" destId="{F532C600-2032-4986-B3A7-00114E768DBC}" srcOrd="0" destOrd="0" presId="urn:microsoft.com/office/officeart/2005/8/layout/bProcess4"/>
    <dgm:cxn modelId="{64E9CE5C-59C0-4BD0-A50C-6E8B369BC0F0}" type="presOf" srcId="{E5F46DA3-19DC-4C00-9482-48F611B459F3}" destId="{A4DE3F6E-78BB-4BA4-900D-890788811341}" srcOrd="0" destOrd="0" presId="urn:microsoft.com/office/officeart/2005/8/layout/bProcess4"/>
    <dgm:cxn modelId="{32B8005E-9F18-4840-9247-663B18310206}" srcId="{CAE27327-C276-401E-9AC7-8906F6AAB7C5}" destId="{2990E137-05AF-4F91-864B-01B57FB88523}" srcOrd="5" destOrd="0" parTransId="{08378353-D717-4496-90B4-E8805F1B101F}" sibTransId="{18082F83-B545-41D9-B628-200DCF0214C1}"/>
    <dgm:cxn modelId="{340C1476-606D-4B1F-AFE9-1EE9A758AB0F}" type="presOf" srcId="{BC6F8AE7-2F04-4FA0-BC4F-027E9227DE3B}" destId="{2750C723-2A80-46E0-9C1E-83F225A5EDB7}" srcOrd="0" destOrd="0" presId="urn:microsoft.com/office/officeart/2005/8/layout/bProcess4"/>
    <dgm:cxn modelId="{032B9176-E8E4-4189-8F2A-9A1ECBC08E6A}" type="presOf" srcId="{B92126B9-E6A9-4CEF-8999-DE7124A92592}" destId="{F102C3F2-7AA6-4621-B7A5-6E84A1D38379}" srcOrd="0" destOrd="0" presId="urn:microsoft.com/office/officeart/2005/8/layout/bProcess4"/>
    <dgm:cxn modelId="{6A6E7057-B8E0-4445-BB50-817141D9A3A3}" srcId="{CAE27327-C276-401E-9AC7-8906F6AAB7C5}" destId="{8F88C1F5-7DEF-435F-80E3-63ED52CCE3D3}" srcOrd="0" destOrd="0" parTransId="{ECE447D1-A5DF-40C8-80CD-3665E5CEFF45}" sibTransId="{EC6546F4-7569-45A8-98FE-1442F76B0565}"/>
    <dgm:cxn modelId="{DEF9547C-1452-4AA3-8BA3-67022B047900}" srcId="{CAE27327-C276-401E-9AC7-8906F6AAB7C5}" destId="{42B80388-3184-40A9-8AB4-4CAF9EFF2B98}" srcOrd="3" destOrd="0" parTransId="{AD283E9A-EAC0-4634-ACA7-3C190F798A74}" sibTransId="{35073E67-D935-48BB-8C88-652779EA42BF}"/>
    <dgm:cxn modelId="{A5655C98-9504-40CE-9C04-B74C78162670}" type="presOf" srcId="{CAE27327-C276-401E-9AC7-8906F6AAB7C5}" destId="{A9991570-EF15-432D-BA95-40D3E3D7798A}" srcOrd="0" destOrd="0" presId="urn:microsoft.com/office/officeart/2005/8/layout/bProcess4"/>
    <dgm:cxn modelId="{523BB19B-21AD-4778-BD22-905C773B8063}" type="presOf" srcId="{EC6546F4-7569-45A8-98FE-1442F76B0565}" destId="{D823F017-3EC1-40FE-84C4-F1DAE779254D}" srcOrd="0" destOrd="0" presId="urn:microsoft.com/office/officeart/2005/8/layout/bProcess4"/>
    <dgm:cxn modelId="{7D4CBBAC-4684-4A92-9FBD-887C10DC10AF}" srcId="{CAE27327-C276-401E-9AC7-8906F6AAB7C5}" destId="{E969BD3B-4719-446C-AF66-9A021537E5CE}" srcOrd="2" destOrd="0" parTransId="{37C016AD-D41D-462D-A5E4-7779FCF1EE3F}" sibTransId="{E5F46DA3-19DC-4C00-9482-48F611B459F3}"/>
    <dgm:cxn modelId="{A43805B6-EED8-40E5-B729-86C2BBEEE756}" srcId="{CAE27327-C276-401E-9AC7-8906F6AAB7C5}" destId="{3019CF85-021B-4A1E-8A46-CF0575CF50A2}" srcOrd="1" destOrd="0" parTransId="{8CB43183-6BF2-4742-89AF-0F1262012BF6}" sibTransId="{B92126B9-E6A9-4CEF-8999-DE7124A92592}"/>
    <dgm:cxn modelId="{601376BD-5AD2-4464-A865-2B916A3E22D5}" type="presOf" srcId="{1418B18C-7BB1-4330-98CB-CBD7D93D7361}" destId="{09329A7F-1B20-4EE9-99AD-8D603DE969C9}" srcOrd="0" destOrd="0" presId="urn:microsoft.com/office/officeart/2005/8/layout/bProcess4"/>
    <dgm:cxn modelId="{B69B96BD-3A38-4451-855B-B362B7523206}" srcId="{CAE27327-C276-401E-9AC7-8906F6AAB7C5}" destId="{BDC1922C-F174-4059-9D95-63F683798869}" srcOrd="6" destOrd="0" parTransId="{75CEB8E7-BC91-40A5-BE5C-26F4F64525AC}" sibTransId="{F2F1261C-31C1-4D5E-BA89-F0DB307435BD}"/>
    <dgm:cxn modelId="{D906B5C6-572C-4900-804A-858E4E5FAC42}" srcId="{CAE27327-C276-401E-9AC7-8906F6AAB7C5}" destId="{0CA5C604-43BB-4297-85D1-D51BA49123D4}" srcOrd="7" destOrd="0" parTransId="{F9EF0D92-DFCD-4D82-A9C2-0D867DE6A8F9}" sibTransId="{1418B18C-7BB1-4330-98CB-CBD7D93D7361}"/>
    <dgm:cxn modelId="{6836CCCA-5023-4AA2-B1A7-35C32E607D8A}" type="presOf" srcId="{0CA5C604-43BB-4297-85D1-D51BA49123D4}" destId="{A212CFE2-DA77-4E8F-B0F4-401BC24D6D9F}" srcOrd="0" destOrd="0" presId="urn:microsoft.com/office/officeart/2005/8/layout/bProcess4"/>
    <dgm:cxn modelId="{A6838DED-E46C-4283-BCB5-2FEDD85D3585}" type="presOf" srcId="{F2F1261C-31C1-4D5E-BA89-F0DB307435BD}" destId="{BFE89553-14D8-4859-9530-0F43BB0FE82C}" srcOrd="0" destOrd="0" presId="urn:microsoft.com/office/officeart/2005/8/layout/bProcess4"/>
    <dgm:cxn modelId="{23C3C8F2-EC72-46B3-AE17-1F39948F89DC}" type="presOf" srcId="{2990E137-05AF-4F91-864B-01B57FB88523}" destId="{25B95D5C-E493-4389-9B2C-C83CEBB71766}" srcOrd="0" destOrd="0" presId="urn:microsoft.com/office/officeart/2005/8/layout/bProcess4"/>
    <dgm:cxn modelId="{AAD289F3-354E-482E-A16C-4E16E7DDD7B6}" type="presOf" srcId="{E27BF54D-8F46-44A6-88B5-DEF4DD165803}" destId="{3CA3AD34-4A8C-416E-B5D2-1E26C9E2D7C2}" srcOrd="0" destOrd="0" presId="urn:microsoft.com/office/officeart/2005/8/layout/bProcess4"/>
    <dgm:cxn modelId="{594EC7FD-F094-4453-82E2-0A3C57AD9BA7}" type="presOf" srcId="{8F88C1F5-7DEF-435F-80E3-63ED52CCE3D3}" destId="{4FEDF894-1901-4817-9D6B-EE083D465321}" srcOrd="0" destOrd="0" presId="urn:microsoft.com/office/officeart/2005/8/layout/bProcess4"/>
    <dgm:cxn modelId="{4985A0CB-21A4-4869-BF4F-F1A937B971E6}" type="presParOf" srcId="{A9991570-EF15-432D-BA95-40D3E3D7798A}" destId="{7FF2D7DB-DD27-4C24-A620-4BABBEABD7A6}" srcOrd="0" destOrd="0" presId="urn:microsoft.com/office/officeart/2005/8/layout/bProcess4"/>
    <dgm:cxn modelId="{E0568EF6-32A4-4930-A4A8-80E279D812FD}" type="presParOf" srcId="{7FF2D7DB-DD27-4C24-A620-4BABBEABD7A6}" destId="{06A918CE-0F89-4ECD-8A0F-81FFE2A24629}" srcOrd="0" destOrd="0" presId="urn:microsoft.com/office/officeart/2005/8/layout/bProcess4"/>
    <dgm:cxn modelId="{8095D984-5886-428D-8BB1-C958A8561C2A}" type="presParOf" srcId="{7FF2D7DB-DD27-4C24-A620-4BABBEABD7A6}" destId="{4FEDF894-1901-4817-9D6B-EE083D465321}" srcOrd="1" destOrd="0" presId="urn:microsoft.com/office/officeart/2005/8/layout/bProcess4"/>
    <dgm:cxn modelId="{CBF68166-3A21-4E11-8B46-03C6025DC23F}" type="presParOf" srcId="{A9991570-EF15-432D-BA95-40D3E3D7798A}" destId="{D823F017-3EC1-40FE-84C4-F1DAE779254D}" srcOrd="1" destOrd="0" presId="urn:microsoft.com/office/officeart/2005/8/layout/bProcess4"/>
    <dgm:cxn modelId="{81F2CFD5-AF2D-4179-8D95-3BB610C00F3B}" type="presParOf" srcId="{A9991570-EF15-432D-BA95-40D3E3D7798A}" destId="{EE1EB766-95BD-49AF-8834-B13F4F2ECC62}" srcOrd="2" destOrd="0" presId="urn:microsoft.com/office/officeart/2005/8/layout/bProcess4"/>
    <dgm:cxn modelId="{99F1B8C8-9FF5-4C57-9C32-C3443A0E57ED}" type="presParOf" srcId="{EE1EB766-95BD-49AF-8834-B13F4F2ECC62}" destId="{BBCF1022-DCA9-48FB-89C9-675755625EF4}" srcOrd="0" destOrd="0" presId="urn:microsoft.com/office/officeart/2005/8/layout/bProcess4"/>
    <dgm:cxn modelId="{B2E0E202-DCC4-407F-9F26-33CCA7AC2617}" type="presParOf" srcId="{EE1EB766-95BD-49AF-8834-B13F4F2ECC62}" destId="{F532C600-2032-4986-B3A7-00114E768DBC}" srcOrd="1" destOrd="0" presId="urn:microsoft.com/office/officeart/2005/8/layout/bProcess4"/>
    <dgm:cxn modelId="{854BAD9F-C945-4174-BA71-FBAA9156531E}" type="presParOf" srcId="{A9991570-EF15-432D-BA95-40D3E3D7798A}" destId="{F102C3F2-7AA6-4621-B7A5-6E84A1D38379}" srcOrd="3" destOrd="0" presId="urn:microsoft.com/office/officeart/2005/8/layout/bProcess4"/>
    <dgm:cxn modelId="{DD32B3C9-E9A5-4EB6-A198-D46FB507CB70}" type="presParOf" srcId="{A9991570-EF15-432D-BA95-40D3E3D7798A}" destId="{94A05CBF-CC6B-411C-B9E8-486731BC8AE0}" srcOrd="4" destOrd="0" presId="urn:microsoft.com/office/officeart/2005/8/layout/bProcess4"/>
    <dgm:cxn modelId="{1F2CE537-9FD2-4B5E-8774-51D816732860}" type="presParOf" srcId="{94A05CBF-CC6B-411C-B9E8-486731BC8AE0}" destId="{9A36DA31-6BE7-45EF-94E7-DA82534551E0}" srcOrd="0" destOrd="0" presId="urn:microsoft.com/office/officeart/2005/8/layout/bProcess4"/>
    <dgm:cxn modelId="{6831FD92-883E-4255-9BE1-6434C8287D04}" type="presParOf" srcId="{94A05CBF-CC6B-411C-B9E8-486731BC8AE0}" destId="{AC738024-F445-4D1E-8996-A25FB2FAAB98}" srcOrd="1" destOrd="0" presId="urn:microsoft.com/office/officeart/2005/8/layout/bProcess4"/>
    <dgm:cxn modelId="{94A4BE46-A426-4264-9A92-4048ED4266D3}" type="presParOf" srcId="{A9991570-EF15-432D-BA95-40D3E3D7798A}" destId="{A4DE3F6E-78BB-4BA4-900D-890788811341}" srcOrd="5" destOrd="0" presId="urn:microsoft.com/office/officeart/2005/8/layout/bProcess4"/>
    <dgm:cxn modelId="{B7C1D8FE-F37A-4FE3-AA2D-7FFA1D21BCA4}" type="presParOf" srcId="{A9991570-EF15-432D-BA95-40D3E3D7798A}" destId="{46E861D1-A2AA-4383-8269-6344745B7795}" srcOrd="6" destOrd="0" presId="urn:microsoft.com/office/officeart/2005/8/layout/bProcess4"/>
    <dgm:cxn modelId="{57A637B4-79FB-4A4C-BC74-087D0F105063}" type="presParOf" srcId="{46E861D1-A2AA-4383-8269-6344745B7795}" destId="{DA22ABD5-1021-47BA-B818-624663E212F1}" srcOrd="0" destOrd="0" presId="urn:microsoft.com/office/officeart/2005/8/layout/bProcess4"/>
    <dgm:cxn modelId="{A9DA0A06-AC7D-4FE6-BBF6-F334800F7E03}" type="presParOf" srcId="{46E861D1-A2AA-4383-8269-6344745B7795}" destId="{9C35D4A8-8730-4021-BDF0-29B237433AB3}" srcOrd="1" destOrd="0" presId="urn:microsoft.com/office/officeart/2005/8/layout/bProcess4"/>
    <dgm:cxn modelId="{E65AB873-0938-4882-832C-78489260F93B}" type="presParOf" srcId="{A9991570-EF15-432D-BA95-40D3E3D7798A}" destId="{93E95043-E0D8-4665-90FC-E44C7AD9BD95}" srcOrd="7" destOrd="0" presId="urn:microsoft.com/office/officeart/2005/8/layout/bProcess4"/>
    <dgm:cxn modelId="{11C13640-A8A1-4005-96D4-6999B7362C42}" type="presParOf" srcId="{A9991570-EF15-432D-BA95-40D3E3D7798A}" destId="{A087DF1C-3A65-446F-9EC2-0CB4BC0841B0}" srcOrd="8" destOrd="0" presId="urn:microsoft.com/office/officeart/2005/8/layout/bProcess4"/>
    <dgm:cxn modelId="{0D2D9A6D-15D0-43F8-A810-F5440F7E72E9}" type="presParOf" srcId="{A087DF1C-3A65-446F-9EC2-0CB4BC0841B0}" destId="{3C81AB10-EFBF-44FB-95ED-DFC0AA05E097}" srcOrd="0" destOrd="0" presId="urn:microsoft.com/office/officeart/2005/8/layout/bProcess4"/>
    <dgm:cxn modelId="{8CBFF5C6-8BB0-4D33-B1BB-1FE9E904DABD}" type="presParOf" srcId="{A087DF1C-3A65-446F-9EC2-0CB4BC0841B0}" destId="{3CA3AD34-4A8C-416E-B5D2-1E26C9E2D7C2}" srcOrd="1" destOrd="0" presId="urn:microsoft.com/office/officeart/2005/8/layout/bProcess4"/>
    <dgm:cxn modelId="{393A1966-261C-460B-BAE8-A4780CA09EBF}" type="presParOf" srcId="{A9991570-EF15-432D-BA95-40D3E3D7798A}" destId="{C620A9E6-1AD4-43BE-A396-C4CC9FBAF23A}" srcOrd="9" destOrd="0" presId="urn:microsoft.com/office/officeart/2005/8/layout/bProcess4"/>
    <dgm:cxn modelId="{3A521C5A-844C-4537-B96E-210AAB3C28A5}" type="presParOf" srcId="{A9991570-EF15-432D-BA95-40D3E3D7798A}" destId="{BE007A00-1526-47E0-97B2-031EA9843C1E}" srcOrd="10" destOrd="0" presId="urn:microsoft.com/office/officeart/2005/8/layout/bProcess4"/>
    <dgm:cxn modelId="{5BD02DE3-9B51-45C8-A2CB-9057F430C2B5}" type="presParOf" srcId="{BE007A00-1526-47E0-97B2-031EA9843C1E}" destId="{3963110F-46C8-4F56-BA97-4C6B02296B95}" srcOrd="0" destOrd="0" presId="urn:microsoft.com/office/officeart/2005/8/layout/bProcess4"/>
    <dgm:cxn modelId="{114E8CD9-D98E-4742-9689-0382941384DA}" type="presParOf" srcId="{BE007A00-1526-47E0-97B2-031EA9843C1E}" destId="{25B95D5C-E493-4389-9B2C-C83CEBB71766}" srcOrd="1" destOrd="0" presId="urn:microsoft.com/office/officeart/2005/8/layout/bProcess4"/>
    <dgm:cxn modelId="{50E5C05A-4577-4F03-846D-3ABBD01BF0D7}" type="presParOf" srcId="{A9991570-EF15-432D-BA95-40D3E3D7798A}" destId="{8FC03C7F-6A8D-426F-B140-25B72E25BCBF}" srcOrd="11" destOrd="0" presId="urn:microsoft.com/office/officeart/2005/8/layout/bProcess4"/>
    <dgm:cxn modelId="{83756D44-B203-4C59-BD33-93130BD7C692}" type="presParOf" srcId="{A9991570-EF15-432D-BA95-40D3E3D7798A}" destId="{AAF9D287-ED9A-4E4D-9558-998B8779957F}" srcOrd="12" destOrd="0" presId="urn:microsoft.com/office/officeart/2005/8/layout/bProcess4"/>
    <dgm:cxn modelId="{26E2F52A-EC43-4BB8-AF7E-1A70629481A6}" type="presParOf" srcId="{AAF9D287-ED9A-4E4D-9558-998B8779957F}" destId="{B30BC5F7-48F4-4D3F-A6F2-219851AE9A37}" srcOrd="0" destOrd="0" presId="urn:microsoft.com/office/officeart/2005/8/layout/bProcess4"/>
    <dgm:cxn modelId="{256E964B-3E7E-4BD0-9DC4-C03B40E3EBF2}" type="presParOf" srcId="{AAF9D287-ED9A-4E4D-9558-998B8779957F}" destId="{2648B3E7-2731-4C71-9E34-D048C2D96840}" srcOrd="1" destOrd="0" presId="urn:microsoft.com/office/officeart/2005/8/layout/bProcess4"/>
    <dgm:cxn modelId="{7A5C45A7-20AC-402E-A9F0-6FC7B3787DE8}" type="presParOf" srcId="{A9991570-EF15-432D-BA95-40D3E3D7798A}" destId="{BFE89553-14D8-4859-9530-0F43BB0FE82C}" srcOrd="13" destOrd="0" presId="urn:microsoft.com/office/officeart/2005/8/layout/bProcess4"/>
    <dgm:cxn modelId="{DADCAA1F-06DF-42EC-9CC7-1961968967BB}" type="presParOf" srcId="{A9991570-EF15-432D-BA95-40D3E3D7798A}" destId="{25F239D9-7724-4178-94E8-93484B0246AC}" srcOrd="14" destOrd="0" presId="urn:microsoft.com/office/officeart/2005/8/layout/bProcess4"/>
    <dgm:cxn modelId="{AB675C61-3C4E-4F7D-904E-2A337BC77A3B}" type="presParOf" srcId="{25F239D9-7724-4178-94E8-93484B0246AC}" destId="{16DEC9F1-08D5-46CE-A370-3C1DAC55F4CA}" srcOrd="0" destOrd="0" presId="urn:microsoft.com/office/officeart/2005/8/layout/bProcess4"/>
    <dgm:cxn modelId="{4F067F9F-EC44-4A8B-B174-7D900C5B01B9}" type="presParOf" srcId="{25F239D9-7724-4178-94E8-93484B0246AC}" destId="{A212CFE2-DA77-4E8F-B0F4-401BC24D6D9F}" srcOrd="1" destOrd="0" presId="urn:microsoft.com/office/officeart/2005/8/layout/bProcess4"/>
    <dgm:cxn modelId="{5C54D521-20B0-40CC-BFF2-D0057A07E337}" type="presParOf" srcId="{A9991570-EF15-432D-BA95-40D3E3D7798A}" destId="{09329A7F-1B20-4EE9-99AD-8D603DE969C9}" srcOrd="15" destOrd="0" presId="urn:microsoft.com/office/officeart/2005/8/layout/bProcess4"/>
    <dgm:cxn modelId="{EE032B3F-3C70-4D91-A8E3-FFCE797F4482}" type="presParOf" srcId="{A9991570-EF15-432D-BA95-40D3E3D7798A}" destId="{45CB839A-270E-44B5-AD80-1F605BF775A1}" srcOrd="16" destOrd="0" presId="urn:microsoft.com/office/officeart/2005/8/layout/bProcess4"/>
    <dgm:cxn modelId="{521A2244-03E5-4632-887C-A884C5CB51CC}" type="presParOf" srcId="{45CB839A-270E-44B5-AD80-1F605BF775A1}" destId="{DE5AD8A8-2079-4CE1-9D3D-A74B6204D530}" srcOrd="0" destOrd="0" presId="urn:microsoft.com/office/officeart/2005/8/layout/bProcess4"/>
    <dgm:cxn modelId="{645EEAC0-9066-4B03-8268-86D771A4606C}" type="presParOf" srcId="{45CB839A-270E-44B5-AD80-1F605BF775A1}" destId="{2750C723-2A80-46E0-9C1E-83F225A5EDB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23F017-3EC1-40FE-84C4-F1DAE779254D}">
      <dsp:nvSpPr>
        <dsp:cNvPr id="0" name=""/>
        <dsp:cNvSpPr/>
      </dsp:nvSpPr>
      <dsp:spPr>
        <a:xfrm rot="5400000">
          <a:off x="-379130" y="1286029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DF894-1901-4817-9D6B-EE083D465321}">
      <dsp:nvSpPr>
        <dsp:cNvPr id="0" name=""/>
        <dsp:cNvSpPr/>
      </dsp:nvSpPr>
      <dsp:spPr>
        <a:xfrm>
          <a:off x="4138" y="214141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Támogatási kérelem beküldése</a:t>
          </a:r>
        </a:p>
      </dsp:txBody>
      <dsp:txXfrm>
        <a:off x="43612" y="253615"/>
        <a:ext cx="2167314" cy="1268809"/>
      </dsp:txXfrm>
    </dsp:sp>
    <dsp:sp modelId="{F102C3F2-7AA6-4621-B7A5-6E84A1D38379}">
      <dsp:nvSpPr>
        <dsp:cNvPr id="0" name=""/>
        <dsp:cNvSpPr/>
      </dsp:nvSpPr>
      <dsp:spPr>
        <a:xfrm rot="5400000">
          <a:off x="-379130" y="2970726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2C600-2032-4986-B3A7-00114E768DBC}">
      <dsp:nvSpPr>
        <dsp:cNvPr id="0" name=""/>
        <dsp:cNvSpPr/>
      </dsp:nvSpPr>
      <dsp:spPr>
        <a:xfrm>
          <a:off x="4138" y="1898838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Szakfőosztály előzetes véleményezése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(szakmai javaslattevő)</a:t>
          </a:r>
        </a:p>
      </dsp:txBody>
      <dsp:txXfrm>
        <a:off x="43612" y="1938312"/>
        <a:ext cx="2167314" cy="1268809"/>
      </dsp:txXfrm>
    </dsp:sp>
    <dsp:sp modelId="{A4DE3F6E-78BB-4BA4-900D-890788811341}">
      <dsp:nvSpPr>
        <dsp:cNvPr id="0" name=""/>
        <dsp:cNvSpPr/>
      </dsp:nvSpPr>
      <dsp:spPr>
        <a:xfrm>
          <a:off x="463217" y="3813075"/>
          <a:ext cx="2977703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738024-F445-4D1E-8996-A25FB2FAAB98}">
      <dsp:nvSpPr>
        <dsp:cNvPr id="0" name=""/>
        <dsp:cNvSpPr/>
      </dsp:nvSpPr>
      <dsp:spPr>
        <a:xfrm>
          <a:off x="4138" y="3583535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Egészségügyért felelős államtitkár előzetes támogatása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hu-HU" sz="1800" b="1" kern="1200" dirty="0">
            <a:latin typeface="+mn-lt"/>
          </a:endParaRPr>
        </a:p>
      </dsp:txBody>
      <dsp:txXfrm>
        <a:off x="43612" y="3623009"/>
        <a:ext cx="2167314" cy="1268809"/>
      </dsp:txXfrm>
    </dsp:sp>
    <dsp:sp modelId="{93E95043-E0D8-4665-90FC-E44C7AD9BD95}">
      <dsp:nvSpPr>
        <dsp:cNvPr id="0" name=""/>
        <dsp:cNvSpPr/>
      </dsp:nvSpPr>
      <dsp:spPr>
        <a:xfrm rot="16200000">
          <a:off x="2608398" y="2970726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5D4A8-8730-4021-BDF0-29B237433AB3}">
      <dsp:nvSpPr>
        <dsp:cNvPr id="0" name=""/>
        <dsp:cNvSpPr/>
      </dsp:nvSpPr>
      <dsp:spPr>
        <a:xfrm>
          <a:off x="2991668" y="3583535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Egészségügyért felelős </a:t>
          </a:r>
          <a:r>
            <a:rPr lang="hu-HU" sz="1800" b="1" kern="1200">
              <a:latin typeface="+mn-lt"/>
            </a:rPr>
            <a:t>államtitkár döntése</a:t>
          </a:r>
          <a:endParaRPr lang="hu-HU" sz="1800" b="1" kern="1200" dirty="0">
            <a:latin typeface="+mn-lt"/>
          </a:endParaRPr>
        </a:p>
      </dsp:txBody>
      <dsp:txXfrm>
        <a:off x="3031142" y="3623009"/>
        <a:ext cx="2167314" cy="1268809"/>
      </dsp:txXfrm>
    </dsp:sp>
    <dsp:sp modelId="{C620A9E6-1AD4-43BE-A396-C4CC9FBAF23A}">
      <dsp:nvSpPr>
        <dsp:cNvPr id="0" name=""/>
        <dsp:cNvSpPr/>
      </dsp:nvSpPr>
      <dsp:spPr>
        <a:xfrm rot="16200000">
          <a:off x="2608398" y="1286029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A3AD34-4A8C-416E-B5D2-1E26C9E2D7C2}">
      <dsp:nvSpPr>
        <dsp:cNvPr id="0" name=""/>
        <dsp:cNvSpPr/>
      </dsp:nvSpPr>
      <dsp:spPr>
        <a:xfrm>
          <a:off x="2991668" y="1898838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Egészségügyi Költségvetési Főosztály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Értesítés kiküldése</a:t>
          </a:r>
        </a:p>
      </dsp:txBody>
      <dsp:txXfrm>
        <a:off x="3031142" y="1938312"/>
        <a:ext cx="2167314" cy="1268809"/>
      </dsp:txXfrm>
    </dsp:sp>
    <dsp:sp modelId="{8FC03C7F-6A8D-426F-B140-25B72E25BCBF}">
      <dsp:nvSpPr>
        <dsp:cNvPr id="0" name=""/>
        <dsp:cNvSpPr/>
      </dsp:nvSpPr>
      <dsp:spPr>
        <a:xfrm>
          <a:off x="3450747" y="443680"/>
          <a:ext cx="2977703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B95D5C-E493-4389-9B2C-C83CEBB71766}">
      <dsp:nvSpPr>
        <dsp:cNvPr id="0" name=""/>
        <dsp:cNvSpPr/>
      </dsp:nvSpPr>
      <dsp:spPr>
        <a:xfrm>
          <a:off x="2991668" y="214141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Támogatott szervezet megküldi a programtervet</a:t>
          </a:r>
        </a:p>
      </dsp:txBody>
      <dsp:txXfrm>
        <a:off x="3031142" y="253615"/>
        <a:ext cx="2167314" cy="1268809"/>
      </dsp:txXfrm>
    </dsp:sp>
    <dsp:sp modelId="{BFE89553-14D8-4859-9530-0F43BB0FE82C}">
      <dsp:nvSpPr>
        <dsp:cNvPr id="0" name=""/>
        <dsp:cNvSpPr/>
      </dsp:nvSpPr>
      <dsp:spPr>
        <a:xfrm rot="5400000">
          <a:off x="5595928" y="1286029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8B3E7-2731-4C71-9E34-D048C2D96840}">
      <dsp:nvSpPr>
        <dsp:cNvPr id="0" name=""/>
        <dsp:cNvSpPr/>
      </dsp:nvSpPr>
      <dsp:spPr>
        <a:xfrm>
          <a:off x="5979198" y="214141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Szakmai javaslattevő főosztály elfogadásra javasolja</a:t>
          </a:r>
        </a:p>
      </dsp:txBody>
      <dsp:txXfrm>
        <a:off x="6018672" y="253615"/>
        <a:ext cx="2167314" cy="1268809"/>
      </dsp:txXfrm>
    </dsp:sp>
    <dsp:sp modelId="{09329A7F-1B20-4EE9-99AD-8D603DE969C9}">
      <dsp:nvSpPr>
        <dsp:cNvPr id="0" name=""/>
        <dsp:cNvSpPr/>
      </dsp:nvSpPr>
      <dsp:spPr>
        <a:xfrm rot="5400000">
          <a:off x="5595928" y="2970726"/>
          <a:ext cx="1674870" cy="202163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-381000" extrusionH="63500" contourW="12700" prstMaterial="matte">
          <a:contourClr>
            <a:schemeClr val="dk1">
              <a:tint val="2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12CFE2-DA77-4E8F-B0F4-401BC24D6D9F}">
      <dsp:nvSpPr>
        <dsp:cNvPr id="0" name=""/>
        <dsp:cNvSpPr/>
      </dsp:nvSpPr>
      <dsp:spPr>
        <a:xfrm>
          <a:off x="5979198" y="1898838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Támogatói Okirat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Folyósítás</a:t>
          </a:r>
        </a:p>
      </dsp:txBody>
      <dsp:txXfrm>
        <a:off x="6018672" y="1938312"/>
        <a:ext cx="2167314" cy="1268809"/>
      </dsp:txXfrm>
    </dsp:sp>
    <dsp:sp modelId="{2750C723-2A80-46E0-9C1E-83F225A5EDB7}">
      <dsp:nvSpPr>
        <dsp:cNvPr id="0" name=""/>
        <dsp:cNvSpPr/>
      </dsp:nvSpPr>
      <dsp:spPr>
        <a:xfrm>
          <a:off x="5979198" y="3583535"/>
          <a:ext cx="2246262" cy="13477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1800" b="1" kern="1200" dirty="0">
              <a:latin typeface="+mn-lt"/>
            </a:rPr>
            <a:t>Program végrehajtása és elszámolás</a:t>
          </a:r>
        </a:p>
      </dsp:txBody>
      <dsp:txXfrm>
        <a:off x="6018672" y="3623009"/>
        <a:ext cx="2167314" cy="12688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61F8C0-D590-4D64-8955-0E4156EE52E4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B4FB80-E8AC-4A1C-8984-30DB9F85E99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272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Ennek alapján minél közelebb van a fehér színű pont a középponthoz, annál jobb az ország teljesítménye más EU-országokhoz képest (egyetlen ország sem tartozik a fehér „célterülethez”, mivel minden országban van lehetőség a fejlődésre minden területen).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4FB80-E8AC-4A1C-8984-30DB9F85E99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9286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dohányzás visszaszorítására tett intézkedések pozitív hatását az ELEF 2009-2019. évi kutatási eredményei igazolni látszanak, mind a dohányzási gyakoriságokban, mind a passzív dohányzásnak való kitettség mértékében a statisztikai adatok csökkenést jeleznek. Hazánkban az elmúlt 15 évben a felnőtt lakosság tekintetében a napi rendszerességgel dohányzók aránya a középkorú férfiak esetében csökkenő tendenciát mutat, míg a nőknél csak jelzésértékű változás tapasztalható. A 2009-ben, 2014-ben és 2019-ben elvégzett Európai Lakossági Egészségfelmérés (ELEF) hazai eredményei alapján a jelenleg dohányzók aránya közel 4</a:t>
            </a:r>
          </a:p>
          <a:p>
            <a:r>
              <a:rPr lang="hu-H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%-kal csökkent 2019-re, a 2009-es eredményekhez képest. A felmérés eredményei szerint a felnőtt lakosság 27,1%-a dohányzik, szemben a 2009-es 30,6%-os aránnyal. 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736692-5520-4394-814A-3CA021168008}" type="slidenum">
              <a:rPr lang="hu-HU" smtClean="0">
                <a:solidFill>
                  <a:prstClr val="black"/>
                </a:solidFill>
              </a:rPr>
              <a:pPr/>
              <a:t>9</a:t>
            </a:fld>
            <a:endParaRPr lang="hu-H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215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4FB80-E8AC-4A1C-8984-30DB9F85E99F}" type="slidenum">
              <a:rPr lang="hu-HU" smtClean="0"/>
              <a:t>24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5618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48571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38487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054623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b="1"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512F-A5F1-483E-BCCF-EC059ECE1C9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717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8B76-E21C-4A13-9F0E-542C144FB50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005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A4C7-9F6E-4ADD-9CF5-450C0C380FC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391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0185-CF35-45EA-9F07-DCE24043AA9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18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24F5-D6AC-404B-A01F-71FB5A49D92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05266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111E-9FF2-4E58-9E8D-554CEB332EC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5471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9F3B-A207-43A0-AEFB-C35E4D30ABC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835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55B4-79D7-49BF-B2B9-15652DA144D3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738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8065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BD41-61BE-4C6E-BB62-FEB817ED5A6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8663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3324-7034-46E2-889C-842AD533B0C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6837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8083E-7BD4-45B6-ABFD-9861854B517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618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b="1"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512F-A5F1-483E-BCCF-EC059ECE1C9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727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8B76-E21C-4A13-9F0E-542C144FB50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111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A4C7-9F6E-4ADD-9CF5-450C0C380FC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754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0185-CF35-45EA-9F07-DCE24043AA9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068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24F5-D6AC-404B-A01F-71FB5A49D92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3017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111E-9FF2-4E58-9E8D-554CEB332EC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8529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9F3B-A207-43A0-AEFB-C35E4D30ABC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73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908605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55B4-79D7-49BF-B2B9-15652DA144D3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712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BD41-61BE-4C6E-BB62-FEB817ED5A6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9543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3324-7034-46E2-889C-842AD533B0C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8596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8083E-7BD4-45B6-ABFD-9861854B517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060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b="1"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E91C-4A31-427F-8F16-7F87A5FB235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701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E82-E8A6-4406-90D6-A03E76E2ADF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221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D442B-D5C8-4E12-BCF8-CBFBB53F2B8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49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A783-EF58-4840-8411-C8C52034CA1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5496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E664E-CC65-4FC4-89B5-70B67DA7261D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5884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B7E5B-1BBF-4D13-8FFC-6C361EFDA3E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75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724812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00DD-7E88-4751-8AB5-EE6436F96844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6647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BF-BB21-4237-B119-C7FEE877C42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939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243F-7031-4657-AB77-8DA42AA3211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5305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C81A-9E08-46DF-B0D7-C087FE4A19C2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3891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4359-924C-4065-A1D3-1D08CD1E94F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4538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b="1"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AE91C-4A31-427F-8F16-7F87A5FB235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2664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5CE82-E8A6-4406-90D6-A03E76E2ADF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9703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D442B-D5C8-4E12-BCF8-CBFBB53F2B8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2701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A783-EF58-4840-8411-C8C52034CA1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03285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E664E-CC65-4FC4-89B5-70B67DA7261D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889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01477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B7E5B-1BBF-4D13-8FFC-6C361EFDA3E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729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B00DD-7E88-4751-8AB5-EE6436F96844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748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460BF-BB21-4237-B119-C7FEE877C42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8070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243F-7031-4657-AB77-8DA42AA3211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2083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0C81A-9E08-46DF-B0D7-C087FE4A19C2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1336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C4359-924C-4065-A1D3-1D08CD1E94F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1085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b="1"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512F-A5F1-483E-BCCF-EC059ECE1C9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2825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8B76-E21C-4A13-9F0E-542C144FB50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235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A4C7-9F6E-4ADD-9CF5-450C0C380FC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5899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0185-CF35-45EA-9F07-DCE24043AA9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14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29741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24F5-D6AC-404B-A01F-71FB5A49D92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73506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111E-9FF2-4E58-9E8D-554CEB332EC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6656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9F3B-A207-43A0-AEFB-C35E4D30ABC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15393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55B4-79D7-49BF-B2B9-15652DA144D3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8640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BD41-61BE-4C6E-BB62-FEB817ED5A6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74886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3324-7034-46E2-889C-842AD533B0C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5801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8083E-7BD4-45B6-ABFD-9861854B517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32914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cap="small" baseline="0">
                <a:solidFill>
                  <a:srgbClr val="C00000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03648" y="5013176"/>
            <a:ext cx="6400800" cy="112697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/>
              <a:t>Alcím mintájának szerkesztése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0512F-A5F1-483E-BCCF-EC059ECE1C98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1371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>
            <a:lvl1pPr algn="just">
              <a:defRPr/>
            </a:lvl1pPr>
            <a:lvl2pPr algn="just">
              <a:defRPr/>
            </a:lvl2pPr>
            <a:lvl3pPr algn="just">
              <a:defRPr/>
            </a:lvl3pPr>
            <a:lvl4pPr algn="just">
              <a:defRPr/>
            </a:lvl4pPr>
            <a:lvl5pPr algn="just">
              <a:defRPr/>
            </a:lvl5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E8B76-E21C-4A13-9F0E-542C144FB500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/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88797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CA4C7-9F6E-4ADD-9CF5-450C0C380FC6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66125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algn="just">
              <a:defRPr sz="2800"/>
            </a:lvl1pPr>
            <a:lvl2pPr algn="just">
              <a:defRPr sz="2400"/>
            </a:lvl2pPr>
            <a:lvl3pPr algn="just">
              <a:defRPr sz="2000"/>
            </a:lvl3pPr>
            <a:lvl4pPr algn="just">
              <a:defRPr sz="1800"/>
            </a:lvl4pPr>
            <a:lvl5pPr algn="just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0185-CF35-45EA-9F07-DCE24043AA9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9014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algn="just">
              <a:defRPr sz="2400"/>
            </a:lvl1pPr>
            <a:lvl2pPr algn="just">
              <a:defRPr sz="2000"/>
            </a:lvl2pPr>
            <a:lvl3pPr algn="just">
              <a:defRPr sz="1800"/>
            </a:lvl3pPr>
            <a:lvl4pPr algn="just">
              <a:defRPr sz="1600"/>
            </a:lvl4pPr>
            <a:lvl5pPr algn="just"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124F5-D6AC-404B-A01F-71FB5A49D92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30191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>
            <a:lvl1pPr algn="ctr">
              <a:defRPr>
                <a:solidFill>
                  <a:srgbClr val="C00000"/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111E-9FF2-4E58-9E8D-554CEB332EC9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064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89F3B-A207-43A0-AEFB-C35E4D30ABCA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80865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E55B4-79D7-49BF-B2B9-15652DA144D3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38288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BD41-61BE-4C6E-BB62-FEB817ED5A61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0066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033324-7034-46E2-889C-842AD533B0C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3811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8083E-7BD4-45B6-ABFD-9861854B517C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922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gyéni elrendez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062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474796" indent="-474796" algn="l">
              <a:spcAft>
                <a:spcPts val="554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9118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6987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583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B3A32-F950-4F65-8D50-B3F546D8D401}" type="datetimeFigureOut">
              <a:rPr lang="hu-HU" smtClean="0"/>
              <a:t>2022. 04. 08.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F3A19-5DD9-4E5B-AF42-F30682F4D5CE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995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8CC9-B3F8-4185-BC37-7119333FF36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06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8CC9-B3F8-4185-BC37-7119333FF36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02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A9E1A-D77B-449F-9B09-5FE646051C24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649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A9E1A-D77B-449F-9B09-5FE646051C24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68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8CC9-B3F8-4185-BC37-7119333FF36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25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78CC9-B3F8-4185-BC37-7119333FF36B}" type="datetime1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2022. 04. 08.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54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hf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43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150000"/>
        </a:lnSpc>
        <a:spcBef>
          <a:spcPct val="20000"/>
        </a:spcBef>
        <a:buFont typeface="+mj-lt"/>
        <a:buAutoNum type="arabicPeriod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D64401.68B58170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sh.hu/thm/tablak.html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dirty="0"/>
              <a:t> </a:t>
            </a:r>
            <a:br>
              <a:rPr lang="hu-HU" dirty="0"/>
            </a:br>
            <a:r>
              <a:rPr lang="hu-HU" sz="42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Egészségtudatosság, betegségmegelőzés </a:t>
            </a:r>
            <a:br>
              <a:rPr lang="hu-HU" sz="42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42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Nemzeti Egészségügyi Programok tükrében</a:t>
            </a:r>
            <a:br>
              <a:rPr lang="hu-HU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</a:t>
            </a:r>
            <a:r>
              <a:rPr lang="hu-HU" sz="2000" b="1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horváth</a:t>
            </a:r>
            <a:r>
              <a:rPr lang="hu-H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2000" b="1" cap="sm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ildikó</a:t>
            </a:r>
            <a:br>
              <a:rPr lang="hu-HU" sz="2000" b="1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0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egészségügyért felelős államtitkár </a:t>
            </a:r>
            <a:endParaRPr lang="hu-H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944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Egészséges táplálkozás</a:t>
            </a:r>
            <a:br>
              <a:rPr lang="hu-HU" b="1" dirty="0"/>
            </a:br>
            <a:endParaRPr lang="hu-HU" dirty="0">
              <a:solidFill>
                <a:srgbClr val="00B0F0"/>
              </a:solidFill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457201" y="1700808"/>
            <a:ext cx="4064087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Népegészségügyi termékadó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(NETA)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Transz-zsírsav bevitel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nyomon követésére vonatkozó jogi szabályozás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Közétkeztetés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 vonatkozó táplálkozás-egészségügyi előírások 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Iskolai büfék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választékának egészségesebbé tétele</a:t>
            </a:r>
            <a:endParaRPr lang="hu-H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652" y="1626944"/>
            <a:ext cx="4093505" cy="2730888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0729" y="4581128"/>
            <a:ext cx="4104428" cy="215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1492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478431" y="64055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Rendszeres fizikai aktivitás </a:t>
            </a:r>
            <a:br>
              <a:rPr lang="hu-HU" dirty="0"/>
            </a:br>
            <a:endParaRPr lang="hu-HU" dirty="0">
              <a:solidFill>
                <a:srgbClr val="00B0F0"/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5001299" cy="3077722"/>
          </a:xfrm>
          <a:prstGeom prst="rect">
            <a:avLst/>
          </a:prstGeom>
        </p:spPr>
      </p:pic>
      <p:sp>
        <p:nvSpPr>
          <p:cNvPr id="6" name="Tartalom helye 2"/>
          <p:cNvSpPr txBox="1">
            <a:spLocks/>
          </p:cNvSpPr>
          <p:nvPr/>
        </p:nvSpPr>
        <p:spPr>
          <a:xfrm>
            <a:off x="107503" y="4202466"/>
            <a:ext cx="9036497" cy="2304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Nemzeti Mozgásszervi Program:</a:t>
            </a:r>
          </a:p>
          <a:p>
            <a:pPr algn="just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betegségek korai felismerése, a gyógyítás eredményességének a növelése </a:t>
            </a:r>
          </a:p>
          <a:p>
            <a:pPr algn="just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rendszeres fizikai aktivitás ösztönzése</a:t>
            </a:r>
          </a:p>
          <a:p>
            <a:pPr marL="0" indent="0" algn="just">
              <a:buNone/>
            </a:pPr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Nemzeti köznevelésről szóló 2011. évi CXC. törvény rögzíti a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mindennapos testnevelés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óra tartását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76895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" y="0"/>
            <a:ext cx="9144000" cy="6858000"/>
          </a:xfrm>
        </p:spPr>
      </p:pic>
      <p:sp>
        <p:nvSpPr>
          <p:cNvPr id="5" name="Cím 1"/>
          <p:cNvSpPr txBox="1">
            <a:spLocks/>
          </p:cNvSpPr>
          <p:nvPr/>
        </p:nvSpPr>
        <p:spPr>
          <a:xfrm>
            <a:off x="0" y="36600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Egészségfejlesztési Irodák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625" y="3913796"/>
            <a:ext cx="1822136" cy="800880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3" r="20214"/>
          <a:stretch/>
        </p:blipFill>
        <p:spPr>
          <a:xfrm>
            <a:off x="3987949" y="1788518"/>
            <a:ext cx="4716000" cy="4452224"/>
          </a:xfrm>
          <a:prstGeom prst="rect">
            <a:avLst/>
          </a:prstGeom>
        </p:spPr>
      </p:pic>
      <p:sp>
        <p:nvSpPr>
          <p:cNvPr id="6" name="Tartalom helye 2"/>
          <p:cNvSpPr txBox="1">
            <a:spLocks/>
          </p:cNvSpPr>
          <p:nvPr/>
        </p:nvSpPr>
        <p:spPr>
          <a:xfrm>
            <a:off x="395536" y="2157820"/>
            <a:ext cx="4907124" cy="3965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110 járásban, ebből 93-ban Lelki Egészség Központ is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Fő feladatuk: </a:t>
            </a:r>
          </a:p>
          <a:p>
            <a:pPr marL="701675">
              <a:lnSpc>
                <a:spcPct val="150000"/>
              </a:lnSpc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egyéni és közösségi egészségfejlesztési szolgáltatások </a:t>
            </a:r>
          </a:p>
          <a:p>
            <a:pPr marL="701675">
              <a:lnSpc>
                <a:spcPct val="150000"/>
              </a:lnSpc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szervezett szűrésekre mozgósítás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Célcsoport: 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mindenki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28819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rtalom helye 5">
            <a:extLst>
              <a:ext uri="{FF2B5EF4-FFF2-40B4-BE49-F238E27FC236}">
                <a16:creationId xmlns:a16="http://schemas.microsoft.com/office/drawing/2014/main" id="{2D07B2E4-8D48-4565-9437-A218406DC4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504" y="404664"/>
            <a:ext cx="8784976" cy="6192688"/>
          </a:xfrm>
        </p:spPr>
        <p:txBody>
          <a:bodyPr lIns="72000" rIns="72000">
            <a:noAutofit/>
          </a:bodyPr>
          <a:lstStyle/>
          <a:p>
            <a:pPr marL="628650" indent="-628650" algn="ct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hu-HU" sz="3200" b="1" dirty="0"/>
              <a:t>Védőoltások</a:t>
            </a:r>
            <a:r>
              <a:rPr lang="hu-HU" sz="2400" b="1" dirty="0"/>
              <a:t> </a:t>
            </a:r>
          </a:p>
          <a:p>
            <a:pPr marL="628650" indent="-6286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hu-HU" sz="2000" b="1" dirty="0"/>
              <a:t>Gyermek</a:t>
            </a: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u-HU" sz="2000" dirty="0"/>
              <a:t>Kötelező védőoltások: átoltottság &gt; 99,6% (12+ a bárányhimlő elleni oltás)</a:t>
            </a: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u-HU" sz="2000" dirty="0"/>
              <a:t>Kötelezően felajánlandó oltás (HPV elleni védőoltás): átoltottság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lányok &gt; 75% (4, majd 9 komponens)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fiúk: 2020-tól, oltás felvétel &gt;70 % (9 komponens)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WHO által elvárt feletti az átoltottság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hu-HU" sz="2000" b="1" dirty="0"/>
              <a:t>Felnőttek</a:t>
            </a:r>
          </a:p>
          <a:p>
            <a:pPr marL="97155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u-HU" sz="2000" dirty="0"/>
              <a:t>Influenza elleni védőoltás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2019/2020-as szezonban veszélyeztetettek körében 719 898 oltás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2020 és 2021-ben ingyenesen biztosított</a:t>
            </a:r>
          </a:p>
          <a:p>
            <a:pPr marL="1330325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hu-HU" sz="2000" dirty="0"/>
              <a:t>2020/21 szezonban a felnőttek körében: 1,19 millió adag, a gyermekek esetében: 69 302 adag</a:t>
            </a:r>
          </a:p>
          <a:p>
            <a:pPr marL="628650" indent="-628650">
              <a:spcBef>
                <a:spcPts val="0"/>
              </a:spcBef>
              <a:buNone/>
            </a:pPr>
            <a:endParaRPr lang="hu-HU" sz="2400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EE7BD04B-5983-4877-9A4C-20D9CB26B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0312" y="6356350"/>
            <a:ext cx="1306488" cy="365125"/>
          </a:xfrm>
        </p:spPr>
        <p:txBody>
          <a:bodyPr/>
          <a:lstStyle/>
          <a:p>
            <a:r>
              <a:rPr lang="hu-HU" dirty="0">
                <a:solidFill>
                  <a:prstClr val="black">
                    <a:tint val="75000"/>
                  </a:prstClr>
                </a:solidFill>
              </a:rPr>
              <a:t>7</a:t>
            </a:r>
          </a:p>
        </p:txBody>
      </p:sp>
      <p:pic>
        <p:nvPicPr>
          <p:cNvPr id="5" name="Picture 6" descr="Képtalálatok a következőre: oltás ké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915" y="2780928"/>
            <a:ext cx="2121565" cy="1740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6050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7504" y="66689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lnSpc>
                <a:spcPct val="130000"/>
              </a:lnSpc>
            </a:pPr>
            <a:br>
              <a:rPr lang="hu-HU" dirty="0"/>
            </a:br>
            <a:br>
              <a:rPr lang="hu-HU" dirty="0"/>
            </a:br>
            <a:r>
              <a:rPr lang="hu-HU" dirty="0"/>
              <a:t>Másodlagos megelőzés – szűrés </a:t>
            </a:r>
            <a:br>
              <a:rPr lang="hu-HU" dirty="0"/>
            </a:b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400600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40000"/>
              </a:lnSpc>
              <a:buNone/>
            </a:pPr>
            <a:r>
              <a:rPr lang="hu-HU" sz="8000" b="1" dirty="0"/>
              <a:t>A tüneteket, panaszokat még nem okozó megelőző állapotok felismerése</a:t>
            </a:r>
            <a:r>
              <a:rPr lang="hu-HU" sz="8000" dirty="0"/>
              <a:t> 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hu-HU" sz="8000" b="1" dirty="0"/>
              <a:t>Törekvése: </a:t>
            </a:r>
          </a:p>
          <a:p>
            <a:pPr marL="715963" indent="-357188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8000" dirty="0"/>
              <a:t>kiemelni a keletkezés megelőző vagy korai szakaszában lévő betegséget </a:t>
            </a:r>
          </a:p>
          <a:p>
            <a:pPr marL="715963" indent="-357188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8000" dirty="0"/>
              <a:t>kezelés mihamarabbi elkezdése</a:t>
            </a:r>
          </a:p>
          <a:p>
            <a:pPr marL="0" indent="0">
              <a:lnSpc>
                <a:spcPct val="140000"/>
              </a:lnSpc>
              <a:buNone/>
            </a:pPr>
            <a:r>
              <a:rPr lang="hu-HU" sz="8000" b="1" dirty="0"/>
              <a:t>Célja:</a:t>
            </a:r>
          </a:p>
          <a:p>
            <a:pPr marL="715963" indent="-357188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8000" dirty="0"/>
              <a:t>a betegség kizárása, vagy valószínűsítése </a:t>
            </a:r>
          </a:p>
          <a:p>
            <a:pPr marL="715963" indent="-357188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8000" dirty="0"/>
              <a:t>nem a diagnózis felállítása </a:t>
            </a:r>
          </a:p>
          <a:p>
            <a:pPr marL="715963" indent="-357188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8000" dirty="0"/>
              <a:t>a nem-negatív szűrővizsgálati eredményeket diagnosztikai tisztázásnak, esetleg kezelésnek kell követnie</a:t>
            </a:r>
          </a:p>
          <a:p>
            <a:pPr marL="358775" indent="0">
              <a:lnSpc>
                <a:spcPct val="140000"/>
              </a:lnSpc>
              <a:buNone/>
            </a:pPr>
            <a:endParaRPr lang="hu-HU" sz="2000" dirty="0"/>
          </a:p>
          <a:p>
            <a:pPr marL="0" indent="0">
              <a:lnSpc>
                <a:spcPct val="140000"/>
              </a:lnSpc>
              <a:buNone/>
            </a:pPr>
            <a:r>
              <a:rPr lang="hu-HU" sz="7200" b="1" dirty="0"/>
              <a:t>Szűrővizsgálatok az egészségügyi ellátó rendszerben: </a:t>
            </a:r>
          </a:p>
          <a:p>
            <a:pPr marL="714375" indent="-269875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7200" dirty="0"/>
              <a:t>alkalomszerű szűrések</a:t>
            </a:r>
          </a:p>
          <a:p>
            <a:pPr marL="714375" indent="-269875">
              <a:lnSpc>
                <a:spcPct val="140000"/>
              </a:lnSpc>
              <a:buFont typeface="Arial" panose="020B0604020202020204" pitchFamily="34" charset="0"/>
              <a:buChar char="•"/>
            </a:pPr>
            <a:r>
              <a:rPr lang="hu-HU" sz="7200" dirty="0"/>
              <a:t>népegészségügyi célú, célzott szűrések	</a:t>
            </a:r>
            <a:endParaRPr lang="hu-HU" sz="8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2120" y="2780928"/>
            <a:ext cx="3131840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7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hu-HU" dirty="0"/>
            </a:b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Tartalom helye 4" descr="cid:image002.jpg@01D64401.68B58170"/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7704856" cy="49685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Tartalom helye 4" descr="cid:image002.jpg@01D64401.68B58170"/>
          <p:cNvPicPr>
            <a:picLocks noGrp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64" y="1018102"/>
            <a:ext cx="7416824" cy="473606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doboz 2"/>
          <p:cNvSpPr txBox="1"/>
          <p:nvPr/>
        </p:nvSpPr>
        <p:spPr>
          <a:xfrm>
            <a:off x="323528" y="5754167"/>
            <a:ext cx="849694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500" i="1" u="sng" dirty="0"/>
              <a:t>Forrás</a:t>
            </a:r>
            <a:r>
              <a:rPr lang="hu-HU" sz="1500" i="1" dirty="0"/>
              <a:t>: World Health Organization (WHO) </a:t>
            </a:r>
            <a:r>
              <a:rPr lang="hu-HU" sz="1500" i="1" dirty="0" err="1"/>
              <a:t>regional</a:t>
            </a:r>
            <a:r>
              <a:rPr lang="hu-HU" sz="1500" i="1" dirty="0"/>
              <a:t> </a:t>
            </a:r>
            <a:r>
              <a:rPr lang="hu-HU" sz="1500" i="1" dirty="0" err="1"/>
              <a:t>office</a:t>
            </a:r>
            <a:r>
              <a:rPr lang="hu-HU" sz="1500" i="1" dirty="0"/>
              <a:t> </a:t>
            </a:r>
            <a:r>
              <a:rPr lang="hu-HU" sz="1500" i="1" dirty="0" err="1"/>
              <a:t>for</a:t>
            </a:r>
            <a:r>
              <a:rPr lang="hu-HU" sz="1500" i="1" dirty="0"/>
              <a:t> Europe </a:t>
            </a:r>
            <a:r>
              <a:rPr lang="hu-HU" sz="1500" i="1" dirty="0" err="1"/>
              <a:t>Screening</a:t>
            </a:r>
            <a:r>
              <a:rPr lang="hu-HU" sz="1500" i="1" dirty="0"/>
              <a:t> </a:t>
            </a:r>
            <a:r>
              <a:rPr lang="hu-HU" sz="1500" i="1" dirty="0" err="1"/>
              <a:t>programmes</a:t>
            </a:r>
            <a:r>
              <a:rPr lang="hu-HU" sz="1500" i="1" dirty="0"/>
              <a:t>:a </a:t>
            </a:r>
            <a:r>
              <a:rPr lang="hu-HU" sz="1500" i="1" dirty="0" err="1"/>
              <a:t>short</a:t>
            </a:r>
            <a:r>
              <a:rPr lang="hu-HU" sz="1500" i="1" dirty="0"/>
              <a:t> </a:t>
            </a:r>
            <a:r>
              <a:rPr lang="hu-HU" sz="1500" i="1" dirty="0" err="1"/>
              <a:t>guide</a:t>
            </a:r>
            <a:endParaRPr lang="hu-HU" sz="15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899592" y="433327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/>
              <a:t>Szűrés, korai diagnózis</a:t>
            </a:r>
          </a:p>
        </p:txBody>
      </p:sp>
    </p:spTree>
    <p:extLst>
      <p:ext uri="{BB962C8B-B14F-4D97-AF65-F5344CB8AC3E}">
        <p14:creationId xmlns:p14="http://schemas.microsoft.com/office/powerpoint/2010/main" val="3344058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1520" y="342107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hu-HU" dirty="0"/>
            </a:br>
            <a:r>
              <a:rPr lang="hu-HU" dirty="0"/>
              <a:t>Szervezett szűrések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256584"/>
          </a:xfrm>
        </p:spPr>
        <p:txBody>
          <a:bodyPr>
            <a:noAutofit/>
          </a:bodyPr>
          <a:lstStyle/>
          <a:p>
            <a:pPr marL="355600" indent="-355600">
              <a:buFont typeface="Wingdings" panose="05000000000000000000" pitchFamily="2" charset="2"/>
              <a:buChar char="§"/>
            </a:pPr>
            <a:r>
              <a:rPr lang="hu-HU" sz="1800" b="1" dirty="0"/>
              <a:t>Életkor alapján fokozott</a:t>
            </a:r>
            <a:r>
              <a:rPr lang="hu-HU" sz="1800" dirty="0"/>
              <a:t> </a:t>
            </a:r>
            <a:r>
              <a:rPr lang="hu-HU" sz="1800" b="1" dirty="0"/>
              <a:t>kockázatú </a:t>
            </a:r>
            <a:r>
              <a:rPr lang="hu-HU" sz="1800" dirty="0"/>
              <a:t>célcsoportokra terjed ki </a:t>
            </a:r>
          </a:p>
          <a:p>
            <a:pPr marL="355600" indent="-355600">
              <a:buFont typeface="Wingdings" panose="05000000000000000000" pitchFamily="2" charset="2"/>
              <a:buChar char="§"/>
            </a:pPr>
            <a:r>
              <a:rPr lang="hu-HU" sz="1800" b="1" dirty="0"/>
              <a:t>Bizonyítottan hatásos </a:t>
            </a:r>
            <a:r>
              <a:rPr lang="hu-HU" sz="1800" dirty="0"/>
              <a:t>szűrővizsgálati módszerrel történik</a:t>
            </a:r>
          </a:p>
          <a:p>
            <a:pPr marL="355600" indent="-355600">
              <a:buFont typeface="Wingdings" panose="05000000000000000000" pitchFamily="2" charset="2"/>
              <a:buChar char="§"/>
            </a:pPr>
            <a:r>
              <a:rPr lang="hu-HU" sz="1800" dirty="0"/>
              <a:t>A </a:t>
            </a:r>
            <a:r>
              <a:rPr lang="hu-HU" sz="1800" b="1" dirty="0"/>
              <a:t>szűrésnek tulajdoníthatóan csökken a célbetegségből származó halálozás </a:t>
            </a:r>
          </a:p>
          <a:p>
            <a:pPr marL="355600" indent="-355600">
              <a:buFont typeface="Wingdings" panose="05000000000000000000" pitchFamily="2" charset="2"/>
              <a:buChar char="§"/>
            </a:pPr>
            <a:r>
              <a:rPr lang="hu-HU" sz="1800" b="1" dirty="0"/>
              <a:t>Szakmailag indokolt gyakorisággal </a:t>
            </a:r>
            <a:r>
              <a:rPr lang="hu-HU" sz="1800" dirty="0"/>
              <a:t>megismételt népegészségügyi tevékenység</a:t>
            </a:r>
            <a:endParaRPr lang="hu-HU" sz="1800" b="1" dirty="0"/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hu-HU" sz="1800" dirty="0"/>
              <a:t>Egészségügyi rendszer (Nemzeti Népegészségügyi Központ)</a:t>
            </a:r>
            <a:r>
              <a:rPr lang="hu-HU" sz="1800" b="1" dirty="0"/>
              <a:t> </a:t>
            </a:r>
            <a:r>
              <a:rPr lang="hu-HU" sz="1800" dirty="0"/>
              <a:t>kezdeményezi, szervezi, monitorozza és finanszírozza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hu-HU" sz="1800" dirty="0"/>
              <a:t>Szűrésre  hívandók </a:t>
            </a:r>
            <a:r>
              <a:rPr lang="hu-HU" sz="1800" b="1" dirty="0"/>
              <a:t>meghívólevelet kapnak</a:t>
            </a:r>
            <a:endParaRPr lang="hu-HU" sz="1800" dirty="0"/>
          </a:p>
          <a:p>
            <a:pPr marL="1509712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4500" algn="l"/>
              </a:tabLst>
            </a:pPr>
            <a:r>
              <a:rPr lang="hu-HU" sz="1800" dirty="0"/>
              <a:t>a szűrővizsgálat helyének, időpontjának megjelölésével</a:t>
            </a:r>
          </a:p>
          <a:p>
            <a:pPr marL="1509712" lvl="0" indent="-34290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444500" algn="l"/>
              </a:tabLst>
            </a:pPr>
            <a:r>
              <a:rPr lang="hu-HU" sz="1800" dirty="0"/>
              <a:t>a szűrés hasznára és az okozható károkra vonatkozó információkkal</a:t>
            </a:r>
            <a:r>
              <a:rPr lang="hu-HU" sz="1800" b="1" dirty="0"/>
              <a:t> </a:t>
            </a:r>
            <a:endParaRPr lang="hu-HU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5711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29600" cy="1143000"/>
          </a:xfrm>
        </p:spPr>
        <p:txBody>
          <a:bodyPr/>
          <a:lstStyle/>
          <a:p>
            <a:r>
              <a:rPr lang="hu-HU" dirty="0"/>
              <a:t>Szervezett szűrés Magyarországon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hu-HU" sz="7200" b="1" dirty="0"/>
              <a:t>Kb. két évtizede, jogszabályban rögzítetten: </a:t>
            </a:r>
          </a:p>
          <a:p>
            <a:pPr marL="457200" indent="-187325">
              <a:buFont typeface="Symbol" panose="05050102010706020507" pitchFamily="18" charset="2"/>
              <a:buChar char="-"/>
            </a:pPr>
            <a:r>
              <a:rPr lang="hu-HU" sz="7200" b="1" dirty="0"/>
              <a:t>az emlőszűrés </a:t>
            </a:r>
            <a:r>
              <a:rPr lang="hu-HU" sz="7200" dirty="0"/>
              <a:t>(</a:t>
            </a:r>
            <a:r>
              <a:rPr lang="hu-HU" sz="7200" i="1" dirty="0"/>
              <a:t>a 45-65 év közötti nők kétévenként végzett emlőszűrése</a:t>
            </a:r>
            <a:r>
              <a:rPr lang="hu-HU" sz="7200" dirty="0"/>
              <a:t> (mammográfia)) </a:t>
            </a:r>
          </a:p>
          <a:p>
            <a:pPr marL="457200" indent="-187325">
              <a:buFont typeface="Symbol" panose="05050102010706020507" pitchFamily="18" charset="2"/>
              <a:buChar char="-"/>
            </a:pPr>
            <a:r>
              <a:rPr lang="hu-HU" sz="7200" b="1" dirty="0"/>
              <a:t>a </a:t>
            </a:r>
            <a:r>
              <a:rPr lang="hu-HU" sz="7200" b="1" dirty="0" err="1"/>
              <a:t>méhnyakszűrés</a:t>
            </a:r>
            <a:r>
              <a:rPr lang="hu-HU" sz="7200" b="1" dirty="0"/>
              <a:t> </a:t>
            </a:r>
            <a:r>
              <a:rPr lang="hu-HU" sz="7200" dirty="0"/>
              <a:t>(</a:t>
            </a:r>
            <a:r>
              <a:rPr lang="hu-HU" sz="7200" dirty="0" err="1"/>
              <a:t>a</a:t>
            </a:r>
            <a:r>
              <a:rPr lang="hu-HU" sz="7200" dirty="0"/>
              <a:t> </a:t>
            </a:r>
            <a:r>
              <a:rPr lang="hu-HU" sz="7200" i="1" dirty="0"/>
              <a:t>25-65 közötti nők</a:t>
            </a:r>
            <a:r>
              <a:rPr lang="hu-HU" sz="7200" dirty="0"/>
              <a:t> egyszeri negatív szűrővizsgálata után 3 évenként megismételt </a:t>
            </a:r>
            <a:r>
              <a:rPr lang="hu-HU" sz="7200" i="1" dirty="0"/>
              <a:t>méhnyak szűrővizsgálata</a:t>
            </a:r>
            <a:r>
              <a:rPr lang="hu-HU" sz="7200" dirty="0"/>
              <a:t> (citológia)). </a:t>
            </a:r>
          </a:p>
          <a:p>
            <a:pPr marL="0" indent="0">
              <a:buNone/>
            </a:pPr>
            <a:endParaRPr lang="hu-HU" sz="7200" dirty="0"/>
          </a:p>
          <a:p>
            <a:pPr marL="0" indent="0">
              <a:buNone/>
            </a:pPr>
            <a:r>
              <a:rPr lang="hu-HU" sz="7200" b="1" dirty="0"/>
              <a:t>2018. évben elindult országos kiterjesztésben:</a:t>
            </a:r>
          </a:p>
          <a:p>
            <a:pPr marL="457200" indent="-187325">
              <a:buFont typeface="Symbol" panose="05050102010706020507" pitchFamily="18" charset="2"/>
              <a:buChar char="-"/>
            </a:pPr>
            <a:r>
              <a:rPr lang="hu-HU" sz="7200" dirty="0"/>
              <a:t>az 50-70 éves férfiak és nők </a:t>
            </a:r>
            <a:r>
              <a:rPr lang="hu-HU" sz="7200" i="1" dirty="0"/>
              <a:t>kétévenként végzett </a:t>
            </a:r>
            <a:r>
              <a:rPr lang="hu-HU" sz="7200" dirty="0"/>
              <a:t>vastagbélszűrése két lépcsős módszerrel</a:t>
            </a:r>
          </a:p>
          <a:p>
            <a:pPr marL="984250" indent="-444500">
              <a:buAutoNum type="arabicParenBoth"/>
            </a:pPr>
            <a:r>
              <a:rPr lang="hu-HU" sz="7200" dirty="0"/>
              <a:t>a székletbeli rejtett vér immunkémiai kimutatása </a:t>
            </a:r>
          </a:p>
          <a:p>
            <a:pPr marL="984250" indent="-444500">
              <a:buAutoNum type="arabicParenBoth"/>
            </a:pPr>
            <a:r>
              <a:rPr lang="hu-HU" sz="7200" dirty="0"/>
              <a:t>a nem-negatív székletvér teszt eredménnyel kiszűrtek esetében teljes, minőségi </a:t>
            </a:r>
            <a:r>
              <a:rPr lang="hu-HU" sz="7200" dirty="0" err="1"/>
              <a:t>kolonoszkópos</a:t>
            </a:r>
            <a:r>
              <a:rPr lang="hu-HU" sz="7200" dirty="0"/>
              <a:t> vizsgálat (ún. szűrő </a:t>
            </a:r>
            <a:r>
              <a:rPr lang="hu-HU" sz="7200" dirty="0" err="1"/>
              <a:t>kolonoszkópia</a:t>
            </a:r>
            <a:r>
              <a:rPr lang="hu-HU" sz="7200" dirty="0"/>
              <a:t>) a vérzésforrás megállapítására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909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hu-HU" dirty="0"/>
              <a:t>Mammográfiás szűrőközpontok </a:t>
            </a:r>
            <a:br>
              <a:rPr lang="hu-HU" dirty="0"/>
            </a:br>
            <a:r>
              <a:rPr lang="hu-HU" dirty="0"/>
              <a:t>és szűrőállomások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Tartalom helye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70329"/>
            <a:ext cx="7344816" cy="4941168"/>
          </a:xfrm>
          <a:prstGeom prst="rect">
            <a:avLst/>
          </a:prstGeom>
          <a:noFill/>
        </p:spPr>
      </p:pic>
      <p:sp>
        <p:nvSpPr>
          <p:cNvPr id="3" name="Téglalap 2"/>
          <p:cNvSpPr/>
          <p:nvPr/>
        </p:nvSpPr>
        <p:spPr>
          <a:xfrm>
            <a:off x="179512" y="6123091"/>
            <a:ext cx="4248472" cy="5642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4138" lvl="5" indent="-84138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None/>
              <a:tabLst>
                <a:tab pos="0" algn="l"/>
                <a:tab pos="5113338" algn="r"/>
                <a:tab pos="6634163" algn="r"/>
              </a:tabLst>
            </a:pPr>
            <a:endParaRPr lang="hu-HU" altLang="hu-HU" sz="28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3920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u-HU" altLang="hu-HU" dirty="0"/>
              <a:t>Szervezett emlőszűrés 2 évente </a:t>
            </a:r>
            <a:br>
              <a:rPr lang="hu-HU" alt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25000" lnSpcReduction="20000"/>
          </a:bodyPr>
          <a:lstStyle/>
          <a:p>
            <a:pPr marL="179388" lvl="0" indent="-179388">
              <a:lnSpc>
                <a:spcPct val="8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5113338" algn="r"/>
                <a:tab pos="6634163" algn="r"/>
              </a:tabLst>
            </a:pPr>
            <a:r>
              <a:rPr lang="hu-HU" sz="8000" dirty="0"/>
              <a:t>Szűrővizsgálatra jogosult </a:t>
            </a:r>
            <a:r>
              <a:rPr lang="hu-HU" sz="8000" b="1" dirty="0"/>
              <a:t>45-65 éves nők éves</a:t>
            </a:r>
            <a:r>
              <a:rPr lang="hu-HU" sz="8000" dirty="0"/>
              <a:t> átlaga: </a:t>
            </a:r>
            <a:r>
              <a:rPr lang="hu-HU" sz="8000" b="1" dirty="0"/>
              <a:t>550 000 fő</a:t>
            </a:r>
          </a:p>
          <a:p>
            <a:pPr marL="1168400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/>
              <a:t>Meghívottak </a:t>
            </a:r>
            <a:r>
              <a:rPr lang="hu-HU" altLang="hu-HU" sz="8000" i="1" dirty="0"/>
              <a:t>(2002-2020)</a:t>
            </a:r>
            <a:r>
              <a:rPr lang="hu-HU" altLang="hu-HU" sz="8000" dirty="0"/>
              <a:t>: 9.612.059, ebből</a:t>
            </a:r>
          </a:p>
          <a:p>
            <a:pPr marL="1168400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4925" algn="r"/>
              </a:tabLst>
            </a:pPr>
            <a:r>
              <a:rPr lang="hu-HU" altLang="hu-HU" sz="8000" dirty="0"/>
              <a:t>Megjelentek: 4.043.801	                  </a:t>
            </a:r>
          </a:p>
          <a:p>
            <a:pPr marL="2219325" lvl="5" indent="-1050925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None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>
                <a:solidFill>
                  <a:srgbClr val="00B050"/>
                </a:solidFill>
              </a:rPr>
              <a:t>- Részvételi arány: 42,1%</a:t>
            </a:r>
          </a:p>
          <a:p>
            <a:pPr marL="1168400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/>
              <a:t>Visszahívottak: 230.438</a:t>
            </a:r>
          </a:p>
          <a:p>
            <a:pPr marL="2219325" lvl="5" indent="-1050925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None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>
                <a:solidFill>
                  <a:srgbClr val="FF0000"/>
                </a:solidFill>
              </a:rPr>
              <a:t>- Visszahívottak aránya: 5,09%</a:t>
            </a:r>
          </a:p>
          <a:p>
            <a:pPr marL="1168400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/>
              <a:t>Operáltak: 13.767</a:t>
            </a:r>
          </a:p>
          <a:p>
            <a:pPr marL="1168400" lvl="2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 err="1"/>
              <a:t>Benignus</a:t>
            </a:r>
            <a:r>
              <a:rPr lang="hu-HU" altLang="hu-HU" sz="8000" dirty="0"/>
              <a:t>: 3.310</a:t>
            </a:r>
          </a:p>
          <a:p>
            <a:pPr marL="1168400" lvl="2" indent="-273050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Font typeface="Arial" panose="020B0604020202020204" pitchFamily="34" charset="0"/>
              <a:buChar char="•"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 err="1"/>
              <a:t>Malignus</a:t>
            </a:r>
            <a:r>
              <a:rPr lang="hu-HU" altLang="hu-HU" sz="8000" dirty="0"/>
              <a:t>: 10.595   </a:t>
            </a:r>
            <a:r>
              <a:rPr lang="hu-HU" altLang="hu-HU" sz="8000" dirty="0">
                <a:solidFill>
                  <a:srgbClr val="FF00FF"/>
                </a:solidFill>
              </a:rPr>
              <a:t>76,0%</a:t>
            </a:r>
          </a:p>
          <a:p>
            <a:pPr marL="1762125" lvl="5" indent="-593725">
              <a:lnSpc>
                <a:spcPct val="120000"/>
              </a:lnSpc>
              <a:spcBef>
                <a:spcPct val="40000"/>
              </a:spcBef>
              <a:buClr>
                <a:schemeClr val="tx2"/>
              </a:buClr>
              <a:buNone/>
              <a:tabLst>
                <a:tab pos="0" algn="l"/>
                <a:tab pos="5113338" algn="r"/>
                <a:tab pos="6634163" algn="r"/>
              </a:tabLst>
            </a:pPr>
            <a:r>
              <a:rPr lang="hu-HU" altLang="hu-HU" sz="8000" dirty="0"/>
              <a:t>- 15 mm alatt: 5.421   </a:t>
            </a:r>
            <a:r>
              <a:rPr lang="hu-HU" altLang="hu-HU" sz="8000" dirty="0">
                <a:solidFill>
                  <a:srgbClr val="FF00FF"/>
                </a:solidFill>
              </a:rPr>
              <a:t>51,17%</a:t>
            </a:r>
            <a:endParaRPr lang="hu-HU" sz="8000" dirty="0"/>
          </a:p>
          <a:p>
            <a:pPr marL="179388" indent="-179388">
              <a:buFont typeface="Arial" panose="020B0604020202020204" pitchFamily="34" charset="0"/>
              <a:buChar char="•"/>
            </a:pPr>
            <a:r>
              <a:rPr lang="hu-HU" sz="8000" b="1" dirty="0"/>
              <a:t>Kapacitás </a:t>
            </a:r>
            <a:r>
              <a:rPr lang="hu-HU" sz="8000" dirty="0"/>
              <a:t>(</a:t>
            </a:r>
            <a:r>
              <a:rPr lang="hu-HU" sz="8000" dirty="0" err="1"/>
              <a:t>infra</a:t>
            </a:r>
            <a:r>
              <a:rPr lang="hu-HU" sz="8000" dirty="0"/>
              <a:t> és HR) teljes célpopuláció bevonása  esetén is </a:t>
            </a:r>
            <a:r>
              <a:rPr lang="hu-HU" sz="8000" b="1" dirty="0"/>
              <a:t>megfelelő</a:t>
            </a:r>
            <a:r>
              <a:rPr lang="hu-HU" sz="8000" dirty="0"/>
              <a:t> </a:t>
            </a:r>
          </a:p>
          <a:p>
            <a:pPr marL="179388" indent="-179388">
              <a:buFont typeface="Arial" panose="020B0604020202020204" pitchFamily="34" charset="0"/>
              <a:buChar char="•"/>
              <a:tabLst>
                <a:tab pos="179388" algn="l"/>
              </a:tabLst>
            </a:pPr>
            <a:r>
              <a:rPr lang="hu-HU" sz="8000" b="1" dirty="0"/>
              <a:t>39</a:t>
            </a:r>
            <a:r>
              <a:rPr lang="hu-HU" sz="8000" dirty="0"/>
              <a:t> Komplex Mammográfiás Központ és </a:t>
            </a:r>
            <a:r>
              <a:rPr lang="hu-HU" sz="8000" i="1" dirty="0"/>
              <a:t> </a:t>
            </a:r>
            <a:r>
              <a:rPr lang="hu-HU" sz="8000" b="1" dirty="0"/>
              <a:t>10</a:t>
            </a:r>
            <a:r>
              <a:rPr lang="hu-HU" sz="8000" dirty="0"/>
              <a:t> Mammográfiás Szűrőállomás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199" y="43813"/>
            <a:ext cx="8229600" cy="114300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hu-HU" sz="3200" dirty="0"/>
              <a:t>Születéskor várható élettartam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248970" y="1462683"/>
            <a:ext cx="86460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prstClr val="black"/>
                </a:solidFill>
              </a:rPr>
              <a:t>A születéskor várható élettartam alakulása az Európai Unió országaiban (2000-2020)</a:t>
            </a:r>
            <a:br>
              <a:rPr lang="hu-HU" b="1" dirty="0">
                <a:solidFill>
                  <a:prstClr val="black"/>
                </a:solidFill>
              </a:rPr>
            </a:br>
            <a:endParaRPr lang="hu-HU" b="1" dirty="0">
              <a:solidFill>
                <a:prstClr val="black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755575" y="6360814"/>
            <a:ext cx="75736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>
                <a:solidFill>
                  <a:prstClr val="black"/>
                </a:solidFill>
              </a:rPr>
              <a:t>(Forrás: </a:t>
            </a:r>
            <a:r>
              <a:rPr lang="en-US" sz="1000" i="1" dirty="0">
                <a:solidFill>
                  <a:prstClr val="black"/>
                </a:solidFill>
              </a:rPr>
              <a:t>State of Health in the EU</a:t>
            </a:r>
            <a:r>
              <a:rPr lang="hu-HU" sz="1000" i="1" dirty="0">
                <a:solidFill>
                  <a:prstClr val="black"/>
                </a:solidFill>
              </a:rPr>
              <a:t> - Magyarország. Egészségügyi </a:t>
            </a:r>
            <a:r>
              <a:rPr lang="hu-HU" sz="1000" i="1" dirty="0" err="1">
                <a:solidFill>
                  <a:prstClr val="black"/>
                </a:solidFill>
              </a:rPr>
              <a:t>országprofil</a:t>
            </a:r>
            <a:r>
              <a:rPr lang="hu-HU" sz="1000" i="1" dirty="0">
                <a:solidFill>
                  <a:prstClr val="black"/>
                </a:solidFill>
              </a:rPr>
              <a:t> 2021. (</a:t>
            </a:r>
            <a:r>
              <a:rPr lang="en-US" sz="1000" i="1" dirty="0">
                <a:solidFill>
                  <a:prstClr val="black"/>
                </a:solidFill>
              </a:rPr>
              <a:t>OECD</a:t>
            </a:r>
            <a:r>
              <a:rPr lang="hu-HU" sz="1000" i="1" dirty="0">
                <a:solidFill>
                  <a:prstClr val="black"/>
                </a:solidFill>
              </a:rPr>
              <a:t>, </a:t>
            </a:r>
            <a:r>
              <a:rPr lang="en-US" sz="1000" i="1" dirty="0">
                <a:solidFill>
                  <a:prstClr val="black"/>
                </a:solidFill>
              </a:rPr>
              <a:t>European Observatory on Health Systems and Policies</a:t>
            </a:r>
            <a:r>
              <a:rPr lang="hu-HU" sz="1000" i="1" dirty="0">
                <a:solidFill>
                  <a:prstClr val="black"/>
                </a:solidFill>
              </a:rPr>
              <a:t>)</a:t>
            </a:r>
            <a:endParaRPr lang="hu-HU" sz="1000" dirty="0">
              <a:solidFill>
                <a:prstClr val="black"/>
              </a:solidFill>
            </a:endParaRP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42F06F6-A9F9-4A9A-B5C4-28C732B5BF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5" y="2109014"/>
            <a:ext cx="7573671" cy="369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4181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89669"/>
            <a:ext cx="8229600" cy="1143000"/>
          </a:xfrm>
        </p:spPr>
        <p:txBody>
          <a:bodyPr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hu-HU" sz="3200" dirty="0"/>
              <a:t>Szervezett méhnyakszűrés 3 évente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268760"/>
            <a:ext cx="8507288" cy="4896544"/>
          </a:xfrm>
        </p:spPr>
        <p:txBody>
          <a:bodyPr>
            <a:noAutofit/>
          </a:bodyPr>
          <a:lstStyle/>
          <a:p>
            <a:pPr marL="263525" lvl="0" indent="-263525">
              <a:buFont typeface="Arial" panose="020B0604020202020204" pitchFamily="34" charset="0"/>
              <a:buChar char="•"/>
            </a:pPr>
            <a:r>
              <a:rPr lang="hu-HU" sz="2000" dirty="0"/>
              <a:t>Szűrésre</a:t>
            </a:r>
            <a:r>
              <a:rPr lang="hu-HU" sz="2000" dirty="0">
                <a:highlight>
                  <a:srgbClr val="FFFF00"/>
                </a:highlight>
              </a:rPr>
              <a:t> </a:t>
            </a:r>
            <a:r>
              <a:rPr lang="hu-HU" sz="2000" dirty="0"/>
              <a:t>jogosult </a:t>
            </a:r>
            <a:r>
              <a:rPr lang="hu-HU" sz="2000" b="1" dirty="0"/>
              <a:t>25-65 éves </a:t>
            </a:r>
            <a:r>
              <a:rPr lang="hu-HU" sz="2000" dirty="0"/>
              <a:t>nők </a:t>
            </a:r>
            <a:r>
              <a:rPr lang="hu-HU" sz="2000" b="1" dirty="0"/>
              <a:t>éves</a:t>
            </a:r>
            <a:r>
              <a:rPr lang="hu-HU" sz="2000" dirty="0"/>
              <a:t> átlaga: </a:t>
            </a:r>
            <a:r>
              <a:rPr lang="hu-HU" sz="2000" b="1" dirty="0"/>
              <a:t>400 000 fő</a:t>
            </a:r>
            <a:r>
              <a:rPr lang="hu-HU" sz="2000" dirty="0"/>
              <a:t>  </a:t>
            </a:r>
          </a:p>
          <a:p>
            <a:pPr marL="536575" lvl="0" indent="-273050">
              <a:buNone/>
            </a:pPr>
            <a:r>
              <a:rPr lang="hu-HU" sz="2000" b="1" dirty="0"/>
              <a:t>- szervezett szűrésen kb. 40-50 ezer fő (10%)</a:t>
            </a:r>
            <a:r>
              <a:rPr lang="hu-HU" sz="2000" dirty="0"/>
              <a:t>, </a:t>
            </a:r>
          </a:p>
          <a:p>
            <a:pPr marL="442913" indent="-179388">
              <a:buNone/>
            </a:pPr>
            <a:r>
              <a:rPr lang="hu-HU" sz="2000" dirty="0"/>
              <a:t>- diagnosztikus vizsgálaton (állami és magánellátásban) </a:t>
            </a:r>
            <a:r>
              <a:rPr lang="hu-HU" sz="2000" b="1" dirty="0"/>
              <a:t>kb. 500</a:t>
            </a:r>
            <a:r>
              <a:rPr lang="hu-HU" sz="2000" dirty="0"/>
              <a:t> </a:t>
            </a:r>
            <a:r>
              <a:rPr lang="hu-HU" sz="2000" b="1" dirty="0"/>
              <a:t>000 </a:t>
            </a:r>
            <a:r>
              <a:rPr lang="hu-HU" sz="2000" dirty="0"/>
              <a:t>fő vesz részt</a:t>
            </a:r>
          </a:p>
          <a:p>
            <a:pPr marL="1258888" lvl="0" indent="-457200">
              <a:buFont typeface="Wingdings" panose="05000000000000000000" pitchFamily="2" charset="2"/>
              <a:buChar char="Ø"/>
            </a:pPr>
            <a:r>
              <a:rPr lang="hu-HU" sz="2000" dirty="0"/>
              <a:t>meghívás hatására is, </a:t>
            </a:r>
          </a:p>
          <a:p>
            <a:pPr marL="1258888" lvl="0" indent="-457200">
              <a:buFont typeface="Wingdings" panose="05000000000000000000" pitchFamily="2" charset="2"/>
              <a:buChar char="Ø"/>
            </a:pPr>
            <a:r>
              <a:rPr lang="hu-HU" sz="2000" dirty="0"/>
              <a:t>szokásrend alapján</a:t>
            </a:r>
          </a:p>
          <a:p>
            <a:pPr marL="1882775" lvl="0" indent="0">
              <a:buNone/>
            </a:pPr>
            <a:r>
              <a:rPr lang="hu-HU" sz="2000" dirty="0"/>
              <a:t> </a:t>
            </a:r>
          </a:p>
          <a:p>
            <a:pPr marL="263525" lvl="0" indent="-263525">
              <a:buFont typeface="Arial" panose="020B0604020202020204" pitchFamily="34" charset="0"/>
              <a:buChar char="•"/>
            </a:pPr>
            <a:r>
              <a:rPr lang="hu-HU" sz="2000" dirty="0"/>
              <a:t>Átszűrt/átvizsgált</a:t>
            </a:r>
            <a:r>
              <a:rPr lang="hu-HU" sz="2000" b="1" dirty="0"/>
              <a:t> 60 %, 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hu-HU" sz="2000" b="1" dirty="0"/>
              <a:t>    - rákmegelőző állapot: 7 %                        </a:t>
            </a:r>
          </a:p>
          <a:p>
            <a:pPr marL="179388" lvl="0" indent="-179388">
              <a:spcBef>
                <a:spcPts val="0"/>
              </a:spcBef>
              <a:buNone/>
            </a:pPr>
            <a:r>
              <a:rPr lang="hu-HU" sz="2000" b="1" dirty="0"/>
              <a:t> 	  - rák: 2 %</a:t>
            </a:r>
          </a:p>
          <a:p>
            <a:pPr marL="0" indent="0">
              <a:buNone/>
            </a:pPr>
            <a:endParaRPr lang="hu-HU" sz="20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3356992"/>
            <a:ext cx="447854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622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4064" y="116632"/>
            <a:ext cx="8435280" cy="1224136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hu-HU" sz="3200" dirty="0"/>
              <a:t>Szervezett vastagbélszűrés - 2 évente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995936" y="1556792"/>
            <a:ext cx="4824536" cy="5301208"/>
          </a:xfrm>
        </p:spPr>
        <p:txBody>
          <a:bodyPr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hu-HU" sz="2400" b="1" dirty="0"/>
              <a:t>Eredmények (2022. 03. 31.): </a:t>
            </a:r>
          </a:p>
          <a:p>
            <a:pPr marL="358775" indent="-358775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dirty="0"/>
              <a:t>1 116 736 meghívott</a:t>
            </a:r>
          </a:p>
          <a:p>
            <a:pPr marL="358775" lvl="0" indent="-358775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dirty="0"/>
              <a:t>28,6% vette át az egységcsomagot</a:t>
            </a:r>
          </a:p>
          <a:p>
            <a:pPr marL="358775" lvl="0" indent="-358775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dirty="0"/>
              <a:t>86,7% küldte vissza a mintát </a:t>
            </a:r>
          </a:p>
          <a:p>
            <a:pPr marL="715963" lvl="0" indent="-357188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i="1" dirty="0"/>
              <a:t>Negatív: 87,1% </a:t>
            </a:r>
          </a:p>
          <a:p>
            <a:pPr marL="715963" lvl="0" indent="-357188" algn="l">
              <a:lnSpc>
                <a:spcPct val="100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hu-HU" sz="2400" i="1" dirty="0"/>
              <a:t>Nem-negatív: 9,7% </a:t>
            </a:r>
          </a:p>
          <a:p>
            <a:pPr marL="990600" lvl="1" indent="-274638" algn="l">
              <a:lnSpc>
                <a:spcPct val="100000"/>
              </a:lnSpc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hu-HU" sz="2000" dirty="0"/>
              <a:t>Szűrő </a:t>
            </a:r>
            <a:r>
              <a:rPr lang="hu-HU" sz="2000" dirty="0" err="1"/>
              <a:t>kolonoszkópos</a:t>
            </a:r>
            <a:r>
              <a:rPr lang="hu-HU" sz="2000" dirty="0"/>
              <a:t> vizsgálat alapján:  </a:t>
            </a:r>
          </a:p>
          <a:p>
            <a:pPr marL="1573213" lvl="2" indent="-357188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rákmegelőző állapot: 4947 fő </a:t>
            </a:r>
          </a:p>
          <a:p>
            <a:pPr marL="1573213" lvl="2" indent="-357188" algn="l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rosszindulatú elváltozás: 1514 fő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Kép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67" y="1556792"/>
            <a:ext cx="3666053" cy="51646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30832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332656"/>
            <a:ext cx="8229600" cy="1143000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dirty="0"/>
              <a:t>Alacsony sugárdózisú </a:t>
            </a:r>
            <a:r>
              <a:rPr lang="hu-HU" sz="3200" dirty="0" err="1"/>
              <a:t>CT-vel</a:t>
            </a:r>
            <a:r>
              <a:rPr lang="hu-HU" sz="3200" dirty="0"/>
              <a:t> végzett</a:t>
            </a:r>
            <a:br>
              <a:rPr lang="hu-HU" sz="3200" dirty="0"/>
            </a:br>
            <a:r>
              <a:rPr lang="hu-HU" sz="3200" dirty="0"/>
              <a:t>modell vizsgálat (HUNCHEST)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79512" y="2195210"/>
            <a:ext cx="8507288" cy="4756150"/>
          </a:xfrm>
        </p:spPr>
        <p:txBody>
          <a:bodyPr>
            <a:normAutofit/>
          </a:bodyPr>
          <a:lstStyle/>
          <a:p>
            <a:pPr marL="263525" indent="-263525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hu-HU" sz="2000" dirty="0"/>
          </a:p>
          <a:p>
            <a:pPr marL="263525" indent="-2635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A tüdőrák korai felismerése</a:t>
            </a:r>
          </a:p>
          <a:p>
            <a:pPr marL="263525" indent="-263525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 b="1" dirty="0"/>
              <a:t>Célcsoport</a:t>
            </a:r>
            <a:r>
              <a:rPr lang="hu-HU" sz="2000" dirty="0"/>
              <a:t>: 55-75 év közötti, dohányzó egyének</a:t>
            </a:r>
            <a:endParaRPr lang="hu-HU" sz="2000" b="1" dirty="0"/>
          </a:p>
          <a:p>
            <a:pPr marL="271463" indent="-2714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hu-HU" sz="2000" dirty="0"/>
              <a:t>2014. évtől Országos Korányi Pulmonológiai Intézetben modellvizsgálat </a:t>
            </a:r>
          </a:p>
          <a:p>
            <a:pPr marL="271463" indent="-271463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2019</a:t>
            </a:r>
            <a:r>
              <a:rPr lang="hu-HU" sz="2000" dirty="0" err="1"/>
              <a:t>-ben</a:t>
            </a:r>
            <a:r>
              <a:rPr lang="en-GB" sz="2000" dirty="0"/>
              <a:t> </a:t>
            </a:r>
            <a:r>
              <a:rPr lang="hu-HU" sz="2000" b="1" dirty="0"/>
              <a:t>9</a:t>
            </a:r>
            <a:r>
              <a:rPr lang="en-GB" sz="2000" dirty="0"/>
              <a:t> </a:t>
            </a:r>
            <a:r>
              <a:rPr lang="en-GB" sz="2000" dirty="0" err="1"/>
              <a:t>intézmény</a:t>
            </a:r>
            <a:r>
              <a:rPr lang="en-GB" sz="2000" dirty="0"/>
              <a:t> </a:t>
            </a:r>
            <a:r>
              <a:rPr lang="hu-HU" sz="2000" dirty="0"/>
              <a:t>bevonása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2020-ben </a:t>
            </a:r>
            <a:r>
              <a:rPr lang="en-GB" sz="2000" dirty="0" err="1"/>
              <a:t>további</a:t>
            </a:r>
            <a:r>
              <a:rPr lang="en-GB" sz="2000" dirty="0"/>
              <a:t> </a:t>
            </a:r>
            <a:r>
              <a:rPr lang="hu-HU" sz="2000" b="1" dirty="0"/>
              <a:t>10</a:t>
            </a:r>
            <a:r>
              <a:rPr lang="hu-HU" sz="2000" dirty="0"/>
              <a:t>, 2021-ben további </a:t>
            </a:r>
            <a:r>
              <a:rPr lang="hu-HU" sz="2000" b="1" dirty="0"/>
              <a:t>20</a:t>
            </a:r>
            <a:r>
              <a:rPr lang="en-GB" sz="2000" dirty="0"/>
              <a:t> centrum </a:t>
            </a:r>
            <a:r>
              <a:rPr lang="hu-HU" sz="2000" dirty="0"/>
              <a:t>bevonása</a:t>
            </a:r>
          </a:p>
          <a:p>
            <a:pPr marL="985838" lvl="1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hu-HU" sz="2000" dirty="0"/>
              <a:t>Vizsgálatba vontak (</a:t>
            </a:r>
            <a:r>
              <a:rPr lang="hu-HU" sz="2000" i="1" dirty="0" err="1"/>
              <a:t>Hunchest</a:t>
            </a:r>
            <a:r>
              <a:rPr lang="hu-HU" sz="2000" i="1" dirty="0"/>
              <a:t> I.</a:t>
            </a:r>
            <a:r>
              <a:rPr lang="hu-HU" sz="2000" dirty="0"/>
              <a:t>): </a:t>
            </a:r>
            <a:r>
              <a:rPr lang="hu-HU" sz="2000" b="1" dirty="0"/>
              <a:t>1850  fő, </a:t>
            </a:r>
            <a:r>
              <a:rPr lang="hu-HU" sz="2000" dirty="0"/>
              <a:t>ebből </a:t>
            </a:r>
            <a:r>
              <a:rPr lang="hu-HU" sz="2000" b="1" dirty="0"/>
              <a:t>h. ig. tüdőrák: 1,5%</a:t>
            </a:r>
          </a:p>
          <a:p>
            <a:pPr marL="985837" lvl="1" indent="-342900">
              <a:spcBef>
                <a:spcPts val="0"/>
              </a:spcBef>
              <a:buFont typeface="Symbol" panose="05050102010706020507" pitchFamily="18" charset="2"/>
              <a:buChar char="-"/>
            </a:pPr>
            <a:r>
              <a:rPr lang="hu-HU" sz="2000" dirty="0"/>
              <a:t>Vizsgálatba vontak (</a:t>
            </a:r>
            <a:r>
              <a:rPr lang="hu-HU" sz="2000" i="1" dirty="0" err="1"/>
              <a:t>Hunchest</a:t>
            </a:r>
            <a:r>
              <a:rPr lang="hu-HU" sz="2000" i="1" dirty="0"/>
              <a:t> II</a:t>
            </a:r>
            <a:r>
              <a:rPr lang="hu-HU" sz="2000" dirty="0"/>
              <a:t>.): </a:t>
            </a:r>
            <a:r>
              <a:rPr lang="hu-HU" sz="2000" b="1" dirty="0"/>
              <a:t>3900 fő </a:t>
            </a:r>
            <a:r>
              <a:rPr lang="hu-HU" sz="2000" dirty="0"/>
              <a:t>- kiemeltek vizsgálata </a:t>
            </a:r>
            <a:r>
              <a:rPr lang="hu-HU" sz="2000" b="1" dirty="0"/>
              <a:t>még folyamatban </a:t>
            </a:r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Kép 4" descr="Tüdőrákszűrés alacsony dózisú CT-vel (Forrás: www.shouldiscreen.com)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041" y="1700808"/>
            <a:ext cx="3363725" cy="2006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77270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D180FE1A-7E9E-4F18-8093-0577EE05E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948" y="4215780"/>
            <a:ext cx="8229600" cy="2573040"/>
          </a:xfrm>
        </p:spPr>
        <p:txBody>
          <a:bodyPr>
            <a:normAutofit/>
          </a:bodyPr>
          <a:lstStyle/>
          <a:p>
            <a:pPr marL="427037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hu-HU" sz="2000" dirty="0"/>
              <a:t>2018-tól </a:t>
            </a:r>
            <a:r>
              <a:rPr lang="hu-HU" sz="2000" b="1" dirty="0"/>
              <a:t>10 darab mobil egység</a:t>
            </a:r>
            <a:r>
              <a:rPr lang="hu-HU" sz="2000" dirty="0"/>
              <a:t> (busz) rendszerbe állítása</a:t>
            </a:r>
          </a:p>
          <a:p>
            <a:pPr marL="427037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hu-HU" sz="2000" dirty="0"/>
              <a:t>Célja: a </a:t>
            </a:r>
            <a:r>
              <a:rPr lang="hu-HU" sz="2000" b="1" dirty="0"/>
              <a:t>kis lélekszámú</a:t>
            </a:r>
            <a:r>
              <a:rPr lang="hu-HU" sz="2000" dirty="0"/>
              <a:t>, a nehezen hozzáférhető településeken a </a:t>
            </a:r>
            <a:r>
              <a:rPr lang="hu-HU" sz="2000" b="1" dirty="0"/>
              <a:t>szűrések/vizsgálatok könnyebb elérése</a:t>
            </a:r>
          </a:p>
          <a:p>
            <a:pPr marL="427037" indent="-34290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hu-HU" sz="2000" dirty="0"/>
              <a:t>2018-2021. szeptemberig </a:t>
            </a:r>
            <a:r>
              <a:rPr lang="hu-HU" sz="2000" b="1" dirty="0"/>
              <a:t>több, mint 28 000 fő vizsgálata</a:t>
            </a:r>
            <a:r>
              <a:rPr lang="hu-HU" sz="2000" dirty="0"/>
              <a:t>:</a:t>
            </a:r>
          </a:p>
          <a:p>
            <a:pPr marL="990600" indent="-274638">
              <a:lnSpc>
                <a:spcPct val="100000"/>
              </a:lnSpc>
              <a:buFont typeface="Symbol" panose="05050102010706020507" pitchFamily="18" charset="2"/>
              <a:buChar char="-"/>
            </a:pPr>
            <a:r>
              <a:rPr lang="hu-HU" sz="2000" b="1" dirty="0"/>
              <a:t>30%-nál volt kóros elváltozás </a:t>
            </a:r>
            <a:r>
              <a:rPr lang="hu-HU" sz="2000" dirty="0"/>
              <a:t>(10-12% nem tudott róla) </a:t>
            </a:r>
          </a:p>
          <a:p>
            <a:pPr marL="195897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800" dirty="0"/>
              <a:t>szükség esetén azonnali orvosi ellátás</a:t>
            </a:r>
          </a:p>
          <a:p>
            <a:pPr marL="1958975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hu-HU" sz="1800" b="1" dirty="0"/>
              <a:t>minden esetben a háziorvoshoz, szakorvoshoz irányítás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E1CF727-AD58-402F-8670-D00EF63A8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00366"/>
              </p:ext>
            </p:extLst>
          </p:nvPr>
        </p:nvGraphicFramePr>
        <p:xfrm>
          <a:off x="292696" y="1639089"/>
          <a:ext cx="8394104" cy="2576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09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1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3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Település típus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</a:rPr>
                        <a:t>A programmal elért települések száma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2000" dirty="0">
                          <a:effectLst/>
                        </a:rPr>
                        <a:t>Vizsgálatba vontak száma (fő)</a:t>
                      </a:r>
                      <a:endParaRPr lang="hu-H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+mn-lt"/>
                        </a:rPr>
                        <a:t>„Felzárkózó települések”</a:t>
                      </a:r>
                      <a:endParaRPr lang="hu-HU" sz="1800" b="0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128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9 820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1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+mn-lt"/>
                        </a:rPr>
                        <a:t>Gazdasági szempontból fejlesztendő, hátrányos  települések</a:t>
                      </a:r>
                      <a:endParaRPr lang="hu-HU" sz="1800" b="0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11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870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9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0" i="0" dirty="0">
                          <a:effectLst/>
                          <a:latin typeface="+mn-lt"/>
                        </a:rPr>
                        <a:t>Egyéb</a:t>
                      </a:r>
                      <a:endParaRPr lang="hu-HU" sz="1800" b="0" i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216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dirty="0">
                          <a:effectLst/>
                        </a:rPr>
                        <a:t>17 787</a:t>
                      </a:r>
                      <a:endParaRPr lang="hu-H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97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Összesen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</a:rPr>
                        <a:t>355</a:t>
                      </a:r>
                      <a:endParaRPr lang="hu-H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1800" b="1" dirty="0">
                          <a:effectLst/>
                        </a:rPr>
                        <a:t>28 477</a:t>
                      </a:r>
                      <a:endParaRPr lang="hu-H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695450" y="27622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u-HU" altLang="hu-H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ím 1"/>
          <p:cNvSpPr>
            <a:spLocks noGrp="1"/>
          </p:cNvSpPr>
          <p:nvPr>
            <p:ph type="title"/>
          </p:nvPr>
        </p:nvSpPr>
        <p:spPr>
          <a:xfrm>
            <a:off x="34064" y="116632"/>
            <a:ext cx="8435280" cy="1224136"/>
          </a:xfrm>
        </p:spPr>
        <p:txBody>
          <a:bodyPr>
            <a:normAutofit fontScale="90000"/>
          </a:bodyPr>
          <a:lstStyle/>
          <a:p>
            <a:pPr algn="ctr">
              <a:lnSpc>
                <a:spcPct val="130000"/>
              </a:lnSpc>
              <a:spcBef>
                <a:spcPts val="0"/>
              </a:spcBef>
            </a:pPr>
            <a:r>
              <a:rPr lang="hu-HU" dirty="0"/>
              <a:t>„Helybe visszük a szűrővizsgálatokat” program </a:t>
            </a:r>
          </a:p>
        </p:txBody>
      </p:sp>
    </p:spTree>
    <p:extLst>
      <p:ext uri="{BB962C8B-B14F-4D97-AF65-F5344CB8AC3E}">
        <p14:creationId xmlns:p14="http://schemas.microsoft.com/office/powerpoint/2010/main" val="3651710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0357" y="1052736"/>
            <a:ext cx="8424936" cy="5805264"/>
          </a:xfrm>
        </p:spPr>
        <p:txBody>
          <a:bodyPr>
            <a:noAutofit/>
          </a:bodyPr>
          <a:lstStyle/>
          <a:p>
            <a:pPr marL="623888" indent="-623888">
              <a:buNone/>
            </a:pPr>
            <a:endParaRPr lang="hu-HU" sz="2000" dirty="0"/>
          </a:p>
          <a:p>
            <a:pPr marL="623888" indent="-623888">
              <a:buNone/>
            </a:pPr>
            <a:r>
              <a:rPr lang="hu-HU" sz="2400" b="1" dirty="0">
                <a:solidFill>
                  <a:schemeClr val="accent2"/>
                </a:solidFill>
              </a:rPr>
              <a:t>Európai uniós források + hazai társfinanszírozás</a:t>
            </a:r>
          </a:p>
          <a:p>
            <a:pPr marL="623888" indent="-623888">
              <a:buFont typeface="Wingdings" panose="05000000000000000000" pitchFamily="2" charset="2"/>
              <a:buChar char="§"/>
            </a:pPr>
            <a:r>
              <a:rPr lang="hu-HU" sz="2400" dirty="0"/>
              <a:t>Operatív Programok (DIMOP plusz, EFOP plusz)</a:t>
            </a:r>
          </a:p>
          <a:p>
            <a:pPr marL="623888" indent="-623888">
              <a:buFont typeface="Wingdings" panose="05000000000000000000" pitchFamily="2" charset="2"/>
              <a:buChar char="§"/>
            </a:pPr>
            <a:r>
              <a:rPr lang="hu-HU" sz="2400" dirty="0"/>
              <a:t>Helyreállítási Terv</a:t>
            </a:r>
          </a:p>
          <a:p>
            <a:pPr marL="623888" indent="-623888">
              <a:buNone/>
            </a:pPr>
            <a:endParaRPr lang="hu-HU" sz="2400" dirty="0"/>
          </a:p>
          <a:p>
            <a:pPr marL="623888" indent="-623888">
              <a:buNone/>
            </a:pPr>
            <a:r>
              <a:rPr lang="hu-HU" sz="2400" b="1" dirty="0">
                <a:solidFill>
                  <a:schemeClr val="accent2"/>
                </a:solidFill>
              </a:rPr>
              <a:t>Fejezeti kezelésű előirányzatok</a:t>
            </a:r>
          </a:p>
          <a:p>
            <a:pPr marL="623888" indent="-623888">
              <a:buFont typeface="Wingdings" panose="05000000000000000000" pitchFamily="2" charset="2"/>
              <a:buChar char="§"/>
            </a:pPr>
            <a:r>
              <a:rPr lang="hu-HU" sz="2400" dirty="0"/>
              <a:t>Fejezeti kezelésű előirányzaton rögzített szervezetek számára</a:t>
            </a:r>
          </a:p>
          <a:p>
            <a:pPr marL="623888" indent="-623888">
              <a:buFont typeface="Wingdings" panose="05000000000000000000" pitchFamily="2" charset="2"/>
              <a:buChar char="§"/>
            </a:pPr>
            <a:r>
              <a:rPr lang="hu-HU" sz="2400" dirty="0"/>
              <a:t>Fejezeti kezelésű előirányzatból egyedi  kérelem alapján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24</a:t>
            </a:fld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157592" cy="864096"/>
          </a:xfrm>
        </p:spPr>
        <p:txBody>
          <a:bodyPr>
            <a:noAutofit/>
          </a:bodyPr>
          <a:lstStyle/>
          <a:p>
            <a:pPr algn="ctr">
              <a:lnSpc>
                <a:spcPct val="114000"/>
              </a:lnSpc>
            </a:pPr>
            <a:r>
              <a:rPr lang="hu-HU" sz="3200" dirty="0"/>
              <a:t>Finanszírozási források</a:t>
            </a:r>
          </a:p>
        </p:txBody>
      </p:sp>
    </p:spTree>
    <p:extLst>
      <p:ext uri="{BB962C8B-B14F-4D97-AF65-F5344CB8AC3E}">
        <p14:creationId xmlns:p14="http://schemas.microsoft.com/office/powerpoint/2010/main" val="2825969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23054" y="402123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Fejezeti kezelésű előirányzatok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2348880"/>
            <a:ext cx="8229600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000" b="1" dirty="0">
                <a:solidFill>
                  <a:srgbClr val="C00000"/>
                </a:solidFill>
              </a:rPr>
              <a:t>Egészségügyi ágazati előirányzatok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/>
              <a:t>Egészségügyi ellátási és fejlesztési feladatok 	      	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/>
              <a:t>Egészségügyi intézmények fejlesztése és  rendkívüli támogatása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/>
              <a:t>Nemzeti Népegészségügyi Stratégiával összefüggő feladatok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/>
              <a:t>Egészségügyi társadalmi, civil és non-profitszervezetek működési támogatása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25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8805263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560840" cy="1008112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800" dirty="0"/>
              <a:t>Nemzeti Népegészségügyi Stratégiával összefüggő feladatok támogatása</a:t>
            </a:r>
            <a:br>
              <a:rPr lang="hu-HU" sz="2800" dirty="0"/>
            </a:br>
            <a:endParaRPr lang="hu-HU" sz="28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532859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dirty="0"/>
              <a:t>2018. év előtt nem volt egységes nemzeti népegészségügyi stratégia. A népegészségügyi célú feladatokat az ÁNTSZ intézményrendszere (OKI, OSSKI, OKBI, OGYI, stb.) valósította meg a közvetlenül a költségvetésük terhére.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dirty="0"/>
              <a:t>Sokat változott a népegészségügyi feladatok struktúrája, mivel bizonyos feladatok (munkaegészségügy, táplálkozás-egészségügy) időnként kikerültek az ÁNTSZ szervezetrendszeréből (pl. Táplálkozás-egészségügy pl. a </a:t>
            </a:r>
            <a:r>
              <a:rPr lang="hu-HU" sz="2000" dirty="0" err="1"/>
              <a:t>NÉBIH-hez</a:t>
            </a:r>
            <a:r>
              <a:rPr lang="hu-HU" sz="2000" dirty="0"/>
              <a:t>, illetve a népegészségügyi szakigazgatási szervek a kormányhivatalokhoz kerültek.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hu-HU" sz="2000" dirty="0"/>
              <a:t>2018. évtől kezdődően külön fejezeti előirányzatról kerülnek finanszírozásra a Nemzeti Népegészségügyi Stratégiai Programok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hu-H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000" dirty="0"/>
              <a:t>*</a:t>
            </a:r>
            <a:r>
              <a:rPr lang="hu-HU" sz="1400" dirty="0"/>
              <a:t>2021-től az NNK előirányzatába került át a szűrőbuszok működési költségeinek fedezete (1,2 </a:t>
            </a:r>
            <a:r>
              <a:rPr lang="hu-HU" sz="1400" dirty="0" err="1"/>
              <a:t>mrd</a:t>
            </a:r>
            <a:r>
              <a:rPr lang="hu-HU" sz="1400" dirty="0"/>
              <a:t> Ft)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hu-HU" sz="240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4266346"/>
              </p:ext>
            </p:extLst>
          </p:nvPr>
        </p:nvGraphicFramePr>
        <p:xfrm>
          <a:off x="323528" y="4941168"/>
          <a:ext cx="8496945" cy="797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2021*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/>
                        <a:t>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7 926 000 </a:t>
                      </a:r>
                      <a:r>
                        <a:rPr lang="hu-HU" dirty="0" err="1"/>
                        <a:t>000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7 926 000 </a:t>
                      </a:r>
                      <a:r>
                        <a:rPr lang="hu-HU" dirty="0" err="1"/>
                        <a:t>000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7 859 200 000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hu-HU" dirty="0"/>
                        <a:t>6 750 000 </a:t>
                      </a:r>
                      <a:r>
                        <a:rPr lang="hu-HU" dirty="0" err="1"/>
                        <a:t>000</a:t>
                      </a:r>
                      <a:endParaRPr lang="hu-H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dirty="0"/>
                        <a:t>6 750 000 </a:t>
                      </a:r>
                      <a:r>
                        <a:rPr lang="hu-HU" dirty="0" err="1"/>
                        <a:t>000</a:t>
                      </a:r>
                      <a:endParaRPr lang="hu-H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56414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Folyamat</a:t>
            </a:r>
          </a:p>
        </p:txBody>
      </p:sp>
      <p:graphicFrame>
        <p:nvGraphicFramePr>
          <p:cNvPr id="5" name="Tartalom helye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5209144"/>
              </p:ext>
            </p:extLst>
          </p:nvPr>
        </p:nvGraphicFramePr>
        <p:xfrm>
          <a:off x="457200" y="1393477"/>
          <a:ext cx="8229600" cy="5145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27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86802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hu-HU" sz="2700" dirty="0"/>
              <a:t>Kuruzslás elleni fellépés</a:t>
            </a:r>
            <a:br>
              <a:rPr lang="hu-HU" dirty="0"/>
            </a:br>
            <a:endParaRPr lang="hu-HU" sz="27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3568" y="908720"/>
            <a:ext cx="8043972" cy="56886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800" dirty="0"/>
              <a:t>- A 2019. évi CXI. törvénnyel (</a:t>
            </a:r>
            <a:r>
              <a:rPr lang="hu-HU" sz="1800" dirty="0" err="1"/>
              <a:t>Módtv</a:t>
            </a:r>
            <a:r>
              <a:rPr lang="hu-HU" sz="1800" dirty="0"/>
              <a:t>.) 2020. február 15-től módosításra került </a:t>
            </a:r>
          </a:p>
          <a:p>
            <a:pPr marL="898525" indent="-285750">
              <a:buFont typeface="Arial" panose="020B0604020202020204" pitchFamily="34" charset="0"/>
              <a:buChar char="•"/>
            </a:pPr>
            <a:r>
              <a:rPr lang="hu-HU" sz="1800" dirty="0"/>
              <a:t>a Büntető törvénykönyv 187. §</a:t>
            </a:r>
            <a:r>
              <a:rPr lang="hu-HU" sz="1800" dirty="0" err="1"/>
              <a:t>-a</a:t>
            </a:r>
            <a:r>
              <a:rPr lang="hu-HU" sz="1800" dirty="0"/>
              <a:t>, és </a:t>
            </a:r>
          </a:p>
          <a:p>
            <a:pPr marL="898525" indent="-285750">
              <a:buFont typeface="Arial" panose="020B0604020202020204" pitchFamily="34" charset="0"/>
              <a:buChar char="•"/>
            </a:pPr>
            <a:r>
              <a:rPr lang="hu-HU" sz="1800" dirty="0"/>
              <a:t>a Szabálysértési törvény 137/A. §</a:t>
            </a:r>
            <a:r>
              <a:rPr lang="hu-HU" sz="1800" dirty="0" err="1"/>
              <a:t>-a</a:t>
            </a:r>
            <a:r>
              <a:rPr lang="hu-HU" sz="1800" dirty="0"/>
              <a:t>. </a:t>
            </a:r>
          </a:p>
          <a:p>
            <a:pPr marL="0" indent="0">
              <a:buNone/>
            </a:pPr>
            <a:r>
              <a:rPr lang="hu-HU" sz="1800" dirty="0"/>
              <a:t>- a jogalkotói cél: </a:t>
            </a:r>
            <a:r>
              <a:rPr lang="hu-HU" sz="1800" b="1" dirty="0"/>
              <a:t>a jogrendszer teljes erejével fel lehessen lépni a visszaélésekkel szemben</a:t>
            </a:r>
            <a:endParaRPr lang="hu-HU" sz="1800" dirty="0"/>
          </a:p>
          <a:p>
            <a:pPr marL="0" indent="0">
              <a:buNone/>
            </a:pPr>
            <a:r>
              <a:rPr lang="hu-HU" sz="1800" dirty="0"/>
              <a:t>- A </a:t>
            </a:r>
            <a:r>
              <a:rPr lang="hu-HU" sz="1800" b="1" dirty="0"/>
              <a:t>Btk. </a:t>
            </a:r>
            <a:r>
              <a:rPr lang="hu-HU" sz="1800" dirty="0"/>
              <a:t>korábban kizárólag azt rendelte büntetni, aki az orvosi gyakorlat körébe tartozó tevékenységet jogosulatlanul, ellenszolgáltatásért vagy rendszeresen fejtett ki. </a:t>
            </a:r>
          </a:p>
          <a:p>
            <a:pPr marL="0" indent="0">
              <a:buNone/>
            </a:pPr>
            <a:r>
              <a:rPr lang="hu-HU" sz="1800" dirty="0"/>
              <a:t>- A </a:t>
            </a:r>
            <a:r>
              <a:rPr lang="hu-HU" sz="1800" dirty="0" err="1"/>
              <a:t>Módtv</a:t>
            </a:r>
            <a:r>
              <a:rPr lang="hu-HU" sz="1800" dirty="0"/>
              <a:t>. érintette a Kuruzslás vétség elkövetési magatartásának bővítését annak érdekében, hogy csökkenjenek az egészségügyi területen tapasztalható visszaélések a természetgyógyászat és a nem-konvencionális gyógyító eljárások esetében.</a:t>
            </a:r>
          </a:p>
          <a:p>
            <a:pPr marL="0" indent="0">
              <a:buNone/>
            </a:pPr>
            <a:r>
              <a:rPr lang="hu-HU" sz="1800" b="1" dirty="0"/>
              <a:t> - </a:t>
            </a:r>
            <a:r>
              <a:rPr lang="hu-HU" sz="1800" dirty="0"/>
              <a:t>A </a:t>
            </a:r>
            <a:r>
              <a:rPr lang="hu-HU" sz="1800" b="1" dirty="0"/>
              <a:t>szabálysértési törvény </a:t>
            </a:r>
            <a:r>
              <a:rPr lang="hu-HU" sz="1800" dirty="0"/>
              <a:t>módosítása a </a:t>
            </a:r>
            <a:r>
              <a:rPr lang="hu-HU" sz="1800" b="1" dirty="0"/>
              <a:t>jogosulatlan címhasználat tényállásának kibővítését tartalmazta </a:t>
            </a:r>
            <a:r>
              <a:rPr lang="hu-HU" sz="1800" b="1" dirty="0">
                <a:sym typeface="Wingdings" panose="05000000000000000000" pitchFamily="2" charset="2"/>
              </a:rPr>
              <a:t> </a:t>
            </a:r>
            <a:r>
              <a:rPr lang="hu-HU" sz="1800" dirty="0"/>
              <a:t>jelenleg a létező titulusokkal összetéveszthető, szándékosan ezt a célt szolgáló megnevezések használatára is alkalmazandó.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96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296144"/>
          </a:xfrm>
        </p:spPr>
        <p:txBody>
          <a:bodyPr/>
          <a:lstStyle/>
          <a:p>
            <a:r>
              <a:rPr lang="hu-HU" dirty="0"/>
              <a:t>Köszönöm szépen a figyelmet!</a:t>
            </a:r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29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92568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2551" y="88063"/>
            <a:ext cx="8229600" cy="1143000"/>
          </a:xfrm>
        </p:spPr>
        <p:txBody>
          <a:bodyPr>
            <a:noAutofit/>
          </a:bodyPr>
          <a:lstStyle/>
          <a:p>
            <a:r>
              <a:rPr lang="hu-HU" sz="3200" dirty="0"/>
              <a:t>Várható egészséges élettartam 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Tartalom helye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64" y="2422358"/>
            <a:ext cx="8256007" cy="393399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églalap 7"/>
          <p:cNvSpPr/>
          <p:nvPr/>
        </p:nvSpPr>
        <p:spPr>
          <a:xfrm>
            <a:off x="0" y="1503545"/>
            <a:ext cx="9145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b="1" dirty="0">
                <a:solidFill>
                  <a:prstClr val="black"/>
                </a:solidFill>
              </a:rPr>
              <a:t>A születéskor várható élettartam és a várható egészséges élettartam nemi különbségei </a:t>
            </a:r>
          </a:p>
          <a:p>
            <a:pPr algn="ctr"/>
            <a:r>
              <a:rPr lang="hu-HU" b="1" dirty="0">
                <a:solidFill>
                  <a:prstClr val="black"/>
                </a:solidFill>
              </a:rPr>
              <a:t>(2006-2018)</a:t>
            </a:r>
            <a:endParaRPr lang="hu-HU" dirty="0">
              <a:solidFill>
                <a:prstClr val="black"/>
              </a:solidFill>
            </a:endParaRPr>
          </a:p>
        </p:txBody>
      </p:sp>
      <p:sp>
        <p:nvSpPr>
          <p:cNvPr id="9" name="Szövegdoboz 8"/>
          <p:cNvSpPr txBox="1"/>
          <p:nvPr/>
        </p:nvSpPr>
        <p:spPr>
          <a:xfrm>
            <a:off x="5297175" y="6457890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000" i="1" dirty="0">
                <a:solidFill>
                  <a:prstClr val="black"/>
                </a:solidFill>
              </a:rPr>
              <a:t>Forrás: </a:t>
            </a:r>
            <a:r>
              <a:rPr lang="hu-HU" sz="1000" i="1" u="sng" dirty="0">
                <a:solidFill>
                  <a:prstClr val="black"/>
                </a:solidFill>
                <a:hlinkClick r:id="rId3"/>
              </a:rPr>
              <a:t>https://www.ksh.hu/thm/tablak.html</a:t>
            </a:r>
            <a:r>
              <a:rPr lang="hu-HU" sz="1000" i="1" dirty="0">
                <a:solidFill>
                  <a:prstClr val="black"/>
                </a:solidFill>
              </a:rPr>
              <a:t> KSH, 2020)</a:t>
            </a:r>
            <a:br>
              <a:rPr lang="hu-HU" sz="1000" dirty="0">
                <a:solidFill>
                  <a:prstClr val="black"/>
                </a:solidFill>
              </a:rPr>
            </a:br>
            <a:endParaRPr lang="hu-HU" sz="1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111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rtalom helye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5288722"/>
              </p:ext>
            </p:extLst>
          </p:nvPr>
        </p:nvGraphicFramePr>
        <p:xfrm>
          <a:off x="297753" y="1110799"/>
          <a:ext cx="8496300" cy="5553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4</a:t>
            </a:fld>
            <a:endParaRPr lang="hu-HU" dirty="0"/>
          </a:p>
        </p:txBody>
      </p:sp>
      <p:sp>
        <p:nvSpPr>
          <p:cNvPr id="5" name="Cím 1"/>
          <p:cNvSpPr>
            <a:spLocks noGrp="1"/>
          </p:cNvSpPr>
          <p:nvPr>
            <p:ph type="title"/>
          </p:nvPr>
        </p:nvSpPr>
        <p:spPr>
          <a:xfrm>
            <a:off x="107504" y="196698"/>
            <a:ext cx="8928992" cy="854968"/>
          </a:xfrm>
        </p:spPr>
        <p:txBody>
          <a:bodyPr>
            <a:noAutofit/>
          </a:bodyPr>
          <a:lstStyle/>
          <a:p>
            <a:pPr>
              <a:lnSpc>
                <a:spcPct val="114000"/>
              </a:lnSpc>
            </a:pPr>
            <a:b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526526" y="1336425"/>
            <a:ext cx="3038238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Kormányzati célkitűzések</a:t>
            </a:r>
          </a:p>
        </p:txBody>
      </p:sp>
      <p:sp>
        <p:nvSpPr>
          <p:cNvPr id="7" name="Téglalap 6"/>
          <p:cNvSpPr/>
          <p:nvPr/>
        </p:nvSpPr>
        <p:spPr>
          <a:xfrm>
            <a:off x="526527" y="2449758"/>
            <a:ext cx="3052139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Ágazati stratégiák</a:t>
            </a:r>
          </a:p>
        </p:txBody>
      </p:sp>
      <p:sp>
        <p:nvSpPr>
          <p:cNvPr id="8" name="Téglalap 7"/>
          <p:cNvSpPr/>
          <p:nvPr/>
        </p:nvSpPr>
        <p:spPr>
          <a:xfrm>
            <a:off x="519575" y="3595216"/>
            <a:ext cx="3052140" cy="21050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Nemzeti Egészségügyi Program (</a:t>
            </a:r>
            <a:r>
              <a:rPr lang="hu-H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NEP-ek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</a:p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közte a Nemzeti Rákellenes Program</a:t>
            </a:r>
          </a:p>
        </p:txBody>
      </p:sp>
      <p:sp>
        <p:nvSpPr>
          <p:cNvPr id="10" name="Téglalap 9"/>
          <p:cNvSpPr/>
          <p:nvPr/>
        </p:nvSpPr>
        <p:spPr>
          <a:xfrm>
            <a:off x="5420225" y="1333096"/>
            <a:ext cx="3060891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 dokumentumok előkészítése, stratégia alkotás</a:t>
            </a:r>
          </a:p>
        </p:txBody>
      </p:sp>
      <p:sp>
        <p:nvSpPr>
          <p:cNvPr id="13" name="Téglalap 12"/>
          <p:cNvSpPr/>
          <p:nvPr/>
        </p:nvSpPr>
        <p:spPr>
          <a:xfrm>
            <a:off x="526526" y="5899150"/>
            <a:ext cx="3052140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Részcélok megvalósítása</a:t>
            </a:r>
          </a:p>
        </p:txBody>
      </p:sp>
      <p:sp>
        <p:nvSpPr>
          <p:cNvPr id="14" name="Téglalap 13"/>
          <p:cNvSpPr/>
          <p:nvPr/>
        </p:nvSpPr>
        <p:spPr>
          <a:xfrm>
            <a:off x="5451393" y="3598792"/>
            <a:ext cx="3025204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Finanszírozási háttér megteremtése</a:t>
            </a:r>
          </a:p>
        </p:txBody>
      </p:sp>
      <p:sp>
        <p:nvSpPr>
          <p:cNvPr id="15" name="Téglalap 14"/>
          <p:cNvSpPr/>
          <p:nvPr/>
        </p:nvSpPr>
        <p:spPr>
          <a:xfrm>
            <a:off x="5449291" y="2468547"/>
            <a:ext cx="3025205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Jogalkotás (stratégiai, jogszabályi háttér)</a:t>
            </a:r>
          </a:p>
        </p:txBody>
      </p:sp>
      <p:sp>
        <p:nvSpPr>
          <p:cNvPr id="16" name="Téglalap 15"/>
          <p:cNvSpPr/>
          <p:nvPr/>
        </p:nvSpPr>
        <p:spPr>
          <a:xfrm>
            <a:off x="5449291" y="4718118"/>
            <a:ext cx="3013981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Szakmai, módszertani szervezeti támogatás</a:t>
            </a:r>
          </a:p>
        </p:txBody>
      </p:sp>
      <p:sp>
        <p:nvSpPr>
          <p:cNvPr id="17" name="Téglalap 16"/>
          <p:cNvSpPr/>
          <p:nvPr/>
        </p:nvSpPr>
        <p:spPr>
          <a:xfrm>
            <a:off x="5467608" y="5899150"/>
            <a:ext cx="3025203" cy="914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Célzott pénzügyi támogatás szervezetek számára</a:t>
            </a:r>
          </a:p>
        </p:txBody>
      </p:sp>
      <p:sp>
        <p:nvSpPr>
          <p:cNvPr id="18" name="Balra-jobbra nyíl feliratnak 17"/>
          <p:cNvSpPr/>
          <p:nvPr/>
        </p:nvSpPr>
        <p:spPr>
          <a:xfrm>
            <a:off x="3628783" y="2102832"/>
            <a:ext cx="1784332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Balra-jobbra nyíl feliratnak 18"/>
          <p:cNvSpPr/>
          <p:nvPr/>
        </p:nvSpPr>
        <p:spPr>
          <a:xfrm>
            <a:off x="3618050" y="3223602"/>
            <a:ext cx="1820017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0" name="Balra-jobbra nyíl feliratnak 19"/>
          <p:cNvSpPr/>
          <p:nvPr/>
        </p:nvSpPr>
        <p:spPr>
          <a:xfrm>
            <a:off x="3627675" y="4352708"/>
            <a:ext cx="1831240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Balra-jobbra nyíl feliratnak 20"/>
          <p:cNvSpPr/>
          <p:nvPr/>
        </p:nvSpPr>
        <p:spPr>
          <a:xfrm>
            <a:off x="3634869" y="5525170"/>
            <a:ext cx="1744700" cy="576072"/>
          </a:xfrm>
          <a:prstGeom prst="leftRight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3" name="Szövegdoboz 2"/>
          <p:cNvSpPr txBox="1"/>
          <p:nvPr/>
        </p:nvSpPr>
        <p:spPr>
          <a:xfrm>
            <a:off x="1388601" y="156443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Stratégiai tervezés - egészségügy</a:t>
            </a:r>
          </a:p>
        </p:txBody>
      </p:sp>
      <p:sp>
        <p:nvSpPr>
          <p:cNvPr id="9" name="Szövegdoboz 8"/>
          <p:cNvSpPr txBox="1"/>
          <p:nvPr/>
        </p:nvSpPr>
        <p:spPr>
          <a:xfrm>
            <a:off x="1139608" y="874534"/>
            <a:ext cx="1825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Programok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6074742" y="812298"/>
            <a:ext cx="1751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Támogatás</a:t>
            </a:r>
          </a:p>
        </p:txBody>
      </p:sp>
    </p:spTree>
    <p:extLst>
      <p:ext uri="{BB962C8B-B14F-4D97-AF65-F5344CB8AC3E}">
        <p14:creationId xmlns:p14="http://schemas.microsoft.com/office/powerpoint/2010/main" val="72097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image.freepik.com/free-vector/illustration-healthy-lifestyle_53876-285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1" y="2132856"/>
            <a:ext cx="285556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6373" y="260648"/>
            <a:ext cx="8363272" cy="1008112"/>
          </a:xfrm>
        </p:spPr>
        <p:txBody>
          <a:bodyPr>
            <a:noAutofit/>
          </a:bodyPr>
          <a:lstStyle/>
          <a:p>
            <a:pPr marL="355600" indent="-355600">
              <a:lnSpc>
                <a:spcPct val="100000"/>
              </a:lnSpc>
            </a:pP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Nemzeti Egészségügyi Programok </a:t>
            </a:r>
            <a:b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			2019-2030 </a:t>
            </a: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1340768"/>
            <a:ext cx="9155758" cy="5265444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hu-HU" sz="2000" dirty="0"/>
              <a:t>A legnagyobb betegségterhet jelentő </a:t>
            </a:r>
            <a:r>
              <a:rPr lang="hu-HU" sz="2000" b="1" dirty="0"/>
              <a:t>megbetegedések visszaszorítására létrehozott programok</a:t>
            </a:r>
            <a:r>
              <a:rPr lang="hu-HU" sz="2000" b="1" dirty="0">
                <a:solidFill>
                  <a:prstClr val="black"/>
                </a:solidFill>
                <a:cs typeface="Times New Roman" panose="02020603050405020304" pitchFamily="18" charset="0"/>
              </a:rPr>
              <a:t>: 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1.1.1.	Nemzeti Rákellenes Program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1.1.2.	Nemzeti Keringési Program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1.1.3.	Nemzeti Mozgásszervi Program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1.1.4.	Nemzeti Mentális Egészségügyi Program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1.1.5.	Nemzeti </a:t>
            </a:r>
            <a:r>
              <a:rPr lang="hu-HU" sz="2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Gyermekegészségügyi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Program</a:t>
            </a:r>
          </a:p>
          <a:p>
            <a:pPr marL="1789113" indent="-10715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valamint 	Nemzeti </a:t>
            </a:r>
            <a:r>
              <a:rPr lang="hu-HU" sz="2000" dirty="0" err="1">
                <a:solidFill>
                  <a:prstClr val="black"/>
                </a:solidFill>
                <a:cs typeface="Times New Roman" panose="02020603050405020304" pitchFamily="18" charset="0"/>
              </a:rPr>
              <a:t>Infektológiai</a:t>
            </a: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 Program</a:t>
            </a:r>
          </a:p>
          <a:p>
            <a:pPr marL="715963" indent="-715963">
              <a:lnSpc>
                <a:spcPct val="114000"/>
              </a:lnSpc>
              <a:spcBef>
                <a:spcPts val="0"/>
              </a:spcBef>
              <a:buNone/>
            </a:pPr>
            <a:endParaRPr lang="hu-HU" sz="2000" b="1" dirty="0"/>
          </a:p>
          <a:p>
            <a:pPr marL="715963" indent="-715963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b="1" dirty="0"/>
              <a:t>Várható eredményei 2030-ra:</a:t>
            </a:r>
            <a:endParaRPr lang="hu-HU" sz="200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1792288" indent="-1076325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1.2.1.	A születéskor várható élettartam kb. 5 évvel </a:t>
            </a:r>
            <a:r>
              <a:rPr lang="hu-H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Wingdings" panose="05000000000000000000" pitchFamily="2" charset="2"/>
              </a:rPr>
              <a:t></a:t>
            </a:r>
            <a:endParaRPr lang="hu-HU" sz="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1792288" indent="-1076325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1.2.2.	Az egészségi állapot egyenlőtlenségeinek </a:t>
            </a:r>
            <a:r>
              <a:rPr lang="hu-H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Wingdings" panose="05000000000000000000" pitchFamily="2" charset="2"/>
              </a:rPr>
              <a:t></a:t>
            </a:r>
            <a:endParaRPr lang="hu-H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marL="1792288" indent="-1076325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1.2.3.	A magyar lakosság egészségkultúrájának </a:t>
            </a:r>
            <a:r>
              <a:rPr lang="hu-HU" sz="2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Wingdings" panose="05000000000000000000" pitchFamily="2" charset="2"/>
              </a:rPr>
              <a:t></a:t>
            </a:r>
            <a:r>
              <a:rPr lang="hu-H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  <a:p>
            <a:pPr marL="1792288" indent="-1076325">
              <a:lnSpc>
                <a:spcPct val="114000"/>
              </a:lnSpc>
              <a:spcBef>
                <a:spcPts val="0"/>
              </a:spcBef>
              <a:buNone/>
            </a:pPr>
            <a:r>
              <a:rPr lang="hu-HU" sz="2000" dirty="0">
                <a:solidFill>
                  <a:prstClr val="black"/>
                </a:solidFill>
                <a:cs typeface="Times New Roman" panose="02020603050405020304" pitchFamily="18" charset="0"/>
              </a:rPr>
              <a:t>1.2.4.	A gazdasági teher az egyén, a család és a társadalom szintjén </a:t>
            </a:r>
            <a:r>
              <a:rPr lang="hu-H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  <a:sym typeface="Wingdings" panose="05000000000000000000" pitchFamily="2" charset="2"/>
              </a:rPr>
              <a:t></a:t>
            </a:r>
            <a:endParaRPr lang="hu-HU" sz="20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hu-H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4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80120"/>
          </a:xfrm>
        </p:spPr>
        <p:txBody>
          <a:bodyPr>
            <a:noAutofit/>
          </a:bodyPr>
          <a:lstStyle/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Nemzeti Rákellenes Program</a:t>
            </a:r>
            <a:b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Részelemek</a:t>
            </a:r>
            <a:r>
              <a:rPr lang="hu-H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u-H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hu-H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Tevékenységek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E9D37-B914-4C60-A085-C5C389776556}" type="slidenum">
              <a:rPr lang="hu-HU" smtClean="0"/>
              <a:pPr/>
              <a:t>6</a:t>
            </a:fld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323528" y="4005064"/>
            <a:ext cx="3248598" cy="26444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Diagnosztika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Terápia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Onkológiai struktúra (Országos Onkológiai Intézet, Onkológiai Akadémia Alapítvány)</a:t>
            </a:r>
          </a:p>
        </p:txBody>
      </p:sp>
      <p:sp>
        <p:nvSpPr>
          <p:cNvPr id="12" name="Téglalap 11"/>
          <p:cNvSpPr/>
          <p:nvPr/>
        </p:nvSpPr>
        <p:spPr>
          <a:xfrm>
            <a:off x="315290" y="1340768"/>
            <a:ext cx="3256836" cy="252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Megelőzés, szűrés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Rehabilitáció, palliatív és hospice ellátás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Edukáció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Társadalmi kommunikáció</a:t>
            </a:r>
          </a:p>
          <a:p>
            <a:pPr algn="ctr"/>
            <a:endParaRPr lang="hu-HU" dirty="0"/>
          </a:p>
        </p:txBody>
      </p:sp>
      <p:sp>
        <p:nvSpPr>
          <p:cNvPr id="13" name="Téglalap 12"/>
          <p:cNvSpPr/>
          <p:nvPr/>
        </p:nvSpPr>
        <p:spPr>
          <a:xfrm>
            <a:off x="5224048" y="1340768"/>
            <a:ext cx="3528392" cy="252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Résztvevők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kormányzati szervek, szakmai szervezetek, egészségügyi szolgáltató intézmények, </a:t>
            </a:r>
            <a:r>
              <a:rPr lang="hu-H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civil szervezetek</a:t>
            </a:r>
          </a:p>
          <a:p>
            <a:endParaRPr lang="hu-HU" sz="6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Eszközök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jogi szabályozás, forrásbiztosítás, támogatás</a:t>
            </a:r>
          </a:p>
        </p:txBody>
      </p:sp>
      <p:sp>
        <p:nvSpPr>
          <p:cNvPr id="14" name="Jobbra nyíl 13"/>
          <p:cNvSpPr/>
          <p:nvPr/>
        </p:nvSpPr>
        <p:spPr>
          <a:xfrm>
            <a:off x="3901680" y="1988840"/>
            <a:ext cx="1073295" cy="602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Jobbra nyíl 15"/>
          <p:cNvSpPr/>
          <p:nvPr/>
        </p:nvSpPr>
        <p:spPr>
          <a:xfrm>
            <a:off x="3901680" y="5062426"/>
            <a:ext cx="1073295" cy="6023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Téglalap 18"/>
          <p:cNvSpPr/>
          <p:nvPr/>
        </p:nvSpPr>
        <p:spPr>
          <a:xfrm>
            <a:off x="5224048" y="4005064"/>
            <a:ext cx="3543186" cy="26444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hu-H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Résztvevők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kormányzati szervek, szakmai szervezetek, egészségügyi szolgáltató intézmények</a:t>
            </a:r>
          </a:p>
          <a:p>
            <a:endParaRPr lang="hu-H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u-H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Eszközök</a:t>
            </a: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jogi szabályozás, szakmai irányok, forrásbiztosítás </a:t>
            </a:r>
          </a:p>
        </p:txBody>
      </p:sp>
    </p:spTree>
    <p:extLst>
      <p:ext uri="{BB962C8B-B14F-4D97-AF65-F5344CB8AC3E}">
        <p14:creationId xmlns:p14="http://schemas.microsoft.com/office/powerpoint/2010/main" val="2566396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hu-H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Primer prevenció –  életmódbeli rizikótényezők</a:t>
            </a:r>
          </a:p>
        </p:txBody>
      </p:sp>
      <p:pic>
        <p:nvPicPr>
          <p:cNvPr id="4" name="Tartalom helye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3"/>
            <a:ext cx="8960998" cy="476981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zövegdoboz 4"/>
          <p:cNvSpPr txBox="1"/>
          <p:nvPr/>
        </p:nvSpPr>
        <p:spPr>
          <a:xfrm>
            <a:off x="283526" y="6377580"/>
            <a:ext cx="8856984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különböző korcsoportok életmódbeli rizikótényezői hazánkban az EU-s átlaghoz viszonyítva</a:t>
            </a:r>
            <a:endParaRPr lang="hu-H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hu-HU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(Forrás: </a:t>
            </a:r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State of Health in the EU</a:t>
            </a:r>
            <a:r>
              <a:rPr lang="hu-HU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Magyarország. Egészségügyi </a:t>
            </a:r>
            <a:r>
              <a:rPr lang="hu-HU" sz="10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országprofil</a:t>
            </a:r>
            <a:r>
              <a:rPr lang="hu-HU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2019. (</a:t>
            </a:r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OECD</a:t>
            </a:r>
            <a:r>
              <a:rPr lang="hu-HU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Observatory on Health Systems and Policies</a:t>
            </a:r>
            <a:r>
              <a:rPr lang="hu-HU" sz="10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2019.) </a:t>
            </a:r>
            <a:endParaRPr lang="hu-HU" sz="10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797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37777" y="116632"/>
            <a:ext cx="8229600" cy="1143000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</a:pPr>
            <a:r>
              <a:rPr lang="hu-H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Dohányzás visszaszorítására irányuló kormányzati intézkedések</a:t>
            </a:r>
            <a:endParaRPr lang="hu-H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628800"/>
            <a:ext cx="8568952" cy="5400600"/>
          </a:xfrm>
        </p:spPr>
        <p:txBody>
          <a:bodyPr>
            <a:normAutofit/>
          </a:bodyPr>
          <a:lstStyle/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Nemdohányzók védelméről szóló törvény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Kiskereskedelmi eladási helyek száma csökkent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Adóemelések 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Egységes csomagolás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Megelőzési programok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Dohányzás leszokást támogató egyéni és csoportos tanácsadás</a:t>
            </a:r>
          </a:p>
          <a:p>
            <a:pPr algn="just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hu-H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Oktatás és szakemberképzés</a:t>
            </a:r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5EF4ED6C-07E7-422C-9E24-3DB3E3B8E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379" y="3380332"/>
            <a:ext cx="1250101" cy="329805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FEDD730-31DD-487D-A0F3-6D06A52D56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3568528" cy="214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B63DA09-33A3-4CD2-9056-B8003CF5A5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682" y="4117092"/>
            <a:ext cx="3461594" cy="2532525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341A52C-B2E7-44C0-903F-1D6D0EB608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5593" y="1245190"/>
            <a:ext cx="2736887" cy="204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326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8237" y="0"/>
            <a:ext cx="7668344" cy="1477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4406" tIns="42203" rIns="84406" bIns="42203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844083" eaLnBrk="0" fontAlgn="base" hangingPunct="0">
              <a:spcBef>
                <a:spcPct val="0"/>
              </a:spcBef>
              <a:spcAft>
                <a:spcPct val="0"/>
              </a:spcAft>
            </a:pPr>
            <a:endParaRPr lang="hu-HU" altLang="hu-HU" sz="1846" dirty="0">
              <a:solidFill>
                <a:prstClr val="black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hu-HU" altLang="hu-HU" sz="24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Dohányzási gyakoriságok (%) a </a:t>
            </a:r>
            <a:r>
              <a:rPr lang="hu-HU" altLang="hu-HU" sz="2400" b="1" u="sng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15 év feletti </a:t>
            </a:r>
            <a:r>
              <a:rPr lang="hu-HU" altLang="hu-HU" sz="24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hazai lakosság körében a KSH ELEF 2009-2019. évi adatfelvételei alapján</a:t>
            </a:r>
          </a:p>
        </p:txBody>
      </p:sp>
      <p:graphicFrame>
        <p:nvGraphicFramePr>
          <p:cNvPr id="2" name="Táblázat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7181044"/>
              </p:ext>
            </p:extLst>
          </p:nvPr>
        </p:nvGraphicFramePr>
        <p:xfrm>
          <a:off x="395536" y="1628800"/>
          <a:ext cx="8568953" cy="447693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032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63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63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Dohányzási magatartás</a:t>
                      </a:r>
                      <a:endParaRPr lang="hu-HU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2009 </a:t>
                      </a:r>
                      <a:endParaRPr lang="hu-HU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2014 </a:t>
                      </a:r>
                      <a:endParaRPr lang="hu-HU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2019</a:t>
                      </a:r>
                      <a:endParaRPr lang="hu-HU" sz="20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Jelenleg dohányzik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30,6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27,5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27,1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3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Naponta dohányzik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26,3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25,8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24,8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1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Alkalmi dohányzó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4,3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1,7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2,3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Leszokott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17,7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18,5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18,0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65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Sohasem dohányzott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48,8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54,0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54,9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76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Jelenleg </a:t>
                      </a:r>
                      <a:r>
                        <a:rPr lang="hu-HU" sz="2000" b="0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nem </a:t>
                      </a:r>
                      <a:r>
                        <a:rPr lang="hu-HU" sz="20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dohányzik</a:t>
                      </a:r>
                      <a:endParaRPr lang="hu-HU" sz="20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66,5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0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72,5</a:t>
                      </a:r>
                      <a:endParaRPr lang="hu-HU" sz="2000" b="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R="14414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72,9</a:t>
                      </a:r>
                      <a:endParaRPr lang="hu-H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+mn-lt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Jobbra nyíl 3"/>
          <p:cNvSpPr/>
          <p:nvPr/>
        </p:nvSpPr>
        <p:spPr>
          <a:xfrm>
            <a:off x="4211960" y="6079527"/>
            <a:ext cx="3528392" cy="692696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400" b="1" dirty="0">
                <a:solidFill>
                  <a:srgbClr val="9BBB59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POZITÍV TENDENCIÁK</a:t>
            </a:r>
            <a:endParaRPr lang="hu-HU" sz="1600" b="1" dirty="0">
              <a:solidFill>
                <a:srgbClr val="9BBB59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133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éni 1. sém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999</TotalTime>
  <Words>1849</Words>
  <Application>Microsoft Office PowerPoint</Application>
  <PresentationFormat>Diavetítés a képernyőre (4:3 oldalarány)</PresentationFormat>
  <Paragraphs>310</Paragraphs>
  <Slides>29</Slides>
  <Notes>3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7</vt:i4>
      </vt:variant>
      <vt:variant>
        <vt:lpstr>Diacímek</vt:lpstr>
      </vt:variant>
      <vt:variant>
        <vt:i4>29</vt:i4>
      </vt:variant>
    </vt:vector>
  </HeadingPairs>
  <TitlesOfParts>
    <vt:vector size="42" baseType="lpstr">
      <vt:lpstr>Arial</vt:lpstr>
      <vt:lpstr>Calibri</vt:lpstr>
      <vt:lpstr>Courier New</vt:lpstr>
      <vt:lpstr>Symbol</vt:lpstr>
      <vt:lpstr>Times New Roman</vt:lpstr>
      <vt:lpstr>Wingdings</vt:lpstr>
      <vt:lpstr>Office-téma</vt:lpstr>
      <vt:lpstr>1_Office-téma</vt:lpstr>
      <vt:lpstr>3_Office-téma</vt:lpstr>
      <vt:lpstr>2_Office-téma</vt:lpstr>
      <vt:lpstr>4_Office-téma</vt:lpstr>
      <vt:lpstr>5_Office-téma</vt:lpstr>
      <vt:lpstr>6_Office-téma</vt:lpstr>
      <vt:lpstr>     Egészségtudatosság, betegségmegelőzés  a Nemzeti Egészségügyi Programok tükrében   prof. dr. horváth ildikó egészségügyért felelős államtitkár </vt:lpstr>
      <vt:lpstr>Születéskor várható élettartam</vt:lpstr>
      <vt:lpstr>Várható egészséges élettartam </vt:lpstr>
      <vt:lpstr> </vt:lpstr>
      <vt:lpstr>  Nemzeti Egészségügyi Programok        2019-2030   </vt:lpstr>
      <vt:lpstr>Nemzeti Rákellenes Program Részelemek                         Tevékenységek</vt:lpstr>
      <vt:lpstr>Primer prevenció –  életmódbeli rizikótényezők</vt:lpstr>
      <vt:lpstr>Dohányzás visszaszorítására irányuló kormányzati intézkedések</vt:lpstr>
      <vt:lpstr>PowerPoint-bemutató</vt:lpstr>
      <vt:lpstr>Egészséges táplálkozás </vt:lpstr>
      <vt:lpstr>PowerPoint-bemutató</vt:lpstr>
      <vt:lpstr>PowerPoint-bemutató</vt:lpstr>
      <vt:lpstr>PowerPoint-bemutató</vt:lpstr>
      <vt:lpstr>  Másodlagos megelőzés – szűrés   </vt:lpstr>
      <vt:lpstr> </vt:lpstr>
      <vt:lpstr> Szervezett szűrések </vt:lpstr>
      <vt:lpstr>Szervezett szűrés Magyarországon</vt:lpstr>
      <vt:lpstr>Mammográfiás szűrőközpontok  és szűrőállomások</vt:lpstr>
      <vt:lpstr>Szervezett emlőszűrés 2 évente  </vt:lpstr>
      <vt:lpstr>Szervezett méhnyakszűrés 3 évente</vt:lpstr>
      <vt:lpstr>Szervezett vastagbélszűrés - 2 évente </vt:lpstr>
      <vt:lpstr>Alacsony sugárdózisú CT-vel végzett modell vizsgálat (HUNCHEST) </vt:lpstr>
      <vt:lpstr>„Helybe visszük a szűrővizsgálatokat” program </vt:lpstr>
      <vt:lpstr>Finanszírozási források</vt:lpstr>
      <vt:lpstr>Fejezeti kezelésű előirányzatok</vt:lpstr>
      <vt:lpstr>Nemzeti Népegészségügyi Stratégiával összefüggő feladatok támogatása </vt:lpstr>
      <vt:lpstr>Folyamat</vt:lpstr>
      <vt:lpstr>Kuruzslás elleni fellépés </vt:lpstr>
      <vt:lpstr>Köszönöm szépen a figyelmet!</vt:lpstr>
    </vt:vector>
  </TitlesOfParts>
  <Company>KD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Tomcsikné Kiss Marianna dr.</dc:creator>
  <cp:lastModifiedBy>Horváth</cp:lastModifiedBy>
  <cp:revision>112</cp:revision>
  <cp:lastPrinted>2022-03-21T15:06:54Z</cp:lastPrinted>
  <dcterms:created xsi:type="dcterms:W3CDTF">2022-03-10T12:44:52Z</dcterms:created>
  <dcterms:modified xsi:type="dcterms:W3CDTF">2022-04-08T05:20:17Z</dcterms:modified>
</cp:coreProperties>
</file>