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527" r:id="rId3"/>
    <p:sldId id="528" r:id="rId4"/>
    <p:sldId id="331" r:id="rId5"/>
    <p:sldId id="511" r:id="rId6"/>
    <p:sldId id="329" r:id="rId7"/>
    <p:sldId id="308" r:id="rId8"/>
    <p:sldId id="525" r:id="rId9"/>
    <p:sldId id="526" r:id="rId10"/>
    <p:sldId id="309" r:id="rId11"/>
    <p:sldId id="292" r:id="rId12"/>
    <p:sldId id="529" r:id="rId13"/>
    <p:sldId id="328" r:id="rId14"/>
    <p:sldId id="515" r:id="rId15"/>
    <p:sldId id="516" r:id="rId16"/>
    <p:sldId id="300" r:id="rId17"/>
    <p:sldId id="343" r:id="rId18"/>
    <p:sldId id="520" r:id="rId19"/>
    <p:sldId id="534" r:id="rId20"/>
    <p:sldId id="535" r:id="rId21"/>
    <p:sldId id="536" r:id="rId22"/>
    <p:sldId id="532" r:id="rId23"/>
    <p:sldId id="531" r:id="rId24"/>
    <p:sldId id="530" r:id="rId25"/>
    <p:sldId id="533" r:id="rId2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4639" autoAdjust="0"/>
  </p:normalViewPr>
  <p:slideViewPr>
    <p:cSldViewPr>
      <p:cViewPr varScale="1">
        <p:scale>
          <a:sx n="83" d="100"/>
          <a:sy n="83" d="100"/>
        </p:scale>
        <p:origin x="9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984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Sheet1!$Q$13</c:f>
              <c:strCache>
                <c:ptCount val="1"/>
                <c:pt idx="0">
                  <c:v>Összes</c:v>
                </c:pt>
              </c:strCache>
            </c:strRef>
          </c:tx>
          <c:spPr>
            <a:ln w="762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Sheet1!$R$12:$AV$12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Sheet1!$R$13:$AV$13</c:f>
              <c:numCache>
                <c:formatCode>0</c:formatCode>
                <c:ptCount val="31"/>
                <c:pt idx="0">
                  <c:v>145660</c:v>
                </c:pt>
                <c:pt idx="1">
                  <c:v>144813</c:v>
                </c:pt>
                <c:pt idx="2">
                  <c:v>148781</c:v>
                </c:pt>
                <c:pt idx="3">
                  <c:v>150244</c:v>
                </c:pt>
                <c:pt idx="4">
                  <c:v>146889</c:v>
                </c:pt>
                <c:pt idx="5">
                  <c:v>145431</c:v>
                </c:pt>
                <c:pt idx="6">
                  <c:v>143130</c:v>
                </c:pt>
                <c:pt idx="7">
                  <c:v>139434</c:v>
                </c:pt>
                <c:pt idx="8">
                  <c:v>140870</c:v>
                </c:pt>
                <c:pt idx="9">
                  <c:v>143210</c:v>
                </c:pt>
                <c:pt idx="10">
                  <c:v>135601</c:v>
                </c:pt>
                <c:pt idx="11">
                  <c:v>132183</c:v>
                </c:pt>
                <c:pt idx="12">
                  <c:v>132833</c:v>
                </c:pt>
                <c:pt idx="13">
                  <c:v>135823</c:v>
                </c:pt>
                <c:pt idx="14">
                  <c:v>132492</c:v>
                </c:pt>
                <c:pt idx="15">
                  <c:v>135732</c:v>
                </c:pt>
                <c:pt idx="16">
                  <c:v>131603</c:v>
                </c:pt>
                <c:pt idx="17">
                  <c:v>132938</c:v>
                </c:pt>
                <c:pt idx="18">
                  <c:v>130027</c:v>
                </c:pt>
                <c:pt idx="19">
                  <c:v>130414</c:v>
                </c:pt>
                <c:pt idx="20">
                  <c:v>130456</c:v>
                </c:pt>
                <c:pt idx="21">
                  <c:v>128795</c:v>
                </c:pt>
                <c:pt idx="22">
                  <c:v>129440</c:v>
                </c:pt>
                <c:pt idx="23">
                  <c:v>126778</c:v>
                </c:pt>
                <c:pt idx="24">
                  <c:v>126308</c:v>
                </c:pt>
                <c:pt idx="25">
                  <c:v>131697</c:v>
                </c:pt>
                <c:pt idx="26">
                  <c:v>127053</c:v>
                </c:pt>
                <c:pt idx="27">
                  <c:v>131674</c:v>
                </c:pt>
                <c:pt idx="28">
                  <c:v>131045</c:v>
                </c:pt>
                <c:pt idx="29">
                  <c:v>129603</c:v>
                </c:pt>
                <c:pt idx="30">
                  <c:v>141002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CA-4C98-919E-6F56AF89B81A}"/>
            </c:ext>
          </c:extLst>
        </c:ser>
        <c:ser>
          <c:idx val="1"/>
          <c:order val="1"/>
          <c:tx>
            <c:strRef>
              <c:f>Sheet1!$Q$14</c:f>
              <c:strCache>
                <c:ptCount val="1"/>
                <c:pt idx="0">
                  <c:v>Daganatos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Sheet1!$R$12:$AV$12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Sheet1!$R$14:$AV$14</c:f>
              <c:numCache>
                <c:formatCode>0</c:formatCode>
                <c:ptCount val="31"/>
                <c:pt idx="0">
                  <c:v>30871</c:v>
                </c:pt>
                <c:pt idx="1">
                  <c:v>31407</c:v>
                </c:pt>
                <c:pt idx="2">
                  <c:v>32311</c:v>
                </c:pt>
                <c:pt idx="3">
                  <c:v>32201</c:v>
                </c:pt>
                <c:pt idx="4">
                  <c:v>32703</c:v>
                </c:pt>
                <c:pt idx="5">
                  <c:v>32941</c:v>
                </c:pt>
                <c:pt idx="6">
                  <c:v>33475</c:v>
                </c:pt>
                <c:pt idx="7">
                  <c:v>33458</c:v>
                </c:pt>
                <c:pt idx="8">
                  <c:v>33547</c:v>
                </c:pt>
                <c:pt idx="9">
                  <c:v>33821</c:v>
                </c:pt>
                <c:pt idx="10">
                  <c:v>33280</c:v>
                </c:pt>
                <c:pt idx="11">
                  <c:v>33318</c:v>
                </c:pt>
                <c:pt idx="12">
                  <c:v>33013</c:v>
                </c:pt>
                <c:pt idx="13">
                  <c:v>33530</c:v>
                </c:pt>
                <c:pt idx="14">
                  <c:v>33502</c:v>
                </c:pt>
                <c:pt idx="15">
                  <c:v>30615</c:v>
                </c:pt>
                <c:pt idx="16">
                  <c:v>31283</c:v>
                </c:pt>
                <c:pt idx="17">
                  <c:v>31686</c:v>
                </c:pt>
                <c:pt idx="18">
                  <c:v>32111</c:v>
                </c:pt>
                <c:pt idx="19">
                  <c:v>32536</c:v>
                </c:pt>
                <c:pt idx="20">
                  <c:v>32460</c:v>
                </c:pt>
                <c:pt idx="21">
                  <c:v>32670</c:v>
                </c:pt>
                <c:pt idx="22">
                  <c:v>33224</c:v>
                </c:pt>
                <c:pt idx="23">
                  <c:v>32748</c:v>
                </c:pt>
                <c:pt idx="24">
                  <c:v>32748</c:v>
                </c:pt>
                <c:pt idx="25">
                  <c:v>32792</c:v>
                </c:pt>
                <c:pt idx="26">
                  <c:v>32987</c:v>
                </c:pt>
                <c:pt idx="27">
                  <c:v>32844</c:v>
                </c:pt>
                <c:pt idx="28">
                  <c:v>32586</c:v>
                </c:pt>
                <c:pt idx="29">
                  <c:v>32012</c:v>
                </c:pt>
                <c:pt idx="30">
                  <c:v>31623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CA-4C98-919E-6F56AF89B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2425920"/>
        <c:axId val="1312427168"/>
      </c:lineChart>
      <c:catAx>
        <c:axId val="1312425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312427168"/>
        <c:crosses val="autoZero"/>
        <c:auto val="1"/>
        <c:lblAlgn val="ctr"/>
        <c:lblOffset val="100"/>
        <c:noMultiLvlLbl val="0"/>
      </c:catAx>
      <c:valAx>
        <c:axId val="1312427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312425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rgbClr val="00206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2160" b="0" i="0" u="none" strike="noStrike" kern="1200" spc="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hu-HU"/>
              <a:t>KSH: </a:t>
            </a:r>
            <a:r>
              <a:rPr lang="en-US"/>
              <a:t>4.1.2.8. Az </a:t>
            </a:r>
            <a:r>
              <a:rPr lang="hu-HU"/>
              <a:t>adott </a:t>
            </a:r>
            <a:r>
              <a:rPr lang="en-US"/>
              <a:t>év folyamán nyilvántartásba vett daganatos betegek száma</a:t>
            </a:r>
            <a:r>
              <a:rPr lang="hu-HU"/>
              <a:t> (forrás: Nemzeti Rákregiszter)</a:t>
            </a:r>
            <a:endParaRPr lang="en-US"/>
          </a:p>
          <a:p>
            <a:pPr algn="ctr" rtl="0">
              <a:defRPr/>
            </a:pPr>
            <a:endParaRPr lang="en-US"/>
          </a:p>
        </c:rich>
      </c:tx>
      <c:layout>
        <c:manualLayout>
          <c:xMode val="edge"/>
          <c:yMode val="edge"/>
          <c:x val="4.600348239140134E-2"/>
          <c:y val="1.26999568201468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2160" b="0" i="0" u="none" strike="noStrike" kern="1200" spc="0" baseline="0">
              <a:solidFill>
                <a:srgbClr val="00206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Sheet1!$B$1:$U$1</c:f>
              <c:strCach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strCache>
            </c:strRef>
          </c:tx>
          <c:spPr>
            <a:ln w="762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Sheet1!$B$1:$U$1</c:f>
              <c:numCache>
                <c:formatCode>@</c:formatCode>
                <c:ptCount val="20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</c:numCache>
            </c:numRef>
          </c:cat>
          <c:val>
            <c:numRef>
              <c:f>Sheet1!$B$2:$U$2</c:f>
              <c:numCache>
                <c:formatCode>0</c:formatCode>
                <c:ptCount val="20"/>
                <c:pt idx="0">
                  <c:v>61260</c:v>
                </c:pt>
                <c:pt idx="1">
                  <c:v>62685</c:v>
                </c:pt>
                <c:pt idx="2">
                  <c:v>71735</c:v>
                </c:pt>
                <c:pt idx="3">
                  <c:v>67290</c:v>
                </c:pt>
                <c:pt idx="4">
                  <c:v>67213</c:v>
                </c:pt>
                <c:pt idx="5">
                  <c:v>66987</c:v>
                </c:pt>
                <c:pt idx="6">
                  <c:v>66702</c:v>
                </c:pt>
                <c:pt idx="7">
                  <c:v>72947</c:v>
                </c:pt>
                <c:pt idx="8">
                  <c:v>68967</c:v>
                </c:pt>
                <c:pt idx="9">
                  <c:v>66722</c:v>
                </c:pt>
                <c:pt idx="10">
                  <c:v>69000</c:v>
                </c:pt>
                <c:pt idx="11">
                  <c:v>74147</c:v>
                </c:pt>
                <c:pt idx="12">
                  <c:v>75514</c:v>
                </c:pt>
                <c:pt idx="13">
                  <c:v>76177</c:v>
                </c:pt>
                <c:pt idx="14">
                  <c:v>77855</c:v>
                </c:pt>
                <c:pt idx="15">
                  <c:v>79917</c:v>
                </c:pt>
                <c:pt idx="16">
                  <c:v>80428</c:v>
                </c:pt>
                <c:pt idx="17">
                  <c:v>76826</c:v>
                </c:pt>
                <c:pt idx="18">
                  <c:v>78684</c:v>
                </c:pt>
                <c:pt idx="19">
                  <c:v>68426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CD-4DB0-BE69-8A21816461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38052191"/>
        <c:axId val="1338053023"/>
      </c:lineChart>
      <c:catAx>
        <c:axId val="1338052191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338053023"/>
        <c:crosses val="autoZero"/>
        <c:auto val="1"/>
        <c:lblAlgn val="ctr"/>
        <c:lblOffset val="100"/>
        <c:noMultiLvlLbl val="0"/>
      </c:catAx>
      <c:valAx>
        <c:axId val="13380530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3380521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aseline="0">
          <a:solidFill>
            <a:srgbClr val="00206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471698113207544E-2"/>
          <c:y val="5.106382978723404E-2"/>
          <c:w val="0.902122641509434"/>
          <c:h val="0.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1950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invertIfNegative val="0"/>
          <c:dLbls>
            <c:spPr>
              <a:noFill/>
              <a:ln w="22796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KeplerRegular"/>
                    <a:ea typeface="KeplerRegular"/>
                    <a:cs typeface="KeplerRegular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586.79999999999995</c:v>
                </c:pt>
                <c:pt idx="1">
                  <c:v>180.5</c:v>
                </c:pt>
                <c:pt idx="2">
                  <c:v>48.1</c:v>
                </c:pt>
                <c:pt idx="3">
                  <c:v>193.9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EA-4BB1-8CCD-C10721269D3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2005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invertIfNegative val="0"/>
          <c:dLbls>
            <c:spPr>
              <a:noFill/>
              <a:ln w="22796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KeplerRegular"/>
                    <a:ea typeface="KeplerRegular"/>
                    <a:cs typeface="KeplerRegular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0">
                  <c:v>211.1</c:v>
                </c:pt>
                <c:pt idx="1">
                  <c:v>46.6</c:v>
                </c:pt>
                <c:pt idx="2">
                  <c:v>20.3</c:v>
                </c:pt>
                <c:pt idx="3">
                  <c:v>183.8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EA-4BB1-8CCD-C10721269D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62409720"/>
        <c:axId val="429170056"/>
      </c:barChart>
      <c:catAx>
        <c:axId val="462409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139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15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29170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29170056"/>
        <c:scaling>
          <c:orientation val="minMax"/>
          <c:max val="6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139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chemeClr val="tx1"/>
                </a:solidFill>
                <a:latin typeface="KeplerRegular"/>
                <a:ea typeface="KeplerRegular"/>
                <a:cs typeface="KeplerRegular"/>
              </a:defRPr>
            </a:pPr>
            <a:endParaRPr lang="en-US"/>
          </a:p>
        </c:txPr>
        <c:crossAx val="462409720"/>
        <c:crosses val="autoZero"/>
        <c:crossBetween val="between"/>
        <c:majorUnit val="100"/>
        <c:minorUnit val="50"/>
      </c:valAx>
      <c:spPr>
        <a:noFill/>
        <a:ln w="2539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15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hu-HU" sz="2159" b="1" i="0" u="none" strike="noStrike" baseline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Elvesztett életévek</a:t>
            </a:r>
            <a:endParaRPr lang="hu-H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Elveszett életévek</c:v>
                </c:pt>
              </c:strCache>
            </c:strRef>
          </c:tx>
          <c:spPr>
            <a:ln>
              <a:solidFill>
                <a:schemeClr val="tx2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9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Munka1!$A$2:$A$9</c:f>
              <c:strCache>
                <c:ptCount val="8"/>
                <c:pt idx="0">
                  <c:v>I. Fertőző és élősdiek okozta betegségek</c:v>
                </c:pt>
                <c:pt idx="1">
                  <c:v>II. Daganatok</c:v>
                </c:pt>
                <c:pt idx="2">
                  <c:v>IV. Endokrin, táplálkozási és anyagcsere-betegségek</c:v>
                </c:pt>
                <c:pt idx="3">
                  <c:v>IX. A keringési rendszer betegségei</c:v>
                </c:pt>
                <c:pt idx="4">
                  <c:v>X. A légzőrendszer betegségei</c:v>
                </c:pt>
                <c:pt idx="5">
                  <c:v>XI. Az emésztőrendszer betegségei</c:v>
                </c:pt>
                <c:pt idx="6">
                  <c:v>XX. A morbiditás és a mortalitás külső okai</c:v>
                </c:pt>
                <c:pt idx="7">
                  <c:v>Összes egyéb</c:v>
                </c:pt>
              </c:strCache>
            </c:strRef>
          </c:cat>
          <c:val>
            <c:numRef>
              <c:f>Munka1!$B$2:$B$9</c:f>
              <c:numCache>
                <c:formatCode>General</c:formatCode>
                <c:ptCount val="8"/>
                <c:pt idx="0">
                  <c:v>44</c:v>
                </c:pt>
                <c:pt idx="1">
                  <c:v>1929</c:v>
                </c:pt>
                <c:pt idx="2">
                  <c:v>117</c:v>
                </c:pt>
                <c:pt idx="3">
                  <c:v>1530</c:v>
                </c:pt>
                <c:pt idx="4">
                  <c:v>254</c:v>
                </c:pt>
                <c:pt idx="5">
                  <c:v>661</c:v>
                </c:pt>
                <c:pt idx="6">
                  <c:v>1044</c:v>
                </c:pt>
                <c:pt idx="7">
                  <c:v>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17-4DF1-A626-DE55E34EF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9171624"/>
        <c:axId val="429172016"/>
      </c:barChart>
      <c:catAx>
        <c:axId val="429171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en-US"/>
          </a:p>
        </c:txPr>
        <c:crossAx val="429172016"/>
        <c:crosses val="autoZero"/>
        <c:auto val="1"/>
        <c:lblAlgn val="ctr"/>
        <c:lblOffset val="100"/>
        <c:noMultiLvlLbl val="0"/>
      </c:catAx>
      <c:valAx>
        <c:axId val="429172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99"/>
            </a:pPr>
            <a:endParaRPr lang="en-US"/>
          </a:p>
        </c:txPr>
        <c:crossAx val="429171624"/>
        <c:crosses val="autoZero"/>
        <c:crossBetween val="between"/>
      </c:valAx>
      <c:spPr>
        <a:noFill/>
        <a:ln w="25382">
          <a:noFill/>
        </a:ln>
      </c:spPr>
    </c:plotArea>
    <c:plotVisOnly val="1"/>
    <c:dispBlanksAs val="gap"/>
    <c:showDLblsOverMax val="0"/>
  </c:chart>
  <c:spPr>
    <a:solidFill>
      <a:schemeClr val="bg1">
        <a:lumMod val="20000"/>
        <a:lumOff val="80000"/>
      </a:schemeClr>
    </a:solidFill>
  </c:spPr>
  <c:txPr>
    <a:bodyPr/>
    <a:lstStyle/>
    <a:p>
      <a:pPr>
        <a:defRPr sz="1799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%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accent6">
                        <a:lumMod val="20000"/>
                        <a:lumOff val="8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Munka1!$A$2:$A$9</c:f>
              <c:strCache>
                <c:ptCount val="8"/>
                <c:pt idx="0">
                  <c:v>Környezetszennyezés és egyéb okok</c:v>
                </c:pt>
                <c:pt idx="1">
                  <c:v>Geofizikai tényezők</c:v>
                </c:pt>
                <c:pt idx="2">
                  <c:v>Alkohol</c:v>
                </c:pt>
                <c:pt idx="3">
                  <c:v>Foglalkozás</c:v>
                </c:pt>
                <c:pt idx="4">
                  <c:v>Szexuális tényezők</c:v>
                </c:pt>
                <c:pt idx="5">
                  <c:v>Fertőzések</c:v>
                </c:pt>
                <c:pt idx="6">
                  <c:v>Dohányzás</c:v>
                </c:pt>
                <c:pt idx="7">
                  <c:v>Táplálkozási tényezők</c:v>
                </c:pt>
              </c:strCache>
            </c:strRef>
          </c:cat>
          <c:val>
            <c:numRef>
              <c:f>Munka1!$B$2:$B$9</c:f>
              <c:numCache>
                <c:formatCode>0%</c:formatCode>
                <c:ptCount val="8"/>
                <c:pt idx="0">
                  <c:v>0.02</c:v>
                </c:pt>
                <c:pt idx="1">
                  <c:v>0.03</c:v>
                </c:pt>
                <c:pt idx="2">
                  <c:v>0.03</c:v>
                </c:pt>
                <c:pt idx="3">
                  <c:v>0.04</c:v>
                </c:pt>
                <c:pt idx="4">
                  <c:v>7.0000000000000007E-2</c:v>
                </c:pt>
                <c:pt idx="5">
                  <c:v>0.1</c:v>
                </c:pt>
                <c:pt idx="6">
                  <c:v>0.3</c:v>
                </c:pt>
                <c:pt idx="7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FC-48D7-812D-CB13CD1B3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9172800"/>
        <c:axId val="429173192"/>
      </c:barChart>
      <c:catAx>
        <c:axId val="429172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20000"/>
                    <a:lumOff val="80000"/>
                  </a:schemeClr>
                </a:solidFill>
              </a:defRPr>
            </a:pPr>
            <a:endParaRPr lang="en-US"/>
          </a:p>
        </c:txPr>
        <c:crossAx val="429173192"/>
        <c:crosses val="autoZero"/>
        <c:auto val="1"/>
        <c:lblAlgn val="ctr"/>
        <c:lblOffset val="100"/>
        <c:noMultiLvlLbl val="0"/>
      </c:catAx>
      <c:valAx>
        <c:axId val="42917319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accent6">
                    <a:lumMod val="20000"/>
                    <a:lumOff val="80000"/>
                  </a:schemeClr>
                </a:solidFill>
              </a:defRPr>
            </a:pPr>
            <a:endParaRPr lang="en-US"/>
          </a:p>
        </c:txPr>
        <c:crossAx val="429172800"/>
        <c:crosses val="autoZero"/>
        <c:crossBetween val="between"/>
      </c:valAx>
      <c:spPr>
        <a:noFill/>
        <a:ln w="25402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145B4-62F8-4610-B8C4-0D848B298F57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A6E36-4628-4328-91A1-E5F578881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23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FB349-63DD-4056-B524-525C415CC9AB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9BBC1-9D59-4500-A151-3DE4EF6A9B2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1781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2" descr="Kép 2"/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08043" y="0"/>
            <a:ext cx="1536300" cy="2235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101" y="1360800"/>
            <a:ext cx="8062031" cy="554400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00000"/>
              </a:lnSpc>
              <a:defRPr sz="2250">
                <a:solidFill>
                  <a:srgbClr val="121D46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Téglalap 12"/>
          <p:cNvSpPr/>
          <p:nvPr userDrawn="1"/>
        </p:nvSpPr>
        <p:spPr>
          <a:xfrm>
            <a:off x="0" y="0"/>
            <a:ext cx="9144900" cy="115200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</a:gradFill>
          <a:ln w="12700">
            <a:miter lim="400000"/>
          </a:ln>
        </p:spPr>
        <p:txBody>
          <a:bodyPr lIns="25717" tIns="25717" rIns="25717" bIns="25717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949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4" hasCustomPrompt="1"/>
          </p:nvPr>
        </p:nvSpPr>
        <p:spPr>
          <a:xfrm>
            <a:off x="556200" y="730800"/>
            <a:ext cx="8084997" cy="27843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buNone/>
              <a:defRPr sz="900" spc="422" baseline="0">
                <a:solidFill>
                  <a:srgbClr val="9DA8C4"/>
                </a:solidFill>
                <a:latin typeface="Poppins Bold" panose="00000800000000000000" pitchFamily="2" charset="-18"/>
                <a:cs typeface="Poppins Bold" panose="00000800000000000000" pitchFamily="2" charset="-18"/>
              </a:defRPr>
            </a:lvl1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quarter" idx="15"/>
          </p:nvPr>
        </p:nvSpPr>
        <p:spPr>
          <a:xfrm>
            <a:off x="556200" y="2264400"/>
            <a:ext cx="7894969" cy="3532618"/>
          </a:xfrm>
          <a:prstGeom prst="rect">
            <a:avLst/>
          </a:prstGeom>
        </p:spPr>
        <p:txBody>
          <a:bodyPr lIns="90000" tIns="46800" rIns="90000" bIns="46800"/>
          <a:lstStyle>
            <a:lvl1pPr>
              <a:lnSpc>
                <a:spcPct val="150000"/>
              </a:lnSpc>
              <a:spcBef>
                <a:spcPts val="0"/>
              </a:spcBef>
              <a:defRPr sz="12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sz="12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2pPr>
            <a:lvl3pPr>
              <a:lnSpc>
                <a:spcPct val="150000"/>
              </a:lnSpc>
              <a:spcBef>
                <a:spcPts val="0"/>
              </a:spcBef>
              <a:defRPr sz="12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3pPr>
            <a:lvl4pPr>
              <a:lnSpc>
                <a:spcPct val="150000"/>
              </a:lnSpc>
              <a:spcBef>
                <a:spcPts val="0"/>
              </a:spcBef>
              <a:defRPr sz="12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sz="1200">
                <a:solidFill>
                  <a:srgbClr val="121D46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6200" y="6117418"/>
            <a:ext cx="5062500" cy="367200"/>
          </a:xfrm>
          <a:prstGeom prst="rect">
            <a:avLst/>
          </a:prstGeom>
        </p:spPr>
        <p:txBody>
          <a:bodyPr lIns="90000" tIns="46800" rIns="90000" bIns="46800" anchor="ctr"/>
          <a:lstStyle>
            <a:lvl1pPr>
              <a:lnSpc>
                <a:spcPts val="896"/>
              </a:lnSpc>
              <a:defRPr sz="900">
                <a:solidFill>
                  <a:srgbClr val="9DA8C4"/>
                </a:solidFill>
                <a:latin typeface="Poppins regular" panose="00000500000000000000" pitchFamily="2" charset="-18"/>
                <a:cs typeface="Poppins regular" panose="00000500000000000000" pitchFamily="2" charset="-18"/>
              </a:defRPr>
            </a:lvl1pPr>
          </a:lstStyle>
          <a:p>
            <a:r>
              <a:rPr lang="hu-HU"/>
              <a:t>OFTEX tanfolyam – 2022. április 7. – Kiss István</a:t>
            </a:r>
            <a:endParaRPr lang="hu-HU" dirty="0"/>
          </a:p>
        </p:txBody>
      </p:sp>
      <p:pic>
        <p:nvPicPr>
          <p:cNvPr id="12" name="Ábra 4" descr="Ábra 4"/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8659" y="6117418"/>
            <a:ext cx="1259141" cy="35943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0035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2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églalap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églalap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EA86252-36F2-4FA7-8906-9235F48D142F}" type="datetimeFigureOut">
              <a:rPr lang="hu-HU" smtClean="0"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CCEF9A8-41C6-42F9-8E91-0782842D3675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8077200" cy="1673352"/>
          </a:xfrm>
        </p:spPr>
        <p:txBody>
          <a:bodyPr>
            <a:normAutofit fontScale="90000"/>
          </a:bodyPr>
          <a:lstStyle/>
          <a:p>
            <a:r>
              <a:rPr lang="hu-HU" dirty="0">
                <a:latin typeface="Times New Roman" pitchFamily="18" charset="0"/>
                <a:cs typeface="Times New Roman" pitchFamily="18" charset="0"/>
              </a:rPr>
              <a:t>Daganatok – új tudományos eredmények – ismeretterjesztés: Miért nélkülözhetetlenek a civil szervezetek?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33400" y="188640"/>
            <a:ext cx="8077200" cy="1499616"/>
          </a:xfrm>
        </p:spPr>
        <p:txBody>
          <a:bodyPr>
            <a:normAutofit/>
          </a:bodyPr>
          <a:lstStyle/>
          <a:p>
            <a:r>
              <a:rPr lang="hu-HU" sz="28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Dr. Kiss István</a:t>
            </a:r>
          </a:p>
        </p:txBody>
      </p:sp>
    </p:spTree>
    <p:extLst>
      <p:ext uri="{BB962C8B-B14F-4D97-AF65-F5344CB8AC3E}">
        <p14:creationId xmlns:p14="http://schemas.microsoft.com/office/powerpoint/2010/main" val="50216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3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856984" cy="1384300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A halálozás csökkentésének lehetőségei (II.)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idx="1"/>
          </p:nvPr>
        </p:nvSpPr>
        <p:spPr>
          <a:xfrm>
            <a:off x="287035" y="2143398"/>
            <a:ext cx="8229600" cy="4525962"/>
          </a:xfrm>
        </p:spPr>
        <p:txBody>
          <a:bodyPr>
            <a:normAutofit fontScale="92500" lnSpcReduction="10000"/>
          </a:bodyPr>
          <a:lstStyle/>
          <a:p>
            <a:r>
              <a:rPr lang="hu-HU" dirty="0">
                <a:latin typeface="Times New Roman" pitchFamily="18" charset="0"/>
              </a:rPr>
              <a:t>Szűrővizsgálatok</a:t>
            </a:r>
          </a:p>
          <a:p>
            <a:pPr lvl="1"/>
            <a:r>
              <a:rPr lang="hu-HU" dirty="0">
                <a:latin typeface="Times New Roman" pitchFamily="18" charset="0"/>
              </a:rPr>
              <a:t>Korai felismerés – gyógyulás esélyei sokkal jobbak</a:t>
            </a:r>
          </a:p>
          <a:p>
            <a:pPr lvl="1"/>
            <a:r>
              <a:rPr lang="hu-HU" dirty="0">
                <a:latin typeface="Times New Roman" pitchFamily="18" charset="0"/>
              </a:rPr>
              <a:t>Részvétel (mammográfia – 40%)</a:t>
            </a:r>
          </a:p>
          <a:p>
            <a:pPr lvl="1"/>
            <a:r>
              <a:rPr lang="hu-HU" dirty="0">
                <a:latin typeface="Times New Roman" pitchFamily="18" charset="0"/>
              </a:rPr>
              <a:t>Van-e csakugyan hatékony terápia?</a:t>
            </a:r>
          </a:p>
          <a:p>
            <a:pPr lvl="1"/>
            <a:r>
              <a:rPr lang="hu-HU" dirty="0">
                <a:latin typeface="Times New Roman" pitchFamily="18" charset="0"/>
              </a:rPr>
              <a:t>Van-e megfelelő szűrővizsgálati lehetőség?</a:t>
            </a:r>
          </a:p>
          <a:p>
            <a:pPr lvl="1"/>
            <a:endParaRPr lang="hu-HU" dirty="0">
              <a:latin typeface="Times New Roman" pitchFamily="18" charset="0"/>
            </a:endParaRPr>
          </a:p>
          <a:p>
            <a:pPr lvl="1"/>
            <a:r>
              <a:rPr lang="hu-HU" dirty="0">
                <a:latin typeface="Times New Roman" pitchFamily="18" charset="0"/>
              </a:rPr>
              <a:t>Magyarországon jelenleg szervezett népegészségügyi szűrővizsgálatok: vastagbél, emlő, méhnyak</a:t>
            </a:r>
          </a:p>
          <a:p>
            <a:pPr lvl="1"/>
            <a:r>
              <a:rPr lang="hu-HU" dirty="0">
                <a:latin typeface="Times New Roman" pitchFamily="18" charset="0"/>
              </a:rPr>
              <a:t>Vannak további, szűrhető daganatok (pl. bőrrákok, szájüregi daganatok)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32656"/>
            <a:ext cx="9144000" cy="1224136"/>
          </a:xfr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Szűréssel és klinikai mammográfiával kimutatott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invazív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emlőrákok százalékos megoszlása hisztológiai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grade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szerint, 2002-2005.</a:t>
            </a:r>
            <a:br>
              <a:rPr lang="hu-HU" sz="2800" dirty="0">
                <a:latin typeface="Times New Roman" pitchFamily="18" charset="0"/>
                <a:cs typeface="Times New Roman" pitchFamily="18" charset="0"/>
              </a:rPr>
            </a:br>
            <a:endParaRPr lang="hu-H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0179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318499"/>
              </p:ext>
            </p:extLst>
          </p:nvPr>
        </p:nvGraphicFramePr>
        <p:xfrm>
          <a:off x="503857" y="1916832"/>
          <a:ext cx="8136285" cy="3872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Munkalap" r:id="rId3" imgW="7543800" imgH="3590925" progId="Excel.Sheet.8">
                  <p:embed/>
                </p:oleObj>
              </mc:Choice>
              <mc:Fallback>
                <p:oleObj name="Munkalap" r:id="rId3" imgW="7543800" imgH="3590925" progId="Excel.Sheet.8">
                  <p:embed/>
                  <p:pic>
                    <p:nvPicPr>
                      <p:cNvPr id="50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57" y="1916832"/>
                        <a:ext cx="8136285" cy="38729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5868144" y="6481212"/>
            <a:ext cx="3960813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400" dirty="0"/>
              <a:t>Forrás: Vas Megyei </a:t>
            </a:r>
            <a:r>
              <a:rPr lang="hu-HU" sz="1400" dirty="0" err="1"/>
              <a:t>Markosuvszky</a:t>
            </a:r>
            <a:r>
              <a:rPr lang="hu-HU" sz="1400" dirty="0"/>
              <a:t> Kórház</a:t>
            </a:r>
          </a:p>
          <a:p>
            <a:pPr>
              <a:spcBef>
                <a:spcPct val="50000"/>
              </a:spcBef>
            </a:pPr>
            <a:endParaRPr lang="hu-HU" sz="1400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E2A6D1-2CC7-4106-8EE2-43C9DA9DE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55448"/>
            <a:ext cx="8928992" cy="1252728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Emlőrák stádiumspecifikus 5 éves túlélése (%), a SEER adatai alapján, USA, 2012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34A10AE-A51E-494A-AD22-B5241C892C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60848"/>
            <a:ext cx="8286483" cy="4177083"/>
          </a:xfrm>
        </p:spPr>
      </p:pic>
    </p:spTree>
    <p:extLst>
      <p:ext uri="{BB962C8B-B14F-4D97-AF65-F5344CB8AC3E}">
        <p14:creationId xmlns:p14="http://schemas.microsoft.com/office/powerpoint/2010/main" val="1694560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9828088" cy="1384300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A halálozás csökkentésének lehetőségei</a:t>
            </a:r>
            <a:br>
              <a:rPr lang="hu-HU" sz="3600" dirty="0">
                <a:latin typeface="Times New Roman" pitchFamily="18" charset="0"/>
                <a:cs typeface="Times New Roman" pitchFamily="18" charset="0"/>
              </a:rPr>
            </a:br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(III.)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4386" name="Rectangle 2"/>
          <p:cNvSpPr>
            <a:spLocks noGrp="1" noChangeArrowheads="1"/>
          </p:cNvSpPr>
          <p:nvPr>
            <p:ph idx="1"/>
          </p:nvPr>
        </p:nvSpPr>
        <p:spPr>
          <a:xfrm>
            <a:off x="539552" y="2215405"/>
            <a:ext cx="8229600" cy="4525963"/>
          </a:xfrm>
        </p:spPr>
        <p:txBody>
          <a:bodyPr/>
          <a:lstStyle/>
          <a:p>
            <a:r>
              <a:rPr lang="hu-HU" dirty="0">
                <a:latin typeface="Times New Roman" pitchFamily="18" charset="0"/>
              </a:rPr>
              <a:t>Primer prevenció</a:t>
            </a:r>
          </a:p>
          <a:p>
            <a:pPr lvl="1"/>
            <a:r>
              <a:rPr lang="hu-HU" dirty="0">
                <a:latin typeface="Times New Roman" pitchFamily="18" charset="0"/>
              </a:rPr>
              <a:t>A betegség előfordulásának tényleges csökkentése</a:t>
            </a:r>
          </a:p>
          <a:p>
            <a:pPr lvl="1"/>
            <a:r>
              <a:rPr lang="hu-HU" dirty="0">
                <a:latin typeface="Times New Roman" pitchFamily="18" charset="0"/>
              </a:rPr>
              <a:t>Gyakran költség-hatékony</a:t>
            </a:r>
          </a:p>
          <a:p>
            <a:pPr lvl="1"/>
            <a:endParaRPr lang="hu-HU" dirty="0">
              <a:latin typeface="Times New Roman" pitchFamily="18" charset="0"/>
            </a:endParaRPr>
          </a:p>
          <a:p>
            <a:pPr lvl="1"/>
            <a:r>
              <a:rPr lang="hu-HU" dirty="0">
                <a:latin typeface="Times New Roman" pitchFamily="18" charset="0"/>
              </a:rPr>
              <a:t>Eredmények csak később jelentkeznek</a:t>
            </a:r>
          </a:p>
          <a:p>
            <a:pPr lvl="1"/>
            <a:r>
              <a:rPr lang="hu-HU" dirty="0">
                <a:latin typeface="Times New Roman" pitchFamily="18" charset="0"/>
              </a:rPr>
              <a:t>Ellenérdekelt felek</a:t>
            </a:r>
          </a:p>
          <a:p>
            <a:pPr lvl="1"/>
            <a:r>
              <a:rPr lang="hu-HU" dirty="0">
                <a:latin typeface="Times New Roman" pitchFamily="18" charset="0"/>
              </a:rPr>
              <a:t>Ismeretek megléte/hiánya???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daganatos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incidenciák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jelentős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földrajzi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különbségeket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mutatnak</a:t>
            </a:r>
            <a:endParaRPr lang="hu-H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39" y="1772816"/>
            <a:ext cx="8867453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25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712968" cy="1431925"/>
          </a:xfrm>
        </p:spPr>
        <p:txBody>
          <a:bodyPr/>
          <a:lstStyle/>
          <a:p>
            <a:pPr>
              <a:defRPr/>
            </a:pPr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A zsírbevitel és az emlőrák-halálozás kapcsolata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25" y="2071688"/>
            <a:ext cx="718185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1089303" y="2281747"/>
            <a:ext cx="461665" cy="3580467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>
              <a:defRPr/>
            </a:pPr>
            <a:r>
              <a:rPr lang="hu-HU" dirty="0">
                <a:latin typeface="Times New Roman" pitchFamily="18" charset="0"/>
                <a:cs typeface="Times New Roman" pitchFamily="18" charset="0"/>
              </a:rPr>
              <a:t>Standardizált halálozás, 100.000  főre</a:t>
            </a:r>
          </a:p>
        </p:txBody>
      </p:sp>
      <p:sp>
        <p:nvSpPr>
          <p:cNvPr id="16389" name="Szövegdoboz 5"/>
          <p:cNvSpPr txBox="1">
            <a:spLocks noChangeArrowheads="1"/>
          </p:cNvSpPr>
          <p:nvPr/>
        </p:nvSpPr>
        <p:spPr bwMode="auto">
          <a:xfrm>
            <a:off x="6500813" y="6143625"/>
            <a:ext cx="2344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hu-HU" altLang="hu-HU">
                <a:latin typeface="Times New Roman" pitchFamily="18" charset="0"/>
                <a:cs typeface="Times New Roman" pitchFamily="18" charset="0"/>
              </a:rPr>
              <a:t>Napi zsírbevitel /g/nap</a:t>
            </a:r>
          </a:p>
        </p:txBody>
      </p:sp>
      <p:sp>
        <p:nvSpPr>
          <p:cNvPr id="16390" name="Szövegdoboz 6"/>
          <p:cNvSpPr txBox="1">
            <a:spLocks noChangeArrowheads="1"/>
          </p:cNvSpPr>
          <p:nvPr/>
        </p:nvSpPr>
        <p:spPr bwMode="auto">
          <a:xfrm>
            <a:off x="0" y="6328569"/>
            <a:ext cx="20329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hu-HU" altLang="hu-HU" sz="1400" dirty="0" err="1">
                <a:latin typeface="Times New Roman" pitchFamily="18" charset="0"/>
                <a:cs typeface="Times New Roman" pitchFamily="18" charset="0"/>
              </a:rPr>
              <a:t>Willott</a:t>
            </a:r>
            <a:r>
              <a:rPr lang="hu-HU" altLang="hu-HU" sz="1400" dirty="0">
                <a:latin typeface="Times New Roman" pitchFamily="18" charset="0"/>
                <a:cs typeface="Times New Roman" pitchFamily="18" charset="0"/>
              </a:rPr>
              <a:t> W., 1989:</a:t>
            </a:r>
          </a:p>
          <a:p>
            <a:r>
              <a:rPr lang="hu-HU" altLang="hu-HU" sz="1400" dirty="0" err="1">
                <a:latin typeface="Times New Roman" pitchFamily="18" charset="0"/>
                <a:cs typeface="Times New Roman" pitchFamily="18" charset="0"/>
              </a:rPr>
              <a:t>Nutritional</a:t>
            </a:r>
            <a:r>
              <a:rPr lang="hu-HU" altLang="hu-H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1400" dirty="0" err="1">
                <a:latin typeface="Times New Roman" pitchFamily="18" charset="0"/>
                <a:cs typeface="Times New Roman" pitchFamily="18" charset="0"/>
              </a:rPr>
              <a:t>Epidemiology</a:t>
            </a:r>
            <a:endParaRPr lang="hu-HU" altLang="hu-H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4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6412" y="116632"/>
            <a:ext cx="8229600" cy="1251062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Daganatincidenciák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japán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ő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slakosság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és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hawaii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bevándorlók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körében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915" name="Object 3"/>
          <p:cNvGraphicFramePr>
            <a:graphicFrameLocks noGrp="1" noChangeAspect="1"/>
          </p:cNvGraphicFramePr>
          <p:nvPr>
            <p:ph type="tbl" idx="4294967295"/>
          </p:nvPr>
        </p:nvGraphicFramePr>
        <p:xfrm>
          <a:off x="0" y="2024063"/>
          <a:ext cx="7723188" cy="40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Document" r:id="rId3" imgW="8695800" imgH="4022640" progId="Word.Document.8">
                  <p:embed/>
                </p:oleObj>
              </mc:Choice>
              <mc:Fallback>
                <p:oleObj name="Document" r:id="rId3" imgW="8695800" imgH="4022640" progId="Word.Document.8">
                  <p:embed/>
                  <p:pic>
                    <p:nvPicPr>
                      <p:cNvPr id="389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24063"/>
                        <a:ext cx="7723188" cy="401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577875"/>
            <a:ext cx="9144000" cy="4443413"/>
          </a:xfrm>
        </p:spPr>
        <p:txBody>
          <a:bodyPr>
            <a:normAutofit fontScale="92500" lnSpcReduction="10000"/>
          </a:bodyPr>
          <a:lstStyle/>
          <a:p>
            <a:pPr marL="118872" indent="0" algn="l">
              <a:buNone/>
            </a:pPr>
            <a:r>
              <a:rPr lang="en-US" sz="2900" b="1" dirty="0">
                <a:latin typeface="H-Times New Roman" pitchFamily="18" charset="0"/>
              </a:rPr>
              <a:t>	</a:t>
            </a:r>
            <a:r>
              <a:rPr lang="en-US" sz="2400" b="1" dirty="0">
                <a:latin typeface="Times New Roman" pitchFamily="18" charset="0"/>
              </a:rPr>
              <a:t>		        				Hawaii, 1968-72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Daganat</a:t>
            </a:r>
            <a:r>
              <a:rPr lang="en-US" sz="2400" b="1" dirty="0">
                <a:latin typeface="Times New Roman" pitchFamily="18" charset="0"/>
              </a:rPr>
              <a:t> 	   </a:t>
            </a:r>
            <a:r>
              <a:rPr lang="en-US" sz="2400" b="1" dirty="0" err="1">
                <a:latin typeface="Times New Roman" pitchFamily="18" charset="0"/>
              </a:rPr>
              <a:t>Nem</a:t>
            </a:r>
            <a:r>
              <a:rPr lang="en-US" sz="2400" b="1" dirty="0">
                <a:latin typeface="Times New Roman" pitchFamily="18" charset="0"/>
              </a:rPr>
              <a:t> 	    </a:t>
            </a:r>
            <a:r>
              <a:rPr lang="hu-HU" sz="2400" b="1" dirty="0">
                <a:latin typeface="Times New Roman" pitchFamily="18" charset="0"/>
              </a:rPr>
              <a:t>	</a:t>
            </a:r>
            <a:r>
              <a:rPr lang="en-US" sz="2400" b="1" dirty="0" err="1">
                <a:latin typeface="Times New Roman" pitchFamily="18" charset="0"/>
              </a:rPr>
              <a:t>Japán</a:t>
            </a:r>
            <a:r>
              <a:rPr lang="en-US" sz="2400" b="1" dirty="0">
                <a:latin typeface="Times New Roman" pitchFamily="18" charset="0"/>
              </a:rPr>
              <a:t>	     </a:t>
            </a:r>
            <a:r>
              <a:rPr lang="hu-HU" sz="2400" b="1" dirty="0">
                <a:latin typeface="Times New Roman" pitchFamily="18" charset="0"/>
              </a:rPr>
              <a:t>	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hu-HU" sz="2400" b="1" dirty="0">
                <a:latin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hu-HU" sz="2400" b="1" dirty="0">
                <a:latin typeface="Times New Roman" pitchFamily="18" charset="0"/>
              </a:rPr>
              <a:t>   </a:t>
            </a:r>
            <a:r>
              <a:rPr lang="en-US" sz="2400" b="1" dirty="0" err="1">
                <a:latin typeface="Times New Roman" pitchFamily="18" charset="0"/>
              </a:rPr>
              <a:t>Japán</a:t>
            </a:r>
            <a:r>
              <a:rPr lang="hu-HU" sz="2400" b="1" dirty="0">
                <a:latin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</a:rPr>
              <a:t>  </a:t>
            </a:r>
            <a:r>
              <a:rPr lang="hu-HU" sz="2400" b="1" dirty="0">
                <a:latin typeface="Times New Roman" pitchFamily="18" charset="0"/>
              </a:rPr>
              <a:t>	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Kaukázusi</a:t>
            </a:r>
            <a:endParaRPr lang="hu-HU" sz="2400" b="1" dirty="0">
              <a:latin typeface="Times New Roman" pitchFamily="18" charset="0"/>
            </a:endParaRPr>
          </a:p>
          <a:p>
            <a:pPr marL="118872" indent="0" algn="l">
              <a:buNone/>
            </a:pPr>
            <a:endParaRPr lang="en-US" sz="1800" b="1" dirty="0">
              <a:latin typeface="Times New Roman" pitchFamily="18" charset="0"/>
            </a:endParaRPr>
          </a:p>
          <a:p>
            <a:pPr marL="118872" indent="0" algn="l">
              <a:buNone/>
            </a:pPr>
            <a:endParaRPr lang="hu-HU" sz="2400" b="1" dirty="0">
              <a:latin typeface="Times New Roman" pitchFamily="18" charset="0"/>
            </a:endParaRP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Nyel</a:t>
            </a:r>
            <a:r>
              <a:rPr lang="hu-HU" sz="2400" b="1" dirty="0">
                <a:latin typeface="Times New Roman" pitchFamily="18" charset="0"/>
              </a:rPr>
              <a:t>ő</a:t>
            </a:r>
            <a:r>
              <a:rPr lang="en-US" sz="2400" b="1" dirty="0" err="1">
                <a:latin typeface="Times New Roman" pitchFamily="18" charset="0"/>
              </a:rPr>
              <a:t>cs</a:t>
            </a:r>
            <a:r>
              <a:rPr lang="hu-HU" sz="2400" b="1" dirty="0">
                <a:latin typeface="Times New Roman" pitchFamily="18" charset="0"/>
              </a:rPr>
              <a:t>ő</a:t>
            </a:r>
            <a:r>
              <a:rPr lang="en-US" sz="2400" b="1" dirty="0">
                <a:latin typeface="Times New Roman" pitchFamily="18" charset="0"/>
              </a:rPr>
              <a:t> 	  </a:t>
            </a:r>
            <a:r>
              <a:rPr lang="en-US" sz="2400" b="1" dirty="0" err="1">
                <a:latin typeface="Times New Roman" pitchFamily="18" charset="0"/>
              </a:rPr>
              <a:t>férfiak</a:t>
            </a:r>
            <a:r>
              <a:rPr lang="en-US" sz="2400" b="1" dirty="0">
                <a:latin typeface="Times New Roman" pitchFamily="18" charset="0"/>
              </a:rPr>
              <a:t>	     150		</a:t>
            </a:r>
            <a:r>
              <a:rPr lang="hu-HU" sz="2400" b="1" dirty="0">
                <a:latin typeface="Times New Roman" pitchFamily="18" charset="0"/>
              </a:rPr>
              <a:t>            </a:t>
            </a:r>
            <a:r>
              <a:rPr lang="en-US" sz="2400" b="1" dirty="0">
                <a:latin typeface="Times New Roman" pitchFamily="18" charset="0"/>
              </a:rPr>
              <a:t> 46	          75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Gyomor</a:t>
            </a:r>
            <a:r>
              <a:rPr lang="en-US" sz="2400" b="1" dirty="0">
                <a:latin typeface="Times New Roman" pitchFamily="18" charset="0"/>
              </a:rPr>
              <a:t> 	  </a:t>
            </a:r>
            <a:r>
              <a:rPr lang="en-US" sz="2400" b="1" dirty="0" err="1">
                <a:latin typeface="Times New Roman" pitchFamily="18" charset="0"/>
              </a:rPr>
              <a:t>férfiak</a:t>
            </a:r>
            <a:r>
              <a:rPr lang="en-US" sz="2400" b="1" dirty="0">
                <a:latin typeface="Times New Roman" pitchFamily="18" charset="0"/>
              </a:rPr>
              <a:t> 	  1,331		           397	        217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Vastagbél</a:t>
            </a:r>
            <a:r>
              <a:rPr lang="en-US" sz="2400" b="1" dirty="0">
                <a:latin typeface="Times New Roman" pitchFamily="18" charset="0"/>
              </a:rPr>
              <a:t> 	  </a:t>
            </a:r>
            <a:r>
              <a:rPr lang="en-US" sz="2400" b="1" dirty="0" err="1">
                <a:latin typeface="Times New Roman" pitchFamily="18" charset="0"/>
              </a:rPr>
              <a:t>férfiak</a:t>
            </a:r>
            <a:r>
              <a:rPr lang="en-US" sz="2400" b="1" dirty="0">
                <a:latin typeface="Times New Roman" pitchFamily="18" charset="0"/>
              </a:rPr>
              <a:t>	       78		</a:t>
            </a:r>
            <a:r>
              <a:rPr lang="hu-HU" sz="2400" b="1" dirty="0">
                <a:latin typeface="Times New Roman" pitchFamily="18" charset="0"/>
              </a:rPr>
              <a:t>           </a:t>
            </a:r>
            <a:r>
              <a:rPr lang="en-US" sz="2400" b="1" dirty="0">
                <a:latin typeface="Times New Roman" pitchFamily="18" charset="0"/>
              </a:rPr>
              <a:t>371             </a:t>
            </a:r>
            <a:r>
              <a:rPr lang="hu-HU" sz="2400" b="1" dirty="0">
                <a:latin typeface="Times New Roman" pitchFamily="18" charset="0"/>
              </a:rPr>
              <a:t>   </a:t>
            </a:r>
            <a:r>
              <a:rPr lang="en-US" sz="2400" b="1" dirty="0">
                <a:latin typeface="Times New Roman" pitchFamily="18" charset="0"/>
              </a:rPr>
              <a:t> 368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Végbél</a:t>
            </a:r>
            <a:r>
              <a:rPr lang="en-US" sz="2400" b="1" dirty="0">
                <a:latin typeface="Times New Roman" pitchFamily="18" charset="0"/>
              </a:rPr>
              <a:t> 	  </a:t>
            </a:r>
            <a:r>
              <a:rPr lang="en-US" sz="2400" b="1" dirty="0" err="1">
                <a:latin typeface="Times New Roman" pitchFamily="18" charset="0"/>
              </a:rPr>
              <a:t>férfiak</a:t>
            </a:r>
            <a:r>
              <a:rPr lang="en-US" sz="2400" b="1" dirty="0">
                <a:latin typeface="Times New Roman" pitchFamily="18" charset="0"/>
              </a:rPr>
              <a:t>	       95		           297	        204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Tüd</a:t>
            </a:r>
            <a:r>
              <a:rPr lang="hu-HU" sz="2400" b="1" dirty="0">
                <a:latin typeface="Times New Roman" pitchFamily="18" charset="0"/>
              </a:rPr>
              <a:t>ő</a:t>
            </a:r>
            <a:r>
              <a:rPr lang="en-US" sz="2400" b="1" dirty="0">
                <a:latin typeface="Times New Roman" pitchFamily="18" charset="0"/>
              </a:rPr>
              <a:t>		  </a:t>
            </a:r>
            <a:r>
              <a:rPr lang="en-US" sz="2400" b="1" dirty="0" err="1">
                <a:latin typeface="Times New Roman" pitchFamily="18" charset="0"/>
              </a:rPr>
              <a:t>férfiak</a:t>
            </a:r>
            <a:r>
              <a:rPr lang="en-US" sz="2400" b="1" dirty="0">
                <a:latin typeface="Times New Roman" pitchFamily="18" charset="0"/>
              </a:rPr>
              <a:t>	     237	                       </a:t>
            </a:r>
            <a:r>
              <a:rPr lang="hu-HU" sz="2400" b="1" dirty="0">
                <a:latin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</a:rPr>
              <a:t>379	        962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Prosztata</a:t>
            </a:r>
            <a:r>
              <a:rPr lang="en-US" sz="2400" b="1" dirty="0">
                <a:latin typeface="Times New Roman" pitchFamily="18" charset="0"/>
              </a:rPr>
              <a:t> 	  </a:t>
            </a:r>
            <a:r>
              <a:rPr lang="en-US" sz="2400" b="1" dirty="0" err="1">
                <a:latin typeface="Times New Roman" pitchFamily="18" charset="0"/>
              </a:rPr>
              <a:t>férfiak</a:t>
            </a:r>
            <a:r>
              <a:rPr lang="en-US" sz="2400" b="1" dirty="0">
                <a:latin typeface="Times New Roman" pitchFamily="18" charset="0"/>
              </a:rPr>
              <a:t>	       14		           154	        343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Eml</a:t>
            </a:r>
            <a:r>
              <a:rPr lang="hu-HU" sz="2400" b="1" dirty="0">
                <a:latin typeface="Times New Roman" pitchFamily="18" charset="0"/>
              </a:rPr>
              <a:t>ő</a:t>
            </a:r>
            <a:r>
              <a:rPr lang="en-US" sz="2400" b="1" dirty="0">
                <a:latin typeface="Times New Roman" pitchFamily="18" charset="0"/>
              </a:rPr>
              <a:t>		    </a:t>
            </a:r>
            <a:r>
              <a:rPr lang="en-US" sz="2400" b="1" dirty="0" err="1">
                <a:latin typeface="Times New Roman" pitchFamily="18" charset="0"/>
              </a:rPr>
              <a:t>nõk</a:t>
            </a:r>
            <a:r>
              <a:rPr lang="en-US" sz="2400" b="1" dirty="0">
                <a:latin typeface="Times New Roman" pitchFamily="18" charset="0"/>
              </a:rPr>
              <a:t>		     335	                   </a:t>
            </a:r>
            <a:r>
              <a:rPr lang="hu-HU" sz="2400" b="1" dirty="0">
                <a:latin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</a:rPr>
              <a:t> 1,221	     1,869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Méhnyak</a:t>
            </a:r>
            <a:r>
              <a:rPr lang="en-US" sz="2400" b="1" dirty="0">
                <a:latin typeface="Times New Roman" pitchFamily="18" charset="0"/>
              </a:rPr>
              <a:t>	    n</a:t>
            </a:r>
            <a:r>
              <a:rPr lang="hu-HU" sz="2400" b="1" dirty="0">
                <a:latin typeface="Times New Roman" pitchFamily="18" charset="0"/>
              </a:rPr>
              <a:t>ő</a:t>
            </a:r>
            <a:r>
              <a:rPr lang="en-US" sz="2400" b="1" dirty="0">
                <a:latin typeface="Times New Roman" pitchFamily="18" charset="0"/>
              </a:rPr>
              <a:t>k		     329	                       </a:t>
            </a:r>
            <a:r>
              <a:rPr lang="hu-HU" sz="2400" b="1" dirty="0">
                <a:latin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</a:rPr>
              <a:t>149	        243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Méhtest</a:t>
            </a:r>
            <a:r>
              <a:rPr lang="en-US" sz="2400" b="1" dirty="0">
                <a:latin typeface="Times New Roman" pitchFamily="18" charset="0"/>
              </a:rPr>
              <a:t>	    n</a:t>
            </a:r>
            <a:r>
              <a:rPr lang="hu-HU" sz="2400" b="1" dirty="0">
                <a:latin typeface="Times New Roman" pitchFamily="18" charset="0"/>
              </a:rPr>
              <a:t>ő</a:t>
            </a:r>
            <a:r>
              <a:rPr lang="en-US" sz="2400" b="1" dirty="0">
                <a:latin typeface="Times New Roman" pitchFamily="18" charset="0"/>
              </a:rPr>
              <a:t>k		       32	                       </a:t>
            </a:r>
            <a:r>
              <a:rPr lang="hu-HU" sz="2400" b="1" dirty="0">
                <a:latin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</a:rPr>
              <a:t>407	        714</a:t>
            </a:r>
          </a:p>
          <a:p>
            <a:pPr marL="118872" indent="0" algn="l">
              <a:buNone/>
            </a:pPr>
            <a:r>
              <a:rPr lang="en-US" sz="2400" b="1" dirty="0" err="1">
                <a:latin typeface="Times New Roman" pitchFamily="18" charset="0"/>
              </a:rPr>
              <a:t>Petefészek</a:t>
            </a:r>
            <a:r>
              <a:rPr lang="en-US" sz="2400" b="1" dirty="0">
                <a:latin typeface="Times New Roman" pitchFamily="18" charset="0"/>
              </a:rPr>
              <a:t>	    n</a:t>
            </a:r>
            <a:r>
              <a:rPr lang="hu-HU" sz="2400" b="1" dirty="0">
                <a:latin typeface="Times New Roman" pitchFamily="18" charset="0"/>
              </a:rPr>
              <a:t>ő</a:t>
            </a:r>
            <a:r>
              <a:rPr lang="en-US" sz="2400" b="1" dirty="0">
                <a:latin typeface="Times New Roman" pitchFamily="18" charset="0"/>
              </a:rPr>
              <a:t>k		       51	                       </a:t>
            </a:r>
            <a:r>
              <a:rPr lang="hu-HU" sz="2400" b="1" dirty="0">
                <a:latin typeface="Times New Roman" pitchFamily="18" charset="0"/>
              </a:rPr>
              <a:t>  </a:t>
            </a:r>
            <a:r>
              <a:rPr lang="en-US" sz="2400" b="1" dirty="0">
                <a:latin typeface="Times New Roman" pitchFamily="18" charset="0"/>
              </a:rPr>
              <a:t>160	        274</a:t>
            </a:r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174625" y="2420888"/>
            <a:ext cx="88931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45243" y="51713"/>
            <a:ext cx="8229600" cy="125272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A daganatok kialakulásának okai</a:t>
            </a:r>
            <a:br>
              <a:rPr lang="hu-HU" sz="3600" dirty="0">
                <a:latin typeface="Times New Roman" pitchFamily="18" charset="0"/>
                <a:cs typeface="Times New Roman" pitchFamily="18" charset="0"/>
              </a:rPr>
            </a:b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Doll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hu-HU" sz="2800" dirty="0" err="1">
                <a:latin typeface="Times New Roman" pitchFamily="18" charset="0"/>
                <a:cs typeface="Times New Roman" pitchFamily="18" charset="0"/>
              </a:rPr>
              <a:t>Peto</a:t>
            </a: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, 1981)</a:t>
            </a:r>
            <a:endParaRPr lang="hu-H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rtalom helye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41807998"/>
              </p:ext>
            </p:extLst>
          </p:nvPr>
        </p:nvGraphicFramePr>
        <p:xfrm>
          <a:off x="518344" y="211164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7960" y="1"/>
            <a:ext cx="1693767" cy="21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0" name="Picture 2" descr="http://www.hpcimedia.com/images/website/Jobs/DIR_1/F_959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702" y="826664"/>
            <a:ext cx="957650" cy="130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989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0B5AD7-56F6-492A-88D2-0065B86FC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36" y="116632"/>
            <a:ext cx="8867328" cy="1252728"/>
          </a:xfrm>
        </p:spPr>
        <p:txBody>
          <a:bodyPr vert="horz" lIns="91440" rIns="45720" rtlCol="0" anchor="ctr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Milyen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mértékben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tudhatók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be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ismert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kockázati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tényezőknek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daganatos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halálozások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  <a:endParaRPr lang="hu-H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5522D2C8-408D-4C27-A293-4A7313DC3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524646"/>
            <a:ext cx="8003232" cy="530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06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AB254A-5012-4121-BFE6-255DC1A8C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rIns="45720" rtlCol="0" anchor="ctr">
            <a:normAutofit fontScale="9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A daganatos és a gyógyult daganatos betegek gondozása, életminőségének javítása (IV.)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9E29B071-AF53-466F-B12F-ECDAFC09CA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68" y="1409409"/>
            <a:ext cx="4896544" cy="275430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E288336-98D8-4808-800C-415CA4D4AC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6085" y="3861048"/>
            <a:ext cx="5327915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63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9036496" cy="12510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sz="3200" dirty="0">
                <a:latin typeface="Times New Roman" pitchFamily="18" charset="0"/>
                <a:cs typeface="Times New Roman" pitchFamily="18" charset="0"/>
              </a:rPr>
              <a:t>Az </a:t>
            </a:r>
            <a:r>
              <a:rPr lang="hu-HU" sz="3200" dirty="0" err="1">
                <a:latin typeface="Times New Roman" pitchFamily="18" charset="0"/>
                <a:cs typeface="Times New Roman" pitchFamily="18" charset="0"/>
              </a:rPr>
              <a:t>összhalálozás</a:t>
            </a:r>
            <a:r>
              <a:rPr lang="hu-HU" sz="3200" dirty="0">
                <a:latin typeface="Times New Roman" pitchFamily="18" charset="0"/>
                <a:cs typeface="Times New Roman" pitchFamily="18" charset="0"/>
              </a:rPr>
              <a:t> és a daganatos halálozás alakulása Magyarországon (KSH)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Chart 3">
            <a:extLst>
              <a:ext uri="{FF2B5EF4-FFF2-40B4-BE49-F238E27FC236}">
                <a16:creationId xmlns:a16="http://schemas.microsoft.com/office/drawing/2014/main" id="{5A61706D-E3B8-4451-8D04-695F703B23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7862322"/>
              </p:ext>
            </p:extLst>
          </p:nvPr>
        </p:nvGraphicFramePr>
        <p:xfrm>
          <a:off x="1187274" y="2132856"/>
          <a:ext cx="676945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90072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5">
            <a:extLst>
              <a:ext uri="{FF2B5EF4-FFF2-40B4-BE49-F238E27FC236}">
                <a16:creationId xmlns:a16="http://schemas.microsoft.com/office/drawing/2014/main" id="{A99025AA-86D1-4424-9F34-72A9C4683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50293"/>
            <a:ext cx="8083800" cy="415800"/>
          </a:xfrm>
        </p:spPr>
        <p:txBody>
          <a:bodyPr>
            <a:noAutofit/>
          </a:bodyPr>
          <a:lstStyle/>
          <a:p>
            <a:r>
              <a:rPr lang="hu-HU" sz="32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Munkába állást befolyásoló főbb tényezők </a:t>
            </a:r>
            <a:r>
              <a:rPr lang="hu-HU" sz="16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(</a:t>
            </a:r>
            <a:r>
              <a:rPr lang="hu-HU" sz="16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Spelten</a:t>
            </a:r>
            <a:r>
              <a:rPr lang="hu-HU" sz="16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16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et</a:t>
            </a:r>
            <a:r>
              <a:rPr lang="hu-HU" sz="16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16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al</a:t>
            </a:r>
            <a:r>
              <a:rPr lang="hu-HU" sz="16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.)</a:t>
            </a:r>
            <a:endParaRPr lang="hu-HU" sz="32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C3DB77DA-6615-4864-943A-5538AA78B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98628D5E-FB5F-48D1-8040-49E3680C9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6746088"/>
              </p:ext>
            </p:extLst>
          </p:nvPr>
        </p:nvGraphicFramePr>
        <p:xfrm>
          <a:off x="179512" y="1628800"/>
          <a:ext cx="8712968" cy="500573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681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59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795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90000" marR="90000" marT="46800" marB="468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Bold" panose="00000800000000000000" pitchFamily="2" charset="-18"/>
                          <a:cs typeface="Poppins Bold" panose="00000800000000000000" pitchFamily="2" charset="-18"/>
                          <a:sym typeface="Poppins Bold"/>
                        </a:rPr>
                        <a:t>Kedvező</a:t>
                      </a: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Bold" panose="00000800000000000000" pitchFamily="2" charset="-18"/>
                          <a:cs typeface="Poppins Bold" panose="00000800000000000000" pitchFamily="2" charset="-18"/>
                          <a:sym typeface="Poppins Bold"/>
                        </a:rPr>
                        <a:t>Gátló</a:t>
                      </a: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231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Munkával kapcsolatos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90000" marR="90000" marT="46800" marB="468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Kollégák pozitív attitűdje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Csökkentett munkaórák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Munkatársak rossz hozzáállása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 err="1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Stigmatizáció</a:t>
                      </a:r>
                      <a:endParaRPr lang="hu-HU"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Nagy fizikai terhelés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A korábbi munkatempó túl gyors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Feladatkör megváltozása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Távolléttel kapcsolatos problémák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Közlekedési nehézségek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Egyéb problémák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869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Betegséggel/kezeléssel kapcsolatos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90000" marR="90000" marT="46800" marB="468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Minél hosszabb idő a kezelés befejezésétől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Előrehaladottabb stádium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Kedvezőtlen lokalizáció/daganattípus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Mellékhatások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Betegséggel kapcsolatos diszfunkciók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93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Személyi tényezők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90000" marR="90000" marT="46800" marB="468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Diagnózisra, kezelésre adott jobb reakció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Környezeti támogatás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Idősebb életkor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Szédülés, gyengeség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Fizikai korlátozottság, gyengülés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Csökkent fizikai aktivitás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Fájdalom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Depresszió, szorongás, diagnózisra adott reakció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Koncentrációzavarok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Munkához való attitűd megváltozása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Egészségügyi szakemberekkel való megbeszélés lehetőségének hiánya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90000" marR="90000" marT="46800" marB="468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970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BC57CD-F3EF-4DD1-956C-750052419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Cím 5">
            <a:extLst>
              <a:ext uri="{FF2B5EF4-FFF2-40B4-BE49-F238E27FC236}">
                <a16:creationId xmlns:a16="http://schemas.microsoft.com/office/drawing/2014/main" id="{9E00B141-7C47-4170-9E2A-2F2CD05D6AB1}"/>
              </a:ext>
            </a:extLst>
          </p:cNvPr>
          <p:cNvSpPr txBox="1">
            <a:spLocks/>
          </p:cNvSpPr>
          <p:nvPr/>
        </p:nvSpPr>
        <p:spPr>
          <a:xfrm>
            <a:off x="171696" y="274496"/>
            <a:ext cx="9348469" cy="864096"/>
          </a:xfrm>
          <a:prstGeom prst="rect">
            <a:avLst/>
          </a:prstGeom>
        </p:spPr>
        <p:txBody>
          <a:bodyPr vert="horz" lIns="91440" rIns="4572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hu-HU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Daganatos / volt daganatos betegek helyzetének egyes aspektusai, USA </a:t>
            </a:r>
          </a:p>
          <a:p>
            <a:r>
              <a:rPr lang="hu-HU" sz="20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(</a:t>
            </a:r>
            <a:r>
              <a:rPr lang="hu-HU" sz="20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Yabroff</a:t>
            </a:r>
            <a:r>
              <a:rPr lang="hu-HU" sz="20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et</a:t>
            </a:r>
            <a:r>
              <a:rPr lang="hu-HU" sz="20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2000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al</a:t>
            </a:r>
            <a:r>
              <a:rPr lang="hu-HU" sz="20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.)</a:t>
            </a:r>
            <a:endParaRPr lang="hu-HU" sz="2400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97A904B1-FF93-4A9B-87A4-7A43DADDDD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1161024"/>
              </p:ext>
            </p:extLst>
          </p:nvPr>
        </p:nvGraphicFramePr>
        <p:xfrm>
          <a:off x="171696" y="1628800"/>
          <a:ext cx="8800608" cy="518779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667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6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67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6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67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9142"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67500" marR="67500" marT="35100" marB="351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Bold" panose="00000800000000000000" pitchFamily="2" charset="-18"/>
                          <a:cs typeface="Poppins Bold" panose="00000800000000000000" pitchFamily="2" charset="-18"/>
                          <a:sym typeface="Poppins Bold"/>
                        </a:rPr>
                        <a:t>Vastagbél</a:t>
                      </a: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Bold" panose="00000800000000000000" pitchFamily="2" charset="-18"/>
                          <a:cs typeface="Poppins Bold" panose="00000800000000000000" pitchFamily="2" charset="-18"/>
                          <a:sym typeface="Poppins Bold"/>
                        </a:rPr>
                        <a:t>Emlő</a:t>
                      </a: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Bold" panose="00000800000000000000" pitchFamily="2" charset="-18"/>
                          <a:cs typeface="Poppins Bold" panose="00000800000000000000" pitchFamily="2" charset="-18"/>
                          <a:sym typeface="Poppins Bold"/>
                        </a:rPr>
                        <a:t>Prosztata</a:t>
                      </a: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Bold" panose="00000800000000000000" pitchFamily="2" charset="-18"/>
                          <a:cs typeface="Poppins Bold" panose="00000800000000000000" pitchFamily="2" charset="-18"/>
                          <a:sym typeface="Poppins Bold"/>
                        </a:rPr>
                        <a:t>Rövid túlélésű</a:t>
                      </a: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Bold" panose="00000800000000000000" pitchFamily="2" charset="-18"/>
                          <a:cs typeface="Poppins Bold" panose="00000800000000000000" pitchFamily="2" charset="-18"/>
                          <a:sym typeface="Poppins Bold"/>
                        </a:rPr>
                        <a:t>Kontroll</a:t>
                      </a:r>
                      <a:endParaRPr sz="1100" dirty="0">
                        <a:solidFill>
                          <a:srgbClr val="121D46"/>
                        </a:solidFill>
                        <a:latin typeface="Poppins Bold" panose="00000800000000000000" pitchFamily="2" charset="-18"/>
                        <a:ea typeface="Poppins Bold"/>
                        <a:cs typeface="Poppins Bold" panose="00000800000000000000" pitchFamily="2" charset="-18"/>
                        <a:sym typeface="Poppins Bold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A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14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„</a:t>
                      </a:r>
                      <a:r>
                        <a:rPr lang="en-US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Health and Activities Limitation</a:t>
                      </a: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”</a:t>
                      </a:r>
                      <a:r>
                        <a:rPr lang="en-US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 Index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67500" marR="67500" marT="35100" marB="351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0,75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0,73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0,75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0,60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0,80 (&lt;0,001)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08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Egészségi állapota miatt nem tud dolgozni (%)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67500" marR="67500" marT="35100" marB="351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14,3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22,3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12,1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27,3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10,3 (&lt;0,001)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874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Egészségi állapota miatt csökkent vagy megváltozott munkaképességű (%)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67500" marR="67500" marT="35100" marB="351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22,5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32,4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18,9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49,0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17,6 (&lt;0,001)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14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Elmúlt évben munkából kiesett nap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67500" marR="67500" marT="35100" marB="351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43,4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62,3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28,8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117,6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23,6 (&lt;0,001)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408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Egészségi állapotát ötfokozatú skálán 1-2-nek értékeli (%)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67500" marR="67500" marT="35100" marB="351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defTabSz="2427605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27,5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30,8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29,9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54,2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17,9 (&lt;0,001)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14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  <a:sym typeface="Poppins Regular"/>
                        </a:rPr>
                        <a:t>Bármilyen korlátozottság (%)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ea typeface="Poppins Regular"/>
                        <a:cs typeface="Poppins Regular" panose="00000500000000000000" pitchFamily="2" charset="-18"/>
                        <a:sym typeface="Poppins Regular"/>
                      </a:endParaRPr>
                    </a:p>
                  </a:txBody>
                  <a:tcPr marL="67500" marR="67500" marT="35100" marB="35100" anchor="ctr" horzOverflow="overflow"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30,6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39,9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33,7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61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121D46"/>
                          </a:solidFill>
                          <a:latin typeface="Poppins Regular"/>
                          <a:ea typeface="Poppins Regular"/>
                          <a:cs typeface="Poppins Regular"/>
                          <a:sym typeface="Poppins Regular"/>
                        </a:defRPr>
                      </a:pPr>
                      <a:r>
                        <a:rPr lang="hu-HU" sz="1100" dirty="0">
                          <a:solidFill>
                            <a:srgbClr val="121D46"/>
                          </a:solidFill>
                          <a:latin typeface="Poppins Regular" panose="00000500000000000000" pitchFamily="2" charset="-18"/>
                          <a:cs typeface="Poppins Regular" panose="00000500000000000000" pitchFamily="2" charset="-18"/>
                        </a:rPr>
                        <a:t>23,8 (&lt;0,001)</a:t>
                      </a:r>
                      <a:endParaRPr sz="1100" dirty="0">
                        <a:solidFill>
                          <a:srgbClr val="121D46"/>
                        </a:solidFill>
                        <a:latin typeface="Poppins Regular" panose="00000500000000000000" pitchFamily="2" charset="-18"/>
                        <a:cs typeface="Poppins Regular" panose="00000500000000000000" pitchFamily="2" charset="-18"/>
                      </a:endParaRPr>
                    </a:p>
                  </a:txBody>
                  <a:tcPr marL="67500" marR="67500" marT="35100" marB="35100" anchor="ctr" horzOverflow="overflow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361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EFFBA7-FB3A-4DE6-A99D-FEE5D2927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Ki a felelős? Kinek a feladata?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C813CB-DFDA-48A8-81B4-120D9B6C0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48" y="1556792"/>
            <a:ext cx="9036496" cy="5189175"/>
          </a:xfrm>
        </p:spPr>
        <p:txBody>
          <a:bodyPr>
            <a:normAutofit/>
          </a:bodyPr>
          <a:lstStyle/>
          <a:p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Terápia: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szakmai döntések elsődlegesen az orvosok, illetve az egészségügyi ellátórendszer kezében</a:t>
            </a:r>
          </a:p>
          <a:p>
            <a:pPr lvl="1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beteg együttműködése, attitűdje is fontos</a:t>
            </a:r>
            <a:b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Szűrések: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egészségügyi ellátó rendszer biztosítja, egy részüket „hivatalból” szervezi</a:t>
            </a:r>
          </a:p>
          <a:p>
            <a:pPr lvl="1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érintettek attitűdje még fontosabb</a:t>
            </a:r>
            <a:b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Primér</a:t>
            </a:r>
            <a:r>
              <a:rPr lang="hu-H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prevenció: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Mindenki maga felelős a saját egészségéért!!!!! Az egészség érték!!!!</a:t>
            </a:r>
          </a:p>
          <a:p>
            <a:pPr lvl="1"/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Természetesen az egészségpolitika, az egészségügyi ellátó rendszer, a munkaadók, és további szereplők is lényegesek</a:t>
            </a:r>
          </a:p>
        </p:txBody>
      </p:sp>
    </p:spTree>
    <p:extLst>
      <p:ext uri="{BB962C8B-B14F-4D97-AF65-F5344CB8AC3E}">
        <p14:creationId xmlns:p14="http://schemas.microsoft.com/office/powerpoint/2010/main" val="208117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AB254A-5012-4121-BFE6-255DC1A8C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Civil szervezetek szerepe, lehetőségei, előnyök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92C98CB-80A0-40E2-8273-5B3ADAECB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04" y="1844824"/>
            <a:ext cx="8993096" cy="4625609"/>
          </a:xfrm>
        </p:spPr>
        <p:txBody>
          <a:bodyPr>
            <a:normAutofit/>
          </a:bodyPr>
          <a:lstStyle/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Flexibilis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Nincsen bürokrácia, adminisztratív kötelezettségek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 megy, ahol szükség van rá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Elkötelezettség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Akkor is segít, ha nincs BNO-kód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Nincs teljesítménykényszer, kívülről meghatározott paraméterek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Gyakran plusz források bevonása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 profitorientált</a:t>
            </a:r>
          </a:p>
        </p:txBody>
      </p:sp>
    </p:spTree>
    <p:extLst>
      <p:ext uri="{BB962C8B-B14F-4D97-AF65-F5344CB8AC3E}">
        <p14:creationId xmlns:p14="http://schemas.microsoft.com/office/powerpoint/2010/main" val="3748204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7AF343-9FD8-41A3-9C87-83F97F575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A81F4F97-E4A0-4D24-BEDD-297102D5B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81" y="1774825"/>
            <a:ext cx="7576038" cy="4625975"/>
          </a:xfrm>
        </p:spPr>
      </p:pic>
    </p:spTree>
    <p:extLst>
      <p:ext uri="{BB962C8B-B14F-4D97-AF65-F5344CB8AC3E}">
        <p14:creationId xmlns:p14="http://schemas.microsoft.com/office/powerpoint/2010/main" val="1080685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981E3B-4FCB-47BB-91F7-4DF514D24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20" y="84591"/>
            <a:ext cx="8229600" cy="1252728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Köszönöm a figyelmet!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F23C44FB-9564-4DA1-9571-8304FD830E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4574" y="2557257"/>
            <a:ext cx="5819750" cy="2889189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1826F3C-FBC5-4EDC-AE70-1AFA758DB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20393"/>
            <a:ext cx="3810000" cy="138112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70847850-4CC5-48AB-8B71-4B692A9773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5" y="2420888"/>
            <a:ext cx="3161928" cy="316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3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9036496" cy="12510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sz="3200" dirty="0">
                <a:latin typeface="Times New Roman" pitchFamily="18" charset="0"/>
                <a:cs typeface="Times New Roman" pitchFamily="18" charset="0"/>
              </a:rPr>
              <a:t>Új daganatos esetek Magyarországon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10">
            <a:extLst>
              <a:ext uri="{FF2B5EF4-FFF2-40B4-BE49-F238E27FC236}">
                <a16:creationId xmlns:a16="http://schemas.microsoft.com/office/drawing/2014/main" id="{6477081B-102C-4C9A-A6A1-247D21AEC5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946581"/>
              </p:ext>
            </p:extLst>
          </p:nvPr>
        </p:nvGraphicFramePr>
        <p:xfrm>
          <a:off x="160774" y="2132856"/>
          <a:ext cx="8556925" cy="4096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4063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10" y="2425582"/>
            <a:ext cx="4399052" cy="323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52400"/>
            <a:ext cx="9036496" cy="12510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sz="3200" dirty="0">
                <a:latin typeface="Times New Roman" pitchFamily="18" charset="0"/>
                <a:cs typeface="Times New Roman" pitchFamily="18" charset="0"/>
              </a:rPr>
              <a:t>Daganatos, valamint szív- és érrendszeri halálozások alakulása az utóbbi </a:t>
            </a:r>
            <a:r>
              <a:rPr lang="hu-HU" sz="3200" dirty="0" err="1">
                <a:latin typeface="Times New Roman" pitchFamily="18" charset="0"/>
                <a:cs typeface="Times New Roman" pitchFamily="18" charset="0"/>
              </a:rPr>
              <a:t>évtizdekben</a:t>
            </a:r>
            <a:r>
              <a:rPr lang="hu-HU" sz="3200" dirty="0">
                <a:latin typeface="Times New Roman" pitchFamily="18" charset="0"/>
                <a:cs typeface="Times New Roman" pitchFamily="18" charset="0"/>
              </a:rPr>
              <a:t>, USA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5823909"/>
              </p:ext>
            </p:extLst>
          </p:nvPr>
        </p:nvGraphicFramePr>
        <p:xfrm>
          <a:off x="4442162" y="2692722"/>
          <a:ext cx="4573286" cy="253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Csoportba foglalás 4"/>
          <p:cNvGrpSpPr/>
          <p:nvPr/>
        </p:nvGrpSpPr>
        <p:grpSpPr>
          <a:xfrm>
            <a:off x="7868997" y="3046608"/>
            <a:ext cx="853400" cy="547522"/>
            <a:chOff x="6816127" y="1731963"/>
            <a:chExt cx="853400" cy="547522"/>
          </a:xfrm>
        </p:grpSpPr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7145024" y="1731963"/>
              <a:ext cx="524503" cy="547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0" hangingPunct="0">
                <a:lnSpc>
                  <a:spcPct val="130000"/>
                </a:lnSpc>
              </a:pPr>
              <a:r>
                <a:rPr lang="en-US" sz="1200" b="1" dirty="0">
                  <a:latin typeface="Kepler Bold"/>
                </a:rPr>
                <a:t>1950</a:t>
              </a:r>
            </a:p>
            <a:p>
              <a:pPr algn="ctr" eaLnBrk="0" hangingPunct="0">
                <a:lnSpc>
                  <a:spcPct val="130000"/>
                </a:lnSpc>
              </a:pPr>
              <a:r>
                <a:rPr lang="en-US" sz="1200" b="1" dirty="0">
                  <a:latin typeface="Kepler Bold"/>
                </a:rPr>
                <a:t>200</a:t>
              </a:r>
              <a:r>
                <a:rPr lang="hu-HU" sz="1200" b="1" dirty="0">
                  <a:latin typeface="Kepler Bold"/>
                </a:rPr>
                <a:t>5</a:t>
              </a:r>
            </a:p>
          </p:txBody>
        </p:sp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6816127" y="1833360"/>
              <a:ext cx="300037" cy="152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6836764" y="2081010"/>
              <a:ext cx="279400" cy="152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hu-HU"/>
            </a:p>
          </p:txBody>
        </p:sp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939392" y="6252481"/>
            <a:ext cx="507605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0" hangingPunct="0"/>
            <a:r>
              <a:rPr lang="en-US" sz="1100" b="1" dirty="0"/>
              <a:t>* </a:t>
            </a:r>
            <a:r>
              <a:rPr lang="hu-HU" sz="1100" b="1" dirty="0"/>
              <a:t>Életkor szerint standardizált adatok, a </a:t>
            </a:r>
            <a:r>
              <a:rPr lang="en-US" sz="1100" b="1" dirty="0"/>
              <a:t>2000</a:t>
            </a:r>
            <a:r>
              <a:rPr lang="hu-HU" sz="1100" b="1" dirty="0"/>
              <a:t>-es év</a:t>
            </a:r>
            <a:r>
              <a:rPr lang="en-US" sz="1100" b="1" dirty="0"/>
              <a:t> US</a:t>
            </a:r>
            <a:r>
              <a:rPr lang="hu-HU" sz="1100" b="1" dirty="0"/>
              <a:t>A</a:t>
            </a:r>
            <a:r>
              <a:rPr lang="en-US" sz="1100" b="1" dirty="0"/>
              <a:t> standard </a:t>
            </a:r>
            <a:r>
              <a:rPr lang="en-US" sz="1100" b="1" dirty="0" err="1"/>
              <a:t>popul</a:t>
            </a:r>
            <a:r>
              <a:rPr lang="hu-HU" sz="1100" b="1" dirty="0" err="1"/>
              <a:t>ációra</a:t>
            </a:r>
            <a:r>
              <a:rPr lang="en-US" sz="1100" b="1" dirty="0"/>
              <a:t>.</a:t>
            </a:r>
          </a:p>
          <a:p>
            <a:pPr eaLnBrk="0" hangingPunct="0"/>
            <a:r>
              <a:rPr lang="hu-HU" sz="1100" b="1" dirty="0"/>
              <a:t>Forrás</a:t>
            </a:r>
            <a:r>
              <a:rPr lang="en-US" sz="1100" b="1" dirty="0"/>
              <a:t>: US Mortality Volume 1950, National Vital Statistics Report, 2002, Vol. 50, No. 15.</a:t>
            </a:r>
          </a:p>
        </p:txBody>
      </p:sp>
      <p:grpSp>
        <p:nvGrpSpPr>
          <p:cNvPr id="3" name="Csoportba foglalás 2"/>
          <p:cNvGrpSpPr/>
          <p:nvPr/>
        </p:nvGrpSpPr>
        <p:grpSpPr>
          <a:xfrm>
            <a:off x="4685612" y="5135657"/>
            <a:ext cx="4130416" cy="444752"/>
            <a:chOff x="995363" y="5537746"/>
            <a:chExt cx="6072246" cy="444752"/>
          </a:xfrm>
        </p:grpSpPr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995363" y="5603875"/>
              <a:ext cx="167798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0" hangingPunct="0"/>
              <a:r>
                <a:rPr lang="hu-HU" sz="1100" dirty="0">
                  <a:latin typeface="Kepler Bold"/>
                </a:rPr>
                <a:t>Szívbetegségek</a:t>
              </a:r>
              <a:endParaRPr lang="en-US" sz="1100" dirty="0">
                <a:latin typeface="Kepler Bold"/>
              </a:endParaRPr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2652302" y="5551611"/>
              <a:ext cx="1396277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0" hangingPunct="0"/>
              <a:r>
                <a:rPr lang="hu-HU" sz="1100" dirty="0">
                  <a:latin typeface="Kepler Bold"/>
                </a:rPr>
                <a:t>Agyi érbetegségek</a:t>
              </a:r>
              <a:endParaRPr lang="en-US" sz="1100" dirty="0">
                <a:latin typeface="Kepler Bold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4330288" y="5537746"/>
              <a:ext cx="1306041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0" hangingPunct="0"/>
              <a:r>
                <a:rPr lang="hu-HU" sz="1100" dirty="0" err="1">
                  <a:latin typeface="Kepler Bold"/>
                </a:rPr>
                <a:t>Pneumonia</a:t>
              </a:r>
              <a:r>
                <a:rPr lang="hu-HU" sz="1100" dirty="0">
                  <a:latin typeface="Kepler Bold"/>
                </a:rPr>
                <a:t>/</a:t>
              </a:r>
            </a:p>
            <a:p>
              <a:pPr algn="ctr" eaLnBrk="0" hangingPunct="0"/>
              <a:r>
                <a:rPr lang="hu-HU" sz="1100" dirty="0">
                  <a:latin typeface="Kepler Bold"/>
                </a:rPr>
                <a:t>Influenza</a:t>
              </a:r>
              <a:endParaRPr lang="en-US" sz="1100" dirty="0">
                <a:latin typeface="Kepler Bold"/>
              </a:endParaRPr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5895897" y="5628604"/>
              <a:ext cx="1171712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 Narrow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 Narrow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0" hangingPunct="0"/>
              <a:r>
                <a:rPr lang="hu-HU" sz="1100" dirty="0">
                  <a:latin typeface="Kepler Bold"/>
                </a:rPr>
                <a:t>Daganatok</a:t>
              </a:r>
              <a:endParaRPr lang="en-US" sz="1100" dirty="0">
                <a:latin typeface="Kepler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2867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152400"/>
            <a:ext cx="8959224" cy="1251062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Magyarországon már régóta a daganatok képezik a vezető halálokokat…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" y="2420888"/>
            <a:ext cx="4784231" cy="360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2"/>
          <p:cNvSpPr/>
          <p:nvPr/>
        </p:nvSpPr>
        <p:spPr>
          <a:xfrm>
            <a:off x="34180" y="616530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1600" dirty="0">
                <a:solidFill>
                  <a:prstClr val="black"/>
                </a:solidFill>
                <a:latin typeface="Calibri" panose="020F0502020204030204" pitchFamily="34" charset="0"/>
              </a:rPr>
              <a:t>A nők korai halálozásának ok szerinti megoszlása Magyarországon, 2013</a:t>
            </a:r>
          </a:p>
        </p:txBody>
      </p:sp>
      <p:sp>
        <p:nvSpPr>
          <p:cNvPr id="4" name="Téglalap 3"/>
          <p:cNvSpPr/>
          <p:nvPr/>
        </p:nvSpPr>
        <p:spPr>
          <a:xfrm>
            <a:off x="4537820" y="616530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1600" dirty="0">
                <a:solidFill>
                  <a:prstClr val="black"/>
                </a:solidFill>
                <a:latin typeface="Calibri" panose="020F0502020204030204" pitchFamily="34" charset="0"/>
              </a:rPr>
              <a:t>Férfiak korai halálozásának ok szerinti megoszlása Magyarországon, 2013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9383" y="2211630"/>
            <a:ext cx="4204093" cy="381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037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Elvesztett életévek (potenciális 70-ből számolva),</a:t>
            </a:r>
            <a:br>
              <a:rPr lang="hu-HU" sz="2800" dirty="0">
                <a:latin typeface="Times New Roman" pitchFamily="18" charset="0"/>
                <a:cs typeface="Times New Roman" pitchFamily="18" charset="0"/>
              </a:rPr>
            </a:br>
            <a:r>
              <a:rPr lang="hu-HU" sz="2800" dirty="0">
                <a:latin typeface="Times New Roman" pitchFamily="18" charset="0"/>
                <a:cs typeface="Times New Roman" pitchFamily="18" charset="0"/>
              </a:rPr>
              <a:t>mindkét nem, 100.000 főre, haláloki csoportosításban, Magyarország, 2010, (Központi Statisztikai Hivatal)</a:t>
            </a:r>
          </a:p>
        </p:txBody>
      </p:sp>
      <p:graphicFrame>
        <p:nvGraphicFramePr>
          <p:cNvPr id="3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3615756"/>
              </p:ext>
            </p:extLst>
          </p:nvPr>
        </p:nvGraphicFramePr>
        <p:xfrm>
          <a:off x="323850" y="1557338"/>
          <a:ext cx="8569325" cy="50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505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6632"/>
            <a:ext cx="8497887" cy="1384300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A halálozás csökkentésének lehetőségei (</a:t>
            </a:r>
            <a:r>
              <a:rPr lang="hu-HU" sz="3600">
                <a:latin typeface="Times New Roman" pitchFamily="18" charset="0"/>
                <a:cs typeface="Times New Roman" pitchFamily="18" charset="0"/>
              </a:rPr>
              <a:t>I.)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2204864"/>
            <a:ext cx="8229600" cy="38830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u-HU" dirty="0">
                <a:latin typeface="Times New Roman" pitchFamily="18" charset="0"/>
              </a:rPr>
              <a:t>Terápia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>
                <a:latin typeface="Times New Roman" pitchFamily="18" charset="0"/>
              </a:rPr>
              <a:t>Drága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>
                <a:latin typeface="Times New Roman" pitchFamily="18" charset="0"/>
              </a:rPr>
              <a:t>Nem mindig kellően hatékony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hu-HU" dirty="0">
                <a:latin typeface="Times New Roman" pitchFamily="18" charset="0"/>
              </a:rPr>
              <a:t>Tüdőrák ötéves túlélése 15% körül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>
                <a:latin typeface="Times New Roman" pitchFamily="18" charset="0"/>
              </a:rPr>
              <a:t>Hosszú ideig, akár élethosszig tartó kezelés, gondozás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hu-HU" dirty="0">
                <a:latin typeface="Times New Roman" pitchFamily="18" charset="0"/>
              </a:rPr>
              <a:t>Gyakran az életminőség romlása</a:t>
            </a:r>
            <a:endParaRPr lang="en-US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22BF75-FD60-4367-8AFE-FFB9A5925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448"/>
            <a:ext cx="8507288" cy="1252728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Különböző daganatok 5 éves túlélése (%), nők, UK, 2011-2015</a:t>
            </a: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11472C53-FFC4-4584-AB22-5974AC21F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600" y="1614447"/>
            <a:ext cx="7086800" cy="5104135"/>
          </a:xfrm>
        </p:spPr>
      </p:pic>
    </p:spTree>
    <p:extLst>
      <p:ext uri="{BB962C8B-B14F-4D97-AF65-F5344CB8AC3E}">
        <p14:creationId xmlns:p14="http://schemas.microsoft.com/office/powerpoint/2010/main" val="3835065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22BF75-FD60-4367-8AFE-FFB9A5925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448"/>
            <a:ext cx="8435280" cy="1252728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latin typeface="Times New Roman" pitchFamily="18" charset="0"/>
                <a:cs typeface="Times New Roman" pitchFamily="18" charset="0"/>
              </a:rPr>
              <a:t>Különböző daganatok 5 éves túlélése (%), férfiak, UK, 2011-2015</a:t>
            </a:r>
          </a:p>
        </p:txBody>
      </p:sp>
      <p:pic>
        <p:nvPicPr>
          <p:cNvPr id="11" name="Tartalom helye 10">
            <a:extLst>
              <a:ext uri="{FF2B5EF4-FFF2-40B4-BE49-F238E27FC236}">
                <a16:creationId xmlns:a16="http://schemas.microsoft.com/office/drawing/2014/main" id="{F8584957-E4C0-45E9-B64C-0858E49FA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50" y="1628800"/>
            <a:ext cx="6992900" cy="4992624"/>
          </a:xfrm>
        </p:spPr>
      </p:pic>
    </p:spTree>
    <p:extLst>
      <p:ext uri="{BB962C8B-B14F-4D97-AF65-F5344CB8AC3E}">
        <p14:creationId xmlns:p14="http://schemas.microsoft.com/office/powerpoint/2010/main" val="40051699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Egyéni 17. séma">
      <a:dk1>
        <a:sysClr val="windowText" lastClr="000000"/>
      </a:dk1>
      <a:lt1>
        <a:srgbClr val="0070C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5052</TotalTime>
  <Words>927</Words>
  <Application>Microsoft Office PowerPoint</Application>
  <PresentationFormat>On-screen Show (4:3)</PresentationFormat>
  <Paragraphs>165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Arial</vt:lpstr>
      <vt:lpstr>Arial Narrow</vt:lpstr>
      <vt:lpstr>Calibri</vt:lpstr>
      <vt:lpstr>Corbel</vt:lpstr>
      <vt:lpstr>H-Times New Roman</vt:lpstr>
      <vt:lpstr>Kepler Bold</vt:lpstr>
      <vt:lpstr>Poppins Bold</vt:lpstr>
      <vt:lpstr>Poppins regular</vt:lpstr>
      <vt:lpstr>Poppins regular</vt:lpstr>
      <vt:lpstr>Times New Roman</vt:lpstr>
      <vt:lpstr>Wingdings</vt:lpstr>
      <vt:lpstr>Wingdings 2</vt:lpstr>
      <vt:lpstr>Wingdings 3</vt:lpstr>
      <vt:lpstr>Modul</vt:lpstr>
      <vt:lpstr>Munkalap</vt:lpstr>
      <vt:lpstr>Document</vt:lpstr>
      <vt:lpstr>Daganatok – új tudományos eredmények – ismeretterjesztés: Miért nélkülözhetetlenek a civil szervezetek?</vt:lpstr>
      <vt:lpstr>Az összhalálozás és a daganatos halálozás alakulása Magyarországon (KSH)</vt:lpstr>
      <vt:lpstr>Új daganatos esetek Magyarországon</vt:lpstr>
      <vt:lpstr>Daganatos, valamint szív- és érrendszeri halálozások alakulása az utóbbi évtizdekben, USA</vt:lpstr>
      <vt:lpstr>Magyarországon már régóta a daganatok képezik a vezető halálokokat…</vt:lpstr>
      <vt:lpstr>Elvesztett életévek (potenciális 70-ből számolva), mindkét nem, 100.000 főre, haláloki csoportosításban, Magyarország, 2010, (Központi Statisztikai Hivatal)</vt:lpstr>
      <vt:lpstr>A halálozás csökkentésének lehetőségei (I.)</vt:lpstr>
      <vt:lpstr>Különböző daganatok 5 éves túlélése (%), nők, UK, 2011-2015</vt:lpstr>
      <vt:lpstr>Különböző daganatok 5 éves túlélése (%), férfiak, UK, 2011-2015</vt:lpstr>
      <vt:lpstr>A halálozás csökkentésének lehetőségei (II.)</vt:lpstr>
      <vt:lpstr>Szűréssel és klinikai mammográfiával kimutatott invazív emlőrákok százalékos megoszlása hisztológiai grade szerint, 2002-2005. </vt:lpstr>
      <vt:lpstr>Emlőrák stádiumspecifikus 5 éves túlélése (%), a SEER adatai alapján, USA, 2012</vt:lpstr>
      <vt:lpstr>A halálozás csökkentésének lehetőségei (III.)</vt:lpstr>
      <vt:lpstr>A daganatos incidenciák jelentős földrajzi különbségeket mutatnak</vt:lpstr>
      <vt:lpstr>A zsírbevitel és az emlőrák-halálozás kapcsolata</vt:lpstr>
      <vt:lpstr>Daganatincidenciák japán őslakosság és hawaii bevándorlók körében</vt:lpstr>
      <vt:lpstr>A daganatok kialakulásának okai (Doll and Peto, 1981)</vt:lpstr>
      <vt:lpstr>Milyen mértékben tudhatók be ismert kockázati tényezőknek a daganatos halálozások?</vt:lpstr>
      <vt:lpstr>A daganatos és a gyógyult daganatos betegek gondozása, életminőségének javítása (IV.)</vt:lpstr>
      <vt:lpstr>Munkába állást befolyásoló főbb tényezők (Spelten et al.)</vt:lpstr>
      <vt:lpstr>PowerPoint Presentation</vt:lpstr>
      <vt:lpstr>Ki a felelős? Kinek a feladata?</vt:lpstr>
      <vt:lpstr>Civil szervezetek szerepe, lehetőségei, előnyök</vt:lpstr>
      <vt:lpstr>PowerPoint Presentation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Cancer epidemiology</dc:title>
  <dc:creator>OZS</dc:creator>
  <cp:lastModifiedBy>SNIN Project</cp:lastModifiedBy>
  <cp:revision>306</cp:revision>
  <cp:lastPrinted>2012-09-13T14:26:06Z</cp:lastPrinted>
  <dcterms:created xsi:type="dcterms:W3CDTF">2012-09-03T10:18:49Z</dcterms:created>
  <dcterms:modified xsi:type="dcterms:W3CDTF">2022-04-12T07:50:26Z</dcterms:modified>
</cp:coreProperties>
</file>