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39"/>
  </p:notesMasterIdLst>
  <p:sldIdLst>
    <p:sldId id="278" r:id="rId2"/>
    <p:sldId id="277" r:id="rId3"/>
    <p:sldId id="294" r:id="rId4"/>
    <p:sldId id="281" r:id="rId5"/>
    <p:sldId id="282" r:id="rId6"/>
    <p:sldId id="291" r:id="rId7"/>
    <p:sldId id="292" r:id="rId8"/>
    <p:sldId id="300" r:id="rId9"/>
    <p:sldId id="295" r:id="rId10"/>
    <p:sldId id="296" r:id="rId11"/>
    <p:sldId id="297" r:id="rId12"/>
    <p:sldId id="299" r:id="rId13"/>
    <p:sldId id="257" r:id="rId14"/>
    <p:sldId id="258" r:id="rId15"/>
    <p:sldId id="259" r:id="rId16"/>
    <p:sldId id="260" r:id="rId17"/>
    <p:sldId id="261" r:id="rId18"/>
    <p:sldId id="264" r:id="rId19"/>
    <p:sldId id="266" r:id="rId20"/>
    <p:sldId id="265" r:id="rId21"/>
    <p:sldId id="267" r:id="rId22"/>
    <p:sldId id="268" r:id="rId23"/>
    <p:sldId id="286" r:id="rId24"/>
    <p:sldId id="269" r:id="rId25"/>
    <p:sldId id="270" r:id="rId26"/>
    <p:sldId id="274" r:id="rId27"/>
    <p:sldId id="283" r:id="rId28"/>
    <p:sldId id="284" r:id="rId29"/>
    <p:sldId id="285" r:id="rId30"/>
    <p:sldId id="287" r:id="rId31"/>
    <p:sldId id="288" r:id="rId32"/>
    <p:sldId id="290" r:id="rId33"/>
    <p:sldId id="293" r:id="rId34"/>
    <p:sldId id="280" r:id="rId35"/>
    <p:sldId id="302" r:id="rId36"/>
    <p:sldId id="301" r:id="rId37"/>
    <p:sldId id="276" r:id="rId38"/>
  </p:sldIdLst>
  <p:sldSz cx="10693400" cy="7562850"/>
  <p:notesSz cx="10693400" cy="7562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5" d="100"/>
          <a:sy n="75" d="100"/>
        </p:scale>
        <p:origin x="122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8249A-E790-41D6-B199-DB362A9E95A4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397D3-2563-454F-8F63-191A6427833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4397D3-2563-454F-8F63-191A64278333}" type="slidenum">
              <a:rPr lang="hu-HU" smtClean="0"/>
              <a:pPr/>
              <a:t>2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>
              <a:latin typeface="Times" pitchFamily="-106" charset="0"/>
            </a:endParaRPr>
          </a:p>
        </p:txBody>
      </p:sp>
      <p:sp>
        <p:nvSpPr>
          <p:cNvPr id="81924" name="Dia számának hely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4BA73D-A909-4CFC-BEDB-D360EDC10931}" type="slidenum">
              <a:rPr lang="hu-HU" smtClean="0">
                <a:latin typeface="Times" pitchFamily="-106" charset="0"/>
                <a:sym typeface="Times" pitchFamily="-106" charset="0"/>
              </a:rPr>
              <a:pPr/>
              <a:t>23</a:t>
            </a:fld>
            <a:endParaRPr lang="hu-HU">
              <a:latin typeface="Times" pitchFamily="-106" charset="0"/>
              <a:sym typeface="Times" pitchFamily="-10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673350" y="3445298"/>
            <a:ext cx="7218045" cy="2089060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673350" y="5517552"/>
            <a:ext cx="7218045" cy="1512570"/>
          </a:xfrm>
        </p:spPr>
        <p:txBody>
          <a:bodyPr/>
          <a:lstStyle>
            <a:lvl1pPr marL="0" indent="0" algn="l">
              <a:buNone/>
              <a:defRPr sz="2100" b="1">
                <a:solidFill>
                  <a:schemeClr val="tx2"/>
                </a:solidFill>
              </a:defRPr>
            </a:lvl1pPr>
            <a:lvl2pPr marL="521574" indent="0" algn="ctr">
              <a:buNone/>
            </a:lvl2pPr>
            <a:lvl3pPr marL="1043148" indent="0" algn="ctr">
              <a:buNone/>
            </a:lvl3pPr>
            <a:lvl4pPr marL="1564721" indent="0" algn="ctr">
              <a:buNone/>
            </a:lvl4pPr>
            <a:lvl5pPr marL="2086295" indent="0" algn="ctr">
              <a:buNone/>
            </a:lvl5pPr>
            <a:lvl6pPr marL="2607869" indent="0" algn="ctr">
              <a:buNone/>
            </a:lvl6pPr>
            <a:lvl7pPr marL="3129443" indent="0" algn="ctr">
              <a:buNone/>
            </a:lvl7pPr>
            <a:lvl8pPr marL="3651016" indent="0" algn="ctr">
              <a:buNone/>
            </a:lvl8pPr>
            <a:lvl9pPr marL="4172590" indent="0" algn="ctr">
              <a:buNone/>
            </a:lvl9pPr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6493" y="1282068"/>
            <a:ext cx="2520950" cy="44555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398393" y="4598650"/>
            <a:ext cx="4033520" cy="449123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445559" y="0"/>
            <a:ext cx="712893" cy="756285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323159" y="0"/>
            <a:ext cx="122399" cy="756285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1158452" y="0"/>
            <a:ext cx="212689" cy="756285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334710" y="0"/>
            <a:ext cx="269300" cy="756285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24363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1069340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998837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2019210" y="0"/>
            <a:ext cx="0" cy="756285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247563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10658148" y="0"/>
            <a:ext cx="0" cy="756285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425787" y="0"/>
            <a:ext cx="89112" cy="756285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712894" y="3781425"/>
            <a:ext cx="1514898" cy="1428538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531542" y="5366946"/>
            <a:ext cx="750110" cy="70734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275957" y="6065975"/>
            <a:ext cx="160401" cy="151257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946199" y="6383045"/>
            <a:ext cx="320802" cy="30251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2227792" y="4957868"/>
            <a:ext cx="427736" cy="40335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550150" y="5435263"/>
            <a:ext cx="712893" cy="570714"/>
          </a:xfrm>
        </p:spPr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752715" y="302866"/>
            <a:ext cx="1960457" cy="6452932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534670" y="302865"/>
            <a:ext cx="7039822" cy="6452932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534670" y="1764665"/>
            <a:ext cx="8732943" cy="5374665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73350" y="3193204"/>
            <a:ext cx="7218045" cy="2264653"/>
          </a:xfrm>
        </p:spPr>
        <p:txBody>
          <a:bodyPr/>
          <a:lstStyle>
            <a:lvl1pPr algn="l">
              <a:buNone/>
              <a:defRPr sz="3400" b="1" cap="small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673350" y="5525082"/>
            <a:ext cx="7218045" cy="1512570"/>
          </a:xfrm>
        </p:spPr>
        <p:txBody>
          <a:bodyPr anchor="t"/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4897" y="1278027"/>
            <a:ext cx="2520950" cy="44555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398612" y="4595495"/>
            <a:ext cx="4033520" cy="449123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445559" y="0"/>
            <a:ext cx="712893" cy="756285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323159" y="0"/>
            <a:ext cx="122399" cy="756285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1158452" y="0"/>
            <a:ext cx="212689" cy="756285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334710" y="0"/>
            <a:ext cx="269300" cy="756285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24363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1069340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998837" y="0"/>
            <a:ext cx="0" cy="756285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2019210" y="0"/>
            <a:ext cx="0" cy="756285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247563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425787" y="0"/>
            <a:ext cx="89112" cy="756285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712894" y="3781425"/>
            <a:ext cx="1514898" cy="142853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549168" y="5366946"/>
            <a:ext cx="750110" cy="707348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275957" y="6065975"/>
            <a:ext cx="160401" cy="151257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946199" y="6386407"/>
            <a:ext cx="320802" cy="302514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2197433" y="4940321"/>
            <a:ext cx="427736" cy="40335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10639540" y="0"/>
            <a:ext cx="0" cy="756285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567776" y="5435263"/>
            <a:ext cx="712893" cy="570714"/>
          </a:xfrm>
        </p:spPr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534670" y="1764665"/>
            <a:ext cx="4277360" cy="50419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993818" y="1764665"/>
            <a:ext cx="4277360" cy="504190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4670" y="301113"/>
            <a:ext cx="8822055" cy="1260475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534670" y="2604982"/>
            <a:ext cx="4277360" cy="4285615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5112782" y="2604982"/>
            <a:ext cx="4277360" cy="4285615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534670" y="1731052"/>
            <a:ext cx="4277360" cy="72603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5079365" y="1731052"/>
            <a:ext cx="4277360" cy="72603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0247842" y="0"/>
            <a:ext cx="0" cy="756285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4153503" y="3514090"/>
            <a:ext cx="6957822" cy="534670"/>
          </a:xfrm>
        </p:spPr>
        <p:txBody>
          <a:bodyPr anchor="b"/>
          <a:lstStyle>
            <a:lvl1pPr algn="l">
              <a:buNone/>
              <a:defRPr sz="2300" b="1" cap="small" baseline="0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7966583" y="302514"/>
            <a:ext cx="1785798" cy="5495671"/>
          </a:xfrm>
        </p:spPr>
        <p:txBody>
          <a:bodyPr/>
          <a:lstStyle>
            <a:lvl1pPr marL="0" indent="0">
              <a:spcBef>
                <a:spcPts val="456"/>
              </a:spcBef>
              <a:spcAft>
                <a:spcPts val="1141"/>
              </a:spcAft>
              <a:buNone/>
              <a:defRPr sz="14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7307157" y="0"/>
            <a:ext cx="0" cy="756285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7241546" y="0"/>
            <a:ext cx="0" cy="756285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515177" y="0"/>
            <a:ext cx="0" cy="756285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0336953" y="0"/>
            <a:ext cx="356447" cy="756285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426065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9538513" y="6302375"/>
            <a:ext cx="641604" cy="60502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56447" y="302514"/>
            <a:ext cx="6594263" cy="6977990"/>
          </a:xfrm>
        </p:spPr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10247842" y="0"/>
            <a:ext cx="0" cy="756285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9538513" y="6302375"/>
            <a:ext cx="641604" cy="60502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4128106" y="3514090"/>
            <a:ext cx="6957822" cy="534670"/>
          </a:xfrm>
        </p:spPr>
        <p:txBody>
          <a:bodyPr anchor="b"/>
          <a:lstStyle>
            <a:lvl1pPr algn="l">
              <a:buNone/>
              <a:defRPr sz="2300" b="1"/>
            </a:lvl1pPr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7218045" cy="756285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7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912225" y="292010"/>
            <a:ext cx="1782233" cy="5465420"/>
          </a:xfrm>
        </p:spPr>
        <p:txBody>
          <a:bodyPr rot="0" spcFirstLastPara="0" vertOverflow="overflow" horzOverflow="overflow" vert="horz" wrap="square" lIns="104315" tIns="52157" rIns="104315" bIns="52157" numCol="1" spcCol="312944" rtlCol="0" fromWordArt="0" anchor="t" anchorCtr="0" forceAA="0" compatLnSpc="1">
            <a:normAutofit/>
          </a:bodyPr>
          <a:lstStyle>
            <a:lvl1pPr marL="0" indent="0">
              <a:spcBef>
                <a:spcPts val="114"/>
              </a:spcBef>
              <a:spcAft>
                <a:spcPts val="456"/>
              </a:spcAft>
              <a:buFontTx/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0515177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10336953" y="0"/>
            <a:ext cx="356447" cy="756285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0426065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7307157" y="0"/>
            <a:ext cx="0" cy="756285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7241546" y="0"/>
            <a:ext cx="0" cy="756285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0247842" y="0"/>
            <a:ext cx="0" cy="756285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534670" y="302865"/>
            <a:ext cx="8732943" cy="1260475"/>
          </a:xfrm>
          <a:prstGeom prst="rect">
            <a:avLst/>
          </a:prstGeom>
        </p:spPr>
        <p:txBody>
          <a:bodyPr vert="horz" lIns="104315" tIns="52157" rIns="104315" bIns="52157" anchor="b">
            <a:normAutofit/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534670" y="1764665"/>
            <a:ext cx="8732943" cy="5374665"/>
          </a:xfrm>
          <a:prstGeom prst="rect">
            <a:avLst/>
          </a:prstGeom>
        </p:spPr>
        <p:txBody>
          <a:bodyPr vert="horz" lIns="104315" tIns="52157" rIns="104315" bIns="52157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8942578" y="1180240"/>
            <a:ext cx="2218436" cy="449123"/>
          </a:xfrm>
          <a:prstGeom prst="rect">
            <a:avLst/>
          </a:prstGeom>
        </p:spPr>
        <p:txBody>
          <a:bodyPr vert="horz" lIns="104315" tIns="52157" rIns="104315" bIns="52157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8281314" y="4109153"/>
            <a:ext cx="3529330" cy="427736"/>
          </a:xfrm>
          <a:prstGeom prst="rect">
            <a:avLst/>
          </a:prstGeom>
        </p:spPr>
        <p:txBody>
          <a:bodyPr vert="horz" lIns="104315" tIns="52157" rIns="104315" bIns="52157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89112" y="0"/>
            <a:ext cx="0" cy="756285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10515177" y="0"/>
            <a:ext cx="0" cy="756285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10336953" y="0"/>
            <a:ext cx="356447" cy="756285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426065" y="0"/>
            <a:ext cx="0" cy="756285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15" tIns="52157" rIns="104315" bIns="52157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9538513" y="6302375"/>
            <a:ext cx="641604" cy="605028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15" tIns="52157" rIns="104315" bIns="52157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9506433" y="6323383"/>
            <a:ext cx="712893" cy="574777"/>
          </a:xfrm>
          <a:prstGeom prst="rect">
            <a:avLst/>
          </a:prstGeom>
        </p:spPr>
        <p:txBody>
          <a:bodyPr vert="horz" lIns="104315" tIns="52157" rIns="104315" bIns="52157" anchor="ctr"/>
          <a:lstStyle>
            <a:lvl1pPr algn="ctr" eaLnBrk="1" latinLnBrk="0" hangingPunct="1">
              <a:defRPr kumimoji="0" sz="16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rtl="0" eaLnBrk="1" latinLnBrk="0" hangingPunct="1">
        <a:spcBef>
          <a:spcPct val="0"/>
        </a:spcBef>
        <a:buNone/>
        <a:defRPr kumimoji="0" sz="34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2944" indent="-312944" algn="l" rtl="0" eaLnBrk="1" latinLnBrk="0" hangingPunct="1">
        <a:spcBef>
          <a:spcPts val="684"/>
        </a:spcBef>
        <a:buClr>
          <a:schemeClr val="accent1"/>
        </a:buClr>
        <a:buSzPct val="70000"/>
        <a:buFont typeface="Wingdings"/>
        <a:buChar char="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03" indent="-312944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148" indent="-20863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56092" indent="-20863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669036" indent="-20863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981980" indent="-20863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294925" indent="-20863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607869" indent="-20863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6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920813" indent="-20863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1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72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2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8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4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1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5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ncer.gov/Common/PopUps/popDefinition.aspx?id=430479&amp;version=Patient&amp;language=English" TargetMode="External"/><Relationship Id="rId13" Type="http://schemas.openxmlformats.org/officeDocument/2006/relationships/hyperlink" Target="http://www.cancer.gov/Common/PopUps/popDefinition.aspx?id=407757&amp;version=Patient&amp;language=English" TargetMode="External"/><Relationship Id="rId3" Type="http://schemas.openxmlformats.org/officeDocument/2006/relationships/hyperlink" Target="http://www.cancer.gov/Common/PopUps/popDefinition.aspx?id=321374&amp;version=Patient&amp;language=English" TargetMode="External"/><Relationship Id="rId7" Type="http://schemas.openxmlformats.org/officeDocument/2006/relationships/hyperlink" Target="http://www.cancer.gov/Common/PopUps/popDefinition.aspx?id=430405&amp;version=Patient&amp;language=English" TargetMode="External"/><Relationship Id="rId12" Type="http://schemas.openxmlformats.org/officeDocument/2006/relationships/hyperlink" Target="http://www.cancer.gov/Common/PopUps/popDefinition.aspx?id=373935&amp;version=Patient&amp;language=English" TargetMode="External"/><Relationship Id="rId2" Type="http://schemas.openxmlformats.org/officeDocument/2006/relationships/hyperlink" Target="http://www.cancer.gov/Common/PopUps/popDefinition.aspx?id=44198&amp;version=Patient&amp;language=Englis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ncer.gov/Common/PopUps/popDefinition.aspx?id=45214&amp;version=Patient&amp;language=English" TargetMode="External"/><Relationship Id="rId11" Type="http://schemas.openxmlformats.org/officeDocument/2006/relationships/hyperlink" Target="http://www.cancer.gov/Common/PopUps/popDefinition.aspx?id=256567&amp;version=Patient&amp;language=English" TargetMode="External"/><Relationship Id="rId5" Type="http://schemas.openxmlformats.org/officeDocument/2006/relationships/hyperlink" Target="http://www.cancer.gov/Common/PopUps/popDefinition.aspx?id=390324&amp;version=Patient&amp;language=English" TargetMode="External"/><Relationship Id="rId10" Type="http://schemas.openxmlformats.org/officeDocument/2006/relationships/hyperlink" Target="http://www.cancer.gov/Common/PopUps/popDefinition.aspx?id=454699&amp;version=Patient&amp;language=English" TargetMode="External"/><Relationship Id="rId4" Type="http://schemas.openxmlformats.org/officeDocument/2006/relationships/hyperlink" Target="http://www.cancer.gov/Common/PopUps/popDefinition.aspx?id=390302&amp;version=Patient&amp;language=English" TargetMode="External"/><Relationship Id="rId9" Type="http://schemas.openxmlformats.org/officeDocument/2006/relationships/hyperlink" Target="http://www.cancer.gov/Common/PopUps/popDefinition.aspx?id=44043&amp;version=Patient&amp;language=English" TargetMode="External"/><Relationship Id="rId14" Type="http://schemas.openxmlformats.org/officeDocument/2006/relationships/hyperlink" Target="http://www.cancer.gov/Common/PopUps/popDefinition.aspx?id=306496&amp;version=Patient&amp;language=English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mamoto.hu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drhegyi@hu.inter.net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813300" y="504825"/>
            <a:ext cx="6184900" cy="4191000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a komplementer (integratív) /hagyományos orvoslás</a:t>
            </a:r>
            <a:br>
              <a:rPr lang="hu-H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hu-HU" b="1" dirty="0" err="1">
                <a:solidFill>
                  <a:schemeClr val="accent1">
                    <a:lumMod val="50000"/>
                  </a:schemeClr>
                </a:solidFill>
              </a:rPr>
              <a:t>Postgraduális</a:t>
            </a:r>
            <a:r>
              <a:rPr lang="hu-HU" b="1" dirty="0">
                <a:solidFill>
                  <a:schemeClr val="accent1">
                    <a:lumMod val="50000"/>
                  </a:schemeClr>
                </a:solidFill>
              </a:rPr>
              <a:t> képzésekben</a:t>
            </a:r>
          </a:p>
        </p:txBody>
      </p:sp>
      <p:pic>
        <p:nvPicPr>
          <p:cNvPr id="26626" name="Picture 2" descr="Pécsi Tudományegyetem – Wikipéd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900" y="581025"/>
            <a:ext cx="3857625" cy="3857625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850900" y="5305425"/>
            <a:ext cx="6869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Prof. </a:t>
            </a:r>
            <a:r>
              <a:rPr lang="hu-HU" b="1" dirty="0" err="1"/>
              <a:t>Dr.habil</a:t>
            </a:r>
            <a:r>
              <a:rPr lang="hu-HU" b="1" dirty="0"/>
              <a:t> Hegyi Gabriella </a:t>
            </a:r>
            <a:r>
              <a:rPr lang="hu-HU" b="1" dirty="0" err="1"/>
              <a:t>MD.PhD</a:t>
            </a:r>
            <a:r>
              <a:rPr lang="hu-HU" b="1" dirty="0"/>
              <a:t>. </a:t>
            </a:r>
          </a:p>
          <a:p>
            <a:endParaRPr lang="hu-HU" dirty="0"/>
          </a:p>
          <a:p>
            <a:r>
              <a:rPr lang="hu-HU" sz="1400" dirty="0"/>
              <a:t>PTE ETK </a:t>
            </a:r>
            <a:r>
              <a:rPr lang="hu-HU" sz="1400" dirty="0" err="1"/>
              <a:t>Integrativ</a:t>
            </a:r>
            <a:r>
              <a:rPr lang="hu-HU" sz="1400" dirty="0"/>
              <a:t> Medicina Tanszék</a:t>
            </a:r>
          </a:p>
          <a:p>
            <a:r>
              <a:rPr lang="hu-HU" sz="1400" dirty="0"/>
              <a:t>PTE ETK Konfuciusz Intézet stratégiai,szakmai vezetője</a:t>
            </a:r>
          </a:p>
          <a:p>
            <a:r>
              <a:rPr lang="hu-HU" sz="1400" dirty="0"/>
              <a:t>Magyar </a:t>
            </a:r>
            <a:r>
              <a:rPr lang="hu-HU" sz="1400" dirty="0" err="1"/>
              <a:t>Integrativ</a:t>
            </a:r>
            <a:r>
              <a:rPr lang="hu-HU" sz="1400" dirty="0"/>
              <a:t> Medicina Szövetség  (MIMSZ), elnök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4127500" y="657225"/>
            <a:ext cx="5041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„Tegyük szerethetővé a rákellenes életmódot”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4D59DCE-6BE0-E840-BD0E-B40C79D666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916" y="5686425"/>
            <a:ext cx="2548496" cy="1562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9900" y="184634"/>
            <a:ext cx="9199343" cy="1920391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en-US" sz="3100" dirty="0"/>
              <a:t>Acupuncture is usually used as an addition to </a:t>
            </a:r>
            <a:r>
              <a:rPr lang="en-US" sz="3100" dirty="0">
                <a:hlinkClick r:id="rId2"/>
              </a:rPr>
              <a:t>conventional (standard) therapy</a:t>
            </a:r>
            <a:r>
              <a:rPr lang="en-US" sz="3100" dirty="0"/>
              <a:t> for cancer patients</a:t>
            </a:r>
            <a:br>
              <a:rPr lang="en-US" dirty="0"/>
            </a:br>
            <a:endParaRPr lang="hu-HU" dirty="0"/>
          </a:p>
        </p:txBody>
      </p:sp>
      <p:sp>
        <p:nvSpPr>
          <p:cNvPr id="5" name="Tartalom helye 2"/>
          <p:cNvSpPr>
            <a:spLocks noGrp="1"/>
          </p:cNvSpPr>
          <p:nvPr>
            <p:ph idx="1"/>
          </p:nvPr>
        </p:nvSpPr>
        <p:spPr>
          <a:xfrm>
            <a:off x="240978" y="2194161"/>
            <a:ext cx="9917753" cy="4561638"/>
          </a:xfrm>
        </p:spPr>
        <p:txBody>
          <a:bodyPr>
            <a:noAutofit/>
          </a:bodyPr>
          <a:lstStyle/>
          <a:p>
            <a:r>
              <a:rPr lang="en-US" sz="2300" dirty="0"/>
              <a:t>Pain</a:t>
            </a:r>
            <a:r>
              <a:rPr lang="hu-HU" sz="2300" dirty="0"/>
              <a:t>, </a:t>
            </a:r>
            <a:r>
              <a:rPr lang="en-US" sz="2300" dirty="0">
                <a:hlinkClick r:id="rId3"/>
              </a:rPr>
              <a:t>Fatigue</a:t>
            </a:r>
            <a:endParaRPr lang="en-US" sz="2300" dirty="0"/>
          </a:p>
          <a:p>
            <a:r>
              <a:rPr lang="en-US" sz="2300" dirty="0">
                <a:hlinkClick r:id="rId4"/>
              </a:rPr>
              <a:t>Nausea</a:t>
            </a:r>
            <a:r>
              <a:rPr lang="en-US" sz="2300" dirty="0"/>
              <a:t> and </a:t>
            </a:r>
            <a:r>
              <a:rPr lang="en-US" sz="2300" dirty="0">
                <a:hlinkClick r:id="rId5"/>
              </a:rPr>
              <a:t>vomiting</a:t>
            </a:r>
            <a:r>
              <a:rPr lang="en-US" sz="2300" dirty="0"/>
              <a:t> caused by </a:t>
            </a:r>
            <a:r>
              <a:rPr lang="en-US" sz="2300" dirty="0">
                <a:hlinkClick r:id="rId6"/>
              </a:rPr>
              <a:t>chemotherapy</a:t>
            </a:r>
            <a:endParaRPr lang="en-US" sz="2300" dirty="0"/>
          </a:p>
          <a:p>
            <a:r>
              <a:rPr lang="en-US" sz="2300" dirty="0"/>
              <a:t>Weight loss</a:t>
            </a:r>
            <a:r>
              <a:rPr lang="hu-HU" sz="2300" dirty="0"/>
              <a:t> </a:t>
            </a:r>
            <a:r>
              <a:rPr lang="en-US" sz="2300" dirty="0">
                <a:hlinkClick r:id="rId7"/>
              </a:rPr>
              <a:t>Anxiety</a:t>
            </a:r>
            <a:endParaRPr lang="en-US" sz="2300" dirty="0"/>
          </a:p>
          <a:p>
            <a:r>
              <a:rPr lang="en-US" sz="2300" dirty="0">
                <a:hlinkClick r:id="rId8"/>
              </a:rPr>
              <a:t>Depression</a:t>
            </a:r>
            <a:r>
              <a:rPr lang="hu-HU" sz="2300" dirty="0"/>
              <a:t>, </a:t>
            </a:r>
            <a:r>
              <a:rPr lang="en-US" sz="2300" dirty="0">
                <a:hlinkClick r:id="rId9"/>
              </a:rPr>
              <a:t>Insomnia</a:t>
            </a:r>
            <a:endParaRPr lang="en-US" sz="2300" dirty="0"/>
          </a:p>
          <a:p>
            <a:r>
              <a:rPr lang="en-US" sz="2300" dirty="0"/>
              <a:t>Poor </a:t>
            </a:r>
            <a:r>
              <a:rPr lang="en-US" sz="2300" dirty="0">
                <a:hlinkClick r:id="rId10"/>
              </a:rPr>
              <a:t>appetite</a:t>
            </a:r>
            <a:r>
              <a:rPr lang="hu-HU" sz="2300" dirty="0"/>
              <a:t>, </a:t>
            </a:r>
            <a:r>
              <a:rPr lang="en-US" sz="2300" dirty="0"/>
              <a:t>Dry mouth</a:t>
            </a:r>
            <a:r>
              <a:rPr lang="hu-HU" sz="2300" dirty="0" err="1"/>
              <a:t>-xerostomia</a:t>
            </a:r>
            <a:endParaRPr lang="en-US" sz="2300" dirty="0"/>
          </a:p>
          <a:p>
            <a:r>
              <a:rPr lang="en-US" sz="2300" dirty="0">
                <a:hlinkClick r:id="rId11"/>
              </a:rPr>
              <a:t>Hot flashes</a:t>
            </a:r>
            <a:r>
              <a:rPr lang="hu-HU" sz="2300" dirty="0"/>
              <a:t> (</a:t>
            </a:r>
            <a:r>
              <a:rPr lang="hu-HU" sz="2300" dirty="0" err="1"/>
              <a:t>mamma</a:t>
            </a:r>
            <a:r>
              <a:rPr lang="hu-HU" sz="2300" dirty="0"/>
              <a:t>, </a:t>
            </a:r>
            <a:r>
              <a:rPr lang="hu-HU" sz="2300" dirty="0" err="1"/>
              <a:t>prostata</a:t>
            </a:r>
            <a:r>
              <a:rPr lang="hu-HU" sz="2300" dirty="0"/>
              <a:t> </a:t>
            </a:r>
            <a:r>
              <a:rPr lang="hu-HU" sz="2300" dirty="0" err="1"/>
              <a:t>cc</a:t>
            </a:r>
            <a:r>
              <a:rPr lang="hu-HU" sz="2300" dirty="0"/>
              <a:t>.), </a:t>
            </a:r>
            <a:r>
              <a:rPr lang="en-US" sz="2300" dirty="0">
                <a:hlinkClick r:id="rId12"/>
              </a:rPr>
              <a:t>Nerve</a:t>
            </a:r>
            <a:r>
              <a:rPr lang="en-US" sz="2300" dirty="0"/>
              <a:t> problems</a:t>
            </a:r>
          </a:p>
          <a:p>
            <a:r>
              <a:rPr lang="en-US" sz="2300" dirty="0">
                <a:hlinkClick r:id="rId13"/>
              </a:rPr>
              <a:t>Constipation</a:t>
            </a:r>
            <a:r>
              <a:rPr lang="en-US" sz="2300" dirty="0"/>
              <a:t> </a:t>
            </a:r>
            <a:r>
              <a:rPr lang="hu-HU" sz="2300" dirty="0"/>
              <a:t>/</a:t>
            </a:r>
            <a:r>
              <a:rPr lang="en-US" sz="2300" dirty="0"/>
              <a:t> </a:t>
            </a:r>
            <a:r>
              <a:rPr lang="en-US" sz="2300" dirty="0">
                <a:hlinkClick r:id="rId14"/>
              </a:rPr>
              <a:t>diarrhea</a:t>
            </a:r>
            <a:endParaRPr lang="hu-HU" sz="2300" dirty="0"/>
          </a:p>
          <a:p>
            <a:pPr>
              <a:buNone/>
            </a:pPr>
            <a:endParaRPr lang="en-US" sz="2300" dirty="0"/>
          </a:p>
          <a:p>
            <a:pPr algn="just" fontAlgn="base">
              <a:buNone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R.K. Wong, G.W. Jones, S.M. Sagar, A.F. Babjak, T. Whelan</a:t>
            </a:r>
            <a:r>
              <a:rPr lang="hu-HU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phase I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II study in the use of acupuncture</a:t>
            </a:r>
          </a:p>
          <a:p>
            <a:pPr algn="just" fontAlgn="base">
              <a:buNone/>
            </a:pPr>
            <a:r>
              <a:rPr lang="cs-CZ" sz="1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like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transcutaneous nerve stimulation in the treatment of radiation-induced xerostomia in </a:t>
            </a:r>
            <a:r>
              <a:rPr lang="cs-CZ" sz="1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head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-and</a:t>
            </a:r>
          </a:p>
          <a:p>
            <a:pPr algn="just" fontAlgn="base">
              <a:buNone/>
            </a:pPr>
            <a:r>
              <a:rPr lang="cs-CZ" sz="1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neck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cancer patients treated with radical radiotherapy</a:t>
            </a:r>
            <a:r>
              <a:rPr lang="hu-HU" sz="14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cs-CZ" sz="14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 J Radiat Oncol Biol Phys, 57 (2003</a:t>
            </a: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), pp. 472</a:t>
            </a:r>
            <a:endParaRPr lang="hu-H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 fontAlgn="base">
              <a:buNone/>
            </a:pPr>
            <a:r>
              <a:rPr lang="cs-CZ" sz="1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480</a:t>
            </a:r>
            <a:endParaRPr lang="hu-HU" sz="1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hu-HU" sz="23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79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TCM (as a part of CAM) and </a:t>
            </a:r>
            <a:r>
              <a:rPr lang="hu-HU" dirty="0">
                <a:solidFill>
                  <a:srgbClr val="FF0000"/>
                </a:solidFill>
              </a:rPr>
              <a:t>canc</a:t>
            </a:r>
          </a:p>
        </p:txBody>
      </p:sp>
      <p:pic>
        <p:nvPicPr>
          <p:cNvPr id="4" name="Picture 1" descr="ttps://www.thieme-connect.com/media/plantamedica/201011/u0460pm0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2864"/>
            <a:ext cx="10412930" cy="71314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39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4841734" y="3938020"/>
            <a:ext cx="296329" cy="537631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04315" tIns="52157" rIns="104315" bIns="52157" anchor="ctr">
            <a:spAutoFit/>
          </a:bodyPr>
          <a:lstStyle/>
          <a:p>
            <a:endParaRPr lang="en-US"/>
          </a:p>
        </p:txBody>
      </p:sp>
      <p:sp>
        <p:nvSpPr>
          <p:cNvPr id="188419" name="CurvedRibbon3"/>
          <p:cNvSpPr>
            <a:spLocks noEditPoints="1" noChangeArrowheads="1"/>
          </p:cNvSpPr>
          <p:nvPr/>
        </p:nvSpPr>
        <p:spPr bwMode="auto">
          <a:xfrm rot="6947975">
            <a:off x="3104919" y="333391"/>
            <a:ext cx="4604235" cy="731272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163 w 21600"/>
              <a:gd name="T13" fmla="*/ 3163 h 21600"/>
              <a:gd name="T14" fmla="*/ 18437 w 21600"/>
              <a:gd name="T15" fmla="*/ 184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9749" y="14119"/>
                </a:moveTo>
                <a:lnTo>
                  <a:pt x="6103" y="15556"/>
                </a:lnTo>
                <a:lnTo>
                  <a:pt x="7816" y="20223"/>
                </a:lnTo>
                <a:cubicBezTo>
                  <a:pt x="4791" y="19266"/>
                  <a:pt x="2409" y="16914"/>
                  <a:pt x="1414" y="13901"/>
                </a:cubicBezTo>
                <a:lnTo>
                  <a:pt x="545" y="14188"/>
                </a:lnTo>
                <a:cubicBezTo>
                  <a:pt x="184" y="13095"/>
                  <a:pt x="0" y="11951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951"/>
                  <a:pt x="21415" y="13095"/>
                  <a:pt x="21054" y="14188"/>
                </a:cubicBezTo>
                <a:lnTo>
                  <a:pt x="20185" y="13901"/>
                </a:lnTo>
                <a:cubicBezTo>
                  <a:pt x="19190" y="16914"/>
                  <a:pt x="16808" y="19266"/>
                  <a:pt x="13783" y="20223"/>
                </a:cubicBezTo>
                <a:lnTo>
                  <a:pt x="15497" y="15556"/>
                </a:lnTo>
                <a:lnTo>
                  <a:pt x="11851" y="14119"/>
                </a:lnTo>
                <a:cubicBezTo>
                  <a:pt x="13298" y="13661"/>
                  <a:pt x="14282" y="12318"/>
                  <a:pt x="14282" y="10800"/>
                </a:cubicBezTo>
                <a:cubicBezTo>
                  <a:pt x="14282" y="10621"/>
                  <a:pt x="14268" y="10444"/>
                  <a:pt x="14241" y="10268"/>
                </a:cubicBezTo>
                <a:lnTo>
                  <a:pt x="15145" y="10128"/>
                </a:lnTo>
                <a:cubicBezTo>
                  <a:pt x="14813" y="7984"/>
                  <a:pt x="12968" y="6403"/>
                  <a:pt x="10800" y="6403"/>
                </a:cubicBezTo>
                <a:cubicBezTo>
                  <a:pt x="8631" y="6402"/>
                  <a:pt x="6786" y="7984"/>
                  <a:pt x="6454" y="10128"/>
                </a:cubicBezTo>
                <a:lnTo>
                  <a:pt x="7358" y="10268"/>
                </a:lnTo>
                <a:cubicBezTo>
                  <a:pt x="7331" y="10444"/>
                  <a:pt x="7318" y="10621"/>
                  <a:pt x="7318" y="10799"/>
                </a:cubicBezTo>
                <a:cubicBezTo>
                  <a:pt x="7317" y="12318"/>
                  <a:pt x="8301" y="13661"/>
                  <a:pt x="9748" y="14119"/>
                </a:cubicBezTo>
                <a:lnTo>
                  <a:pt x="9749" y="14119"/>
                </a:lnTo>
                <a:close/>
              </a:path>
              <a:path w="21600" h="21600" fill="none" extrusionOk="0">
                <a:moveTo>
                  <a:pt x="1414" y="13902"/>
                </a:moveTo>
                <a:lnTo>
                  <a:pt x="6624" y="12179"/>
                </a:lnTo>
                <a:cubicBezTo>
                  <a:pt x="6477" y="11734"/>
                  <a:pt x="6403" y="11268"/>
                  <a:pt x="6403" y="10800"/>
                </a:cubicBezTo>
                <a:cubicBezTo>
                  <a:pt x="6402" y="10575"/>
                  <a:pt x="6420" y="10350"/>
                  <a:pt x="6454" y="10128"/>
                </a:cubicBezTo>
              </a:path>
              <a:path w="21600" h="21600" fill="none" extrusionOk="0">
                <a:moveTo>
                  <a:pt x="6625" y="12179"/>
                </a:moveTo>
                <a:lnTo>
                  <a:pt x="7358" y="10268"/>
                </a:lnTo>
              </a:path>
              <a:path w="21600" h="21600" fill="none" extrusionOk="0">
                <a:moveTo>
                  <a:pt x="20186" y="13902"/>
                </a:moveTo>
                <a:lnTo>
                  <a:pt x="14975" y="12179"/>
                </a:lnTo>
                <a:cubicBezTo>
                  <a:pt x="15122" y="11734"/>
                  <a:pt x="15197" y="11268"/>
                  <a:pt x="15197" y="10800"/>
                </a:cubicBezTo>
                <a:cubicBezTo>
                  <a:pt x="15197" y="10575"/>
                  <a:pt x="15179" y="10350"/>
                  <a:pt x="15145" y="10128"/>
                </a:cubicBezTo>
              </a:path>
              <a:path w="21600" h="21600" fill="none" extrusionOk="0">
                <a:moveTo>
                  <a:pt x="14975" y="12179"/>
                </a:moveTo>
                <a:lnTo>
                  <a:pt x="14242" y="10268"/>
                </a:lnTo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808080"/>
            </a:outerShdw>
          </a:effectLst>
        </p:spPr>
        <p:txBody>
          <a:bodyPr rot="10800000" vert="eaVert" lIns="104315" tIns="52157" rIns="104315" bIns="52157"/>
          <a:lstStyle/>
          <a:p>
            <a:endParaRPr lang="en-US"/>
          </a:p>
        </p:txBody>
      </p:sp>
      <p:sp>
        <p:nvSpPr>
          <p:cNvPr id="188420" name="floorlamp"/>
          <p:cNvSpPr>
            <a:spLocks noEditPoints="1" noChangeArrowheads="1"/>
          </p:cNvSpPr>
          <p:nvPr/>
        </p:nvSpPr>
        <p:spPr bwMode="auto">
          <a:xfrm>
            <a:off x="5346700" y="3224715"/>
            <a:ext cx="1431357" cy="1428538"/>
          </a:xfrm>
          <a:custGeom>
            <a:avLst/>
            <a:gdLst>
              <a:gd name="T0" fmla="*/ 611982 w 21600"/>
              <a:gd name="T1" fmla="*/ 0 h 21600"/>
              <a:gd name="T2" fmla="*/ 1223963 w 21600"/>
              <a:gd name="T3" fmla="*/ 647700 h 21600"/>
              <a:gd name="T4" fmla="*/ 611982 w 21600"/>
              <a:gd name="T5" fmla="*/ 1295400 h 21600"/>
              <a:gd name="T6" fmla="*/ 0 w 21600"/>
              <a:gd name="T7" fmla="*/ 6477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90 w 21600"/>
              <a:gd name="T13" fmla="*/ 4615 h 21600"/>
              <a:gd name="T14" fmla="*/ 18622 w 21600"/>
              <a:gd name="T15" fmla="*/ 1698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3089" y="18511"/>
                </a:moveTo>
                <a:lnTo>
                  <a:pt x="3903" y="19110"/>
                </a:lnTo>
                <a:lnTo>
                  <a:pt x="4813" y="19852"/>
                </a:lnTo>
                <a:lnTo>
                  <a:pt x="5651" y="20235"/>
                </a:lnTo>
                <a:lnTo>
                  <a:pt x="6537" y="20834"/>
                </a:lnTo>
                <a:lnTo>
                  <a:pt x="7519" y="21145"/>
                </a:lnTo>
                <a:lnTo>
                  <a:pt x="8573" y="21432"/>
                </a:lnTo>
                <a:lnTo>
                  <a:pt x="9698" y="21600"/>
                </a:lnTo>
                <a:lnTo>
                  <a:pt x="10824" y="21600"/>
                </a:lnTo>
                <a:lnTo>
                  <a:pt x="11878" y="21600"/>
                </a:lnTo>
                <a:lnTo>
                  <a:pt x="12859" y="21432"/>
                </a:lnTo>
                <a:lnTo>
                  <a:pt x="13913" y="21145"/>
                </a:lnTo>
                <a:lnTo>
                  <a:pt x="14895" y="20834"/>
                </a:lnTo>
                <a:lnTo>
                  <a:pt x="15949" y="20379"/>
                </a:lnTo>
                <a:lnTo>
                  <a:pt x="16787" y="19852"/>
                </a:lnTo>
                <a:lnTo>
                  <a:pt x="17529" y="19253"/>
                </a:lnTo>
                <a:lnTo>
                  <a:pt x="18367" y="18511"/>
                </a:lnTo>
                <a:lnTo>
                  <a:pt x="19110" y="17816"/>
                </a:lnTo>
                <a:lnTo>
                  <a:pt x="19708" y="16930"/>
                </a:lnTo>
                <a:lnTo>
                  <a:pt x="20235" y="16092"/>
                </a:lnTo>
                <a:lnTo>
                  <a:pt x="20690" y="15039"/>
                </a:lnTo>
                <a:lnTo>
                  <a:pt x="21145" y="14057"/>
                </a:lnTo>
                <a:lnTo>
                  <a:pt x="21432" y="13003"/>
                </a:lnTo>
                <a:lnTo>
                  <a:pt x="21600" y="11878"/>
                </a:lnTo>
                <a:lnTo>
                  <a:pt x="21600" y="10824"/>
                </a:lnTo>
                <a:lnTo>
                  <a:pt x="21600" y="9698"/>
                </a:lnTo>
                <a:lnTo>
                  <a:pt x="21432" y="8717"/>
                </a:lnTo>
                <a:lnTo>
                  <a:pt x="21145" y="7663"/>
                </a:lnTo>
                <a:lnTo>
                  <a:pt x="20834" y="6681"/>
                </a:lnTo>
                <a:lnTo>
                  <a:pt x="20379" y="5795"/>
                </a:lnTo>
                <a:lnTo>
                  <a:pt x="19852" y="4957"/>
                </a:lnTo>
                <a:lnTo>
                  <a:pt x="19253" y="4047"/>
                </a:lnTo>
                <a:lnTo>
                  <a:pt x="18511" y="3376"/>
                </a:lnTo>
                <a:lnTo>
                  <a:pt x="17840" y="2634"/>
                </a:lnTo>
                <a:lnTo>
                  <a:pt x="16930" y="1868"/>
                </a:lnTo>
                <a:lnTo>
                  <a:pt x="16092" y="1341"/>
                </a:lnTo>
                <a:lnTo>
                  <a:pt x="15039" y="910"/>
                </a:lnTo>
                <a:lnTo>
                  <a:pt x="14057" y="455"/>
                </a:lnTo>
                <a:lnTo>
                  <a:pt x="13027" y="144"/>
                </a:lnTo>
                <a:lnTo>
                  <a:pt x="11878" y="0"/>
                </a:lnTo>
                <a:lnTo>
                  <a:pt x="10824" y="0"/>
                </a:lnTo>
                <a:lnTo>
                  <a:pt x="9698" y="0"/>
                </a:lnTo>
                <a:lnTo>
                  <a:pt x="8573" y="144"/>
                </a:lnTo>
                <a:lnTo>
                  <a:pt x="7519" y="455"/>
                </a:lnTo>
                <a:lnTo>
                  <a:pt x="6537" y="742"/>
                </a:lnTo>
                <a:lnTo>
                  <a:pt x="5651" y="1341"/>
                </a:lnTo>
                <a:lnTo>
                  <a:pt x="4813" y="1724"/>
                </a:lnTo>
                <a:lnTo>
                  <a:pt x="3903" y="2467"/>
                </a:lnTo>
                <a:lnTo>
                  <a:pt x="3089" y="3089"/>
                </a:lnTo>
                <a:lnTo>
                  <a:pt x="2490" y="3903"/>
                </a:lnTo>
                <a:lnTo>
                  <a:pt x="1724" y="4813"/>
                </a:lnTo>
                <a:lnTo>
                  <a:pt x="1341" y="5627"/>
                </a:lnTo>
                <a:lnTo>
                  <a:pt x="742" y="6537"/>
                </a:lnTo>
                <a:lnTo>
                  <a:pt x="455" y="7519"/>
                </a:lnTo>
                <a:lnTo>
                  <a:pt x="144" y="8573"/>
                </a:lnTo>
                <a:lnTo>
                  <a:pt x="0" y="9698"/>
                </a:lnTo>
                <a:lnTo>
                  <a:pt x="0" y="10824"/>
                </a:lnTo>
                <a:lnTo>
                  <a:pt x="0" y="11878"/>
                </a:lnTo>
                <a:lnTo>
                  <a:pt x="144" y="13003"/>
                </a:lnTo>
                <a:lnTo>
                  <a:pt x="455" y="14057"/>
                </a:lnTo>
                <a:lnTo>
                  <a:pt x="742" y="15039"/>
                </a:lnTo>
                <a:lnTo>
                  <a:pt x="1341" y="15949"/>
                </a:lnTo>
                <a:lnTo>
                  <a:pt x="1724" y="16763"/>
                </a:lnTo>
                <a:lnTo>
                  <a:pt x="2490" y="17673"/>
                </a:lnTo>
                <a:lnTo>
                  <a:pt x="3089" y="18511"/>
                </a:lnTo>
                <a:close/>
              </a:path>
              <a:path w="21600" h="21600" extrusionOk="0">
                <a:moveTo>
                  <a:pt x="10824" y="16332"/>
                </a:moveTo>
                <a:lnTo>
                  <a:pt x="11878" y="16236"/>
                </a:lnTo>
                <a:lnTo>
                  <a:pt x="12859" y="15949"/>
                </a:lnTo>
                <a:lnTo>
                  <a:pt x="13913" y="15350"/>
                </a:lnTo>
                <a:lnTo>
                  <a:pt x="14584" y="14584"/>
                </a:lnTo>
                <a:lnTo>
                  <a:pt x="15350" y="13913"/>
                </a:lnTo>
                <a:lnTo>
                  <a:pt x="15949" y="12859"/>
                </a:lnTo>
                <a:lnTo>
                  <a:pt x="16260" y="11878"/>
                </a:lnTo>
                <a:lnTo>
                  <a:pt x="16332" y="10824"/>
                </a:lnTo>
                <a:lnTo>
                  <a:pt x="16260" y="9698"/>
                </a:lnTo>
                <a:lnTo>
                  <a:pt x="15949" y="8717"/>
                </a:lnTo>
                <a:lnTo>
                  <a:pt x="15350" y="7663"/>
                </a:lnTo>
                <a:lnTo>
                  <a:pt x="14584" y="6849"/>
                </a:lnTo>
                <a:lnTo>
                  <a:pt x="13913" y="6250"/>
                </a:lnTo>
                <a:lnTo>
                  <a:pt x="12859" y="5651"/>
                </a:lnTo>
                <a:lnTo>
                  <a:pt x="11878" y="5340"/>
                </a:lnTo>
                <a:lnTo>
                  <a:pt x="10824" y="5268"/>
                </a:lnTo>
                <a:lnTo>
                  <a:pt x="9698" y="5340"/>
                </a:lnTo>
                <a:lnTo>
                  <a:pt x="8717" y="5651"/>
                </a:lnTo>
                <a:lnTo>
                  <a:pt x="7663" y="6250"/>
                </a:lnTo>
                <a:lnTo>
                  <a:pt x="6849" y="6849"/>
                </a:lnTo>
                <a:lnTo>
                  <a:pt x="6250" y="7663"/>
                </a:lnTo>
                <a:lnTo>
                  <a:pt x="5651" y="8717"/>
                </a:lnTo>
                <a:lnTo>
                  <a:pt x="5340" y="9698"/>
                </a:lnTo>
                <a:lnTo>
                  <a:pt x="5268" y="10824"/>
                </a:lnTo>
                <a:lnTo>
                  <a:pt x="5340" y="11878"/>
                </a:lnTo>
                <a:lnTo>
                  <a:pt x="5651" y="12859"/>
                </a:lnTo>
                <a:lnTo>
                  <a:pt x="6250" y="13913"/>
                </a:lnTo>
                <a:lnTo>
                  <a:pt x="6849" y="14584"/>
                </a:lnTo>
                <a:lnTo>
                  <a:pt x="7663" y="15350"/>
                </a:lnTo>
                <a:lnTo>
                  <a:pt x="8717" y="15949"/>
                </a:lnTo>
                <a:lnTo>
                  <a:pt x="9698" y="16236"/>
                </a:lnTo>
                <a:lnTo>
                  <a:pt x="10824" y="16332"/>
                </a:lnTo>
                <a:moveTo>
                  <a:pt x="9770" y="5340"/>
                </a:moveTo>
                <a:lnTo>
                  <a:pt x="9770" y="7160"/>
                </a:lnTo>
                <a:lnTo>
                  <a:pt x="9770" y="13985"/>
                </a:lnTo>
                <a:lnTo>
                  <a:pt x="9770" y="16236"/>
                </a:lnTo>
                <a:moveTo>
                  <a:pt x="11806" y="5340"/>
                </a:moveTo>
                <a:lnTo>
                  <a:pt x="11806" y="7160"/>
                </a:lnTo>
                <a:lnTo>
                  <a:pt x="11806" y="13985"/>
                </a:lnTo>
                <a:lnTo>
                  <a:pt x="11806" y="16236"/>
                </a:lnTo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79605" dir="2700000" algn="ctr" rotWithShape="0">
              <a:srgbClr val="808080"/>
            </a:outerShdw>
          </a:effectLst>
        </p:spPr>
        <p:txBody>
          <a:bodyPr lIns="104315" tIns="52157" rIns="104315" bIns="52157"/>
          <a:lstStyle/>
          <a:p>
            <a:pPr>
              <a:defRPr/>
            </a:pPr>
            <a:r>
              <a:rPr lang="hu-HU" sz="4600" b="1" dirty="0"/>
              <a:t>TU</a:t>
            </a:r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 rot="2183917">
            <a:off x="805719" y="1500465"/>
            <a:ext cx="2404159" cy="759487"/>
          </a:xfrm>
          <a:prstGeom prst="rightArrow">
            <a:avLst>
              <a:gd name="adj1" fmla="val 50000"/>
              <a:gd name="adj2" fmla="val 34441"/>
            </a:avLst>
          </a:prstGeom>
          <a:solidFill>
            <a:schemeClr val="tx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4405154" y="628636"/>
            <a:ext cx="2016760" cy="759487"/>
          </a:xfrm>
          <a:prstGeom prst="rightArrow">
            <a:avLst>
              <a:gd name="adj1" fmla="val 50000"/>
              <a:gd name="adj2" fmla="val 32432"/>
            </a:avLst>
          </a:prstGeom>
          <a:solidFill>
            <a:srgbClr val="FFFF00"/>
          </a:solidFill>
          <a:ln w="9525">
            <a:solidFill>
              <a:srgbClr val="99FFCC"/>
            </a:solidFill>
            <a:miter lim="800000"/>
            <a:headEnd/>
            <a:tailEnd/>
          </a:ln>
        </p:spPr>
        <p:txBody>
          <a:bodyPr lIns="104315" tIns="52157" rIns="104315" bIns="52157" anchor="ctr">
            <a:spAutoFit/>
          </a:bodyPr>
          <a:lstStyle/>
          <a:p>
            <a:pPr algn="ctr"/>
            <a:endParaRPr lang="en-US">
              <a:latin typeface="Calibri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682726" y="2113047"/>
            <a:ext cx="3755685" cy="121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Holisztikus </a:t>
            </a:r>
          </a:p>
          <a:p>
            <a:pPr eaLnBrk="1" hangingPunct="1"/>
            <a:r>
              <a:rPr lang="hu-HU" dirty="0">
                <a:latin typeface="Calibri" charset="0"/>
              </a:rPr>
              <a:t>egységében</a:t>
            </a:r>
          </a:p>
          <a:p>
            <a:pPr eaLnBrk="1" hangingPunct="1"/>
            <a:r>
              <a:rPr lang="hu-HU" dirty="0">
                <a:latin typeface="Calibri" charset="0"/>
              </a:rPr>
              <a:t>megtört,</a:t>
            </a:r>
          </a:p>
          <a:p>
            <a:pPr eaLnBrk="1" hangingPunct="1"/>
            <a:r>
              <a:rPr lang="hu-HU" dirty="0">
                <a:latin typeface="Calibri" charset="0"/>
              </a:rPr>
              <a:t>ember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7344287" y="3830443"/>
            <a:ext cx="210732" cy="38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778057" y="3145936"/>
            <a:ext cx="1674979" cy="93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hu-HU" dirty="0">
              <a:latin typeface="Calibri" charset="0"/>
            </a:endParaRPr>
          </a:p>
          <a:p>
            <a:pPr eaLnBrk="1" hangingPunct="1"/>
            <a:r>
              <a:rPr lang="hu-HU" dirty="0">
                <a:latin typeface="Calibri" charset="0"/>
              </a:rPr>
              <a:t>Zátonyra futott </a:t>
            </a:r>
          </a:p>
          <a:p>
            <a:pPr eaLnBrk="1" hangingPunct="1"/>
            <a:r>
              <a:rPr lang="hu-HU" dirty="0">
                <a:latin typeface="Calibri" charset="0"/>
              </a:rPr>
              <a:t>anyagcsere</a:t>
            </a:r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 rot="3363563">
            <a:off x="4859190" y="2730304"/>
            <a:ext cx="1038142" cy="759487"/>
          </a:xfrm>
          <a:prstGeom prst="leftRightArrow">
            <a:avLst>
              <a:gd name="adj1" fmla="val 50000"/>
              <a:gd name="adj2" fmla="val 38758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3563" name="AutoShape 11"/>
          <p:cNvSpPr>
            <a:spLocks noChangeArrowheads="1"/>
          </p:cNvSpPr>
          <p:nvPr/>
        </p:nvSpPr>
        <p:spPr bwMode="auto">
          <a:xfrm rot="7222373">
            <a:off x="6207004" y="2887863"/>
            <a:ext cx="1038142" cy="759487"/>
          </a:xfrm>
          <a:prstGeom prst="leftRightArrow">
            <a:avLst>
              <a:gd name="adj1" fmla="val 50000"/>
              <a:gd name="adj2" fmla="val 38758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 rot="5703289">
            <a:off x="5412425" y="4498470"/>
            <a:ext cx="1038142" cy="759487"/>
          </a:xfrm>
          <a:prstGeom prst="leftRightArrow">
            <a:avLst>
              <a:gd name="adj1" fmla="val 50000"/>
              <a:gd name="adj2" fmla="val 38758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6694514" y="3940736"/>
            <a:ext cx="1232165" cy="121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hu-HU" dirty="0">
              <a:latin typeface="Calibri" charset="0"/>
            </a:endParaRPr>
          </a:p>
          <a:p>
            <a:pPr eaLnBrk="1" hangingPunct="1"/>
            <a:r>
              <a:rPr lang="hu-HU" dirty="0">
                <a:latin typeface="Calibri" charset="0"/>
              </a:rPr>
              <a:t>Legyengült</a:t>
            </a:r>
          </a:p>
          <a:p>
            <a:pPr eaLnBrk="1" hangingPunct="1"/>
            <a:r>
              <a:rPr lang="hu-HU" dirty="0">
                <a:latin typeface="Calibri" charset="0"/>
              </a:rPr>
              <a:t>védekező</a:t>
            </a:r>
          </a:p>
          <a:p>
            <a:pPr eaLnBrk="1" hangingPunct="1"/>
            <a:r>
              <a:rPr lang="hu-HU" dirty="0">
                <a:latin typeface="Calibri" charset="0"/>
              </a:rPr>
              <a:t>rendszer</a:t>
            </a:r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 rot="16200000">
            <a:off x="3363788" y="6126583"/>
            <a:ext cx="2113046" cy="759487"/>
          </a:xfrm>
          <a:prstGeom prst="rightArrow">
            <a:avLst>
              <a:gd name="adj1" fmla="val 50000"/>
              <a:gd name="adj2" fmla="val 36979"/>
            </a:avLst>
          </a:prstGeom>
          <a:solidFill>
            <a:schemeClr val="accent3">
              <a:lumMod val="75000"/>
            </a:schemeClr>
          </a:solidFill>
          <a:ln w="9525" algn="ctr">
            <a:solidFill>
              <a:schemeClr val="hlink"/>
            </a:solidFill>
            <a:miter lim="800000"/>
            <a:headEnd/>
            <a:tailEnd/>
          </a:ln>
        </p:spPr>
        <p:txBody>
          <a:bodyPr lIns="104315" tIns="52157" rIns="104315" bIns="52157" anchor="ctr">
            <a:spAutoFit/>
          </a:bodyPr>
          <a:lstStyle/>
          <a:p>
            <a:pPr>
              <a:defRPr/>
            </a:pPr>
            <a:endParaRPr lang="hu-HU"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0" y="0"/>
            <a:ext cx="3970992" cy="176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2700" b="1" u="sng" dirty="0">
                <a:latin typeface="Calibri" charset="0"/>
              </a:rPr>
              <a:t>HAGYOMÁNYOS</a:t>
            </a:r>
          </a:p>
          <a:p>
            <a:pPr eaLnBrk="1" hangingPunct="1"/>
            <a:r>
              <a:rPr lang="hu-HU" sz="2700" b="1" u="sng" dirty="0">
                <a:latin typeface="Calibri" charset="0"/>
              </a:rPr>
              <a:t>ONKOLÓGIA</a:t>
            </a:r>
            <a:r>
              <a:rPr lang="hu-HU" b="1" u="sng" dirty="0">
                <a:latin typeface="Calibri" charset="0"/>
              </a:rPr>
              <a:t>: </a:t>
            </a:r>
            <a:r>
              <a:rPr lang="hu-HU" u="sng" dirty="0">
                <a:latin typeface="Calibri" charset="0"/>
              </a:rPr>
              <a:t>  </a:t>
            </a:r>
            <a:r>
              <a:rPr lang="hu-HU" dirty="0">
                <a:latin typeface="Calibri" charset="0"/>
              </a:rPr>
              <a:t>        OPERÁCIÓ</a:t>
            </a:r>
          </a:p>
          <a:p>
            <a:pPr eaLnBrk="1" hangingPunct="1"/>
            <a:r>
              <a:rPr lang="hu-HU" dirty="0">
                <a:latin typeface="Calibri" charset="0"/>
              </a:rPr>
              <a:t>                                            KEMOTERÁPIA</a:t>
            </a:r>
          </a:p>
          <a:p>
            <a:pPr eaLnBrk="1" hangingPunct="1"/>
            <a:r>
              <a:rPr lang="hu-HU" dirty="0">
                <a:latin typeface="Calibri" charset="0"/>
              </a:rPr>
              <a:t>                                                 sugárterápia</a:t>
            </a:r>
          </a:p>
          <a:p>
            <a:pPr eaLnBrk="1" hangingPunct="1"/>
            <a:endParaRPr lang="hu-HU" dirty="0">
              <a:latin typeface="Calibri" charset="0"/>
            </a:endParaRPr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5851667" y="0"/>
            <a:ext cx="2074511" cy="93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2700" b="1" u="sng" dirty="0">
                <a:latin typeface="Calibri" charset="0"/>
              </a:rPr>
              <a:t>BIOLÓGIAI</a:t>
            </a:r>
          </a:p>
          <a:p>
            <a:pPr eaLnBrk="1" hangingPunct="1"/>
            <a:r>
              <a:rPr lang="hu-HU" sz="2700" b="1" u="sng" dirty="0">
                <a:latin typeface="Calibri" charset="0"/>
              </a:rPr>
              <a:t>ONKOLÓGIA:</a:t>
            </a:r>
          </a:p>
        </p:txBody>
      </p:sp>
      <p:sp>
        <p:nvSpPr>
          <p:cNvPr id="23569" name="Text Box 19"/>
          <p:cNvSpPr txBox="1">
            <a:spLocks noChangeArrowheads="1"/>
          </p:cNvSpPr>
          <p:nvPr/>
        </p:nvSpPr>
        <p:spPr bwMode="auto">
          <a:xfrm>
            <a:off x="6189548" y="5290494"/>
            <a:ext cx="2241352" cy="65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A kapcsolati rendszer </a:t>
            </a:r>
          </a:p>
          <a:p>
            <a:pPr eaLnBrk="1" hangingPunct="1"/>
            <a:r>
              <a:rPr lang="hu-HU" dirty="0">
                <a:latin typeface="Calibri" charset="0"/>
              </a:rPr>
              <a:t>és a  lelki szint zavara</a:t>
            </a:r>
          </a:p>
        </p:txBody>
      </p:sp>
      <p:sp>
        <p:nvSpPr>
          <p:cNvPr id="23570" name="Text Box 20"/>
          <p:cNvSpPr txBox="1">
            <a:spLocks noChangeArrowheads="1"/>
          </p:cNvSpPr>
          <p:nvPr/>
        </p:nvSpPr>
        <p:spPr bwMode="auto">
          <a:xfrm>
            <a:off x="4841734" y="6647256"/>
            <a:ext cx="2074511" cy="93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2700" b="1" u="sng" dirty="0">
                <a:latin typeface="Calibri" charset="0"/>
              </a:rPr>
              <a:t>PSZICHO</a:t>
            </a:r>
          </a:p>
          <a:p>
            <a:pPr eaLnBrk="1" hangingPunct="1"/>
            <a:r>
              <a:rPr lang="hu-HU" sz="2700" b="1" u="sng" dirty="0">
                <a:latin typeface="Calibri" charset="0"/>
              </a:rPr>
              <a:t>ONKOLÓGIA</a:t>
            </a:r>
            <a:r>
              <a:rPr lang="hu-HU" sz="2700" b="1" dirty="0">
                <a:latin typeface="Calibri" charset="0"/>
              </a:rPr>
              <a:t>:</a:t>
            </a:r>
          </a:p>
        </p:txBody>
      </p:sp>
      <p:sp>
        <p:nvSpPr>
          <p:cNvPr id="23571" name="Text Box 21"/>
          <p:cNvSpPr txBox="1">
            <a:spLocks noChangeArrowheads="1"/>
          </p:cNvSpPr>
          <p:nvPr/>
        </p:nvSpPr>
        <p:spPr bwMode="auto">
          <a:xfrm>
            <a:off x="3157896" y="3067157"/>
            <a:ext cx="1002744" cy="659331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Tumorra</a:t>
            </a:r>
          </a:p>
          <a:p>
            <a:pPr eaLnBrk="1" hangingPunct="1"/>
            <a:r>
              <a:rPr lang="hu-HU" dirty="0">
                <a:latin typeface="Calibri" charset="0"/>
              </a:rPr>
              <a:t>ható</a:t>
            </a:r>
          </a:p>
        </p:txBody>
      </p:sp>
      <p:sp>
        <p:nvSpPr>
          <p:cNvPr id="23572" name="Text Box 22"/>
          <p:cNvSpPr txBox="1">
            <a:spLocks noChangeArrowheads="1"/>
          </p:cNvSpPr>
          <p:nvPr/>
        </p:nvSpPr>
        <p:spPr bwMode="auto">
          <a:xfrm>
            <a:off x="7873388" y="287109"/>
            <a:ext cx="2506039" cy="232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A daganatos ember </a:t>
            </a:r>
          </a:p>
          <a:p>
            <a:pPr eaLnBrk="1" hangingPunct="1"/>
            <a:r>
              <a:rPr lang="hu-HU" dirty="0">
                <a:latin typeface="Calibri" charset="0"/>
              </a:rPr>
              <a:t>immunrendszerét,</a:t>
            </a:r>
          </a:p>
          <a:p>
            <a:pPr eaLnBrk="1" hangingPunct="1"/>
            <a:r>
              <a:rPr lang="hu-HU" dirty="0">
                <a:latin typeface="Calibri" charset="0"/>
              </a:rPr>
              <a:t>anyagcseréjét támogató,</a:t>
            </a:r>
          </a:p>
          <a:p>
            <a:pPr eaLnBrk="1" hangingPunct="1"/>
            <a:r>
              <a:rPr lang="hu-HU" dirty="0">
                <a:latin typeface="Calibri" charset="0"/>
              </a:rPr>
              <a:t>az </a:t>
            </a:r>
            <a:r>
              <a:rPr lang="hu-HU" u="sng" dirty="0">
                <a:latin typeface="Calibri" charset="0"/>
              </a:rPr>
              <a:t>elveszett dinamikus </a:t>
            </a:r>
          </a:p>
          <a:p>
            <a:pPr eaLnBrk="1" hangingPunct="1"/>
            <a:r>
              <a:rPr lang="hu-HU" u="sng" dirty="0">
                <a:latin typeface="Calibri" charset="0"/>
              </a:rPr>
              <a:t>egyensúly </a:t>
            </a:r>
          </a:p>
          <a:p>
            <a:pPr eaLnBrk="1" hangingPunct="1"/>
            <a:r>
              <a:rPr lang="hu-HU" u="sng" dirty="0">
                <a:latin typeface="Calibri" charset="0"/>
              </a:rPr>
              <a:t>visszaállítását</a:t>
            </a:r>
          </a:p>
          <a:p>
            <a:pPr eaLnBrk="1" hangingPunct="1"/>
            <a:r>
              <a:rPr lang="hu-HU" u="sng" dirty="0">
                <a:latin typeface="Calibri" charset="0"/>
              </a:rPr>
              <a:t>   megcélzó</a:t>
            </a:r>
          </a:p>
          <a:p>
            <a:pPr eaLnBrk="1" hangingPunct="1"/>
            <a:r>
              <a:rPr lang="hu-HU" u="sng" dirty="0">
                <a:latin typeface="Calibri" charset="0"/>
              </a:rPr>
              <a:t>tevékenységek.</a:t>
            </a:r>
          </a:p>
        </p:txBody>
      </p:sp>
      <p:sp>
        <p:nvSpPr>
          <p:cNvPr id="23573" name="Text Box 23"/>
          <p:cNvSpPr txBox="1">
            <a:spLocks noChangeArrowheads="1"/>
          </p:cNvSpPr>
          <p:nvPr/>
        </p:nvSpPr>
        <p:spPr bwMode="auto">
          <a:xfrm>
            <a:off x="6946998" y="6382905"/>
            <a:ext cx="3288114" cy="121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A daganatos ember</a:t>
            </a:r>
          </a:p>
          <a:p>
            <a:pPr eaLnBrk="1" hangingPunct="1"/>
            <a:r>
              <a:rPr lang="hu-HU" dirty="0">
                <a:latin typeface="Calibri" charset="0"/>
              </a:rPr>
              <a:t> érzelmi szintjén</a:t>
            </a:r>
          </a:p>
          <a:p>
            <a:pPr eaLnBrk="1" hangingPunct="1"/>
            <a:r>
              <a:rPr lang="hu-HU" dirty="0">
                <a:latin typeface="Calibri" charset="0"/>
              </a:rPr>
              <a:t>létrejött  „elhangolódások”</a:t>
            </a:r>
          </a:p>
          <a:p>
            <a:pPr eaLnBrk="1" hangingPunct="1"/>
            <a:r>
              <a:rPr lang="hu-HU" dirty="0" err="1">
                <a:latin typeface="Calibri" charset="0"/>
              </a:rPr>
              <a:t>újrastruktúrálása</a:t>
            </a:r>
            <a:endParaRPr lang="hu-HU" dirty="0">
              <a:latin typeface="Calibri" charset="0"/>
            </a:endParaRPr>
          </a:p>
        </p:txBody>
      </p:sp>
      <p:sp>
        <p:nvSpPr>
          <p:cNvPr id="23574" name="Text Box 24"/>
          <p:cNvSpPr txBox="1">
            <a:spLocks noChangeArrowheads="1"/>
          </p:cNvSpPr>
          <p:nvPr/>
        </p:nvSpPr>
        <p:spPr bwMode="auto">
          <a:xfrm rot="1132643">
            <a:off x="4093829" y="4203865"/>
            <a:ext cx="649249" cy="38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>
                <a:latin typeface="Calibri" charset="0"/>
              </a:rPr>
              <a:t>TEST</a:t>
            </a:r>
          </a:p>
        </p:txBody>
      </p:sp>
      <p:sp>
        <p:nvSpPr>
          <p:cNvPr id="23575" name="Text Box 25"/>
          <p:cNvSpPr txBox="1">
            <a:spLocks noChangeArrowheads="1"/>
          </p:cNvSpPr>
          <p:nvPr/>
        </p:nvSpPr>
        <p:spPr bwMode="auto">
          <a:xfrm rot="2102172">
            <a:off x="2448287" y="3686546"/>
            <a:ext cx="750880" cy="38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dirty="0">
                <a:latin typeface="Calibri" charset="0"/>
              </a:rPr>
              <a:t>LÉLEK</a:t>
            </a:r>
          </a:p>
        </p:txBody>
      </p:sp>
      <p:sp>
        <p:nvSpPr>
          <p:cNvPr id="23576" name="Text Box 26"/>
          <p:cNvSpPr txBox="1">
            <a:spLocks noChangeArrowheads="1"/>
          </p:cNvSpPr>
          <p:nvPr/>
        </p:nvSpPr>
        <p:spPr bwMode="auto">
          <a:xfrm rot="-1162449">
            <a:off x="3198373" y="4102836"/>
            <a:ext cx="951255" cy="35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1600" dirty="0">
                <a:latin typeface="Calibri" charset="0"/>
              </a:rPr>
              <a:t>SZELLEM</a:t>
            </a:r>
          </a:p>
        </p:txBody>
      </p:sp>
      <p:sp>
        <p:nvSpPr>
          <p:cNvPr id="23577" name="Szövegdoboz 25"/>
          <p:cNvSpPr txBox="1">
            <a:spLocks noChangeArrowheads="1"/>
          </p:cNvSpPr>
          <p:nvPr/>
        </p:nvSpPr>
        <p:spPr bwMode="auto">
          <a:xfrm>
            <a:off x="3324980" y="1636868"/>
            <a:ext cx="1769237" cy="936329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/>
              <a:t>Holisztikus </a:t>
            </a:r>
          </a:p>
          <a:p>
            <a:pPr eaLnBrk="1" hangingPunct="1"/>
            <a:r>
              <a:rPr lang="hu-HU"/>
              <a:t>szervezetre </a:t>
            </a:r>
          </a:p>
          <a:p>
            <a:pPr eaLnBrk="1" hangingPunct="1"/>
            <a:r>
              <a:rPr lang="hu-HU"/>
              <a:t>ható</a:t>
            </a:r>
          </a:p>
        </p:txBody>
      </p:sp>
      <p:sp>
        <p:nvSpPr>
          <p:cNvPr id="27" name="Szövegdoboz 26"/>
          <p:cNvSpPr txBox="1"/>
          <p:nvPr/>
        </p:nvSpPr>
        <p:spPr>
          <a:xfrm>
            <a:off x="3072497" y="4576225"/>
            <a:ext cx="1711078" cy="65933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hu-HU"/>
              <a:t>Lélekre, </a:t>
            </a:r>
          </a:p>
          <a:p>
            <a:pPr eaLnBrk="1" hangingPunct="1"/>
            <a:r>
              <a:rPr lang="hu-HU"/>
              <a:t>szellemre ható</a:t>
            </a:r>
          </a:p>
        </p:txBody>
      </p:sp>
      <p:sp>
        <p:nvSpPr>
          <p:cNvPr id="23579" name="AutoShape 12"/>
          <p:cNvSpPr>
            <a:spLocks noChangeArrowheads="1"/>
          </p:cNvSpPr>
          <p:nvPr/>
        </p:nvSpPr>
        <p:spPr bwMode="auto">
          <a:xfrm rot="-525610">
            <a:off x="7672887" y="5773826"/>
            <a:ext cx="1100900" cy="759487"/>
          </a:xfrm>
          <a:prstGeom prst="leftRightArrow">
            <a:avLst>
              <a:gd name="adj1" fmla="val 50000"/>
              <a:gd name="adj2" fmla="val 38758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3580" name="AutoShape 12"/>
          <p:cNvSpPr>
            <a:spLocks noChangeArrowheads="1"/>
          </p:cNvSpPr>
          <p:nvPr/>
        </p:nvSpPr>
        <p:spPr bwMode="auto">
          <a:xfrm rot="-816575">
            <a:off x="8344937" y="4737436"/>
            <a:ext cx="1100900" cy="759487"/>
          </a:xfrm>
          <a:prstGeom prst="leftRightArrow">
            <a:avLst>
              <a:gd name="adj1" fmla="val 50000"/>
              <a:gd name="adj2" fmla="val 38758"/>
            </a:avLst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1604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4300" y="1533792"/>
            <a:ext cx="7315200" cy="56041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556385" marR="5080" indent="-1544320">
              <a:lnSpc>
                <a:spcPts val="3790"/>
              </a:lnSpc>
              <a:spcBef>
                <a:spcPts val="570"/>
              </a:spcBef>
            </a:pPr>
            <a:r>
              <a:rPr spc="-360" dirty="0"/>
              <a:t>Ki </a:t>
            </a:r>
            <a:r>
              <a:rPr lang="hu-HU" spc="-360" dirty="0"/>
              <a:t> </a:t>
            </a:r>
            <a:r>
              <a:rPr spc="-35" dirty="0"/>
              <a:t>is </a:t>
            </a:r>
            <a:r>
              <a:rPr spc="35" dirty="0"/>
              <a:t>volt </a:t>
            </a:r>
            <a:r>
              <a:rPr spc="-60" dirty="0"/>
              <a:t>Konfuciusz</a:t>
            </a:r>
            <a:r>
              <a:rPr spc="155" dirty="0"/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9753" y="2562225"/>
            <a:ext cx="9197975" cy="3011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2100" spc="-65" dirty="0">
                <a:latin typeface="Times New Roman"/>
                <a:cs typeface="Times New Roman"/>
              </a:rPr>
              <a:t>Konfuciusz </a:t>
            </a:r>
            <a:r>
              <a:rPr sz="2100" spc="-100" dirty="0">
                <a:latin typeface="Times New Roman"/>
                <a:cs typeface="Times New Roman"/>
              </a:rPr>
              <a:t>(Kr.e.</a:t>
            </a:r>
            <a:r>
              <a:rPr sz="2100" spc="-5" dirty="0">
                <a:latin typeface="Times New Roman"/>
                <a:cs typeface="Times New Roman"/>
              </a:rPr>
              <a:t> 551-479)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2057400" indent="-201295">
              <a:lnSpc>
                <a:spcPct val="100000"/>
              </a:lnSpc>
              <a:buChar char="•"/>
              <a:tabLst>
                <a:tab pos="2058035" algn="l"/>
              </a:tabLst>
            </a:pPr>
            <a:r>
              <a:rPr lang="en-US" sz="2100" spc="5" dirty="0">
                <a:latin typeface="Times New Roman"/>
                <a:cs typeface="Times New Roman"/>
              </a:rPr>
              <a:t>M</a:t>
            </a:r>
            <a:r>
              <a:rPr sz="2100" spc="5" dirty="0">
                <a:latin typeface="Times New Roman"/>
                <a:cs typeface="Times New Roman"/>
              </a:rPr>
              <a:t>inden</a:t>
            </a:r>
            <a:r>
              <a:rPr lang="hu-HU" sz="2100" spc="5" dirty="0">
                <a:latin typeface="Times New Roman"/>
                <a:cs typeface="Times New Roman"/>
              </a:rPr>
              <a:t> </a:t>
            </a:r>
            <a:r>
              <a:rPr sz="2100" spc="5" dirty="0">
                <a:latin typeface="Times New Roman"/>
                <a:cs typeface="Times New Roman"/>
              </a:rPr>
              <a:t>idők </a:t>
            </a:r>
            <a:r>
              <a:rPr sz="2100" spc="-55" dirty="0">
                <a:latin typeface="Times New Roman"/>
                <a:cs typeface="Times New Roman"/>
              </a:rPr>
              <a:t>egyik </a:t>
            </a:r>
            <a:r>
              <a:rPr sz="2100" spc="15" dirty="0">
                <a:latin typeface="Times New Roman"/>
                <a:cs typeface="Times New Roman"/>
              </a:rPr>
              <a:t>legnépszerűbb </a:t>
            </a:r>
            <a:r>
              <a:rPr sz="2100" spc="5" dirty="0">
                <a:latin typeface="Times New Roman"/>
                <a:cs typeface="Times New Roman"/>
              </a:rPr>
              <a:t>kínai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filozófusa</a:t>
            </a:r>
            <a:endParaRPr sz="2100" dirty="0">
              <a:latin typeface="Times New Roman"/>
              <a:cs typeface="Times New Roman"/>
            </a:endParaRPr>
          </a:p>
          <a:p>
            <a:pPr marL="448309" indent="-201295">
              <a:lnSpc>
                <a:spcPts val="2400"/>
              </a:lnSpc>
              <a:spcBef>
                <a:spcPts val="625"/>
              </a:spcBef>
              <a:buChar char="•"/>
              <a:tabLst>
                <a:tab pos="448945" algn="l"/>
              </a:tabLst>
            </a:pPr>
            <a:r>
              <a:rPr sz="2100" spc="65" dirty="0">
                <a:latin typeface="Times New Roman"/>
                <a:cs typeface="Times New Roman"/>
              </a:rPr>
              <a:t>életében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Times New Roman"/>
                <a:cs typeface="Times New Roman"/>
              </a:rPr>
              <a:t>egyetlen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50" dirty="0">
                <a:latin typeface="Times New Roman"/>
                <a:cs typeface="Times New Roman"/>
              </a:rPr>
              <a:t>sort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Times New Roman"/>
                <a:cs typeface="Times New Roman"/>
              </a:rPr>
              <a:t>sem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spc="5" dirty="0">
                <a:latin typeface="Times New Roman"/>
                <a:cs typeface="Times New Roman"/>
              </a:rPr>
              <a:t>írt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le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azokból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70" dirty="0">
                <a:latin typeface="Times New Roman"/>
                <a:cs typeface="Times New Roman"/>
              </a:rPr>
              <a:t>a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gondolatokból,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melyeket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napjainkig</a:t>
            </a:r>
            <a:endParaRPr sz="2100" dirty="0">
              <a:latin typeface="Times New Roman"/>
              <a:cs typeface="Times New Roman"/>
            </a:endParaRPr>
          </a:p>
          <a:p>
            <a:pPr marL="1205865">
              <a:lnSpc>
                <a:spcPts val="2400"/>
              </a:lnSpc>
            </a:pPr>
            <a:r>
              <a:rPr sz="2100" spc="-55" dirty="0">
                <a:latin typeface="Times New Roman"/>
                <a:cs typeface="Times New Roman"/>
              </a:rPr>
              <a:t>Kína egyik </a:t>
            </a:r>
            <a:r>
              <a:rPr sz="2100" spc="25" dirty="0">
                <a:latin typeface="Times New Roman"/>
                <a:cs typeface="Times New Roman"/>
              </a:rPr>
              <a:t>legismertebb </a:t>
            </a:r>
            <a:r>
              <a:rPr sz="2100" spc="-15" dirty="0">
                <a:latin typeface="Times New Roman"/>
                <a:cs typeface="Times New Roman"/>
              </a:rPr>
              <a:t>„szellemi </a:t>
            </a:r>
            <a:r>
              <a:rPr sz="2100" spc="45" dirty="0">
                <a:latin typeface="Times New Roman"/>
                <a:cs typeface="Times New Roman"/>
              </a:rPr>
              <a:t>exportjaként” tartunk</a:t>
            </a:r>
            <a:r>
              <a:rPr sz="2100" spc="-229" dirty="0">
                <a:latin typeface="Times New Roman"/>
                <a:cs typeface="Times New Roman"/>
              </a:rPr>
              <a:t> </a:t>
            </a:r>
            <a:r>
              <a:rPr sz="2100" spc="5" dirty="0">
                <a:latin typeface="Times New Roman"/>
                <a:cs typeface="Times New Roman"/>
              </a:rPr>
              <a:t>számon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buChar char="•"/>
              <a:tabLst>
                <a:tab pos="213995" algn="l"/>
              </a:tabLst>
            </a:pPr>
            <a:r>
              <a:rPr sz="2100" spc="15" dirty="0">
                <a:latin typeface="Times New Roman"/>
                <a:cs typeface="Times New Roman"/>
              </a:rPr>
              <a:t>legolvasottabb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műve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(tanítványai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által):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endParaRPr lang="hu-HU" sz="2100" spc="-75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buChar char="•"/>
              <a:tabLst>
                <a:tab pos="213995" algn="l"/>
              </a:tabLst>
            </a:pPr>
            <a:r>
              <a:rPr sz="2100" b="1" spc="15" dirty="0" err="1">
                <a:latin typeface="Times New Roman"/>
                <a:cs typeface="Times New Roman"/>
              </a:rPr>
              <a:t>Beszélgetések</a:t>
            </a:r>
            <a:r>
              <a:rPr sz="2100" b="1" spc="-35" dirty="0">
                <a:latin typeface="Times New Roman"/>
                <a:cs typeface="Times New Roman"/>
              </a:rPr>
              <a:t> </a:t>
            </a:r>
            <a:r>
              <a:rPr sz="2100" b="1" spc="50" dirty="0">
                <a:latin typeface="Times New Roman"/>
                <a:cs typeface="Times New Roman"/>
              </a:rPr>
              <a:t>és</a:t>
            </a:r>
            <a:r>
              <a:rPr sz="2100" b="1" spc="-55" dirty="0">
                <a:latin typeface="Times New Roman"/>
                <a:cs typeface="Times New Roman"/>
              </a:rPr>
              <a:t> </a:t>
            </a:r>
            <a:r>
              <a:rPr sz="2100" b="1" spc="50" dirty="0">
                <a:latin typeface="Times New Roman"/>
                <a:cs typeface="Times New Roman"/>
              </a:rPr>
              <a:t>mondások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spc="-70" dirty="0">
                <a:latin typeface="Times New Roman"/>
                <a:cs typeface="Times New Roman"/>
              </a:rPr>
              <a:t>(</a:t>
            </a:r>
            <a:r>
              <a:rPr sz="2100" dirty="0">
                <a:latin typeface="PMingLiU"/>
                <a:cs typeface="PMingLiU"/>
              </a:rPr>
              <a:t>论</a:t>
            </a:r>
            <a:r>
              <a:rPr sz="2100" spc="-5" dirty="0">
                <a:latin typeface="PMingLiU"/>
                <a:cs typeface="PMingLiU"/>
              </a:rPr>
              <a:t>语</a:t>
            </a:r>
            <a:r>
              <a:rPr sz="2100" spc="-25" dirty="0">
                <a:latin typeface="Times New Roman"/>
                <a:cs typeface="Times New Roman"/>
              </a:rPr>
              <a:t>;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0" dirty="0">
                <a:latin typeface="Times New Roman"/>
                <a:cs typeface="Times New Roman"/>
              </a:rPr>
              <a:t>Lun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40" dirty="0">
                <a:latin typeface="Times New Roman"/>
                <a:cs typeface="Times New Roman"/>
              </a:rPr>
              <a:t>yü)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65300" y="1130278"/>
            <a:ext cx="7315200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Konfuciusz </a:t>
            </a:r>
            <a:r>
              <a:rPr spc="25" dirty="0"/>
              <a:t>máig </a:t>
            </a:r>
            <a:r>
              <a:rPr spc="140" dirty="0"/>
              <a:t>ható</a:t>
            </a:r>
            <a:r>
              <a:rPr spc="-190" dirty="0"/>
              <a:t> </a:t>
            </a:r>
            <a:r>
              <a:rPr spc="110" dirty="0"/>
              <a:t>tanai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08" y="2181917"/>
            <a:ext cx="8849360" cy="4347344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100" spc="-120" dirty="0">
                <a:latin typeface="Times New Roman"/>
                <a:cs typeface="Times New Roman"/>
              </a:rPr>
              <a:t>„A </a:t>
            </a:r>
            <a:r>
              <a:rPr lang="hu-HU" sz="2100" spc="-120" dirty="0">
                <a:latin typeface="Times New Roman"/>
                <a:cs typeface="Times New Roman"/>
              </a:rPr>
              <a:t> </a:t>
            </a:r>
            <a:r>
              <a:rPr sz="2100" spc="40" dirty="0" err="1">
                <a:latin typeface="Times New Roman"/>
                <a:cs typeface="Times New Roman"/>
              </a:rPr>
              <a:t>legnagyobb</a:t>
            </a:r>
            <a:r>
              <a:rPr sz="2100" spc="4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bölcs, </a:t>
            </a:r>
            <a:r>
              <a:rPr sz="2100" spc="40" dirty="0">
                <a:latin typeface="Times New Roman"/>
                <a:cs typeface="Times New Roman"/>
              </a:rPr>
              <a:t>az </a:t>
            </a:r>
            <a:r>
              <a:rPr sz="2100" spc="20" dirty="0">
                <a:latin typeface="Times New Roman"/>
                <a:cs typeface="Times New Roman"/>
              </a:rPr>
              <a:t>első </a:t>
            </a:r>
            <a:r>
              <a:rPr sz="2100" spc="25" dirty="0">
                <a:latin typeface="Times New Roman"/>
                <a:cs typeface="Times New Roman"/>
              </a:rPr>
              <a:t>tanító”, </a:t>
            </a:r>
            <a:r>
              <a:rPr sz="2100" spc="170" dirty="0">
                <a:latin typeface="Times New Roman"/>
                <a:cs typeface="Times New Roman"/>
              </a:rPr>
              <a:t>a </a:t>
            </a:r>
            <a:r>
              <a:rPr sz="2100" spc="-60" dirty="0">
                <a:latin typeface="Times New Roman"/>
                <a:cs typeface="Times New Roman"/>
              </a:rPr>
              <a:t>„Tízezernyi </a:t>
            </a:r>
            <a:r>
              <a:rPr sz="2100" spc="35" dirty="0">
                <a:latin typeface="Times New Roman"/>
                <a:cs typeface="Times New Roman"/>
              </a:rPr>
              <a:t>nemzedék </a:t>
            </a:r>
            <a:r>
              <a:rPr sz="2100" spc="55" dirty="0">
                <a:latin typeface="Times New Roman"/>
                <a:cs typeface="Times New Roman"/>
              </a:rPr>
              <a:t>tanítói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40" dirty="0">
                <a:latin typeface="Times New Roman"/>
                <a:cs typeface="Times New Roman"/>
              </a:rPr>
              <a:t>példaképe”</a:t>
            </a:r>
            <a:endParaRPr sz="21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25"/>
              </a:spcBef>
            </a:pPr>
            <a:r>
              <a:rPr sz="2100" spc="-15" dirty="0">
                <a:latin typeface="Times New Roman"/>
                <a:cs typeface="Times New Roman"/>
              </a:rPr>
              <a:t>az </a:t>
            </a:r>
            <a:r>
              <a:rPr sz="2100" b="1" u="sng" dirty="0">
                <a:latin typeface="Times New Roman"/>
                <a:cs typeface="Times New Roman"/>
              </a:rPr>
              <a:t>élethosszig </a:t>
            </a:r>
            <a:r>
              <a:rPr sz="2100" b="1" u="sng" spc="70" dirty="0">
                <a:latin typeface="Times New Roman"/>
                <a:cs typeface="Times New Roman"/>
              </a:rPr>
              <a:t>tartó </a:t>
            </a:r>
            <a:r>
              <a:rPr sz="2100" b="1" u="sng" spc="35" dirty="0">
                <a:latin typeface="Times New Roman"/>
                <a:cs typeface="Times New Roman"/>
              </a:rPr>
              <a:t>tanulás </a:t>
            </a:r>
            <a:r>
              <a:rPr sz="2100" b="1" u="sng" spc="20" dirty="0">
                <a:latin typeface="Times New Roman"/>
                <a:cs typeface="Times New Roman"/>
              </a:rPr>
              <a:t>gondolatának</a:t>
            </a:r>
            <a:r>
              <a:rPr sz="2100" b="1" u="sng" spc="-320" dirty="0">
                <a:latin typeface="Times New Roman"/>
                <a:cs typeface="Times New Roman"/>
              </a:rPr>
              <a:t> </a:t>
            </a:r>
            <a:r>
              <a:rPr sz="2100" b="1" u="sng" spc="-10" dirty="0">
                <a:latin typeface="Times New Roman"/>
                <a:cs typeface="Times New Roman"/>
              </a:rPr>
              <a:t>megfogalmazója</a:t>
            </a:r>
            <a:r>
              <a:rPr sz="2100" spc="-10" dirty="0">
                <a:latin typeface="Times New Roman"/>
                <a:cs typeface="Times New Roman"/>
              </a:rPr>
              <a:t>,</a:t>
            </a:r>
            <a:endParaRPr sz="2100" dirty="0">
              <a:latin typeface="Times New Roman"/>
              <a:cs typeface="Times New Roman"/>
            </a:endParaRPr>
          </a:p>
          <a:p>
            <a:pPr marL="822960" indent="-201295">
              <a:lnSpc>
                <a:spcPts val="2395"/>
              </a:lnSpc>
              <a:spcBef>
                <a:spcPts val="635"/>
              </a:spcBef>
              <a:buChar char="•"/>
              <a:tabLst>
                <a:tab pos="823594" algn="l"/>
              </a:tabLst>
            </a:pPr>
            <a:r>
              <a:rPr sz="2100" spc="-15" dirty="0">
                <a:latin typeface="Times New Roman"/>
                <a:cs typeface="Times New Roman"/>
              </a:rPr>
              <a:t>közvetlenül </a:t>
            </a:r>
            <a:r>
              <a:rPr sz="2100" spc="70" dirty="0">
                <a:latin typeface="Times New Roman"/>
                <a:cs typeface="Times New Roman"/>
              </a:rPr>
              <a:t>nem </a:t>
            </a:r>
            <a:r>
              <a:rPr sz="2100" spc="-25" dirty="0">
                <a:latin typeface="Times New Roman"/>
                <a:cs typeface="Times New Roman"/>
              </a:rPr>
              <a:t>foglalkozott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75" dirty="0">
                <a:latin typeface="Times New Roman"/>
                <a:cs typeface="Times New Roman"/>
              </a:rPr>
              <a:t>test</a:t>
            </a:r>
            <a:r>
              <a:rPr sz="2100" spc="-380" dirty="0">
                <a:latin typeface="Times New Roman"/>
                <a:cs typeface="Times New Roman"/>
              </a:rPr>
              <a:t> </a:t>
            </a:r>
            <a:r>
              <a:rPr sz="2100" spc="-80" dirty="0">
                <a:latin typeface="Times New Roman"/>
                <a:cs typeface="Times New Roman"/>
              </a:rPr>
              <a:t>fizikai </a:t>
            </a:r>
            <a:r>
              <a:rPr sz="2100" spc="-5" dirty="0">
                <a:latin typeface="Times New Roman"/>
                <a:cs typeface="Times New Roman"/>
              </a:rPr>
              <a:t>egészségével, </a:t>
            </a:r>
            <a:r>
              <a:rPr sz="2100" spc="30" dirty="0">
                <a:latin typeface="Times New Roman"/>
                <a:cs typeface="Times New Roman"/>
              </a:rPr>
              <a:t>annál </a:t>
            </a:r>
            <a:r>
              <a:rPr sz="2100" spc="80" dirty="0">
                <a:latin typeface="Times New Roman"/>
                <a:cs typeface="Times New Roman"/>
              </a:rPr>
              <a:t>többet</a:t>
            </a:r>
            <a:endParaRPr sz="2100" dirty="0">
              <a:latin typeface="Times New Roman"/>
              <a:cs typeface="Times New Roman"/>
            </a:endParaRPr>
          </a:p>
          <a:p>
            <a:pPr marL="198755" algn="ctr">
              <a:lnSpc>
                <a:spcPts val="2395"/>
              </a:lnSpc>
            </a:pPr>
            <a:r>
              <a:rPr sz="2100" spc="170" dirty="0">
                <a:latin typeface="Times New Roman"/>
                <a:cs typeface="Times New Roman"/>
              </a:rPr>
              <a:t>a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b="1" u="sng" spc="-35" dirty="0">
                <a:latin typeface="Times New Roman"/>
                <a:cs typeface="Times New Roman"/>
              </a:rPr>
              <a:t>lelki</a:t>
            </a:r>
            <a:r>
              <a:rPr sz="2100" b="1" u="sng" spc="-50" dirty="0">
                <a:latin typeface="Times New Roman"/>
                <a:cs typeface="Times New Roman"/>
              </a:rPr>
              <a:t> </a:t>
            </a:r>
            <a:r>
              <a:rPr sz="2100" b="1" u="sng" spc="30" dirty="0">
                <a:latin typeface="Times New Roman"/>
                <a:cs typeface="Times New Roman"/>
              </a:rPr>
              <a:t>egészséggel,</a:t>
            </a:r>
            <a:r>
              <a:rPr sz="2100" b="1" u="sng" spc="-55" dirty="0">
                <a:latin typeface="Times New Roman"/>
                <a:cs typeface="Times New Roman"/>
              </a:rPr>
              <a:t> </a:t>
            </a:r>
            <a:r>
              <a:rPr sz="2100" b="1" u="sng" spc="40" dirty="0">
                <a:latin typeface="Times New Roman"/>
                <a:cs typeface="Times New Roman"/>
              </a:rPr>
              <a:t>az</a:t>
            </a:r>
            <a:r>
              <a:rPr sz="2100" b="1" u="sng" spc="-55" dirty="0">
                <a:latin typeface="Times New Roman"/>
                <a:cs typeface="Times New Roman"/>
              </a:rPr>
              <a:t> </a:t>
            </a:r>
            <a:r>
              <a:rPr sz="2100" b="1" u="sng" spc="-10" dirty="0">
                <a:latin typeface="Times New Roman"/>
                <a:cs typeface="Times New Roman"/>
              </a:rPr>
              <a:t>erkölccsel,</a:t>
            </a:r>
            <a:r>
              <a:rPr sz="2100" b="1" u="sng" spc="-40" dirty="0">
                <a:latin typeface="Times New Roman"/>
                <a:cs typeface="Times New Roman"/>
              </a:rPr>
              <a:t> </a:t>
            </a:r>
            <a:r>
              <a:rPr sz="2100" b="1" u="sng" spc="30" dirty="0">
                <a:latin typeface="Times New Roman"/>
                <a:cs typeface="Times New Roman"/>
              </a:rPr>
              <a:t>az</a:t>
            </a:r>
            <a:r>
              <a:rPr sz="2100" b="1" u="sng" spc="-35" dirty="0">
                <a:latin typeface="Times New Roman"/>
                <a:cs typeface="Times New Roman"/>
              </a:rPr>
              <a:t> </a:t>
            </a:r>
            <a:r>
              <a:rPr sz="2100" b="1" u="sng" spc="60" dirty="0">
                <a:latin typeface="Times New Roman"/>
                <a:cs typeface="Times New Roman"/>
              </a:rPr>
              <a:t>oktatással,</a:t>
            </a:r>
            <a:r>
              <a:rPr sz="2100" b="1" u="sng" spc="-10" dirty="0">
                <a:latin typeface="Times New Roman"/>
                <a:cs typeface="Times New Roman"/>
              </a:rPr>
              <a:t> </a:t>
            </a:r>
            <a:r>
              <a:rPr sz="2100" b="1" u="sng" spc="30" dirty="0">
                <a:latin typeface="Times New Roman"/>
                <a:cs typeface="Times New Roman"/>
              </a:rPr>
              <a:t>az</a:t>
            </a:r>
            <a:r>
              <a:rPr sz="2100" b="1" u="sng" spc="-35" dirty="0">
                <a:latin typeface="Times New Roman"/>
                <a:cs typeface="Times New Roman"/>
              </a:rPr>
              <a:t> </a:t>
            </a:r>
            <a:r>
              <a:rPr sz="2100" b="1" u="sng" spc="80" dirty="0">
                <a:latin typeface="Times New Roman"/>
                <a:cs typeface="Times New Roman"/>
              </a:rPr>
              <a:t>oktatás</a:t>
            </a:r>
            <a:r>
              <a:rPr sz="2100" b="1" u="sng" spc="-25" dirty="0">
                <a:latin typeface="Times New Roman"/>
                <a:cs typeface="Times New Roman"/>
              </a:rPr>
              <a:t> </a:t>
            </a:r>
            <a:r>
              <a:rPr sz="2100" b="1" u="sng" spc="45" dirty="0">
                <a:latin typeface="Times New Roman"/>
                <a:cs typeface="Times New Roman"/>
              </a:rPr>
              <a:t>fontosságával,</a:t>
            </a:r>
            <a:endParaRPr sz="2100" b="1" u="sng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635"/>
              </a:spcBef>
            </a:pPr>
            <a:r>
              <a:rPr sz="2100" b="1" u="sng" spc="-25" dirty="0">
                <a:latin typeface="Times New Roman"/>
                <a:cs typeface="Times New Roman"/>
              </a:rPr>
              <a:t>azaz </a:t>
            </a:r>
            <a:r>
              <a:rPr sz="2100" b="1" u="sng" spc="70" dirty="0">
                <a:latin typeface="Times New Roman"/>
                <a:cs typeface="Times New Roman"/>
              </a:rPr>
              <a:t>a </a:t>
            </a:r>
            <a:r>
              <a:rPr sz="2100" b="1" u="sng" spc="25" dirty="0">
                <a:latin typeface="Times New Roman"/>
                <a:cs typeface="Times New Roman"/>
              </a:rPr>
              <a:t>társadalmi-életmód</a:t>
            </a:r>
            <a:r>
              <a:rPr sz="2100" b="1" u="sng" spc="-200" dirty="0">
                <a:latin typeface="Times New Roman"/>
                <a:cs typeface="Times New Roman"/>
              </a:rPr>
              <a:t> </a:t>
            </a:r>
            <a:r>
              <a:rPr sz="2100" b="1" u="sng" spc="-5" dirty="0">
                <a:latin typeface="Times New Roman"/>
                <a:cs typeface="Times New Roman"/>
              </a:rPr>
              <a:t>kérdéseivel</a:t>
            </a:r>
            <a:endParaRPr sz="2100" b="1" u="sng" dirty="0">
              <a:latin typeface="Times New Roman"/>
              <a:cs typeface="Times New Roman"/>
            </a:endParaRPr>
          </a:p>
          <a:p>
            <a:pPr marL="262255" indent="-201295">
              <a:lnSpc>
                <a:spcPts val="2395"/>
              </a:lnSpc>
              <a:spcBef>
                <a:spcPts val="625"/>
              </a:spcBef>
              <a:buChar char="•"/>
              <a:tabLst>
                <a:tab pos="262890" algn="l"/>
              </a:tabLst>
            </a:pPr>
            <a:r>
              <a:rPr sz="2100" spc="70" dirty="0">
                <a:latin typeface="Times New Roman"/>
                <a:cs typeface="Times New Roman"/>
              </a:rPr>
              <a:t>a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40" dirty="0">
                <a:latin typeface="Times New Roman"/>
                <a:cs typeface="Times New Roman"/>
              </a:rPr>
              <a:t>kínai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Times New Roman"/>
                <a:cs typeface="Times New Roman"/>
              </a:rPr>
              <a:t>emberek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b="1" spc="40" dirty="0">
                <a:latin typeface="Times New Roman"/>
                <a:cs typeface="Times New Roman"/>
              </a:rPr>
              <a:t>mentális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b="1" spc="45" dirty="0">
                <a:latin typeface="Times New Roman"/>
                <a:cs typeface="Times New Roman"/>
              </a:rPr>
              <a:t>egészségére</a:t>
            </a:r>
            <a:r>
              <a:rPr sz="2100" b="1" spc="-60" dirty="0">
                <a:latin typeface="Times New Roman"/>
                <a:cs typeface="Times New Roman"/>
              </a:rPr>
              <a:t> </a:t>
            </a:r>
            <a:r>
              <a:rPr sz="2100" spc="15" dirty="0">
                <a:latin typeface="Times New Roman"/>
                <a:cs typeface="Times New Roman"/>
              </a:rPr>
              <a:t>gyakorol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170" dirty="0">
                <a:latin typeface="Times New Roman"/>
                <a:cs typeface="Times New Roman"/>
              </a:rPr>
              <a:t>a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50" dirty="0">
                <a:latin typeface="Times New Roman"/>
                <a:cs typeface="Times New Roman"/>
              </a:rPr>
              <a:t>mai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50" dirty="0">
                <a:latin typeface="Times New Roman"/>
                <a:cs typeface="Times New Roman"/>
              </a:rPr>
              <a:t>napig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35" dirty="0">
                <a:latin typeface="Times New Roman"/>
                <a:cs typeface="Times New Roman"/>
              </a:rPr>
              <a:t>jelentős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105" dirty="0" err="1">
                <a:latin typeface="Times New Roman"/>
                <a:cs typeface="Times New Roman"/>
              </a:rPr>
              <a:t>hatást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5" dirty="0" err="1">
                <a:latin typeface="Times New Roman"/>
                <a:cs typeface="Times New Roman"/>
              </a:rPr>
              <a:t>az</a:t>
            </a:r>
            <a:r>
              <a:rPr lang="hu-HU" sz="2100" dirty="0">
                <a:latin typeface="Times New Roman"/>
                <a:cs typeface="Times New Roman"/>
              </a:rPr>
              <a:t> </a:t>
            </a:r>
            <a:r>
              <a:rPr sz="2100" spc="35" dirty="0" err="1">
                <a:latin typeface="Times New Roman"/>
                <a:cs typeface="Times New Roman"/>
              </a:rPr>
              <a:t>élethez</a:t>
            </a:r>
            <a:r>
              <a:rPr sz="2100" spc="35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Times New Roman"/>
                <a:cs typeface="Times New Roman"/>
              </a:rPr>
              <a:t>rendelt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20" dirty="0">
                <a:latin typeface="Times New Roman"/>
                <a:cs typeface="Times New Roman"/>
              </a:rPr>
              <a:t>értékrendszerével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250" dirty="0">
              <a:latin typeface="Times New Roman"/>
              <a:cs typeface="Times New Roman"/>
            </a:endParaRPr>
          </a:p>
          <a:p>
            <a:pPr algn="ctr">
              <a:lnSpc>
                <a:spcPts val="2400"/>
              </a:lnSpc>
            </a:pPr>
            <a:r>
              <a:rPr sz="2100" spc="-65" dirty="0">
                <a:latin typeface="Times New Roman"/>
                <a:cs typeface="Times New Roman"/>
              </a:rPr>
              <a:t>Konfuciusz </a:t>
            </a:r>
            <a:r>
              <a:rPr sz="2100" dirty="0">
                <a:latin typeface="Times New Roman"/>
                <a:cs typeface="Times New Roman"/>
              </a:rPr>
              <a:t>szerint </a:t>
            </a:r>
            <a:r>
              <a:rPr sz="2100" spc="-15" dirty="0">
                <a:latin typeface="Times New Roman"/>
                <a:cs typeface="Times New Roman"/>
              </a:rPr>
              <a:t>az </a:t>
            </a:r>
            <a:r>
              <a:rPr sz="2100" spc="50" dirty="0">
                <a:latin typeface="Times New Roman"/>
                <a:cs typeface="Times New Roman"/>
              </a:rPr>
              <a:t>állandó </a:t>
            </a:r>
            <a:r>
              <a:rPr sz="2100" spc="35" dirty="0">
                <a:latin typeface="Times New Roman"/>
                <a:cs typeface="Times New Roman"/>
              </a:rPr>
              <a:t>önművelésre </a:t>
            </a:r>
            <a:r>
              <a:rPr sz="2100" spc="20" dirty="0">
                <a:latin typeface="Times New Roman"/>
                <a:cs typeface="Times New Roman"/>
              </a:rPr>
              <a:t>mindenkinek </a:t>
            </a:r>
            <a:r>
              <a:rPr sz="2100" spc="15" dirty="0">
                <a:latin typeface="Times New Roman"/>
                <a:cs typeface="Times New Roman"/>
              </a:rPr>
              <a:t>szüksége</a:t>
            </a:r>
            <a:r>
              <a:rPr sz="2100" spc="-305" dirty="0">
                <a:latin typeface="Times New Roman"/>
                <a:cs typeface="Times New Roman"/>
              </a:rPr>
              <a:t> </a:t>
            </a:r>
            <a:r>
              <a:rPr sz="2100" spc="35" dirty="0">
                <a:latin typeface="Times New Roman"/>
                <a:cs typeface="Times New Roman"/>
              </a:rPr>
              <a:t>van,</a:t>
            </a:r>
            <a:endParaRPr sz="2100" dirty="0">
              <a:latin typeface="Times New Roman"/>
              <a:cs typeface="Times New Roman"/>
            </a:endParaRPr>
          </a:p>
          <a:p>
            <a:pPr marL="56515" marR="47625" algn="ctr">
              <a:lnSpc>
                <a:spcPts val="2270"/>
              </a:lnSpc>
              <a:spcBef>
                <a:spcPts val="165"/>
              </a:spcBef>
            </a:pPr>
            <a:r>
              <a:rPr sz="2100" spc="60" dirty="0">
                <a:latin typeface="Times New Roman"/>
                <a:cs typeface="Times New Roman"/>
              </a:rPr>
              <a:t>és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45" dirty="0">
                <a:latin typeface="Times New Roman"/>
                <a:cs typeface="Times New Roman"/>
              </a:rPr>
              <a:t>ennek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65" dirty="0">
                <a:latin typeface="Times New Roman"/>
                <a:cs typeface="Times New Roman"/>
              </a:rPr>
              <a:t>nem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30" dirty="0">
                <a:latin typeface="Times New Roman"/>
                <a:cs typeface="Times New Roman"/>
              </a:rPr>
              <a:t>csupán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az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b="1" spc="30" dirty="0">
                <a:latin typeface="Times New Roman"/>
                <a:cs typeface="Times New Roman"/>
              </a:rPr>
              <a:t>ismeretek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15" dirty="0">
                <a:latin typeface="Times New Roman"/>
                <a:cs typeface="Times New Roman"/>
              </a:rPr>
              <a:t>megszerzésére</a:t>
            </a:r>
            <a:r>
              <a:rPr sz="2100" b="1" spc="5" dirty="0">
                <a:latin typeface="Times New Roman"/>
                <a:cs typeface="Times New Roman"/>
              </a:rPr>
              <a:t> </a:t>
            </a:r>
            <a:r>
              <a:rPr sz="2100" b="1" spc="-65" dirty="0">
                <a:latin typeface="Times New Roman"/>
                <a:cs typeface="Times New Roman"/>
              </a:rPr>
              <a:t>kell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szorítkoznia,</a:t>
            </a:r>
            <a:r>
              <a:rPr sz="2100" b="1" spc="-40" dirty="0">
                <a:latin typeface="Times New Roman"/>
                <a:cs typeface="Times New Roman"/>
              </a:rPr>
              <a:t> </a:t>
            </a:r>
            <a:r>
              <a:rPr sz="2100" b="1" spc="60" dirty="0">
                <a:latin typeface="Times New Roman"/>
                <a:cs typeface="Times New Roman"/>
              </a:rPr>
              <a:t>hanem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95" dirty="0">
                <a:latin typeface="Times New Roman"/>
                <a:cs typeface="Times New Roman"/>
              </a:rPr>
              <a:t>ki</a:t>
            </a:r>
            <a:r>
              <a:rPr sz="2100" b="1" spc="-65" dirty="0">
                <a:latin typeface="Times New Roman"/>
                <a:cs typeface="Times New Roman"/>
              </a:rPr>
              <a:t> kell  </a:t>
            </a:r>
            <a:r>
              <a:rPr sz="2100" b="1" spc="40" dirty="0">
                <a:latin typeface="Times New Roman"/>
                <a:cs typeface="Times New Roman"/>
              </a:rPr>
              <a:t>terjednie </a:t>
            </a:r>
            <a:r>
              <a:rPr sz="2100" b="1" spc="-15" dirty="0">
                <a:latin typeface="Times New Roman"/>
                <a:cs typeface="Times New Roman"/>
              </a:rPr>
              <a:t>egyszersmind </a:t>
            </a:r>
            <a:r>
              <a:rPr sz="2100" b="1" spc="170" dirty="0">
                <a:latin typeface="Times New Roman"/>
                <a:cs typeface="Times New Roman"/>
              </a:rPr>
              <a:t>a</a:t>
            </a:r>
            <a:r>
              <a:rPr sz="2100" b="1" spc="-285" dirty="0">
                <a:latin typeface="Times New Roman"/>
                <a:cs typeface="Times New Roman"/>
              </a:rPr>
              <a:t> </a:t>
            </a:r>
            <a:r>
              <a:rPr sz="2100" b="1" spc="10" dirty="0">
                <a:latin typeface="Times New Roman"/>
                <a:cs typeface="Times New Roman"/>
              </a:rPr>
              <a:t>jellem </a:t>
            </a:r>
            <a:r>
              <a:rPr sz="2100" b="1" spc="60" dirty="0">
                <a:latin typeface="Times New Roman"/>
                <a:cs typeface="Times New Roman"/>
              </a:rPr>
              <a:t>építésére </a:t>
            </a:r>
            <a:r>
              <a:rPr sz="2100" b="1" spc="-20" dirty="0">
                <a:latin typeface="Times New Roman"/>
                <a:cs typeface="Times New Roman"/>
              </a:rPr>
              <a:t>is.</a:t>
            </a:r>
            <a:endParaRPr sz="21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94028" y="1163919"/>
            <a:ext cx="569277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Konfuciusz </a:t>
            </a:r>
            <a:r>
              <a:rPr spc="110" dirty="0"/>
              <a:t>tanai </a:t>
            </a:r>
            <a:r>
              <a:rPr spc="-5" dirty="0"/>
              <a:t>az</a:t>
            </a:r>
            <a:r>
              <a:rPr spc="-225" dirty="0"/>
              <a:t> </a:t>
            </a:r>
            <a:r>
              <a:rPr spc="90" dirty="0"/>
              <a:t>életmódról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5523" y="2312975"/>
            <a:ext cx="7024370" cy="343786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13360" marR="6350" indent="-200660" algn="just">
              <a:lnSpc>
                <a:spcPts val="2270"/>
              </a:lnSpc>
              <a:spcBef>
                <a:spcPts val="380"/>
              </a:spcBef>
              <a:buChar char="•"/>
              <a:tabLst>
                <a:tab pos="213995" algn="l"/>
              </a:tabLst>
            </a:pPr>
            <a:r>
              <a:rPr sz="2100" spc="-204" dirty="0">
                <a:latin typeface="Times New Roman"/>
                <a:cs typeface="Times New Roman"/>
              </a:rPr>
              <a:t>Az </a:t>
            </a:r>
            <a:r>
              <a:rPr sz="2100" spc="65" dirty="0">
                <a:latin typeface="Times New Roman"/>
                <a:cs typeface="Times New Roman"/>
              </a:rPr>
              <a:t>ember </a:t>
            </a:r>
            <a:r>
              <a:rPr sz="2100" b="1" spc="40" dirty="0">
                <a:latin typeface="Times New Roman"/>
                <a:cs typeface="Times New Roman"/>
              </a:rPr>
              <a:t>mentális egészsége </a:t>
            </a:r>
            <a:r>
              <a:rPr sz="2100" b="1" spc="-10" dirty="0">
                <a:latin typeface="Times New Roman"/>
                <a:cs typeface="Times New Roman"/>
              </a:rPr>
              <a:t>szoros </a:t>
            </a:r>
            <a:r>
              <a:rPr sz="2100" b="1" spc="5" dirty="0">
                <a:latin typeface="Times New Roman"/>
                <a:cs typeface="Times New Roman"/>
              </a:rPr>
              <a:t>összefüggést </a:t>
            </a:r>
            <a:r>
              <a:rPr sz="2100" b="1" spc="70" dirty="0">
                <a:latin typeface="Times New Roman"/>
                <a:cs typeface="Times New Roman"/>
              </a:rPr>
              <a:t>mutat a  </a:t>
            </a:r>
            <a:r>
              <a:rPr sz="2100" b="1" spc="-80" dirty="0">
                <a:latin typeface="Times New Roman"/>
                <a:cs typeface="Times New Roman"/>
              </a:rPr>
              <a:t>fizikai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dirty="0" err="1">
                <a:latin typeface="Times New Roman"/>
                <a:cs typeface="Times New Roman"/>
              </a:rPr>
              <a:t>állapotával</a:t>
            </a:r>
            <a:r>
              <a:rPr sz="2100" b="1" dirty="0">
                <a:latin typeface="Times New Roman"/>
                <a:cs typeface="Times New Roman"/>
              </a:rPr>
              <a:t>.</a:t>
            </a:r>
            <a:r>
              <a:rPr lang="hu-HU" sz="2100" b="1" dirty="0">
                <a:latin typeface="Times New Roman"/>
                <a:cs typeface="Times New Roman"/>
              </a:rPr>
              <a:t> (test-lélek-szellem)</a:t>
            </a:r>
            <a:endParaRPr sz="21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300" dirty="0">
              <a:latin typeface="Times New Roman"/>
              <a:cs typeface="Times New Roman"/>
            </a:endParaRPr>
          </a:p>
          <a:p>
            <a:pPr marL="213360" marR="5715" indent="-200660" algn="just">
              <a:lnSpc>
                <a:spcPct val="90300"/>
              </a:lnSpc>
              <a:spcBef>
                <a:spcPts val="1345"/>
              </a:spcBef>
              <a:buChar char="•"/>
              <a:tabLst>
                <a:tab pos="213995" algn="l"/>
              </a:tabLst>
            </a:pPr>
            <a:r>
              <a:rPr sz="2100" spc="-30" dirty="0">
                <a:latin typeface="Times New Roman"/>
                <a:cs typeface="Times New Roman"/>
              </a:rPr>
              <a:t>Ennek </a:t>
            </a:r>
            <a:r>
              <a:rPr sz="2100" spc="15" dirty="0">
                <a:latin typeface="Times New Roman"/>
                <a:cs typeface="Times New Roman"/>
              </a:rPr>
              <a:t>felismeréseként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40" dirty="0">
                <a:latin typeface="Times New Roman"/>
                <a:cs typeface="Times New Roman"/>
              </a:rPr>
              <a:t>konfuciuszi </a:t>
            </a:r>
            <a:r>
              <a:rPr sz="2100" spc="10" dirty="0">
                <a:latin typeface="Times New Roman"/>
                <a:cs typeface="Times New Roman"/>
              </a:rPr>
              <a:t>gondolatok </a:t>
            </a:r>
            <a:r>
              <a:rPr sz="2100" spc="75" dirty="0">
                <a:latin typeface="Times New Roman"/>
                <a:cs typeface="Times New Roman"/>
              </a:rPr>
              <a:t>utat </a:t>
            </a:r>
            <a:r>
              <a:rPr sz="2100" spc="45" dirty="0">
                <a:latin typeface="Times New Roman"/>
                <a:cs typeface="Times New Roman"/>
              </a:rPr>
              <a:t>törtek  </a:t>
            </a:r>
            <a:r>
              <a:rPr sz="2100" spc="-105" dirty="0">
                <a:latin typeface="Times New Roman"/>
                <a:cs typeface="Times New Roman"/>
              </a:rPr>
              <a:t>Kína </a:t>
            </a:r>
            <a:r>
              <a:rPr sz="2100" spc="-20" dirty="0">
                <a:latin typeface="Times New Roman"/>
                <a:cs typeface="Times New Roman"/>
              </a:rPr>
              <a:t>másik, </a:t>
            </a:r>
            <a:r>
              <a:rPr sz="2100" spc="30" dirty="0">
                <a:latin typeface="Times New Roman"/>
                <a:cs typeface="Times New Roman"/>
              </a:rPr>
              <a:t>ismét </a:t>
            </a:r>
            <a:r>
              <a:rPr sz="2100" spc="20" dirty="0">
                <a:latin typeface="Times New Roman"/>
                <a:cs typeface="Times New Roman"/>
              </a:rPr>
              <a:t>reneszánszát élő </a:t>
            </a:r>
            <a:r>
              <a:rPr sz="2100" spc="10" dirty="0">
                <a:latin typeface="Times New Roman"/>
                <a:cs typeface="Times New Roman"/>
              </a:rPr>
              <a:t>hagyatékának </a:t>
            </a:r>
            <a:r>
              <a:rPr sz="2100" b="1" spc="70" dirty="0">
                <a:latin typeface="Times New Roman"/>
                <a:cs typeface="Times New Roman"/>
              </a:rPr>
              <a:t>a  </a:t>
            </a:r>
            <a:r>
              <a:rPr sz="2100" b="1" spc="45" dirty="0">
                <a:latin typeface="Times New Roman"/>
                <a:cs typeface="Times New Roman"/>
              </a:rPr>
              <a:t>hagyományos </a:t>
            </a:r>
            <a:r>
              <a:rPr sz="2100" b="1" spc="5" dirty="0">
                <a:latin typeface="Times New Roman"/>
                <a:cs typeface="Times New Roman"/>
              </a:rPr>
              <a:t>kínai </a:t>
            </a:r>
            <a:r>
              <a:rPr sz="2100" b="1" spc="25" dirty="0">
                <a:latin typeface="Times New Roman"/>
                <a:cs typeface="Times New Roman"/>
              </a:rPr>
              <a:t>orvoslás</a:t>
            </a:r>
            <a:r>
              <a:rPr sz="2100" b="1" spc="-170" dirty="0">
                <a:latin typeface="Times New Roman"/>
                <a:cs typeface="Times New Roman"/>
              </a:rPr>
              <a:t> </a:t>
            </a:r>
            <a:r>
              <a:rPr sz="2100" b="1" spc="40" dirty="0" err="1">
                <a:latin typeface="Times New Roman"/>
                <a:cs typeface="Times New Roman"/>
              </a:rPr>
              <a:t>elterjedésének</a:t>
            </a:r>
            <a:r>
              <a:rPr sz="2100" b="1" spc="40" dirty="0">
                <a:latin typeface="Times New Roman"/>
                <a:cs typeface="Times New Roman"/>
              </a:rPr>
              <a:t>.</a:t>
            </a:r>
            <a:r>
              <a:rPr lang="hu-HU" sz="2100" b="1" spc="40" dirty="0">
                <a:latin typeface="Times New Roman"/>
                <a:cs typeface="Times New Roman"/>
              </a:rPr>
              <a:t> (holisztikus)</a:t>
            </a:r>
            <a:endParaRPr sz="21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300" dirty="0">
              <a:latin typeface="Times New Roman"/>
              <a:cs typeface="Times New Roman"/>
            </a:endParaRPr>
          </a:p>
          <a:p>
            <a:pPr marL="213360" marR="5080" indent="-200660" algn="just">
              <a:lnSpc>
                <a:spcPct val="90200"/>
              </a:lnSpc>
              <a:spcBef>
                <a:spcPts val="1380"/>
              </a:spcBef>
              <a:buChar char="•"/>
              <a:tabLst>
                <a:tab pos="213995" algn="l"/>
              </a:tabLst>
            </a:pPr>
            <a:r>
              <a:rPr sz="2100" spc="-305" dirty="0">
                <a:latin typeface="Times New Roman"/>
                <a:cs typeface="Times New Roman"/>
              </a:rPr>
              <a:t>A </a:t>
            </a:r>
            <a:r>
              <a:rPr sz="2100" spc="10" dirty="0">
                <a:latin typeface="Times New Roman"/>
                <a:cs typeface="Times New Roman"/>
              </a:rPr>
              <a:t>két </a:t>
            </a:r>
            <a:r>
              <a:rPr sz="2100" spc="-5" dirty="0">
                <a:latin typeface="Times New Roman"/>
                <a:cs typeface="Times New Roman"/>
              </a:rPr>
              <a:t>nagyszerű </a:t>
            </a:r>
            <a:r>
              <a:rPr sz="2100" spc="5" dirty="0">
                <a:latin typeface="Times New Roman"/>
                <a:cs typeface="Times New Roman"/>
              </a:rPr>
              <a:t>hagyaték </a:t>
            </a:r>
            <a:r>
              <a:rPr sz="2100" spc="65" dirty="0">
                <a:latin typeface="Times New Roman"/>
                <a:cs typeface="Times New Roman"/>
              </a:rPr>
              <a:t>hidat </a:t>
            </a:r>
            <a:r>
              <a:rPr sz="2100" dirty="0">
                <a:latin typeface="Times New Roman"/>
                <a:cs typeface="Times New Roman"/>
              </a:rPr>
              <a:t>képez, </a:t>
            </a:r>
            <a:r>
              <a:rPr sz="2100" spc="-15" dirty="0">
                <a:latin typeface="Times New Roman"/>
                <a:cs typeface="Times New Roman"/>
              </a:rPr>
              <a:t>az </a:t>
            </a:r>
            <a:r>
              <a:rPr sz="2100" spc="25" dirty="0">
                <a:latin typeface="Times New Roman"/>
                <a:cs typeface="Times New Roman"/>
              </a:rPr>
              <a:t>évezredes </a:t>
            </a:r>
            <a:r>
              <a:rPr sz="2100" spc="-10" dirty="0">
                <a:latin typeface="Times New Roman"/>
                <a:cs typeface="Times New Roman"/>
              </a:rPr>
              <a:t>keleti  </a:t>
            </a:r>
            <a:r>
              <a:rPr sz="2100" spc="5" dirty="0">
                <a:latin typeface="Times New Roman"/>
                <a:cs typeface="Times New Roman"/>
              </a:rPr>
              <a:t>kultúra,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b="1" spc="-30" dirty="0">
                <a:latin typeface="Times New Roman"/>
                <a:cs typeface="Times New Roman"/>
              </a:rPr>
              <a:t>holisztikus </a:t>
            </a:r>
            <a:r>
              <a:rPr sz="2100" b="1" spc="30" dirty="0">
                <a:latin typeface="Times New Roman"/>
                <a:cs typeface="Times New Roman"/>
              </a:rPr>
              <a:t>szemléletmódot </a:t>
            </a:r>
            <a:r>
              <a:rPr sz="2100" b="1" spc="15" dirty="0">
                <a:latin typeface="Times New Roman"/>
                <a:cs typeface="Times New Roman"/>
              </a:rPr>
              <a:t>fontosnak </a:t>
            </a:r>
            <a:r>
              <a:rPr sz="2100" b="1" spc="70" dirty="0">
                <a:latin typeface="Times New Roman"/>
                <a:cs typeface="Times New Roman"/>
              </a:rPr>
              <a:t>tartó  </a:t>
            </a:r>
            <a:r>
              <a:rPr sz="2100" b="1" spc="-25" dirty="0">
                <a:latin typeface="Times New Roman"/>
                <a:cs typeface="Times New Roman"/>
              </a:rPr>
              <a:t>gyógyászat, </a:t>
            </a:r>
            <a:r>
              <a:rPr sz="2100" spc="-5" dirty="0">
                <a:latin typeface="Times New Roman"/>
                <a:cs typeface="Times New Roman"/>
              </a:rPr>
              <a:t>valamint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15" dirty="0">
                <a:latin typeface="Times New Roman"/>
                <a:cs typeface="Times New Roman"/>
              </a:rPr>
              <a:t>nyugati </a:t>
            </a:r>
            <a:r>
              <a:rPr sz="2100" dirty="0">
                <a:latin typeface="Times New Roman"/>
                <a:cs typeface="Times New Roman"/>
              </a:rPr>
              <a:t>gondolkodás </a:t>
            </a:r>
            <a:r>
              <a:rPr sz="2100" spc="60" dirty="0">
                <a:latin typeface="Times New Roman"/>
                <a:cs typeface="Times New Roman"/>
              </a:rPr>
              <a:t>és </a:t>
            </a:r>
            <a:r>
              <a:rPr sz="2100" dirty="0">
                <a:latin typeface="Times New Roman"/>
                <a:cs typeface="Times New Roman"/>
              </a:rPr>
              <a:t>orvoslás</a:t>
            </a:r>
            <a:r>
              <a:rPr sz="2100" spc="-36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között.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6423" y="1018987"/>
            <a:ext cx="7919084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Hagyományos </a:t>
            </a:r>
            <a:r>
              <a:rPr spc="-114" dirty="0"/>
              <a:t>Kínai </a:t>
            </a:r>
            <a:r>
              <a:rPr dirty="0"/>
              <a:t>Orvoslás </a:t>
            </a:r>
            <a:r>
              <a:rPr spc="130" dirty="0"/>
              <a:t>és</a:t>
            </a:r>
            <a:r>
              <a:rPr spc="-140" dirty="0"/>
              <a:t> </a:t>
            </a:r>
            <a:r>
              <a:rPr spc="-60" dirty="0"/>
              <a:t>Konfuciusz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8663" y="2443980"/>
            <a:ext cx="7672705" cy="32637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3384" marR="5080" indent="-400685" algn="just">
              <a:lnSpc>
                <a:spcPct val="99800"/>
              </a:lnSpc>
              <a:spcBef>
                <a:spcPts val="105"/>
              </a:spcBef>
              <a:buFont typeface="Times New Roman"/>
              <a:buChar char="•"/>
              <a:tabLst>
                <a:tab pos="414020" algn="l"/>
              </a:tabLst>
            </a:pPr>
            <a:r>
              <a:rPr sz="2100" b="1" dirty="0">
                <a:latin typeface="Adobe Fan Heiti Std B"/>
                <a:cs typeface="Adobe Fan Heiti Std B"/>
              </a:rPr>
              <a:t>仁 </a:t>
            </a:r>
            <a:r>
              <a:rPr sz="2100" spc="25" dirty="0">
                <a:latin typeface="Times New Roman"/>
                <a:cs typeface="Times New Roman"/>
              </a:rPr>
              <a:t>(rén) </a:t>
            </a:r>
            <a:r>
              <a:rPr sz="2100" b="1" spc="10" dirty="0">
                <a:latin typeface="Times New Roman"/>
                <a:cs typeface="Times New Roman"/>
              </a:rPr>
              <a:t>Emberség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20" dirty="0">
                <a:latin typeface="Times New Roman"/>
                <a:cs typeface="Times New Roman"/>
              </a:rPr>
              <a:t>konfucianizmus </a:t>
            </a:r>
            <a:r>
              <a:rPr sz="2100" spc="-55" dirty="0">
                <a:latin typeface="Times New Roman"/>
                <a:cs typeface="Times New Roman"/>
              </a:rPr>
              <a:t>egyik </a:t>
            </a:r>
            <a:r>
              <a:rPr sz="2100" spc="25" dirty="0">
                <a:latin typeface="Times New Roman"/>
                <a:cs typeface="Times New Roman"/>
              </a:rPr>
              <a:t>alapvető </a:t>
            </a:r>
            <a:r>
              <a:rPr sz="2100" spc="30" dirty="0">
                <a:latin typeface="Times New Roman"/>
                <a:cs typeface="Times New Roman"/>
              </a:rPr>
              <a:t>erénye,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90" dirty="0">
                <a:latin typeface="Times New Roman"/>
                <a:cs typeface="Times New Roman"/>
              </a:rPr>
              <a:t>köz  </a:t>
            </a:r>
            <a:r>
              <a:rPr sz="2100" spc="50" dirty="0">
                <a:latin typeface="Times New Roman"/>
                <a:cs typeface="Times New Roman"/>
              </a:rPr>
              <a:t>érdekét </a:t>
            </a:r>
            <a:r>
              <a:rPr sz="2100" spc="-50" dirty="0">
                <a:latin typeface="Times New Roman"/>
                <a:cs typeface="Times New Roman"/>
              </a:rPr>
              <a:t>szolgálva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20" dirty="0">
                <a:latin typeface="Times New Roman"/>
                <a:cs typeface="Times New Roman"/>
              </a:rPr>
              <a:t>hivatali </a:t>
            </a:r>
            <a:r>
              <a:rPr sz="2100" spc="-35" dirty="0">
                <a:latin typeface="Times New Roman"/>
                <a:cs typeface="Times New Roman"/>
              </a:rPr>
              <a:t>foglalkozást </a:t>
            </a:r>
            <a:r>
              <a:rPr sz="2100" spc="15" dirty="0">
                <a:latin typeface="Times New Roman"/>
                <a:cs typeface="Times New Roman"/>
              </a:rPr>
              <a:t>követően </a:t>
            </a:r>
            <a:r>
              <a:rPr sz="2100" spc="-15" dirty="0">
                <a:latin typeface="Times New Roman"/>
                <a:cs typeface="Times New Roman"/>
              </a:rPr>
              <a:t>az </a:t>
            </a:r>
            <a:r>
              <a:rPr sz="2100" b="1" dirty="0">
                <a:latin typeface="Times New Roman"/>
                <a:cs typeface="Times New Roman"/>
              </a:rPr>
              <a:t>orvoslás </a:t>
            </a:r>
            <a:r>
              <a:rPr sz="2100" b="1" spc="70" dirty="0">
                <a:latin typeface="Times New Roman"/>
                <a:cs typeface="Times New Roman"/>
              </a:rPr>
              <a:t>a  </a:t>
            </a:r>
            <a:r>
              <a:rPr sz="2100" b="1" dirty="0">
                <a:latin typeface="Times New Roman"/>
                <a:cs typeface="Times New Roman"/>
              </a:rPr>
              <a:t>második </a:t>
            </a:r>
            <a:r>
              <a:rPr sz="2100" b="1" spc="35" dirty="0">
                <a:latin typeface="Times New Roman"/>
                <a:cs typeface="Times New Roman"/>
              </a:rPr>
              <a:t>legemberségesebb </a:t>
            </a:r>
            <a:r>
              <a:rPr sz="2100" b="1" spc="60" dirty="0">
                <a:latin typeface="Times New Roman"/>
                <a:cs typeface="Times New Roman"/>
              </a:rPr>
              <a:t>és </a:t>
            </a:r>
            <a:r>
              <a:rPr sz="2100" b="1" spc="35" dirty="0">
                <a:latin typeface="Times New Roman"/>
                <a:cs typeface="Times New Roman"/>
              </a:rPr>
              <a:t>elismertebb </a:t>
            </a:r>
            <a:r>
              <a:rPr sz="2100" b="1" spc="-10" dirty="0">
                <a:latin typeface="Times New Roman"/>
                <a:cs typeface="Times New Roman"/>
              </a:rPr>
              <a:t>szakmának </a:t>
            </a:r>
            <a:r>
              <a:rPr sz="2100" b="1" spc="20" dirty="0">
                <a:latin typeface="Times New Roman"/>
                <a:cs typeface="Times New Roman"/>
              </a:rPr>
              <a:t>számított </a:t>
            </a:r>
            <a:r>
              <a:rPr sz="2100" b="1" spc="70" dirty="0">
                <a:latin typeface="Times New Roman"/>
                <a:cs typeface="Times New Roman"/>
              </a:rPr>
              <a:t>a  </a:t>
            </a:r>
            <a:r>
              <a:rPr sz="2100" b="1" spc="-35" dirty="0">
                <a:latin typeface="Times New Roman"/>
                <a:cs typeface="Times New Roman"/>
              </a:rPr>
              <a:t>középkori </a:t>
            </a:r>
            <a:r>
              <a:rPr sz="2100" b="1" spc="-30" dirty="0">
                <a:latin typeface="Times New Roman"/>
                <a:cs typeface="Times New Roman"/>
              </a:rPr>
              <a:t>Kínában. </a:t>
            </a:r>
            <a:r>
              <a:rPr sz="2100" spc="-30" dirty="0">
                <a:latin typeface="Times New Roman"/>
                <a:cs typeface="Times New Roman"/>
              </a:rPr>
              <a:t>Ennek </a:t>
            </a:r>
            <a:r>
              <a:rPr sz="2100" spc="25" dirty="0">
                <a:latin typeface="Times New Roman"/>
                <a:cs typeface="Times New Roman"/>
              </a:rPr>
              <a:t>köszönhetően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20" dirty="0">
                <a:latin typeface="Times New Roman"/>
                <a:cs typeface="Times New Roman"/>
              </a:rPr>
              <a:t>konfuciánizmus </a:t>
            </a:r>
            <a:r>
              <a:rPr sz="2100" spc="-5" dirty="0">
                <a:latin typeface="Times New Roman"/>
                <a:cs typeface="Times New Roman"/>
              </a:rPr>
              <a:t>stabil  </a:t>
            </a:r>
            <a:r>
              <a:rPr sz="2100" spc="-15" dirty="0">
                <a:latin typeface="Times New Roman"/>
                <a:cs typeface="Times New Roman"/>
              </a:rPr>
              <a:t>ideológiai </a:t>
            </a:r>
            <a:r>
              <a:rPr sz="2100" spc="50" dirty="0">
                <a:latin typeface="Times New Roman"/>
                <a:cs typeface="Times New Roman"/>
              </a:rPr>
              <a:t>háttérként </a:t>
            </a:r>
            <a:r>
              <a:rPr sz="2100" spc="-30" dirty="0">
                <a:latin typeface="Times New Roman"/>
                <a:cs typeface="Times New Roman"/>
              </a:rPr>
              <a:t>szolgált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290" dirty="0">
                <a:latin typeface="Times New Roman"/>
                <a:cs typeface="Times New Roman"/>
              </a:rPr>
              <a:t>HKO</a:t>
            </a:r>
            <a:r>
              <a:rPr sz="2100" spc="-300" dirty="0">
                <a:latin typeface="Times New Roman"/>
                <a:cs typeface="Times New Roman"/>
              </a:rPr>
              <a:t> </a:t>
            </a:r>
            <a:r>
              <a:rPr lang="hu-HU" sz="2100" spc="-300" dirty="0">
                <a:latin typeface="Times New Roman"/>
                <a:cs typeface="Times New Roman"/>
              </a:rPr>
              <a:t> </a:t>
            </a:r>
            <a:r>
              <a:rPr sz="2100" spc="10" dirty="0" err="1">
                <a:latin typeface="Times New Roman"/>
                <a:cs typeface="Times New Roman"/>
              </a:rPr>
              <a:t>fejlődéséhez</a:t>
            </a:r>
            <a:r>
              <a:rPr sz="2100" spc="10" dirty="0">
                <a:latin typeface="Times New Roman"/>
                <a:cs typeface="Times New Roman"/>
              </a:rPr>
              <a:t>.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Times New Roman"/>
              <a:buChar char="•"/>
            </a:pPr>
            <a:endParaRPr sz="2200" dirty="0">
              <a:latin typeface="Times New Roman"/>
              <a:cs typeface="Times New Roman"/>
            </a:endParaRPr>
          </a:p>
          <a:p>
            <a:pPr marL="413384" marR="8255" indent="-400685" algn="just">
              <a:lnSpc>
                <a:spcPct val="99300"/>
              </a:lnSpc>
              <a:buFont typeface="Times New Roman"/>
              <a:buChar char="•"/>
              <a:tabLst>
                <a:tab pos="414020" algn="l"/>
              </a:tabLst>
            </a:pPr>
            <a:r>
              <a:rPr sz="2100" b="1" spc="125" dirty="0">
                <a:latin typeface="Adobe Fan Heiti Std B"/>
                <a:cs typeface="Adobe Fan Heiti Std B"/>
              </a:rPr>
              <a:t>中 </a:t>
            </a:r>
            <a:r>
              <a:rPr sz="2100" b="1" spc="110" dirty="0">
                <a:latin typeface="Adobe Fan Heiti Std B"/>
                <a:cs typeface="Adobe Fan Heiti Std B"/>
              </a:rPr>
              <a:t>庸 </a:t>
            </a:r>
            <a:r>
              <a:rPr sz="2100" dirty="0">
                <a:latin typeface="Times New Roman"/>
                <a:cs typeface="Times New Roman"/>
              </a:rPr>
              <a:t>(zhōngyōng) </a:t>
            </a:r>
            <a:r>
              <a:rPr sz="2100" spc="100" dirty="0">
                <a:latin typeface="Times New Roman"/>
                <a:cs typeface="Times New Roman"/>
              </a:rPr>
              <a:t>a </a:t>
            </a:r>
            <a:r>
              <a:rPr sz="2100" dirty="0">
                <a:latin typeface="Times New Roman"/>
                <a:cs typeface="Times New Roman"/>
              </a:rPr>
              <a:t>közép </a:t>
            </a:r>
            <a:r>
              <a:rPr sz="2100" spc="20" dirty="0">
                <a:latin typeface="Times New Roman"/>
                <a:cs typeface="Times New Roman"/>
              </a:rPr>
              <a:t>gyakorlata </a:t>
            </a:r>
            <a:r>
              <a:rPr sz="2100" spc="-5" dirty="0">
                <a:latin typeface="Times New Roman"/>
                <a:cs typeface="Times New Roman"/>
              </a:rPr>
              <a:t>konfuciánus </a:t>
            </a:r>
            <a:r>
              <a:rPr sz="2100" spc="25" dirty="0">
                <a:latin typeface="Times New Roman"/>
                <a:cs typeface="Times New Roman"/>
              </a:rPr>
              <a:t>gondolat</a:t>
            </a:r>
            <a:r>
              <a:rPr sz="2100" spc="38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az  </a:t>
            </a:r>
            <a:r>
              <a:rPr sz="2100" b="1" dirty="0">
                <a:latin typeface="Times New Roman"/>
                <a:cs typeface="Times New Roman"/>
              </a:rPr>
              <a:t>egyensúlyra </a:t>
            </a:r>
            <a:r>
              <a:rPr sz="2100" b="1" spc="15" dirty="0">
                <a:latin typeface="Times New Roman"/>
                <a:cs typeface="Times New Roman"/>
              </a:rPr>
              <a:t>törekvés, </a:t>
            </a:r>
            <a:r>
              <a:rPr sz="2100" b="1" spc="-5" dirty="0">
                <a:latin typeface="Times New Roman"/>
                <a:cs typeface="Times New Roman"/>
              </a:rPr>
              <a:t>szélsőségek </a:t>
            </a:r>
            <a:r>
              <a:rPr sz="2100" b="1" spc="15" dirty="0">
                <a:latin typeface="Times New Roman"/>
                <a:cs typeface="Times New Roman"/>
              </a:rPr>
              <a:t>kerülése </a:t>
            </a:r>
            <a:r>
              <a:rPr sz="2100" b="1" spc="60" dirty="0">
                <a:latin typeface="Times New Roman"/>
                <a:cs typeface="Times New Roman"/>
              </a:rPr>
              <a:t>több </a:t>
            </a:r>
            <a:r>
              <a:rPr sz="2100" b="1" spc="-290" dirty="0">
                <a:latin typeface="Times New Roman"/>
                <a:cs typeface="Times New Roman"/>
              </a:rPr>
              <a:t>HKO </a:t>
            </a:r>
            <a:r>
              <a:rPr sz="2100" b="1" spc="50" dirty="0" err="1">
                <a:latin typeface="Times New Roman"/>
                <a:cs typeface="Times New Roman"/>
              </a:rPr>
              <a:t>teóriában</a:t>
            </a:r>
            <a:r>
              <a:rPr sz="2100" b="1" spc="50" dirty="0">
                <a:latin typeface="Times New Roman"/>
                <a:cs typeface="Times New Roman"/>
              </a:rPr>
              <a:t>  </a:t>
            </a:r>
            <a:r>
              <a:rPr sz="2100" b="1" spc="-45" dirty="0" err="1">
                <a:latin typeface="Times New Roman"/>
                <a:cs typeface="Times New Roman"/>
              </a:rPr>
              <a:t>visszaköszön</a:t>
            </a:r>
            <a:r>
              <a:rPr lang="hu-HU" sz="2100" b="1" spc="-45" dirty="0">
                <a:latin typeface="Times New Roman"/>
                <a:cs typeface="Times New Roman"/>
              </a:rPr>
              <a:t> („</a:t>
            </a:r>
            <a:r>
              <a:rPr lang="hu-HU" sz="2100" b="1" spc="-45" dirty="0" err="1">
                <a:latin typeface="Times New Roman"/>
                <a:cs typeface="Times New Roman"/>
              </a:rPr>
              <a:t>homeostazis</a:t>
            </a:r>
            <a:r>
              <a:rPr lang="hu-HU" sz="2100" b="1" spc="-45" dirty="0">
                <a:latin typeface="Times New Roman"/>
                <a:cs typeface="Times New Roman"/>
              </a:rPr>
              <a:t>”, </a:t>
            </a:r>
            <a:r>
              <a:rPr lang="hu-HU" sz="2100" b="1" spc="-45" dirty="0" err="1">
                <a:latin typeface="Times New Roman"/>
                <a:cs typeface="Times New Roman"/>
              </a:rPr>
              <a:t>ballance</a:t>
            </a:r>
            <a:r>
              <a:rPr lang="hu-HU" sz="2100" b="1" spc="-45" dirty="0">
                <a:latin typeface="Times New Roman"/>
                <a:cs typeface="Times New Roman"/>
              </a:rPr>
              <a:t>)</a:t>
            </a:r>
            <a:endParaRPr sz="21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9100" y="969561"/>
            <a:ext cx="5225207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Konfuciusz </a:t>
            </a:r>
            <a:r>
              <a:rPr spc="95" dirty="0"/>
              <a:t>tanainak</a:t>
            </a:r>
            <a:r>
              <a:rPr spc="-70" dirty="0"/>
              <a:t> </a:t>
            </a:r>
            <a:r>
              <a:rPr spc="114" dirty="0"/>
              <a:t>üzenete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03367" y="2943225"/>
            <a:ext cx="5857734" cy="2601866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065" marR="5080">
              <a:lnSpc>
                <a:spcPct val="90200"/>
              </a:lnSpc>
              <a:spcBef>
                <a:spcPts val="345"/>
              </a:spcBef>
            </a:pPr>
            <a:r>
              <a:rPr sz="2100" spc="-305" dirty="0">
                <a:latin typeface="Times New Roman"/>
                <a:cs typeface="Times New Roman"/>
              </a:rPr>
              <a:t>A</a:t>
            </a:r>
            <a:r>
              <a:rPr lang="hu-HU" sz="2100" spc="-305" dirty="0">
                <a:latin typeface="Times New Roman"/>
                <a:cs typeface="Times New Roman"/>
              </a:rPr>
              <a:t> </a:t>
            </a:r>
            <a:r>
              <a:rPr sz="2100" spc="-305" dirty="0">
                <a:latin typeface="Times New Roman"/>
                <a:cs typeface="Times New Roman"/>
              </a:rPr>
              <a:t> </a:t>
            </a:r>
            <a:r>
              <a:rPr lang="hu-HU" sz="2100" spc="-305" dirty="0">
                <a:latin typeface="Times New Roman"/>
                <a:cs typeface="Times New Roman"/>
              </a:rPr>
              <a:t> </a:t>
            </a:r>
            <a:r>
              <a:rPr sz="2100" spc="-15" dirty="0" err="1">
                <a:latin typeface="Times New Roman"/>
                <a:cs typeface="Times New Roman"/>
              </a:rPr>
              <a:t>konfuciuszi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spc="35" dirty="0" err="1">
                <a:latin typeface="Times New Roman"/>
                <a:cs typeface="Times New Roman"/>
              </a:rPr>
              <a:t>gondolatok</a:t>
            </a:r>
            <a:r>
              <a:rPr sz="2100" spc="35" dirty="0">
                <a:latin typeface="Times New Roman"/>
                <a:cs typeface="Times New Roman"/>
              </a:rPr>
              <a:t> </a:t>
            </a:r>
            <a:r>
              <a:rPr sz="2100" spc="25" dirty="0" err="1">
                <a:latin typeface="Times New Roman"/>
                <a:cs typeface="Times New Roman"/>
              </a:rPr>
              <a:t>közvetítése</a:t>
            </a:r>
            <a:r>
              <a:rPr lang="hu-HU" sz="2100" spc="25" dirty="0">
                <a:latin typeface="Times New Roman"/>
                <a:cs typeface="Times New Roman"/>
              </a:rPr>
              <a:t>: </a:t>
            </a:r>
          </a:p>
          <a:p>
            <a:pPr marL="12065" marR="5080">
              <a:lnSpc>
                <a:spcPct val="90200"/>
              </a:lnSpc>
              <a:spcBef>
                <a:spcPts val="345"/>
              </a:spcBef>
            </a:pPr>
            <a:endParaRPr lang="hu-HU" sz="2100" spc="25" dirty="0">
              <a:latin typeface="Times New Roman"/>
              <a:cs typeface="Times New Roman"/>
            </a:endParaRPr>
          </a:p>
          <a:p>
            <a:pPr marL="12065" marR="5080">
              <a:lnSpc>
                <a:spcPct val="90200"/>
              </a:lnSpc>
              <a:spcBef>
                <a:spcPts val="345"/>
              </a:spcBef>
              <a:buFont typeface="Arial" pitchFamily="34" charset="0"/>
              <a:buChar char="•"/>
            </a:pP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5" dirty="0" err="1">
                <a:latin typeface="Times New Roman"/>
                <a:cs typeface="Times New Roman"/>
              </a:rPr>
              <a:t>kínai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spc="-10" dirty="0" err="1">
                <a:latin typeface="Times New Roman"/>
                <a:cs typeface="Times New Roman"/>
              </a:rPr>
              <a:t>nyelv</a:t>
            </a:r>
            <a:r>
              <a:rPr lang="hu-HU" sz="2100" spc="-10" dirty="0">
                <a:latin typeface="Times New Roman"/>
                <a:cs typeface="Times New Roman"/>
              </a:rPr>
              <a:t> </a:t>
            </a:r>
            <a:r>
              <a:rPr sz="2100" spc="-325" dirty="0">
                <a:latin typeface="Times New Roman"/>
                <a:cs typeface="Times New Roman"/>
              </a:rPr>
              <a:t> </a:t>
            </a:r>
            <a:r>
              <a:rPr sz="2100" spc="60" dirty="0">
                <a:latin typeface="Times New Roman"/>
                <a:cs typeface="Times New Roman"/>
              </a:rPr>
              <a:t>tanítása, </a:t>
            </a:r>
            <a:endParaRPr lang="hu-HU" sz="2100" spc="70" dirty="0">
              <a:latin typeface="Times New Roman"/>
              <a:cs typeface="Times New Roman"/>
            </a:endParaRPr>
          </a:p>
          <a:p>
            <a:pPr marL="12065" marR="5080">
              <a:lnSpc>
                <a:spcPct val="90200"/>
              </a:lnSpc>
              <a:spcBef>
                <a:spcPts val="345"/>
              </a:spcBef>
              <a:buFont typeface="Arial" pitchFamily="34" charset="0"/>
              <a:buChar char="•"/>
            </a:pPr>
            <a:r>
              <a:rPr sz="2100" spc="10" dirty="0" err="1">
                <a:latin typeface="Times New Roman"/>
                <a:cs typeface="Times New Roman"/>
              </a:rPr>
              <a:t>kulturális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spc="90" dirty="0">
                <a:latin typeface="Times New Roman"/>
                <a:cs typeface="Times New Roman"/>
              </a:rPr>
              <a:t>háttér </a:t>
            </a:r>
            <a:r>
              <a:rPr sz="2100" spc="60" dirty="0">
                <a:latin typeface="Times New Roman"/>
                <a:cs typeface="Times New Roman"/>
              </a:rPr>
              <a:t>megismertetése, </a:t>
            </a:r>
            <a:endParaRPr lang="hu-HU" sz="2100" spc="-5" dirty="0">
              <a:latin typeface="Times New Roman"/>
              <a:cs typeface="Times New Roman"/>
            </a:endParaRPr>
          </a:p>
          <a:p>
            <a:pPr marL="12065" marR="5080">
              <a:lnSpc>
                <a:spcPct val="90200"/>
              </a:lnSpc>
              <a:spcBef>
                <a:spcPts val="345"/>
              </a:spcBef>
              <a:buFont typeface="Arial" pitchFamily="34" charset="0"/>
              <a:buChar char="•"/>
            </a:pPr>
            <a:r>
              <a:rPr sz="2100" spc="70" dirty="0">
                <a:latin typeface="Times New Roman"/>
                <a:cs typeface="Times New Roman"/>
              </a:rPr>
              <a:t>a  </a:t>
            </a:r>
            <a:r>
              <a:rPr lang="hu-HU" sz="21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2100" b="1" spc="30" dirty="0" err="1">
                <a:solidFill>
                  <a:srgbClr val="FF0000"/>
                </a:solidFill>
                <a:latin typeface="Times New Roman"/>
                <a:cs typeface="Times New Roman"/>
              </a:rPr>
              <a:t>agyományos</a:t>
            </a:r>
            <a:r>
              <a:rPr sz="21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hu-HU" sz="2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sz="2100" b="1" spc="-5" dirty="0" err="1">
                <a:solidFill>
                  <a:srgbClr val="FF0000"/>
                </a:solidFill>
                <a:latin typeface="Times New Roman"/>
                <a:cs typeface="Times New Roman"/>
              </a:rPr>
              <a:t>ínai</a:t>
            </a:r>
            <a:r>
              <a:rPr sz="21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hu-HU" sz="2100" b="1" spc="25" dirty="0" err="1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100" b="1" spc="25" dirty="0" err="1">
                <a:solidFill>
                  <a:srgbClr val="FF0000"/>
                </a:solidFill>
                <a:latin typeface="Times New Roman"/>
                <a:cs typeface="Times New Roman"/>
              </a:rPr>
              <a:t>rvoslás</a:t>
            </a:r>
            <a:r>
              <a:rPr sz="21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endParaRPr lang="hu-HU" sz="2100" b="1" spc="25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065" marR="5080">
              <a:lnSpc>
                <a:spcPct val="90200"/>
              </a:lnSpc>
              <a:spcBef>
                <a:spcPts val="345"/>
              </a:spcBef>
            </a:pPr>
            <a:endParaRPr lang="hu-HU" sz="2100" spc="25" dirty="0">
              <a:latin typeface="Times New Roman"/>
              <a:cs typeface="Times New Roman"/>
            </a:endParaRPr>
          </a:p>
          <a:p>
            <a:pPr marL="12065" marR="5080">
              <a:lnSpc>
                <a:spcPct val="90200"/>
              </a:lnSpc>
              <a:spcBef>
                <a:spcPts val="345"/>
              </a:spcBef>
            </a:pPr>
            <a:r>
              <a:rPr sz="2100" spc="-10" dirty="0" err="1">
                <a:latin typeface="Times New Roman"/>
                <a:cs typeface="Times New Roman"/>
              </a:rPr>
              <a:t>alkotja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dirty="0">
                <a:latin typeface="Times New Roman"/>
                <a:cs typeface="Times New Roman"/>
              </a:rPr>
              <a:t>legszorosabb  </a:t>
            </a:r>
            <a:r>
              <a:rPr sz="2100" spc="15" dirty="0" err="1">
                <a:latin typeface="Times New Roman"/>
                <a:cs typeface="Times New Roman"/>
              </a:rPr>
              <a:t>kapcsolatot</a:t>
            </a:r>
            <a:r>
              <a:rPr sz="2100" spc="1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Times New Roman"/>
                <a:cs typeface="Times New Roman"/>
              </a:rPr>
              <a:t>a</a:t>
            </a:r>
            <a:r>
              <a:rPr lang="hu-HU" sz="2100" spc="-15" dirty="0">
                <a:latin typeface="Times New Roman"/>
                <a:cs typeface="Times New Roman"/>
              </a:rPr>
              <a:t> több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spc="25" dirty="0">
                <a:latin typeface="Times New Roman"/>
                <a:cs typeface="Times New Roman"/>
              </a:rPr>
              <a:t>évezredes </a:t>
            </a:r>
            <a:r>
              <a:rPr sz="2100" spc="-40" dirty="0">
                <a:latin typeface="Times New Roman"/>
                <a:cs typeface="Times New Roman"/>
              </a:rPr>
              <a:t>kínai </a:t>
            </a:r>
            <a:r>
              <a:rPr sz="2100" spc="5" dirty="0">
                <a:latin typeface="Times New Roman"/>
                <a:cs typeface="Times New Roman"/>
              </a:rPr>
              <a:t>kultúra, </a:t>
            </a:r>
            <a:r>
              <a:rPr sz="2100" spc="-5" dirty="0">
                <a:latin typeface="Times New Roman"/>
                <a:cs typeface="Times New Roman"/>
              </a:rPr>
              <a:t>valamint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spc="-15" dirty="0">
                <a:latin typeface="Times New Roman"/>
                <a:cs typeface="Times New Roman"/>
              </a:rPr>
              <a:t>nyugati  </a:t>
            </a:r>
            <a:r>
              <a:rPr sz="2100" spc="-65" dirty="0">
                <a:latin typeface="Times New Roman"/>
                <a:cs typeface="Times New Roman"/>
              </a:rPr>
              <a:t>világ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között.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897175"/>
            <a:ext cx="10563510" cy="588919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7717" y="462880"/>
            <a:ext cx="6725920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Konfuciusz </a:t>
            </a:r>
            <a:r>
              <a:rPr spc="50" dirty="0" err="1"/>
              <a:t>Intéz</a:t>
            </a:r>
            <a:r>
              <a:rPr lang="hu-HU" spc="50" dirty="0"/>
              <a:t>e</a:t>
            </a:r>
            <a:r>
              <a:rPr spc="50" dirty="0" err="1"/>
              <a:t>tek</a:t>
            </a:r>
            <a:r>
              <a:rPr spc="-70" dirty="0"/>
              <a:t> </a:t>
            </a:r>
            <a:r>
              <a:rPr spc="20" dirty="0"/>
              <a:t>Magyarországon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2260" y="2349519"/>
            <a:ext cx="7358380" cy="4275528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13360" marR="5080" indent="-200660">
              <a:lnSpc>
                <a:spcPts val="2090"/>
              </a:lnSpc>
              <a:spcBef>
                <a:spcPts val="359"/>
              </a:spcBef>
              <a:buChar char="•"/>
              <a:tabLst>
                <a:tab pos="213995" algn="l"/>
              </a:tabLst>
            </a:pPr>
            <a:r>
              <a:rPr sz="1900" b="1" spc="35" dirty="0">
                <a:latin typeface="Times New Roman"/>
                <a:cs typeface="Times New Roman"/>
              </a:rPr>
              <a:t>Budapest</a:t>
            </a:r>
            <a:r>
              <a:rPr sz="1900" spc="3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– </a:t>
            </a:r>
            <a:r>
              <a:rPr sz="1900" spc="-15" dirty="0">
                <a:latin typeface="Times New Roman"/>
                <a:cs typeface="Times New Roman"/>
              </a:rPr>
              <a:t>Eötvös </a:t>
            </a:r>
            <a:r>
              <a:rPr sz="1900" spc="-10" dirty="0">
                <a:latin typeface="Times New Roman"/>
                <a:cs typeface="Times New Roman"/>
              </a:rPr>
              <a:t>Loránd </a:t>
            </a:r>
            <a:r>
              <a:rPr sz="1900" spc="15" dirty="0" err="1">
                <a:latin typeface="Times New Roman"/>
                <a:cs typeface="Times New Roman"/>
              </a:rPr>
              <a:t>Tudományegyetem</a:t>
            </a:r>
            <a:r>
              <a:rPr sz="1900" spc="15" dirty="0">
                <a:latin typeface="Times New Roman"/>
                <a:cs typeface="Times New Roman"/>
              </a:rPr>
              <a:t> </a:t>
            </a:r>
            <a:r>
              <a:rPr sz="1900" dirty="0" err="1">
                <a:latin typeface="Times New Roman"/>
                <a:cs typeface="Times New Roman"/>
              </a:rPr>
              <a:t>Modell</a:t>
            </a:r>
            <a:r>
              <a:rPr lang="hu-HU" sz="1900" dirty="0">
                <a:latin typeface="Times New Roman"/>
                <a:cs typeface="Times New Roman"/>
              </a:rPr>
              <a:t> </a:t>
            </a:r>
            <a:r>
              <a:rPr sz="1900" spc="-340" dirty="0">
                <a:latin typeface="Times New Roman"/>
                <a:cs typeface="Times New Roman"/>
              </a:rPr>
              <a:t> </a:t>
            </a:r>
            <a:r>
              <a:rPr sz="1900" spc="-45" dirty="0">
                <a:latin typeface="Times New Roman"/>
                <a:cs typeface="Times New Roman"/>
              </a:rPr>
              <a:t>Konfuciusz </a:t>
            </a:r>
            <a:r>
              <a:rPr sz="1900" spc="25" dirty="0">
                <a:latin typeface="Times New Roman"/>
                <a:cs typeface="Times New Roman"/>
              </a:rPr>
              <a:t>Intézet  </a:t>
            </a:r>
            <a:r>
              <a:rPr sz="1900" dirty="0">
                <a:latin typeface="Times New Roman"/>
                <a:cs typeface="Times New Roman"/>
              </a:rPr>
              <a:t>(2006)</a:t>
            </a:r>
          </a:p>
          <a:p>
            <a:pPr marL="213360" indent="-200660">
              <a:lnSpc>
                <a:spcPct val="100000"/>
              </a:lnSpc>
              <a:spcBef>
                <a:spcPts val="630"/>
              </a:spcBef>
              <a:buChar char="•"/>
              <a:tabLst>
                <a:tab pos="213995" algn="l"/>
              </a:tabLst>
            </a:pPr>
            <a:r>
              <a:rPr sz="1900" b="1" spc="-45" dirty="0">
                <a:latin typeface="Times New Roman"/>
                <a:cs typeface="Times New Roman"/>
              </a:rPr>
              <a:t>Miskolc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– </a:t>
            </a:r>
            <a:r>
              <a:rPr sz="1900" spc="-50" dirty="0">
                <a:latin typeface="Times New Roman"/>
                <a:cs typeface="Times New Roman"/>
              </a:rPr>
              <a:t>Miskolci </a:t>
            </a:r>
            <a:r>
              <a:rPr sz="1900" dirty="0">
                <a:latin typeface="Times New Roman"/>
                <a:cs typeface="Times New Roman"/>
              </a:rPr>
              <a:t>Egyetem </a:t>
            </a:r>
            <a:r>
              <a:rPr sz="1900" spc="-45" dirty="0">
                <a:latin typeface="Times New Roman"/>
                <a:cs typeface="Times New Roman"/>
              </a:rPr>
              <a:t>Konfuciusz </a:t>
            </a:r>
            <a:r>
              <a:rPr sz="1900" spc="25" dirty="0">
                <a:latin typeface="Times New Roman"/>
                <a:cs typeface="Times New Roman"/>
              </a:rPr>
              <a:t>Intézet</a:t>
            </a:r>
            <a:r>
              <a:rPr sz="1900" spc="-19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(2013)</a:t>
            </a:r>
          </a:p>
          <a:p>
            <a:pPr marL="213360" indent="-200660">
              <a:lnSpc>
                <a:spcPct val="100000"/>
              </a:lnSpc>
              <a:spcBef>
                <a:spcPts val="685"/>
              </a:spcBef>
              <a:buChar char="•"/>
              <a:tabLst>
                <a:tab pos="213995" algn="l"/>
              </a:tabLst>
            </a:pPr>
            <a:r>
              <a:rPr sz="1900" b="1" spc="-10" dirty="0">
                <a:latin typeface="Times New Roman"/>
                <a:cs typeface="Times New Roman"/>
              </a:rPr>
              <a:t>Szeged </a:t>
            </a:r>
            <a:r>
              <a:rPr sz="1900" b="1" spc="10" dirty="0">
                <a:latin typeface="Times New Roman"/>
                <a:cs typeface="Times New Roman"/>
              </a:rPr>
              <a:t>–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Szegedi </a:t>
            </a:r>
            <a:r>
              <a:rPr sz="1900" spc="15" dirty="0">
                <a:latin typeface="Times New Roman"/>
                <a:cs typeface="Times New Roman"/>
              </a:rPr>
              <a:t>Tudományegyetem </a:t>
            </a:r>
            <a:r>
              <a:rPr sz="1900" spc="-45" dirty="0">
                <a:latin typeface="Times New Roman"/>
                <a:cs typeface="Times New Roman"/>
              </a:rPr>
              <a:t>Konfuciusz </a:t>
            </a:r>
            <a:r>
              <a:rPr sz="1900" spc="25" dirty="0">
                <a:latin typeface="Times New Roman"/>
                <a:cs typeface="Times New Roman"/>
              </a:rPr>
              <a:t>Intézet</a:t>
            </a:r>
            <a:r>
              <a:rPr sz="1900" spc="-2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(2012)</a:t>
            </a:r>
          </a:p>
          <a:p>
            <a:pPr marL="213360" marR="172085" indent="-200660">
              <a:lnSpc>
                <a:spcPts val="2080"/>
              </a:lnSpc>
              <a:spcBef>
                <a:spcPts val="919"/>
              </a:spcBef>
              <a:buChar char="•"/>
              <a:tabLst>
                <a:tab pos="213995" algn="l"/>
              </a:tabLst>
            </a:pPr>
            <a:r>
              <a:rPr sz="1900" b="1" dirty="0">
                <a:latin typeface="Times New Roman"/>
                <a:cs typeface="Times New Roman"/>
              </a:rPr>
              <a:t>Pécs </a:t>
            </a:r>
            <a:r>
              <a:rPr sz="1900" b="1" spc="10" dirty="0">
                <a:latin typeface="Times New Roman"/>
                <a:cs typeface="Times New Roman"/>
              </a:rPr>
              <a:t>– </a:t>
            </a:r>
            <a:r>
              <a:rPr sz="1900" b="1" spc="-20" dirty="0">
                <a:latin typeface="Times New Roman"/>
                <a:cs typeface="Times New Roman"/>
              </a:rPr>
              <a:t>Pécsi </a:t>
            </a:r>
            <a:r>
              <a:rPr sz="1900" b="1" spc="15" dirty="0">
                <a:latin typeface="Times New Roman"/>
                <a:cs typeface="Times New Roman"/>
              </a:rPr>
              <a:t>Tudományegyetem </a:t>
            </a:r>
            <a:r>
              <a:rPr sz="1900" b="1" spc="5" dirty="0" err="1">
                <a:latin typeface="Times New Roman"/>
                <a:cs typeface="Times New Roman"/>
              </a:rPr>
              <a:t>Egészségtudományi</a:t>
            </a:r>
            <a:r>
              <a:rPr sz="1900" b="1" spc="5" dirty="0">
                <a:latin typeface="Times New Roman"/>
                <a:cs typeface="Times New Roman"/>
              </a:rPr>
              <a:t> </a:t>
            </a:r>
            <a:r>
              <a:rPr sz="1900" b="1" spc="-100" dirty="0" err="1">
                <a:latin typeface="Times New Roman"/>
                <a:cs typeface="Times New Roman"/>
              </a:rPr>
              <a:t>Kar</a:t>
            </a:r>
            <a:r>
              <a:rPr lang="hu-HU" sz="1900" b="1" spc="-100" dirty="0">
                <a:latin typeface="Times New Roman"/>
                <a:cs typeface="Times New Roman"/>
              </a:rPr>
              <a:t> </a:t>
            </a:r>
            <a:r>
              <a:rPr sz="1900" b="1" spc="-250" dirty="0">
                <a:latin typeface="Times New Roman"/>
                <a:cs typeface="Times New Roman"/>
              </a:rPr>
              <a:t> </a:t>
            </a:r>
            <a:r>
              <a:rPr sz="1900" b="1" spc="-5" dirty="0">
                <a:latin typeface="Times New Roman"/>
                <a:cs typeface="Times New Roman"/>
              </a:rPr>
              <a:t>Hagyományos  </a:t>
            </a:r>
            <a:r>
              <a:rPr sz="1900" b="1" spc="-80" dirty="0">
                <a:latin typeface="Times New Roman"/>
                <a:cs typeface="Times New Roman"/>
              </a:rPr>
              <a:t>Kínai </a:t>
            </a:r>
            <a:r>
              <a:rPr sz="1900" b="1" spc="-5" dirty="0">
                <a:latin typeface="Times New Roman"/>
                <a:cs typeface="Times New Roman"/>
              </a:rPr>
              <a:t>Orvoslás </a:t>
            </a:r>
            <a:r>
              <a:rPr sz="1900" b="1" spc="-40" dirty="0">
                <a:latin typeface="Times New Roman"/>
                <a:cs typeface="Times New Roman"/>
              </a:rPr>
              <a:t>Konfuciusz </a:t>
            </a:r>
            <a:r>
              <a:rPr sz="1900" b="1" spc="25" dirty="0">
                <a:latin typeface="Times New Roman"/>
                <a:cs typeface="Times New Roman"/>
              </a:rPr>
              <a:t>Intézet</a:t>
            </a:r>
            <a:r>
              <a:rPr sz="1900" b="1" spc="-1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(2014)</a:t>
            </a:r>
          </a:p>
          <a:p>
            <a:pPr marL="213360" indent="-200660">
              <a:lnSpc>
                <a:spcPct val="100000"/>
              </a:lnSpc>
              <a:spcBef>
                <a:spcPts val="645"/>
              </a:spcBef>
              <a:buChar char="•"/>
              <a:tabLst>
                <a:tab pos="213995" algn="l"/>
              </a:tabLst>
            </a:pPr>
            <a:r>
              <a:rPr sz="1900" b="1" spc="30" dirty="0">
                <a:latin typeface="Times New Roman"/>
                <a:cs typeface="Times New Roman"/>
              </a:rPr>
              <a:t>Debrecen</a:t>
            </a:r>
            <a:r>
              <a:rPr sz="1900" spc="3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– </a:t>
            </a:r>
            <a:r>
              <a:rPr sz="1900" spc="20" dirty="0">
                <a:latin typeface="Times New Roman"/>
                <a:cs typeface="Times New Roman"/>
              </a:rPr>
              <a:t>Debreceni </a:t>
            </a:r>
            <a:r>
              <a:rPr sz="1900" dirty="0">
                <a:latin typeface="Times New Roman"/>
                <a:cs typeface="Times New Roman"/>
              </a:rPr>
              <a:t>Egyetem </a:t>
            </a:r>
            <a:r>
              <a:rPr sz="1900" spc="-45" dirty="0">
                <a:latin typeface="Times New Roman"/>
                <a:cs typeface="Times New Roman"/>
              </a:rPr>
              <a:t>Konfuciusz </a:t>
            </a:r>
            <a:r>
              <a:rPr sz="1900" spc="25" dirty="0">
                <a:latin typeface="Times New Roman"/>
                <a:cs typeface="Times New Roman"/>
              </a:rPr>
              <a:t>Intézet</a:t>
            </a:r>
            <a:r>
              <a:rPr sz="1900" spc="-30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(2018)</a:t>
            </a: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900" spc="-65" dirty="0">
                <a:latin typeface="Times New Roman"/>
                <a:cs typeface="Times New Roman"/>
              </a:rPr>
              <a:t>Fő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Times New Roman"/>
                <a:cs typeface="Times New Roman"/>
              </a:rPr>
              <a:t>tevékenységek</a:t>
            </a:r>
            <a:endParaRPr sz="19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85"/>
              </a:spcBef>
              <a:buChar char="•"/>
              <a:tabLst>
                <a:tab pos="213995" algn="l"/>
              </a:tabLst>
            </a:pPr>
            <a:r>
              <a:rPr sz="1900" spc="-80" dirty="0">
                <a:latin typeface="Times New Roman"/>
                <a:cs typeface="Times New Roman"/>
              </a:rPr>
              <a:t>Kínai </a:t>
            </a:r>
            <a:r>
              <a:rPr sz="1900" spc="-25" dirty="0">
                <a:latin typeface="Times New Roman"/>
                <a:cs typeface="Times New Roman"/>
              </a:rPr>
              <a:t>nyelv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50" dirty="0">
                <a:latin typeface="Times New Roman"/>
                <a:cs typeface="Times New Roman"/>
              </a:rPr>
              <a:t>oktatása</a:t>
            </a:r>
            <a:endParaRPr sz="19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70"/>
              </a:spcBef>
              <a:buChar char="•"/>
              <a:tabLst>
                <a:tab pos="213995" algn="l"/>
              </a:tabLst>
            </a:pPr>
            <a:r>
              <a:rPr sz="1900" spc="-80" dirty="0">
                <a:latin typeface="Times New Roman"/>
                <a:cs typeface="Times New Roman"/>
              </a:rPr>
              <a:t>Kínai </a:t>
            </a:r>
            <a:r>
              <a:rPr sz="1900" spc="20" dirty="0">
                <a:latin typeface="Times New Roman"/>
                <a:cs typeface="Times New Roman"/>
              </a:rPr>
              <a:t>kultúra </a:t>
            </a:r>
            <a:r>
              <a:rPr sz="1900" spc="35" dirty="0">
                <a:latin typeface="Times New Roman"/>
                <a:cs typeface="Times New Roman"/>
              </a:rPr>
              <a:t>hiteles</a:t>
            </a:r>
            <a:r>
              <a:rPr sz="1900" spc="-16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Times New Roman"/>
                <a:cs typeface="Times New Roman"/>
              </a:rPr>
              <a:t>képviselete</a:t>
            </a:r>
            <a:endParaRPr sz="19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85"/>
              </a:spcBef>
              <a:buChar char="•"/>
              <a:tabLst>
                <a:tab pos="213995" algn="l"/>
              </a:tabLst>
            </a:pPr>
            <a:r>
              <a:rPr sz="1900" b="1" u="sng" spc="40" dirty="0">
                <a:solidFill>
                  <a:srgbClr val="FF0000"/>
                </a:solidFill>
                <a:latin typeface="Times New Roman"/>
                <a:cs typeface="Times New Roman"/>
              </a:rPr>
              <a:t>Pécsett </a:t>
            </a:r>
            <a:r>
              <a:rPr sz="1900" b="1" u="sng" spc="80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1900" b="1" u="sng" dirty="0">
                <a:solidFill>
                  <a:srgbClr val="FF0000"/>
                </a:solidFill>
                <a:latin typeface="Times New Roman"/>
                <a:cs typeface="Times New Roman"/>
              </a:rPr>
              <a:t>Hagyományos </a:t>
            </a:r>
            <a:r>
              <a:rPr sz="1900" b="1" u="sng" spc="-85" dirty="0">
                <a:solidFill>
                  <a:srgbClr val="FF0000"/>
                </a:solidFill>
                <a:latin typeface="Times New Roman"/>
                <a:cs typeface="Times New Roman"/>
              </a:rPr>
              <a:t>Kínai </a:t>
            </a:r>
            <a:r>
              <a:rPr sz="1900" b="1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Orvoslás</a:t>
            </a:r>
            <a:r>
              <a:rPr sz="1900" b="1" u="sng" spc="-2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u="sng" spc="55" dirty="0">
                <a:solidFill>
                  <a:srgbClr val="FF0000"/>
                </a:solidFill>
                <a:latin typeface="Times New Roman"/>
                <a:cs typeface="Times New Roman"/>
              </a:rPr>
              <a:t>megismertetése</a:t>
            </a:r>
            <a:endParaRPr sz="1900" b="1" u="sng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7717" y="426268"/>
            <a:ext cx="6301183" cy="1535036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871855" marR="5080" indent="-859790">
              <a:lnSpc>
                <a:spcPts val="3790"/>
              </a:lnSpc>
              <a:spcBef>
                <a:spcPts val="570"/>
              </a:spcBef>
            </a:pPr>
            <a:r>
              <a:rPr lang="hu-HU" spc="10" dirty="0"/>
              <a:t>       </a:t>
            </a:r>
            <a:r>
              <a:rPr spc="10" dirty="0" err="1"/>
              <a:t>Hagyományos</a:t>
            </a:r>
            <a:r>
              <a:rPr spc="10" dirty="0"/>
              <a:t> </a:t>
            </a:r>
            <a:r>
              <a:rPr spc="-114" dirty="0"/>
              <a:t>Kínai </a:t>
            </a:r>
            <a:r>
              <a:rPr dirty="0"/>
              <a:t>Orvoslás </a:t>
            </a:r>
            <a:r>
              <a:rPr spc="130" dirty="0"/>
              <a:t>és  </a:t>
            </a:r>
            <a:r>
              <a:rPr spc="170" dirty="0"/>
              <a:t>a </a:t>
            </a:r>
            <a:r>
              <a:rPr spc="-65" dirty="0"/>
              <a:t>Konfuciusz</a:t>
            </a:r>
            <a:r>
              <a:rPr spc="-320" dirty="0"/>
              <a:t> </a:t>
            </a:r>
            <a:r>
              <a:rPr spc="55" dirty="0"/>
              <a:t>Intézetek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4223" y="2335741"/>
            <a:ext cx="7550784" cy="375666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13360" marR="6985" indent="-200660" algn="just">
              <a:lnSpc>
                <a:spcPct val="90400"/>
              </a:lnSpc>
              <a:spcBef>
                <a:spcPts val="350"/>
              </a:spcBef>
              <a:buChar char="•"/>
              <a:tabLst>
                <a:tab pos="213995" algn="l"/>
              </a:tabLst>
            </a:pPr>
            <a:r>
              <a:rPr sz="1900" spc="-30" dirty="0">
                <a:latin typeface="Times New Roman"/>
                <a:cs typeface="Times New Roman"/>
              </a:rPr>
              <a:t>Globális </a:t>
            </a:r>
            <a:r>
              <a:rPr sz="1900" spc="20" dirty="0">
                <a:latin typeface="Times New Roman"/>
                <a:cs typeface="Times New Roman"/>
              </a:rPr>
              <a:t>szinten </a:t>
            </a:r>
            <a:r>
              <a:rPr sz="1900" spc="35" dirty="0">
                <a:latin typeface="Times New Roman"/>
                <a:cs typeface="Times New Roman"/>
              </a:rPr>
              <a:t>alacsony számú </a:t>
            </a:r>
            <a:r>
              <a:rPr sz="1900" spc="-215" dirty="0">
                <a:latin typeface="Times New Roman"/>
                <a:cs typeface="Times New Roman"/>
              </a:rPr>
              <a:t>HKO </a:t>
            </a:r>
            <a:r>
              <a:rPr sz="1900" dirty="0">
                <a:latin typeface="Times New Roman"/>
                <a:cs typeface="Times New Roman"/>
              </a:rPr>
              <a:t>fókuszú </a:t>
            </a:r>
            <a:r>
              <a:rPr sz="1900" spc="-30" dirty="0">
                <a:latin typeface="Times New Roman"/>
                <a:cs typeface="Times New Roman"/>
              </a:rPr>
              <a:t>Konfuciusz </a:t>
            </a:r>
            <a:r>
              <a:rPr sz="1900" spc="35" dirty="0">
                <a:latin typeface="Times New Roman"/>
                <a:cs typeface="Times New Roman"/>
              </a:rPr>
              <a:t>Intézet </a:t>
            </a:r>
            <a:r>
              <a:rPr sz="1900" spc="-10" dirty="0">
                <a:latin typeface="Times New Roman"/>
                <a:cs typeface="Times New Roman"/>
              </a:rPr>
              <a:t>működik  </a:t>
            </a:r>
            <a:r>
              <a:rPr sz="1750" spc="-25" dirty="0">
                <a:latin typeface="Times New Roman"/>
                <a:cs typeface="Times New Roman"/>
              </a:rPr>
              <a:t>(London </a:t>
            </a:r>
            <a:r>
              <a:rPr sz="1750" spc="10" dirty="0">
                <a:latin typeface="Times New Roman"/>
                <a:cs typeface="Times New Roman"/>
              </a:rPr>
              <a:t>South </a:t>
            </a:r>
            <a:r>
              <a:rPr sz="1750" spc="-55" dirty="0">
                <a:latin typeface="Times New Roman"/>
                <a:cs typeface="Times New Roman"/>
              </a:rPr>
              <a:t>Bank </a:t>
            </a:r>
            <a:r>
              <a:rPr sz="1750" spc="-35" dirty="0">
                <a:latin typeface="Times New Roman"/>
                <a:cs typeface="Times New Roman"/>
              </a:rPr>
              <a:t>University, </a:t>
            </a:r>
            <a:r>
              <a:rPr sz="1750" spc="-160" dirty="0">
                <a:latin typeface="Times New Roman"/>
                <a:cs typeface="Times New Roman"/>
              </a:rPr>
              <a:t>RMIT </a:t>
            </a:r>
            <a:r>
              <a:rPr sz="1750" spc="-30" dirty="0">
                <a:latin typeface="Times New Roman"/>
                <a:cs typeface="Times New Roman"/>
              </a:rPr>
              <a:t>Unviersity </a:t>
            </a:r>
            <a:r>
              <a:rPr sz="1750" spc="25" dirty="0">
                <a:latin typeface="Times New Roman"/>
                <a:cs typeface="Times New Roman"/>
              </a:rPr>
              <a:t>Melbourne, </a:t>
            </a:r>
            <a:r>
              <a:rPr sz="1750" spc="-15" dirty="0">
                <a:latin typeface="Times New Roman"/>
                <a:cs typeface="Times New Roman"/>
              </a:rPr>
              <a:t>Augusta </a:t>
            </a:r>
            <a:r>
              <a:rPr sz="1750" spc="-25" dirty="0">
                <a:latin typeface="Times New Roman"/>
                <a:cs typeface="Times New Roman"/>
              </a:rPr>
              <a:t>University  </a:t>
            </a:r>
            <a:r>
              <a:rPr sz="1750" spc="-110" dirty="0">
                <a:latin typeface="Times New Roman"/>
                <a:cs typeface="Times New Roman"/>
              </a:rPr>
              <a:t>US, </a:t>
            </a:r>
            <a:r>
              <a:rPr sz="1750" spc="-75" dirty="0">
                <a:latin typeface="Times New Roman"/>
                <a:cs typeface="Times New Roman"/>
              </a:rPr>
              <a:t>Kyoto </a:t>
            </a:r>
            <a:r>
              <a:rPr sz="1750" spc="-35" dirty="0">
                <a:latin typeface="Times New Roman"/>
                <a:cs typeface="Times New Roman"/>
              </a:rPr>
              <a:t>University, </a:t>
            </a:r>
            <a:r>
              <a:rPr sz="1750" spc="-55" dirty="0">
                <a:latin typeface="Times New Roman"/>
                <a:cs typeface="Times New Roman"/>
              </a:rPr>
              <a:t>Hyogo </a:t>
            </a:r>
            <a:r>
              <a:rPr sz="1750" spc="-35" dirty="0">
                <a:latin typeface="Times New Roman"/>
                <a:cs typeface="Times New Roman"/>
              </a:rPr>
              <a:t>College </a:t>
            </a:r>
            <a:r>
              <a:rPr sz="1750" dirty="0">
                <a:latin typeface="Times New Roman"/>
                <a:cs typeface="Times New Roman"/>
              </a:rPr>
              <a:t>of Medicine </a:t>
            </a:r>
            <a:r>
              <a:rPr sz="1750" spc="15" dirty="0">
                <a:latin typeface="Times New Roman"/>
                <a:cs typeface="Times New Roman"/>
              </a:rPr>
              <a:t>Japan, </a:t>
            </a:r>
            <a:r>
              <a:rPr sz="1750" spc="-10" dirty="0">
                <a:latin typeface="Times New Roman"/>
                <a:cs typeface="Times New Roman"/>
              </a:rPr>
              <a:t>Huachiew  </a:t>
            </a:r>
            <a:r>
              <a:rPr sz="1750" dirty="0">
                <a:latin typeface="Times New Roman"/>
                <a:cs typeface="Times New Roman"/>
              </a:rPr>
              <a:t>Chalermprakiet </a:t>
            </a:r>
            <a:r>
              <a:rPr sz="1750" spc="-25" dirty="0">
                <a:latin typeface="Times New Roman"/>
                <a:cs typeface="Times New Roman"/>
              </a:rPr>
              <a:t>University </a:t>
            </a:r>
            <a:r>
              <a:rPr sz="1750" spc="-15" dirty="0">
                <a:latin typeface="Times New Roman"/>
                <a:cs typeface="Times New Roman"/>
              </a:rPr>
              <a:t>Thailand, </a:t>
            </a:r>
            <a:r>
              <a:rPr sz="1750" spc="-25" dirty="0">
                <a:latin typeface="Times New Roman"/>
                <a:cs typeface="Times New Roman"/>
              </a:rPr>
              <a:t>University </a:t>
            </a:r>
            <a:r>
              <a:rPr sz="1750" spc="-10" dirty="0">
                <a:latin typeface="Times New Roman"/>
                <a:cs typeface="Times New Roman"/>
              </a:rPr>
              <a:t>of </a:t>
            </a:r>
            <a:r>
              <a:rPr sz="1750" spc="75" dirty="0">
                <a:latin typeface="Times New Roman"/>
                <a:cs typeface="Times New Roman"/>
              </a:rPr>
              <a:t>the </a:t>
            </a:r>
            <a:r>
              <a:rPr sz="1750" spc="-30" dirty="0">
                <a:latin typeface="Times New Roman"/>
                <a:cs typeface="Times New Roman"/>
              </a:rPr>
              <a:t>Republic </a:t>
            </a:r>
            <a:r>
              <a:rPr sz="1750" dirty="0">
                <a:latin typeface="Times New Roman"/>
                <a:cs typeface="Times New Roman"/>
              </a:rPr>
              <a:t>of</a:t>
            </a:r>
            <a:r>
              <a:rPr sz="1750" spc="-295" dirty="0">
                <a:latin typeface="Times New Roman"/>
                <a:cs typeface="Times New Roman"/>
              </a:rPr>
              <a:t> </a:t>
            </a:r>
            <a:r>
              <a:rPr sz="1750" spc="-25" dirty="0">
                <a:latin typeface="Times New Roman"/>
                <a:cs typeface="Times New Roman"/>
              </a:rPr>
              <a:t>San </a:t>
            </a:r>
            <a:r>
              <a:rPr sz="1750" dirty="0">
                <a:latin typeface="Times New Roman"/>
                <a:cs typeface="Times New Roman"/>
              </a:rPr>
              <a:t>Marino)</a:t>
            </a:r>
          </a:p>
          <a:p>
            <a:pPr marL="213360" marR="5080" indent="-200660" algn="just">
              <a:lnSpc>
                <a:spcPct val="91400"/>
              </a:lnSpc>
              <a:spcBef>
                <a:spcPts val="860"/>
              </a:spcBef>
              <a:buChar char="•"/>
              <a:tabLst>
                <a:tab pos="213995" algn="l"/>
              </a:tabLst>
            </a:pPr>
            <a:r>
              <a:rPr sz="1900" spc="-170" dirty="0">
                <a:latin typeface="Times New Roman"/>
                <a:cs typeface="Times New Roman"/>
              </a:rPr>
              <a:t>Az</a:t>
            </a:r>
            <a:r>
              <a:rPr sz="1900" spc="135" dirty="0">
                <a:latin typeface="Times New Roman"/>
                <a:cs typeface="Times New Roman"/>
              </a:rPr>
              <a:t> </a:t>
            </a:r>
            <a:r>
              <a:rPr sz="1900" b="1" spc="45" dirty="0">
                <a:latin typeface="Times New Roman"/>
                <a:cs typeface="Times New Roman"/>
              </a:rPr>
              <a:t>érdeklődés </a:t>
            </a:r>
            <a:r>
              <a:rPr sz="1900" b="1" spc="170" dirty="0">
                <a:latin typeface="Times New Roman"/>
                <a:cs typeface="Times New Roman"/>
              </a:rPr>
              <a:t>a </a:t>
            </a:r>
            <a:r>
              <a:rPr sz="1900" b="1" spc="-210" dirty="0">
                <a:latin typeface="Times New Roman"/>
                <a:cs typeface="Times New Roman"/>
              </a:rPr>
              <a:t>HKO </a:t>
            </a:r>
            <a:r>
              <a:rPr sz="1900" b="1" spc="70" dirty="0">
                <a:latin typeface="Times New Roman"/>
                <a:cs typeface="Times New Roman"/>
              </a:rPr>
              <a:t>iránt azonban </a:t>
            </a:r>
            <a:r>
              <a:rPr sz="1900" b="1" spc="40" dirty="0">
                <a:latin typeface="Times New Roman"/>
                <a:cs typeface="Times New Roman"/>
              </a:rPr>
              <a:t>fokozatosan </a:t>
            </a:r>
            <a:r>
              <a:rPr sz="1900" b="1" spc="-5" dirty="0">
                <a:latin typeface="Times New Roman"/>
                <a:cs typeface="Times New Roman"/>
              </a:rPr>
              <a:t>növekszik </a:t>
            </a:r>
            <a:r>
              <a:rPr sz="1900" b="1" spc="80" dirty="0">
                <a:latin typeface="Times New Roman"/>
                <a:cs typeface="Times New Roman"/>
              </a:rPr>
              <a:t>a  </a:t>
            </a:r>
            <a:r>
              <a:rPr sz="1900" b="1" spc="15" dirty="0">
                <a:latin typeface="Times New Roman"/>
                <a:cs typeface="Times New Roman"/>
              </a:rPr>
              <a:t>hagyományos </a:t>
            </a:r>
            <a:r>
              <a:rPr sz="1900" b="1" spc="-45" dirty="0">
                <a:latin typeface="Times New Roman"/>
                <a:cs typeface="Times New Roman"/>
              </a:rPr>
              <a:t>Konfuciusz </a:t>
            </a:r>
            <a:r>
              <a:rPr sz="1900" b="1" spc="20" dirty="0">
                <a:latin typeface="Times New Roman"/>
                <a:cs typeface="Times New Roman"/>
              </a:rPr>
              <a:t>Intézetek </a:t>
            </a:r>
            <a:r>
              <a:rPr sz="1900" b="1" spc="40" dirty="0">
                <a:latin typeface="Times New Roman"/>
                <a:cs typeface="Times New Roman"/>
              </a:rPr>
              <a:t>körében </a:t>
            </a:r>
            <a:r>
              <a:rPr sz="1900" b="1" spc="15" dirty="0">
                <a:latin typeface="Times New Roman"/>
                <a:cs typeface="Times New Roman"/>
              </a:rPr>
              <a:t>(2016-ban </a:t>
            </a:r>
            <a:r>
              <a:rPr sz="1900" b="1" spc="30" dirty="0">
                <a:latin typeface="Times New Roman"/>
                <a:cs typeface="Times New Roman"/>
              </a:rPr>
              <a:t>51 </a:t>
            </a:r>
            <a:r>
              <a:rPr sz="1900" b="1" spc="-5" dirty="0">
                <a:latin typeface="Times New Roman"/>
                <a:cs typeface="Times New Roman"/>
              </a:rPr>
              <a:t>ország </a:t>
            </a:r>
            <a:r>
              <a:rPr sz="1900" b="1" spc="30" dirty="0">
                <a:latin typeface="Times New Roman"/>
                <a:cs typeface="Times New Roman"/>
              </a:rPr>
              <a:t>91  </a:t>
            </a:r>
            <a:r>
              <a:rPr sz="1900" b="1" spc="-45" dirty="0">
                <a:latin typeface="Times New Roman"/>
                <a:cs typeface="Times New Roman"/>
              </a:rPr>
              <a:t>Konfuciusz </a:t>
            </a:r>
            <a:r>
              <a:rPr sz="1900" b="1" spc="35" dirty="0">
                <a:latin typeface="Times New Roman"/>
                <a:cs typeface="Times New Roman"/>
              </a:rPr>
              <a:t>Intézete </a:t>
            </a:r>
            <a:r>
              <a:rPr sz="1900" b="1" spc="20" dirty="0">
                <a:latin typeface="Times New Roman"/>
                <a:cs typeface="Times New Roman"/>
              </a:rPr>
              <a:t>szervezett </a:t>
            </a:r>
            <a:r>
              <a:rPr sz="1900" b="1" spc="80" dirty="0">
                <a:latin typeface="Times New Roman"/>
                <a:cs typeface="Times New Roman"/>
              </a:rPr>
              <a:t>a </a:t>
            </a:r>
            <a:r>
              <a:rPr sz="1900" b="1" spc="-110" dirty="0">
                <a:latin typeface="Times New Roman"/>
                <a:cs typeface="Times New Roman"/>
              </a:rPr>
              <a:t>HKO-hoz </a:t>
            </a:r>
            <a:r>
              <a:rPr sz="1900" b="1" spc="35" dirty="0">
                <a:latin typeface="Times New Roman"/>
                <a:cs typeface="Times New Roman"/>
              </a:rPr>
              <a:t>kötődő </a:t>
            </a:r>
            <a:r>
              <a:rPr sz="1900" b="1" spc="40" dirty="0">
                <a:latin typeface="Times New Roman"/>
                <a:cs typeface="Times New Roman"/>
              </a:rPr>
              <a:t>ismeretterjesztő  </a:t>
            </a:r>
            <a:r>
              <a:rPr sz="1900" b="1" spc="45" dirty="0">
                <a:latin typeface="Times New Roman"/>
                <a:cs typeface="Times New Roman"/>
              </a:rPr>
              <a:t>előadást,</a:t>
            </a:r>
            <a:r>
              <a:rPr sz="1900" b="1" spc="-5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kurzust)</a:t>
            </a:r>
          </a:p>
          <a:p>
            <a:pPr marL="213360" marR="5080" indent="-200660" algn="just">
              <a:lnSpc>
                <a:spcPts val="2080"/>
              </a:lnSpc>
              <a:spcBef>
                <a:spcPts val="919"/>
              </a:spcBef>
              <a:buChar char="•"/>
              <a:tabLst>
                <a:tab pos="213995" algn="l"/>
              </a:tabLst>
            </a:pPr>
            <a:r>
              <a:rPr sz="1900" spc="25" dirty="0">
                <a:latin typeface="Times New Roman"/>
                <a:cs typeface="Times New Roman"/>
              </a:rPr>
              <a:t>Hanban </a:t>
            </a:r>
            <a:r>
              <a:rPr sz="1900" spc="5" dirty="0">
                <a:latin typeface="Times New Roman"/>
                <a:cs typeface="Times New Roman"/>
              </a:rPr>
              <a:t>vezetők </a:t>
            </a:r>
            <a:r>
              <a:rPr sz="1900" spc="15" dirty="0">
                <a:latin typeface="Times New Roman"/>
                <a:cs typeface="Times New Roman"/>
              </a:rPr>
              <a:t>szerint </a:t>
            </a:r>
            <a:r>
              <a:rPr sz="1900" spc="80" dirty="0">
                <a:latin typeface="Times New Roman"/>
                <a:cs typeface="Times New Roman"/>
              </a:rPr>
              <a:t>a </a:t>
            </a:r>
            <a:r>
              <a:rPr sz="1900" spc="-45" dirty="0">
                <a:latin typeface="Times New Roman"/>
                <a:cs typeface="Times New Roman"/>
              </a:rPr>
              <a:t>Konfuciusz </a:t>
            </a:r>
            <a:r>
              <a:rPr sz="1900" spc="20" dirty="0">
                <a:latin typeface="Times New Roman"/>
                <a:cs typeface="Times New Roman"/>
              </a:rPr>
              <a:t>Intézetek </a:t>
            </a:r>
            <a:r>
              <a:rPr sz="1900" spc="80" dirty="0">
                <a:latin typeface="Times New Roman"/>
                <a:cs typeface="Times New Roman"/>
              </a:rPr>
              <a:t>a </a:t>
            </a:r>
            <a:r>
              <a:rPr sz="1900" spc="-210" dirty="0">
                <a:latin typeface="Times New Roman"/>
                <a:cs typeface="Times New Roman"/>
              </a:rPr>
              <a:t>HKO </a:t>
            </a:r>
            <a:r>
              <a:rPr sz="1900" spc="50" dirty="0">
                <a:latin typeface="Times New Roman"/>
                <a:cs typeface="Times New Roman"/>
              </a:rPr>
              <a:t>kultúra  </a:t>
            </a:r>
            <a:r>
              <a:rPr sz="1900" spc="45" dirty="0">
                <a:latin typeface="Times New Roman"/>
                <a:cs typeface="Times New Roman"/>
              </a:rPr>
              <a:t>népszerűsítésének </a:t>
            </a:r>
            <a:r>
              <a:rPr sz="1900" spc="50" dirty="0">
                <a:latin typeface="Times New Roman"/>
                <a:cs typeface="Times New Roman"/>
              </a:rPr>
              <a:t>fontos</a:t>
            </a:r>
            <a:r>
              <a:rPr sz="1900" spc="-200" dirty="0">
                <a:latin typeface="Times New Roman"/>
                <a:cs typeface="Times New Roman"/>
              </a:rPr>
              <a:t> </a:t>
            </a:r>
            <a:r>
              <a:rPr sz="1900" spc="50" dirty="0">
                <a:latin typeface="Times New Roman"/>
                <a:cs typeface="Times New Roman"/>
              </a:rPr>
              <a:t>platformjai</a:t>
            </a:r>
            <a:endParaRPr sz="1900" dirty="0">
              <a:latin typeface="Times New Roman"/>
              <a:cs typeface="Times New Roman"/>
            </a:endParaRPr>
          </a:p>
          <a:p>
            <a:pPr marL="213360" marR="5715" indent="-200660" algn="just">
              <a:lnSpc>
                <a:spcPct val="91300"/>
              </a:lnSpc>
              <a:spcBef>
                <a:spcPts val="844"/>
              </a:spcBef>
              <a:buChar char="•"/>
              <a:tabLst>
                <a:tab pos="213995" algn="l"/>
              </a:tabLst>
            </a:pPr>
            <a:r>
              <a:rPr sz="1900" b="1" spc="5" dirty="0">
                <a:latin typeface="Times New Roman"/>
                <a:cs typeface="Times New Roman"/>
              </a:rPr>
              <a:t>Elsődlegesen </a:t>
            </a:r>
            <a:r>
              <a:rPr sz="1900" b="1" spc="30" dirty="0">
                <a:latin typeface="Times New Roman"/>
                <a:cs typeface="Times New Roman"/>
              </a:rPr>
              <a:t>érzékenyítésre, </a:t>
            </a:r>
            <a:r>
              <a:rPr sz="1900" b="1" spc="50" dirty="0">
                <a:latin typeface="Times New Roman"/>
                <a:cs typeface="Times New Roman"/>
              </a:rPr>
              <a:t>ismeretterjesztésre </a:t>
            </a:r>
            <a:r>
              <a:rPr sz="1900" b="1" spc="40" dirty="0">
                <a:latin typeface="Times New Roman"/>
                <a:cs typeface="Times New Roman"/>
              </a:rPr>
              <a:t>alkalmas, </a:t>
            </a:r>
            <a:r>
              <a:rPr sz="1900" b="1" spc="-20" dirty="0">
                <a:latin typeface="Times New Roman"/>
                <a:cs typeface="Times New Roman"/>
              </a:rPr>
              <a:t>mivel </a:t>
            </a:r>
            <a:r>
              <a:rPr sz="1900" b="1" spc="80" dirty="0">
                <a:latin typeface="Times New Roman"/>
                <a:cs typeface="Times New Roman"/>
              </a:rPr>
              <a:t>a  </a:t>
            </a:r>
            <a:r>
              <a:rPr sz="1900" b="1" spc="10" dirty="0">
                <a:latin typeface="Times New Roman"/>
                <a:cs typeface="Times New Roman"/>
              </a:rPr>
              <a:t>szakemberképzés, </a:t>
            </a:r>
            <a:r>
              <a:rPr sz="1900" b="1" spc="5" dirty="0">
                <a:latin typeface="Times New Roman"/>
                <a:cs typeface="Times New Roman"/>
              </a:rPr>
              <a:t>graduális </a:t>
            </a:r>
            <a:r>
              <a:rPr sz="1900" b="1" spc="45" dirty="0">
                <a:latin typeface="Times New Roman"/>
                <a:cs typeface="Times New Roman"/>
              </a:rPr>
              <a:t>oktatás </a:t>
            </a:r>
            <a:r>
              <a:rPr sz="1900" b="1" spc="80" dirty="0">
                <a:latin typeface="Times New Roman"/>
                <a:cs typeface="Times New Roman"/>
              </a:rPr>
              <a:t>a </a:t>
            </a:r>
            <a:r>
              <a:rPr sz="1900" b="1" dirty="0">
                <a:latin typeface="Times New Roman"/>
                <a:cs typeface="Times New Roman"/>
              </a:rPr>
              <a:t>nyugati </a:t>
            </a:r>
            <a:r>
              <a:rPr sz="1900" b="1" spc="-50" dirty="0">
                <a:latin typeface="Times New Roman"/>
                <a:cs typeface="Times New Roman"/>
              </a:rPr>
              <a:t>világ </a:t>
            </a:r>
            <a:r>
              <a:rPr sz="1900" b="1" spc="25" dirty="0">
                <a:latin typeface="Times New Roman"/>
                <a:cs typeface="Times New Roman"/>
              </a:rPr>
              <a:t>túlnyomó </a:t>
            </a:r>
            <a:r>
              <a:rPr sz="1900" b="1" spc="30" dirty="0">
                <a:latin typeface="Times New Roman"/>
                <a:cs typeface="Times New Roman"/>
              </a:rPr>
              <a:t>részén  </a:t>
            </a:r>
            <a:r>
              <a:rPr sz="1900" b="1" spc="-10" dirty="0">
                <a:latin typeface="Times New Roman"/>
                <a:cs typeface="Times New Roman"/>
              </a:rPr>
              <a:t>szigorú </a:t>
            </a:r>
            <a:r>
              <a:rPr sz="1900" b="1" spc="25" dirty="0">
                <a:latin typeface="Times New Roman"/>
                <a:cs typeface="Times New Roman"/>
              </a:rPr>
              <a:t>feltételekhez</a:t>
            </a:r>
            <a:r>
              <a:rPr sz="1900" b="1" spc="-100" dirty="0">
                <a:latin typeface="Times New Roman"/>
                <a:cs typeface="Times New Roman"/>
              </a:rPr>
              <a:t> </a:t>
            </a:r>
            <a:r>
              <a:rPr sz="1900" b="1" spc="50" dirty="0">
                <a:latin typeface="Times New Roman"/>
                <a:cs typeface="Times New Roman"/>
              </a:rPr>
              <a:t>kötött</a:t>
            </a:r>
            <a:endParaRPr sz="19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2300" y="0"/>
            <a:ext cx="8732943" cy="1260475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 Természetes gyógymódok:</a:t>
            </a:r>
            <a:br>
              <a:rPr lang="hu-HU" dirty="0"/>
            </a:br>
            <a:r>
              <a:rPr lang="hu-HU" b="1" dirty="0">
                <a:solidFill>
                  <a:schemeClr val="tx2">
                    <a:lumMod val="75000"/>
                  </a:schemeClr>
                </a:solidFill>
              </a:rPr>
              <a:t>„Egészségügyi tevékenység”</a:t>
            </a:r>
          </a:p>
        </p:txBody>
      </p:sp>
      <p:sp>
        <p:nvSpPr>
          <p:cNvPr id="3" name="Szöveg helye 2"/>
          <p:cNvSpPr>
            <a:spLocks noGrp="1"/>
          </p:cNvSpPr>
          <p:nvPr>
            <p:ph sz="quarter" idx="1"/>
          </p:nvPr>
        </p:nvSpPr>
        <p:spPr>
          <a:xfrm>
            <a:off x="393700" y="1419225"/>
            <a:ext cx="9765030" cy="5370534"/>
          </a:xfrm>
        </p:spPr>
        <p:txBody>
          <a:bodyPr>
            <a:normAutofit fontScale="25000" lnSpcReduction="20000"/>
          </a:bodyPr>
          <a:lstStyle/>
          <a:p>
            <a:pPr fontAlgn="base"/>
            <a:r>
              <a:rPr lang="hu-HU" sz="7200" b="1" dirty="0"/>
              <a:t>2/2004. EüM rendelet az egészségügyi szolgáltatók és működési engedélyük nyilvántartásáról, valamint az egészségügyi szakmai jegyzékről</a:t>
            </a:r>
          </a:p>
          <a:p>
            <a:pPr fontAlgn="base"/>
            <a:endParaRPr lang="hu-HU" sz="7200" dirty="0"/>
          </a:p>
          <a:p>
            <a:pPr fontAlgn="base"/>
            <a:r>
              <a:rPr lang="hu-HU" sz="7200" dirty="0"/>
              <a:t>60/2003. (X. 20.) </a:t>
            </a:r>
            <a:r>
              <a:rPr lang="hu-HU" sz="7200" dirty="0" err="1"/>
              <a:t>ESzCsM</a:t>
            </a:r>
            <a:r>
              <a:rPr lang="hu-HU" sz="7200" dirty="0"/>
              <a:t> rendelet az egészségügyi szolgáltatások nyújtásához szükséges szakmai minimumfeltételekről (‘minimumrendelet’)</a:t>
            </a:r>
          </a:p>
          <a:p>
            <a:pPr fontAlgn="base"/>
            <a:endParaRPr lang="hu-HU" sz="7200" dirty="0"/>
          </a:p>
          <a:p>
            <a:pPr fontAlgn="base"/>
            <a:r>
              <a:rPr lang="hu-HU" sz="7200" b="1" dirty="0"/>
              <a:t>11/1997. (V. 28.) NM rendelet a természetgyógyászati tevékenység gyakorlásának egyes kérdéseiről (a nem-konvencionális tevékenységek gyakorlásáról szóló rendelet)</a:t>
            </a:r>
          </a:p>
          <a:p>
            <a:pPr fontAlgn="base"/>
            <a:endParaRPr lang="hu-HU" sz="7200" b="1" dirty="0"/>
          </a:p>
          <a:p>
            <a:pPr fontAlgn="base"/>
            <a:r>
              <a:rPr lang="hu-HU" sz="7200" b="1" dirty="0"/>
              <a:t>40/1997. (III. 5.) Kormányrendelet a természetgyógyászati tevékenységekről  (a nem-konvencionális eljárásokat szabályozó rendelet)</a:t>
            </a:r>
          </a:p>
          <a:p>
            <a:pPr fontAlgn="base"/>
            <a:endParaRPr lang="hu-HU" sz="7200" dirty="0"/>
          </a:p>
          <a:p>
            <a:pPr fontAlgn="base"/>
            <a:r>
              <a:rPr lang="hu-HU" sz="7200" dirty="0"/>
              <a:t>1997. évi CLIV. törvény az egészségügyről (továbbiakban: „Egészségügyi törvény”), mint általános háttérjogszabály</a:t>
            </a:r>
          </a:p>
          <a:p>
            <a:pPr fontAlgn="base"/>
            <a:endParaRPr lang="hu-HU" dirty="0"/>
          </a:p>
          <a:p>
            <a:pPr fontAlgn="base"/>
            <a:endParaRPr lang="hu-HU" dirty="0"/>
          </a:p>
          <a:p>
            <a:r>
              <a:rPr lang="hu-HU" sz="7400" dirty="0"/>
              <a:t>Cél: Feltárja, kutatja és alkalmazza a </a:t>
            </a:r>
            <a:r>
              <a:rPr lang="hu-HU" sz="7400" b="1" u="sng" dirty="0" err="1"/>
              <a:t>salutogenezist</a:t>
            </a:r>
            <a:r>
              <a:rPr lang="hu-HU" sz="7400" b="1" u="sng" dirty="0"/>
              <a:t> támogató öngyógyító erőket </a:t>
            </a:r>
            <a:r>
              <a:rPr lang="hu-HU" sz="7400" dirty="0" err="1"/>
              <a:t>pl</a:t>
            </a:r>
            <a:r>
              <a:rPr lang="hu-HU" sz="7400" dirty="0"/>
              <a:t>: a pozitív gondolkodás hatalmát, a </a:t>
            </a:r>
            <a:r>
              <a:rPr lang="hu-HU" sz="7400" dirty="0" err="1"/>
              <a:t>mikrobiom</a:t>
            </a:r>
            <a:r>
              <a:rPr lang="hu-HU" sz="7400" dirty="0"/>
              <a:t> szerepét, az  egészséges testsúly jelentőségét, a fizikai, lelki és szellemi edzettség egészségmegőrző szerepét, a természetes fizikális módszerek, a természetes anyagok gyógyító szerepét. </a:t>
            </a:r>
          </a:p>
          <a:p>
            <a:r>
              <a:rPr lang="hu-HU" sz="7400" dirty="0"/>
              <a:t> </a:t>
            </a:r>
          </a:p>
          <a:p>
            <a:pPr>
              <a:buNone/>
            </a:pPr>
            <a:br>
              <a:rPr lang="hu-HU" dirty="0"/>
            </a:br>
            <a:endParaRPr lang="hu-H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890" y="352425"/>
            <a:ext cx="10563510" cy="588919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700" y="276225"/>
            <a:ext cx="7962900" cy="121700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02945" marR="5080" indent="-690880">
              <a:lnSpc>
                <a:spcPts val="3020"/>
              </a:lnSpc>
              <a:spcBef>
                <a:spcPts val="490"/>
              </a:spcBef>
            </a:pPr>
            <a:r>
              <a:rPr sz="2800" spc="-325" dirty="0"/>
              <a:t>A</a:t>
            </a:r>
            <a:r>
              <a:rPr lang="hu-HU" sz="2800" spc="-325" dirty="0"/>
              <a:t> </a:t>
            </a:r>
            <a:r>
              <a:rPr sz="2800" spc="-325" dirty="0"/>
              <a:t> </a:t>
            </a:r>
            <a:r>
              <a:rPr lang="hu-HU" sz="2800" spc="50" dirty="0"/>
              <a:t>II. európai </a:t>
            </a:r>
            <a:r>
              <a:rPr sz="2800" spc="15" dirty="0" err="1"/>
              <a:t>Hagyományos</a:t>
            </a:r>
            <a:r>
              <a:rPr sz="2800" spc="15" dirty="0"/>
              <a:t> </a:t>
            </a:r>
            <a:r>
              <a:rPr lang="hu-HU" sz="2800" spc="15" dirty="0"/>
              <a:t>Kínai </a:t>
            </a:r>
            <a:r>
              <a:rPr sz="2800" spc="5" dirty="0" err="1"/>
              <a:t>Orvoslás</a:t>
            </a:r>
            <a:r>
              <a:rPr sz="2800" spc="-254" dirty="0"/>
              <a:t> </a:t>
            </a:r>
            <a:r>
              <a:rPr sz="2800" spc="-50" dirty="0"/>
              <a:t>Konfuciusz </a:t>
            </a:r>
            <a:r>
              <a:rPr sz="2800" spc="50" dirty="0"/>
              <a:t>Intézet </a:t>
            </a:r>
            <a:r>
              <a:rPr sz="2800" spc="70" dirty="0"/>
              <a:t>létesült </a:t>
            </a:r>
            <a:r>
              <a:rPr sz="2800" spc="140" dirty="0"/>
              <a:t>a</a:t>
            </a:r>
            <a:r>
              <a:rPr sz="2800" spc="-365" dirty="0"/>
              <a:t> </a:t>
            </a:r>
            <a:r>
              <a:rPr sz="2800" spc="-15" dirty="0" err="1"/>
              <a:t>Pécsi</a:t>
            </a:r>
            <a:r>
              <a:rPr sz="2800" spc="-15" dirty="0"/>
              <a:t> </a:t>
            </a:r>
            <a:r>
              <a:rPr sz="2800" spc="50" dirty="0" err="1"/>
              <a:t>Tudományegyetemen</a:t>
            </a:r>
            <a:r>
              <a:rPr lang="hu-HU" sz="2800" spc="50" dirty="0"/>
              <a:t> 2015-ben</a:t>
            </a:r>
            <a:endParaRPr sz="2800" dirty="0"/>
          </a:p>
        </p:txBody>
      </p:sp>
      <p:sp>
        <p:nvSpPr>
          <p:cNvPr id="4" name="object 4"/>
          <p:cNvSpPr/>
          <p:nvPr/>
        </p:nvSpPr>
        <p:spPr>
          <a:xfrm>
            <a:off x="1" y="1876426"/>
            <a:ext cx="7327900" cy="5334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97299" y="4164572"/>
            <a:ext cx="2129155" cy="50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820" marR="5080" indent="-71755">
              <a:lnSpc>
                <a:spcPct val="101899"/>
              </a:lnSpc>
              <a:spcBef>
                <a:spcPts val="95"/>
              </a:spcBef>
            </a:pPr>
            <a:r>
              <a:rPr sz="1550" spc="45" dirty="0">
                <a:latin typeface="Times New Roman"/>
                <a:cs typeface="Times New Roman"/>
              </a:rPr>
              <a:t>North </a:t>
            </a:r>
            <a:r>
              <a:rPr sz="1550" dirty="0">
                <a:latin typeface="Times New Roman"/>
                <a:cs typeface="Times New Roman"/>
              </a:rPr>
              <a:t>China </a:t>
            </a:r>
            <a:r>
              <a:rPr sz="1550" spc="5" dirty="0">
                <a:latin typeface="Times New Roman"/>
                <a:cs typeface="Times New Roman"/>
              </a:rPr>
              <a:t>University</a:t>
            </a:r>
            <a:r>
              <a:rPr sz="1550" spc="-254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of  </a:t>
            </a:r>
            <a:r>
              <a:rPr sz="1550" spc="5" dirty="0">
                <a:latin typeface="Times New Roman"/>
                <a:cs typeface="Times New Roman"/>
              </a:rPr>
              <a:t>Science </a:t>
            </a:r>
            <a:r>
              <a:rPr sz="1550" spc="80" dirty="0">
                <a:latin typeface="Times New Roman"/>
                <a:cs typeface="Times New Roman"/>
              </a:rPr>
              <a:t>and</a:t>
            </a:r>
            <a:r>
              <a:rPr sz="1550" spc="-140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Technology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480300" y="2714625"/>
            <a:ext cx="1397508" cy="1389887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8323" y="5298947"/>
            <a:ext cx="2906777" cy="2164073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1900" y="598432"/>
            <a:ext cx="6248400" cy="1811393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53365" marR="5080" indent="-241300">
              <a:lnSpc>
                <a:spcPts val="3410"/>
              </a:lnSpc>
              <a:spcBef>
                <a:spcPts val="525"/>
              </a:spcBef>
            </a:pPr>
            <a:r>
              <a:rPr lang="hu-HU" sz="3150" spc="-370" dirty="0"/>
              <a:t>    </a:t>
            </a:r>
            <a:r>
              <a:rPr sz="3150" b="1" spc="-275" dirty="0">
                <a:solidFill>
                  <a:srgbClr val="FF0000"/>
                </a:solidFill>
              </a:rPr>
              <a:t>PTE </a:t>
            </a:r>
            <a:r>
              <a:rPr sz="3150" b="1" spc="-440" dirty="0">
                <a:solidFill>
                  <a:srgbClr val="FF0000"/>
                </a:solidFill>
              </a:rPr>
              <a:t>ETK </a:t>
            </a:r>
            <a:r>
              <a:rPr lang="hu-HU" sz="3150" b="1" spc="-440" dirty="0">
                <a:solidFill>
                  <a:srgbClr val="FF0000"/>
                </a:solidFill>
              </a:rPr>
              <a:t> TCM / </a:t>
            </a:r>
            <a:r>
              <a:rPr sz="3150" b="1" spc="-380" dirty="0">
                <a:solidFill>
                  <a:srgbClr val="FF0000"/>
                </a:solidFill>
              </a:rPr>
              <a:t>HKO </a:t>
            </a:r>
            <a:r>
              <a:rPr sz="3150" b="1" spc="-55" dirty="0">
                <a:solidFill>
                  <a:srgbClr val="FF0000"/>
                </a:solidFill>
              </a:rPr>
              <a:t>Konfuciusz </a:t>
            </a:r>
            <a:r>
              <a:rPr sz="3150" b="1" spc="55" dirty="0">
                <a:solidFill>
                  <a:srgbClr val="FF0000"/>
                </a:solidFill>
              </a:rPr>
              <a:t>Intézet  </a:t>
            </a:r>
            <a:r>
              <a:rPr sz="3150" b="1" spc="45" dirty="0" err="1">
                <a:solidFill>
                  <a:srgbClr val="FF0000"/>
                </a:solidFill>
              </a:rPr>
              <a:t>tevékenységei</a:t>
            </a:r>
            <a:r>
              <a:rPr sz="3150" b="1" spc="45" dirty="0">
                <a:solidFill>
                  <a:srgbClr val="FF0000"/>
                </a:solidFill>
              </a:rPr>
              <a:t> </a:t>
            </a:r>
            <a:br>
              <a:rPr lang="hu-HU" sz="3150" b="1" spc="45" dirty="0">
                <a:solidFill>
                  <a:srgbClr val="FF0000"/>
                </a:solidFill>
              </a:rPr>
            </a:br>
            <a:r>
              <a:rPr sz="3150" b="1" spc="155" dirty="0">
                <a:solidFill>
                  <a:srgbClr val="FF0000"/>
                </a:solidFill>
              </a:rPr>
              <a:t>a </a:t>
            </a:r>
            <a:r>
              <a:rPr sz="3150" b="1" spc="-365" dirty="0">
                <a:solidFill>
                  <a:srgbClr val="FF0000"/>
                </a:solidFill>
              </a:rPr>
              <a:t>HKO</a:t>
            </a:r>
            <a:r>
              <a:rPr sz="3150" b="1" spc="-450" dirty="0">
                <a:solidFill>
                  <a:srgbClr val="FF0000"/>
                </a:solidFill>
              </a:rPr>
              <a:t> </a:t>
            </a:r>
            <a:r>
              <a:rPr lang="hu-HU" sz="3150" b="1" spc="-450" dirty="0">
                <a:solidFill>
                  <a:srgbClr val="FF0000"/>
                </a:solidFill>
              </a:rPr>
              <a:t> </a:t>
            </a:r>
            <a:r>
              <a:rPr sz="3150" b="1" spc="120" dirty="0" err="1">
                <a:solidFill>
                  <a:srgbClr val="FF0000"/>
                </a:solidFill>
              </a:rPr>
              <a:t>területén</a:t>
            </a:r>
            <a:endParaRPr sz="3150" b="1" dirty="0">
              <a:solidFill>
                <a:srgbClr val="FF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7500" y="2257425"/>
            <a:ext cx="7376819" cy="3645886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buChar char="•"/>
              <a:tabLst>
                <a:tab pos="213995" algn="l"/>
              </a:tabLst>
            </a:pPr>
            <a:r>
              <a:rPr sz="1900" spc="-250" dirty="0">
                <a:latin typeface="Times New Roman"/>
                <a:cs typeface="Times New Roman"/>
              </a:rPr>
              <a:t>HKO</a:t>
            </a:r>
            <a:r>
              <a:rPr lang="hu-HU" sz="1900" spc="-250" dirty="0">
                <a:latin typeface="Times New Roman"/>
                <a:cs typeface="Times New Roman"/>
              </a:rPr>
              <a:t>  /TCM  </a:t>
            </a:r>
            <a:r>
              <a:rPr sz="1900" spc="-250" dirty="0">
                <a:latin typeface="Times New Roman"/>
                <a:cs typeface="Times New Roman"/>
              </a:rPr>
              <a:t> </a:t>
            </a:r>
            <a:r>
              <a:rPr sz="1900" spc="50" dirty="0" err="1">
                <a:latin typeface="Times New Roman"/>
                <a:cs typeface="Times New Roman"/>
              </a:rPr>
              <a:t>posztgraduális</a:t>
            </a:r>
            <a:r>
              <a:rPr sz="1900" spc="50" dirty="0">
                <a:latin typeface="Times New Roman"/>
                <a:cs typeface="Times New Roman"/>
              </a:rPr>
              <a:t> </a:t>
            </a:r>
            <a:r>
              <a:rPr sz="1900" spc="10" dirty="0" err="1">
                <a:latin typeface="Times New Roman"/>
                <a:cs typeface="Times New Roman"/>
              </a:rPr>
              <a:t>képzés</a:t>
            </a:r>
            <a:r>
              <a:rPr lang="hu-HU" sz="1900" spc="10" dirty="0">
                <a:latin typeface="Times New Roman"/>
                <a:cs typeface="Times New Roman"/>
              </a:rPr>
              <a:t>e,</a:t>
            </a:r>
            <a:r>
              <a:rPr sz="1900" spc="1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Times New Roman"/>
                <a:cs typeface="Times New Roman"/>
              </a:rPr>
              <a:t>szakvizsgával </a:t>
            </a:r>
            <a:r>
              <a:rPr sz="1900" spc="25" dirty="0" err="1">
                <a:latin typeface="Times New Roman"/>
                <a:cs typeface="Times New Roman"/>
              </a:rPr>
              <a:t>rendelkező</a:t>
            </a:r>
            <a:r>
              <a:rPr sz="1900" spc="-350" dirty="0">
                <a:latin typeface="Times New Roman"/>
                <a:cs typeface="Times New Roman"/>
              </a:rPr>
              <a:t> </a:t>
            </a:r>
            <a:r>
              <a:rPr sz="1900" spc="40" dirty="0" err="1">
                <a:latin typeface="Times New Roman"/>
                <a:cs typeface="Times New Roman"/>
              </a:rPr>
              <a:t>orvosoknak</a:t>
            </a:r>
            <a:r>
              <a:rPr lang="hu-HU" sz="1900" spc="40" dirty="0">
                <a:latin typeface="Times New Roman"/>
                <a:cs typeface="Times New Roman"/>
              </a:rPr>
              <a:t> 2002 óta (HIETE, 1986 korábban)</a:t>
            </a:r>
            <a:endParaRPr sz="1900" dirty="0">
              <a:latin typeface="Times New Roman"/>
              <a:cs typeface="Times New Roman"/>
            </a:endParaRPr>
          </a:p>
          <a:p>
            <a:pPr marL="213360" marR="5080" indent="-200660" algn="just">
              <a:lnSpc>
                <a:spcPct val="90900"/>
              </a:lnSpc>
              <a:spcBef>
                <a:spcPts val="890"/>
              </a:spcBef>
              <a:buChar char="•"/>
              <a:tabLst>
                <a:tab pos="213995" algn="l"/>
              </a:tabLst>
            </a:pPr>
            <a:r>
              <a:rPr sz="1900" spc="-10" dirty="0">
                <a:latin typeface="Times New Roman"/>
                <a:cs typeface="Times New Roman"/>
              </a:rPr>
              <a:t>Egyetemi </a:t>
            </a:r>
            <a:r>
              <a:rPr sz="1900" spc="35" dirty="0">
                <a:latin typeface="Times New Roman"/>
                <a:cs typeface="Times New Roman"/>
              </a:rPr>
              <a:t>szabadon </a:t>
            </a:r>
            <a:r>
              <a:rPr sz="1900" spc="20" dirty="0">
                <a:latin typeface="Times New Roman"/>
                <a:cs typeface="Times New Roman"/>
              </a:rPr>
              <a:t>választható </a:t>
            </a:r>
            <a:r>
              <a:rPr sz="1900" spc="55" dirty="0">
                <a:latin typeface="Times New Roman"/>
                <a:cs typeface="Times New Roman"/>
              </a:rPr>
              <a:t>campus </a:t>
            </a:r>
            <a:r>
              <a:rPr sz="1900" spc="40" dirty="0">
                <a:latin typeface="Times New Roman"/>
                <a:cs typeface="Times New Roman"/>
              </a:rPr>
              <a:t>kredit </a:t>
            </a:r>
            <a:r>
              <a:rPr sz="1900" spc="10" dirty="0">
                <a:latin typeface="Times New Roman"/>
                <a:cs typeface="Times New Roman"/>
              </a:rPr>
              <a:t>kurzusok </a:t>
            </a:r>
            <a:r>
              <a:rPr sz="1900" spc="20" dirty="0">
                <a:latin typeface="Times New Roman"/>
                <a:cs typeface="Times New Roman"/>
              </a:rPr>
              <a:t>biztosítása  </a:t>
            </a:r>
            <a:r>
              <a:rPr sz="1900" spc="15" dirty="0">
                <a:latin typeface="Times New Roman"/>
                <a:cs typeface="Times New Roman"/>
              </a:rPr>
              <a:t>magyar </a:t>
            </a:r>
            <a:r>
              <a:rPr sz="1900" spc="55" dirty="0">
                <a:latin typeface="Times New Roman"/>
                <a:cs typeface="Times New Roman"/>
              </a:rPr>
              <a:t>és </a:t>
            </a:r>
            <a:r>
              <a:rPr sz="1900" spc="10" dirty="0">
                <a:latin typeface="Times New Roman"/>
                <a:cs typeface="Times New Roman"/>
              </a:rPr>
              <a:t>angol </a:t>
            </a:r>
            <a:r>
              <a:rPr sz="1900" spc="5" dirty="0">
                <a:latin typeface="Times New Roman"/>
                <a:cs typeface="Times New Roman"/>
              </a:rPr>
              <a:t>nyelven, mely </a:t>
            </a:r>
            <a:r>
              <a:rPr sz="1900" dirty="0">
                <a:latin typeface="Times New Roman"/>
                <a:cs typeface="Times New Roman"/>
              </a:rPr>
              <a:t>az </a:t>
            </a:r>
            <a:r>
              <a:rPr sz="1900" spc="15" dirty="0">
                <a:latin typeface="Times New Roman"/>
                <a:cs typeface="Times New Roman"/>
              </a:rPr>
              <a:t>összes </a:t>
            </a:r>
            <a:r>
              <a:rPr sz="1900" spc="10" dirty="0">
                <a:latin typeface="Times New Roman"/>
                <a:cs typeface="Times New Roman"/>
              </a:rPr>
              <a:t>hallgató </a:t>
            </a:r>
            <a:r>
              <a:rPr sz="1900" spc="25" dirty="0">
                <a:latin typeface="Times New Roman"/>
                <a:cs typeface="Times New Roman"/>
              </a:rPr>
              <a:t>számára </a:t>
            </a:r>
            <a:r>
              <a:rPr sz="1900" spc="60" dirty="0">
                <a:latin typeface="Times New Roman"/>
                <a:cs typeface="Times New Roman"/>
              </a:rPr>
              <a:t>elérhető </a:t>
            </a:r>
            <a:r>
              <a:rPr sz="1900" spc="595" dirty="0">
                <a:latin typeface="Times New Roman"/>
                <a:cs typeface="Times New Roman"/>
              </a:rPr>
              <a:t> </a:t>
            </a:r>
            <a:r>
              <a:rPr sz="1750" spc="-20" dirty="0">
                <a:latin typeface="Times New Roman"/>
                <a:cs typeface="Times New Roman"/>
              </a:rPr>
              <a:t>(Hagyományos </a:t>
            </a:r>
            <a:r>
              <a:rPr sz="1750" spc="-80" dirty="0">
                <a:latin typeface="Times New Roman"/>
                <a:cs typeface="Times New Roman"/>
              </a:rPr>
              <a:t>Kínai </a:t>
            </a:r>
            <a:r>
              <a:rPr sz="1750" spc="-20" dirty="0">
                <a:latin typeface="Times New Roman"/>
                <a:cs typeface="Times New Roman"/>
              </a:rPr>
              <a:t>Orvoslás </a:t>
            </a:r>
            <a:r>
              <a:rPr sz="1750" spc="60" dirty="0">
                <a:latin typeface="Times New Roman"/>
                <a:cs typeface="Times New Roman"/>
              </a:rPr>
              <a:t>a </a:t>
            </a:r>
            <a:r>
              <a:rPr sz="1750" spc="-215" dirty="0">
                <a:latin typeface="Times New Roman"/>
                <a:cs typeface="Times New Roman"/>
              </a:rPr>
              <a:t>XXI. </a:t>
            </a:r>
            <a:r>
              <a:rPr sz="1750" spc="5" dirty="0">
                <a:latin typeface="Times New Roman"/>
                <a:cs typeface="Times New Roman"/>
              </a:rPr>
              <a:t>században </a:t>
            </a:r>
            <a:r>
              <a:rPr sz="1750" spc="-100" dirty="0">
                <a:latin typeface="Times New Roman"/>
                <a:cs typeface="Times New Roman"/>
              </a:rPr>
              <a:t>I-II, </a:t>
            </a:r>
            <a:r>
              <a:rPr sz="1750" spc="-25" dirty="0">
                <a:latin typeface="Times New Roman"/>
                <a:cs typeface="Times New Roman"/>
              </a:rPr>
              <a:t>Qigong, </a:t>
            </a:r>
            <a:r>
              <a:rPr sz="1750" spc="5" dirty="0">
                <a:latin typeface="Times New Roman"/>
                <a:cs typeface="Times New Roman"/>
              </a:rPr>
              <a:t>Meridians </a:t>
            </a:r>
            <a:r>
              <a:rPr sz="1750" spc="50" dirty="0">
                <a:latin typeface="Times New Roman"/>
                <a:cs typeface="Times New Roman"/>
              </a:rPr>
              <a:t>and  </a:t>
            </a:r>
            <a:r>
              <a:rPr sz="1750" spc="20" dirty="0">
                <a:latin typeface="Times New Roman"/>
                <a:cs typeface="Times New Roman"/>
              </a:rPr>
              <a:t>acupoints, </a:t>
            </a:r>
            <a:r>
              <a:rPr sz="1750" spc="-185" dirty="0">
                <a:latin typeface="Times New Roman"/>
                <a:cs typeface="Times New Roman"/>
              </a:rPr>
              <a:t>T</a:t>
            </a:r>
            <a:r>
              <a:rPr lang="hu-HU" sz="1750" spc="-185" dirty="0">
                <a:latin typeface="Times New Roman"/>
                <a:cs typeface="Times New Roman"/>
              </a:rPr>
              <a:t> </a:t>
            </a:r>
            <a:r>
              <a:rPr sz="1750" spc="-185" dirty="0">
                <a:latin typeface="Times New Roman"/>
                <a:cs typeface="Times New Roman"/>
              </a:rPr>
              <a:t>C</a:t>
            </a:r>
            <a:r>
              <a:rPr lang="hu-HU" sz="1750" spc="-185" dirty="0">
                <a:latin typeface="Times New Roman"/>
                <a:cs typeface="Times New Roman"/>
              </a:rPr>
              <a:t> </a:t>
            </a:r>
            <a:r>
              <a:rPr sz="1750" spc="-185" dirty="0">
                <a:latin typeface="Times New Roman"/>
                <a:cs typeface="Times New Roman"/>
              </a:rPr>
              <a:t>M </a:t>
            </a:r>
            <a:r>
              <a:rPr lang="hu-HU" sz="1750" spc="-185" dirty="0">
                <a:latin typeface="Times New Roman"/>
                <a:cs typeface="Times New Roman"/>
              </a:rPr>
              <a:t> </a:t>
            </a:r>
            <a:r>
              <a:rPr sz="1750" spc="50" dirty="0">
                <a:latin typeface="Times New Roman"/>
                <a:cs typeface="Times New Roman"/>
              </a:rPr>
              <a:t>and </a:t>
            </a:r>
            <a:r>
              <a:rPr sz="1750" spc="45" dirty="0">
                <a:latin typeface="Times New Roman"/>
                <a:cs typeface="Times New Roman"/>
              </a:rPr>
              <a:t>health </a:t>
            </a:r>
            <a:r>
              <a:rPr sz="1750" spc="-5" dirty="0">
                <a:latin typeface="Times New Roman"/>
                <a:cs typeface="Times New Roman"/>
              </a:rPr>
              <a:t>cultivation, </a:t>
            </a:r>
            <a:r>
              <a:rPr sz="1750" spc="-55" dirty="0">
                <a:latin typeface="Times New Roman"/>
                <a:cs typeface="Times New Roman"/>
              </a:rPr>
              <a:t>Tuina </a:t>
            </a:r>
            <a:r>
              <a:rPr sz="1750" spc="25" dirty="0">
                <a:latin typeface="Times New Roman"/>
                <a:cs typeface="Times New Roman"/>
              </a:rPr>
              <a:t>massage,</a:t>
            </a:r>
            <a:r>
              <a:rPr sz="1750" spc="-220" dirty="0">
                <a:latin typeface="Times New Roman"/>
                <a:cs typeface="Times New Roman"/>
              </a:rPr>
              <a:t> </a:t>
            </a:r>
            <a:r>
              <a:rPr sz="1750" spc="10" dirty="0">
                <a:latin typeface="Times New Roman"/>
                <a:cs typeface="Times New Roman"/>
              </a:rPr>
              <a:t>etc.)</a:t>
            </a:r>
            <a:endParaRPr sz="1750" dirty="0">
              <a:latin typeface="Times New Roman"/>
              <a:cs typeface="Times New Roman"/>
            </a:endParaRPr>
          </a:p>
          <a:p>
            <a:pPr marL="213360" marR="5080" indent="-200660" algn="just">
              <a:lnSpc>
                <a:spcPts val="2090"/>
              </a:lnSpc>
              <a:spcBef>
                <a:spcPts val="885"/>
              </a:spcBef>
              <a:buChar char="•"/>
              <a:tabLst>
                <a:tab pos="213995" algn="l"/>
              </a:tabLst>
            </a:pPr>
            <a:r>
              <a:rPr sz="1900" spc="45" dirty="0">
                <a:latin typeface="Times New Roman"/>
                <a:cs typeface="Times New Roman"/>
              </a:rPr>
              <a:t>Ismeretterjesztő </a:t>
            </a:r>
            <a:r>
              <a:rPr sz="1900" spc="60" dirty="0">
                <a:latin typeface="Times New Roman"/>
                <a:cs typeface="Times New Roman"/>
              </a:rPr>
              <a:t>előadások, </a:t>
            </a:r>
            <a:r>
              <a:rPr sz="1900" spc="15" dirty="0">
                <a:latin typeface="Times New Roman"/>
                <a:cs typeface="Times New Roman"/>
              </a:rPr>
              <a:t>workshopok, </a:t>
            </a:r>
            <a:r>
              <a:rPr sz="1900" spc="30" dirty="0">
                <a:latin typeface="Times New Roman"/>
                <a:cs typeface="Times New Roman"/>
              </a:rPr>
              <a:t>szabadtéri </a:t>
            </a:r>
            <a:r>
              <a:rPr sz="1900" spc="-20" dirty="0">
                <a:latin typeface="Times New Roman"/>
                <a:cs typeface="Times New Roman"/>
              </a:rPr>
              <a:t>csikung  </a:t>
            </a:r>
            <a:r>
              <a:rPr sz="1900" spc="-25" dirty="0" err="1">
                <a:latin typeface="Times New Roman"/>
                <a:cs typeface="Times New Roman"/>
              </a:rPr>
              <a:t>foglalkozások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0" dirty="0" err="1">
                <a:latin typeface="Times New Roman"/>
                <a:cs typeface="Times New Roman"/>
              </a:rPr>
              <a:t>civilek</a:t>
            </a:r>
            <a:r>
              <a:rPr lang="hu-HU" sz="1900" spc="-50" dirty="0">
                <a:latin typeface="Times New Roman"/>
                <a:cs typeface="Times New Roman"/>
              </a:rPr>
              <a:t>, laikus érdeklődők</a:t>
            </a:r>
            <a:r>
              <a:rPr sz="1900" spc="-95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számára</a:t>
            </a:r>
            <a:endParaRPr sz="1900" dirty="0">
              <a:latin typeface="Times New Roman"/>
              <a:cs typeface="Times New Roman"/>
            </a:endParaRPr>
          </a:p>
          <a:p>
            <a:pPr marL="213360" marR="6985" indent="-200660" algn="just">
              <a:lnSpc>
                <a:spcPts val="2080"/>
              </a:lnSpc>
              <a:spcBef>
                <a:spcPts val="880"/>
              </a:spcBef>
              <a:buChar char="•"/>
              <a:tabLst>
                <a:tab pos="213995" algn="l"/>
              </a:tabLst>
            </a:pPr>
            <a:r>
              <a:rPr sz="1900" dirty="0">
                <a:latin typeface="Times New Roman"/>
                <a:cs typeface="Times New Roman"/>
              </a:rPr>
              <a:t>Nemzetközi </a:t>
            </a:r>
            <a:r>
              <a:rPr sz="1900" spc="65" dirty="0">
                <a:latin typeface="Times New Roman"/>
                <a:cs typeface="Times New Roman"/>
              </a:rPr>
              <a:t>tudományos </a:t>
            </a:r>
            <a:r>
              <a:rPr sz="1900" spc="25" dirty="0">
                <a:latin typeface="Times New Roman"/>
                <a:cs typeface="Times New Roman"/>
              </a:rPr>
              <a:t>konferenciák </a:t>
            </a:r>
            <a:r>
              <a:rPr sz="1900" spc="10" dirty="0">
                <a:latin typeface="Times New Roman"/>
                <a:cs typeface="Times New Roman"/>
              </a:rPr>
              <a:t>szervezése </a:t>
            </a:r>
            <a:r>
              <a:rPr sz="1900" spc="65" dirty="0">
                <a:latin typeface="Times New Roman"/>
                <a:cs typeface="Times New Roman"/>
              </a:rPr>
              <a:t>és </a:t>
            </a:r>
            <a:r>
              <a:rPr sz="1900" spc="5" dirty="0">
                <a:latin typeface="Times New Roman"/>
                <a:cs typeface="Times New Roman"/>
              </a:rPr>
              <a:t>azokon </a:t>
            </a:r>
            <a:r>
              <a:rPr sz="1900" spc="-15" dirty="0">
                <a:latin typeface="Times New Roman"/>
                <a:cs typeface="Times New Roman"/>
              </a:rPr>
              <a:t>való  </a:t>
            </a:r>
            <a:r>
              <a:rPr sz="1900" spc="15" dirty="0">
                <a:latin typeface="Times New Roman"/>
                <a:cs typeface="Times New Roman"/>
              </a:rPr>
              <a:t>részvétel</a:t>
            </a:r>
            <a:endParaRPr sz="19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897175"/>
            <a:ext cx="10563510" cy="588919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3300" y="773429"/>
            <a:ext cx="8511090" cy="1047723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2956560" marR="5080" indent="-2944495" algn="ctr">
              <a:lnSpc>
                <a:spcPts val="3790"/>
              </a:lnSpc>
              <a:spcBef>
                <a:spcPts val="570"/>
              </a:spcBef>
              <a:tabLst>
                <a:tab pos="2037080" algn="l"/>
              </a:tabLst>
            </a:pPr>
            <a:r>
              <a:rPr spc="-409" dirty="0"/>
              <a:t>A</a:t>
            </a:r>
            <a:r>
              <a:rPr spc="-90" dirty="0"/>
              <a:t> </a:t>
            </a:r>
            <a:r>
              <a:rPr spc="-305" dirty="0"/>
              <a:t>PTE</a:t>
            </a:r>
            <a:r>
              <a:rPr spc="-90" dirty="0"/>
              <a:t> </a:t>
            </a:r>
            <a:r>
              <a:rPr spc="-490" dirty="0"/>
              <a:t>ETK	</a:t>
            </a:r>
            <a:r>
              <a:rPr lang="hu-HU" spc="-490" dirty="0"/>
              <a:t>   </a:t>
            </a:r>
            <a:r>
              <a:rPr spc="-65" dirty="0" err="1"/>
              <a:t>Konfuciusz</a:t>
            </a:r>
            <a:r>
              <a:rPr spc="-65" dirty="0"/>
              <a:t> </a:t>
            </a:r>
            <a:r>
              <a:rPr spc="60" dirty="0" err="1"/>
              <a:t>Intézet</a:t>
            </a:r>
            <a:r>
              <a:rPr lang="hu-HU" spc="-105" dirty="0"/>
              <a:t> </a:t>
            </a:r>
            <a:r>
              <a:rPr spc="100" dirty="0" err="1"/>
              <a:t>tudományos</a:t>
            </a:r>
            <a:r>
              <a:rPr lang="hu-HU" spc="100" dirty="0"/>
              <a:t> </a:t>
            </a:r>
            <a:r>
              <a:rPr lang="hu-HU" spc="40" dirty="0"/>
              <a:t>aktivitásai</a:t>
            </a:r>
            <a:endParaRPr spc="40" dirty="0"/>
          </a:p>
        </p:txBody>
      </p:sp>
      <p:sp>
        <p:nvSpPr>
          <p:cNvPr id="4" name="object 4"/>
          <p:cNvSpPr txBox="1"/>
          <p:nvPr/>
        </p:nvSpPr>
        <p:spPr>
          <a:xfrm>
            <a:off x="698501" y="1821152"/>
            <a:ext cx="6172200" cy="4904804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13360" marR="877569" indent="-200660">
              <a:lnSpc>
                <a:spcPts val="2030"/>
              </a:lnSpc>
              <a:spcBef>
                <a:spcPts val="575"/>
              </a:spcBef>
              <a:buChar char="•"/>
              <a:tabLst>
                <a:tab pos="213995" algn="l"/>
              </a:tabLst>
            </a:pPr>
            <a:r>
              <a:rPr sz="2100" spc="-5" dirty="0">
                <a:latin typeface="Times New Roman"/>
                <a:cs typeface="Times New Roman"/>
              </a:rPr>
              <a:t>Együttműködés, </a:t>
            </a:r>
            <a:r>
              <a:rPr sz="2100" spc="-10" dirty="0">
                <a:latin typeface="Times New Roman"/>
                <a:cs typeface="Times New Roman"/>
              </a:rPr>
              <a:t>konferenciák </a:t>
            </a:r>
            <a:r>
              <a:rPr sz="2100" dirty="0">
                <a:latin typeface="Times New Roman"/>
                <a:cs typeface="Times New Roman"/>
              </a:rPr>
              <a:t>szervezése </a:t>
            </a:r>
            <a:r>
              <a:rPr sz="2100" spc="70" dirty="0">
                <a:latin typeface="Times New Roman"/>
                <a:cs typeface="Times New Roman"/>
              </a:rPr>
              <a:t>a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Magyar  </a:t>
            </a:r>
            <a:r>
              <a:rPr sz="2100" b="1" spc="-10" dirty="0">
                <a:latin typeface="Times New Roman"/>
                <a:cs typeface="Times New Roman"/>
              </a:rPr>
              <a:t>Akupunktúrás </a:t>
            </a:r>
            <a:r>
              <a:rPr sz="2100" b="1" spc="-30" dirty="0" err="1">
                <a:latin typeface="Times New Roman"/>
                <a:cs typeface="Times New Roman"/>
              </a:rPr>
              <a:t>Orvosok</a:t>
            </a:r>
            <a:r>
              <a:rPr sz="2100" b="1" spc="-120" dirty="0">
                <a:latin typeface="Times New Roman"/>
                <a:cs typeface="Times New Roman"/>
              </a:rPr>
              <a:t> </a:t>
            </a:r>
            <a:r>
              <a:rPr sz="2100" b="1" spc="-40" dirty="0" err="1">
                <a:latin typeface="Times New Roman"/>
                <a:cs typeface="Times New Roman"/>
              </a:rPr>
              <a:t>Társaságával</a:t>
            </a:r>
            <a:r>
              <a:rPr lang="hu-HU" sz="2100" b="1" spc="-40" dirty="0">
                <a:latin typeface="Times New Roman"/>
                <a:cs typeface="Times New Roman"/>
              </a:rPr>
              <a:t>  </a:t>
            </a:r>
            <a:r>
              <a:rPr lang="hu-HU" sz="2100" spc="-40" dirty="0">
                <a:latin typeface="Times New Roman"/>
                <a:cs typeface="Times New Roman"/>
              </a:rPr>
              <a:t>(MAOT)</a:t>
            </a:r>
            <a:endParaRPr sz="2100" dirty="0">
              <a:latin typeface="Times New Roman"/>
              <a:cs typeface="Times New Roman"/>
            </a:endParaRPr>
          </a:p>
          <a:p>
            <a:pPr marL="614680" marR="325120" lvl="1" indent="-201295">
              <a:lnSpc>
                <a:spcPts val="1689"/>
              </a:lnSpc>
              <a:spcBef>
                <a:spcPts val="434"/>
              </a:spcBef>
              <a:buChar char="•"/>
              <a:tabLst>
                <a:tab pos="615315" algn="l"/>
              </a:tabLst>
            </a:pPr>
            <a:r>
              <a:rPr sz="1750" spc="-15" dirty="0">
                <a:latin typeface="Times New Roman"/>
                <a:cs typeface="Times New Roman"/>
              </a:rPr>
              <a:t>„Ancient </a:t>
            </a:r>
            <a:r>
              <a:rPr sz="1750" spc="5" dirty="0">
                <a:latin typeface="Times New Roman"/>
                <a:cs typeface="Times New Roman"/>
              </a:rPr>
              <a:t>knowledge </a:t>
            </a:r>
            <a:r>
              <a:rPr sz="1750" spc="45" dirty="0">
                <a:latin typeface="Times New Roman"/>
                <a:cs typeface="Times New Roman"/>
              </a:rPr>
              <a:t>on </a:t>
            </a:r>
            <a:r>
              <a:rPr sz="1750" spc="35" dirty="0">
                <a:latin typeface="Times New Roman"/>
                <a:cs typeface="Times New Roman"/>
              </a:rPr>
              <a:t>new </a:t>
            </a:r>
            <a:r>
              <a:rPr sz="1750" spc="-25" dirty="0">
                <a:latin typeface="Times New Roman"/>
                <a:cs typeface="Times New Roman"/>
              </a:rPr>
              <a:t>ways. The </a:t>
            </a:r>
            <a:r>
              <a:rPr sz="1750" spc="30" dirty="0">
                <a:latin typeface="Times New Roman"/>
                <a:cs typeface="Times New Roman"/>
              </a:rPr>
              <a:t>reformed </a:t>
            </a:r>
            <a:r>
              <a:rPr sz="1750" spc="15" dirty="0">
                <a:latin typeface="Times New Roman"/>
                <a:cs typeface="Times New Roman"/>
              </a:rPr>
              <a:t>traditional  </a:t>
            </a:r>
            <a:r>
              <a:rPr sz="1750" spc="-10" dirty="0">
                <a:latin typeface="Times New Roman"/>
                <a:cs typeface="Times New Roman"/>
              </a:rPr>
              <a:t>Chinese </a:t>
            </a:r>
            <a:r>
              <a:rPr sz="1750" dirty="0">
                <a:latin typeface="Times New Roman"/>
                <a:cs typeface="Times New Roman"/>
              </a:rPr>
              <a:t>Medicine </a:t>
            </a:r>
            <a:r>
              <a:rPr sz="1750" spc="-25" dirty="0">
                <a:latin typeface="Times New Roman"/>
                <a:cs typeface="Times New Roman"/>
              </a:rPr>
              <a:t>in Hungary” </a:t>
            </a:r>
            <a:r>
              <a:rPr sz="1750" spc="20" dirty="0">
                <a:latin typeface="Times New Roman"/>
                <a:cs typeface="Times New Roman"/>
              </a:rPr>
              <a:t>(29th </a:t>
            </a:r>
            <a:r>
              <a:rPr sz="1750" dirty="0">
                <a:latin typeface="Times New Roman"/>
                <a:cs typeface="Times New Roman"/>
              </a:rPr>
              <a:t>October, </a:t>
            </a:r>
            <a:r>
              <a:rPr sz="1750" spc="10" dirty="0">
                <a:latin typeface="Times New Roman"/>
                <a:cs typeface="Times New Roman"/>
              </a:rPr>
              <a:t>2015.</a:t>
            </a:r>
            <a:r>
              <a:rPr sz="1750" spc="-220" dirty="0">
                <a:latin typeface="Times New Roman"/>
                <a:cs typeface="Times New Roman"/>
              </a:rPr>
              <a:t> </a:t>
            </a:r>
            <a:r>
              <a:rPr sz="1750" spc="10" dirty="0">
                <a:latin typeface="Times New Roman"/>
                <a:cs typeface="Times New Roman"/>
              </a:rPr>
              <a:t>Budapest)</a:t>
            </a:r>
            <a:endParaRPr sz="1750" dirty="0">
              <a:latin typeface="Times New Roman"/>
              <a:cs typeface="Times New Roman"/>
            </a:endParaRPr>
          </a:p>
          <a:p>
            <a:pPr marL="614680" marR="280670" lvl="1" indent="-201295">
              <a:lnSpc>
                <a:spcPts val="1689"/>
              </a:lnSpc>
              <a:spcBef>
                <a:spcPts val="425"/>
              </a:spcBef>
              <a:buChar char="•"/>
              <a:tabLst>
                <a:tab pos="615315" algn="l"/>
              </a:tabLst>
            </a:pPr>
            <a:r>
              <a:rPr sz="1750" spc="5" dirty="0">
                <a:latin typeface="Times New Roman"/>
                <a:cs typeface="Times New Roman"/>
              </a:rPr>
              <a:t>„European </a:t>
            </a:r>
            <a:r>
              <a:rPr sz="1750" spc="-10" dirty="0">
                <a:latin typeface="Times New Roman"/>
                <a:cs typeface="Times New Roman"/>
              </a:rPr>
              <a:t>Congress </a:t>
            </a:r>
            <a:r>
              <a:rPr sz="1750" dirty="0">
                <a:latin typeface="Times New Roman"/>
                <a:cs typeface="Times New Roman"/>
              </a:rPr>
              <a:t>for </a:t>
            </a:r>
            <a:r>
              <a:rPr sz="1750" spc="5" dirty="0">
                <a:latin typeface="Times New Roman"/>
                <a:cs typeface="Times New Roman"/>
              </a:rPr>
              <a:t>Integrative </a:t>
            </a:r>
            <a:r>
              <a:rPr sz="1750" spc="-5" dirty="0">
                <a:latin typeface="Times New Roman"/>
                <a:cs typeface="Times New Roman"/>
              </a:rPr>
              <a:t>Medicine” </a:t>
            </a:r>
            <a:r>
              <a:rPr sz="1750" spc="-135" dirty="0">
                <a:latin typeface="Times New Roman"/>
                <a:cs typeface="Times New Roman"/>
              </a:rPr>
              <a:t>(ECIM)  </a:t>
            </a:r>
            <a:r>
              <a:rPr sz="1750" spc="25" dirty="0">
                <a:latin typeface="Times New Roman"/>
                <a:cs typeface="Times New Roman"/>
              </a:rPr>
              <a:t>international </a:t>
            </a:r>
            <a:r>
              <a:rPr sz="1750" spc="20" dirty="0">
                <a:latin typeface="Times New Roman"/>
                <a:cs typeface="Times New Roman"/>
              </a:rPr>
              <a:t>conference </a:t>
            </a:r>
            <a:r>
              <a:rPr sz="1750" spc="5" dirty="0">
                <a:latin typeface="Times New Roman"/>
                <a:cs typeface="Times New Roman"/>
              </a:rPr>
              <a:t>(10-11th </a:t>
            </a:r>
            <a:r>
              <a:rPr sz="1750" spc="15" dirty="0">
                <a:latin typeface="Times New Roman"/>
                <a:cs typeface="Times New Roman"/>
              </a:rPr>
              <a:t>September, </a:t>
            </a:r>
            <a:r>
              <a:rPr sz="1750" spc="10" dirty="0">
                <a:latin typeface="Times New Roman"/>
                <a:cs typeface="Times New Roman"/>
              </a:rPr>
              <a:t>2016.</a:t>
            </a:r>
            <a:r>
              <a:rPr sz="1750" spc="-225" dirty="0">
                <a:latin typeface="Times New Roman"/>
                <a:cs typeface="Times New Roman"/>
              </a:rPr>
              <a:t> </a:t>
            </a:r>
            <a:r>
              <a:rPr sz="1750" spc="10" dirty="0">
                <a:latin typeface="Times New Roman"/>
                <a:cs typeface="Times New Roman"/>
              </a:rPr>
              <a:t>Budapest)</a:t>
            </a:r>
            <a:endParaRPr sz="1750" dirty="0">
              <a:latin typeface="Times New Roman"/>
              <a:cs typeface="Times New Roman"/>
            </a:endParaRPr>
          </a:p>
          <a:p>
            <a:pPr marL="614680" marR="642620" lvl="1" indent="-201295">
              <a:lnSpc>
                <a:spcPct val="80300"/>
              </a:lnSpc>
              <a:spcBef>
                <a:spcPts val="440"/>
              </a:spcBef>
              <a:buChar char="•"/>
              <a:tabLst>
                <a:tab pos="615315" algn="l"/>
              </a:tabLst>
            </a:pPr>
            <a:r>
              <a:rPr sz="1750" spc="-15" dirty="0">
                <a:latin typeface="Times New Roman"/>
                <a:cs typeface="Times New Roman"/>
              </a:rPr>
              <a:t>„One </a:t>
            </a:r>
            <a:r>
              <a:rPr sz="1750" spc="-25" dirty="0">
                <a:latin typeface="Times New Roman"/>
                <a:cs typeface="Times New Roman"/>
              </a:rPr>
              <a:t>Belt </a:t>
            </a:r>
            <a:r>
              <a:rPr sz="1750" spc="-5" dirty="0">
                <a:latin typeface="Times New Roman"/>
                <a:cs typeface="Times New Roman"/>
              </a:rPr>
              <a:t>– </a:t>
            </a:r>
            <a:r>
              <a:rPr sz="1750" spc="10" dirty="0">
                <a:latin typeface="Times New Roman"/>
                <a:cs typeface="Times New Roman"/>
              </a:rPr>
              <a:t>One </a:t>
            </a:r>
            <a:r>
              <a:rPr sz="1750" spc="-35" dirty="0">
                <a:latin typeface="Times New Roman"/>
                <a:cs typeface="Times New Roman"/>
              </a:rPr>
              <a:t>Road” </a:t>
            </a:r>
            <a:r>
              <a:rPr sz="1750" spc="-20" dirty="0">
                <a:latin typeface="Times New Roman"/>
                <a:cs typeface="Times New Roman"/>
              </a:rPr>
              <a:t>Traditional </a:t>
            </a:r>
            <a:r>
              <a:rPr sz="1750" spc="-5" dirty="0">
                <a:latin typeface="Times New Roman"/>
                <a:cs typeface="Times New Roman"/>
              </a:rPr>
              <a:t>Chinese </a:t>
            </a:r>
            <a:r>
              <a:rPr sz="1750" dirty="0">
                <a:latin typeface="Times New Roman"/>
                <a:cs typeface="Times New Roman"/>
              </a:rPr>
              <a:t>Medicine </a:t>
            </a:r>
            <a:r>
              <a:rPr sz="1750" spc="-25" dirty="0">
                <a:latin typeface="Times New Roman"/>
                <a:cs typeface="Times New Roman"/>
              </a:rPr>
              <a:t>in</a:t>
            </a:r>
            <a:r>
              <a:rPr sz="1750" spc="-295" dirty="0">
                <a:latin typeface="Times New Roman"/>
                <a:cs typeface="Times New Roman"/>
              </a:rPr>
              <a:t> </a:t>
            </a:r>
            <a:r>
              <a:rPr sz="1750" spc="75" dirty="0">
                <a:latin typeface="Times New Roman"/>
                <a:cs typeface="Times New Roman"/>
              </a:rPr>
              <a:t>the  </a:t>
            </a:r>
            <a:r>
              <a:rPr sz="1750" spc="20" dirty="0">
                <a:latin typeface="Times New Roman"/>
                <a:cs typeface="Times New Roman"/>
              </a:rPr>
              <a:t>International </a:t>
            </a:r>
            <a:r>
              <a:rPr sz="1750" dirty="0">
                <a:latin typeface="Times New Roman"/>
                <a:cs typeface="Times New Roman"/>
              </a:rPr>
              <a:t>Practice, </a:t>
            </a:r>
            <a:r>
              <a:rPr sz="1750" spc="25" dirty="0">
                <a:latin typeface="Times New Roman"/>
                <a:cs typeface="Times New Roman"/>
              </a:rPr>
              <a:t>international </a:t>
            </a:r>
            <a:r>
              <a:rPr sz="1750" spc="20" dirty="0">
                <a:latin typeface="Times New Roman"/>
                <a:cs typeface="Times New Roman"/>
              </a:rPr>
              <a:t>conference </a:t>
            </a:r>
            <a:r>
              <a:rPr sz="1750" spc="5" dirty="0">
                <a:latin typeface="Times New Roman"/>
                <a:cs typeface="Times New Roman"/>
              </a:rPr>
              <a:t>(9-10th  </a:t>
            </a:r>
            <a:r>
              <a:rPr sz="1750" spc="15" dirty="0">
                <a:latin typeface="Times New Roman"/>
                <a:cs typeface="Times New Roman"/>
              </a:rPr>
              <a:t>September, </a:t>
            </a:r>
            <a:r>
              <a:rPr sz="1750" spc="5" dirty="0">
                <a:latin typeface="Times New Roman"/>
                <a:cs typeface="Times New Roman"/>
              </a:rPr>
              <a:t>2017.</a:t>
            </a:r>
            <a:r>
              <a:rPr sz="1750" spc="-80" dirty="0">
                <a:latin typeface="Times New Roman"/>
                <a:cs typeface="Times New Roman"/>
              </a:rPr>
              <a:t> </a:t>
            </a:r>
            <a:r>
              <a:rPr sz="1750" spc="-25" dirty="0">
                <a:latin typeface="Times New Roman"/>
                <a:cs typeface="Times New Roman"/>
              </a:rPr>
              <a:t>Pécs)</a:t>
            </a:r>
            <a:endParaRPr sz="1750" dirty="0">
              <a:latin typeface="Times New Roman"/>
              <a:cs typeface="Times New Roman"/>
            </a:endParaRPr>
          </a:p>
          <a:p>
            <a:pPr marL="614680" marR="5080" lvl="1" indent="-201295">
              <a:lnSpc>
                <a:spcPts val="1680"/>
              </a:lnSpc>
              <a:spcBef>
                <a:spcPts val="430"/>
              </a:spcBef>
              <a:buChar char="•"/>
              <a:tabLst>
                <a:tab pos="615315" algn="l"/>
              </a:tabLst>
            </a:pPr>
            <a:r>
              <a:rPr sz="1750" spc="-40" dirty="0">
                <a:latin typeface="Times New Roman"/>
                <a:cs typeface="Times New Roman"/>
              </a:rPr>
              <a:t>„Traditional </a:t>
            </a:r>
            <a:r>
              <a:rPr sz="1750" spc="-10" dirty="0">
                <a:latin typeface="Times New Roman"/>
                <a:cs typeface="Times New Roman"/>
              </a:rPr>
              <a:t>Chinese </a:t>
            </a:r>
            <a:r>
              <a:rPr sz="1750" spc="5" dirty="0">
                <a:latin typeface="Times New Roman"/>
                <a:cs typeface="Times New Roman"/>
              </a:rPr>
              <a:t>Medicine </a:t>
            </a:r>
            <a:r>
              <a:rPr sz="1750" spc="-25" dirty="0">
                <a:latin typeface="Times New Roman"/>
                <a:cs typeface="Times New Roman"/>
              </a:rPr>
              <a:t>in </a:t>
            </a:r>
            <a:r>
              <a:rPr sz="1750" dirty="0">
                <a:latin typeface="Times New Roman"/>
                <a:cs typeface="Times New Roman"/>
              </a:rPr>
              <a:t>Evidence-based </a:t>
            </a:r>
            <a:r>
              <a:rPr sz="1750" spc="-5" dirty="0">
                <a:latin typeface="Times New Roman"/>
                <a:cs typeface="Times New Roman"/>
              </a:rPr>
              <a:t>Medicine”  </a:t>
            </a:r>
            <a:r>
              <a:rPr sz="1750" spc="20" dirty="0">
                <a:latin typeface="Times New Roman"/>
                <a:cs typeface="Times New Roman"/>
              </a:rPr>
              <a:t>International </a:t>
            </a:r>
            <a:r>
              <a:rPr sz="1750" spc="-185" dirty="0">
                <a:latin typeface="Times New Roman"/>
                <a:cs typeface="Times New Roman"/>
              </a:rPr>
              <a:t>TCM </a:t>
            </a:r>
            <a:r>
              <a:rPr sz="1750" spc="-10" dirty="0">
                <a:latin typeface="Times New Roman"/>
                <a:cs typeface="Times New Roman"/>
              </a:rPr>
              <a:t>Congress </a:t>
            </a:r>
            <a:r>
              <a:rPr sz="1750" spc="5" dirty="0">
                <a:latin typeface="Times New Roman"/>
                <a:cs typeface="Times New Roman"/>
              </a:rPr>
              <a:t>(28-29th </a:t>
            </a:r>
            <a:r>
              <a:rPr sz="1750" spc="15" dirty="0">
                <a:latin typeface="Times New Roman"/>
                <a:cs typeface="Times New Roman"/>
              </a:rPr>
              <a:t>September, </a:t>
            </a:r>
            <a:r>
              <a:rPr sz="1750" spc="10" dirty="0">
                <a:latin typeface="Times New Roman"/>
                <a:cs typeface="Times New Roman"/>
              </a:rPr>
              <a:t>2018.</a:t>
            </a:r>
            <a:r>
              <a:rPr sz="1750" spc="-100" dirty="0">
                <a:latin typeface="Times New Roman"/>
                <a:cs typeface="Times New Roman"/>
              </a:rPr>
              <a:t> </a:t>
            </a:r>
            <a:r>
              <a:rPr sz="1750" spc="10" dirty="0">
                <a:latin typeface="Times New Roman"/>
                <a:cs typeface="Times New Roman"/>
              </a:rPr>
              <a:t>Budapest)</a:t>
            </a:r>
            <a:endParaRPr sz="1750" dirty="0">
              <a:latin typeface="Times New Roman"/>
              <a:cs typeface="Times New Roman"/>
            </a:endParaRPr>
          </a:p>
          <a:p>
            <a:pPr marL="213360" marR="285115" indent="-200660">
              <a:lnSpc>
                <a:spcPts val="2030"/>
              </a:lnSpc>
              <a:spcBef>
                <a:spcPts val="844"/>
              </a:spcBef>
              <a:buChar char="•"/>
              <a:tabLst>
                <a:tab pos="213995" algn="l"/>
              </a:tabLst>
            </a:pPr>
            <a:r>
              <a:rPr lang="hu-HU" sz="2100" b="1" spc="-15" dirty="0">
                <a:latin typeface="Times New Roman"/>
                <a:cs typeface="Times New Roman"/>
              </a:rPr>
              <a:t>10 </a:t>
            </a:r>
            <a:r>
              <a:rPr sz="2100" b="1" spc="-15" dirty="0">
                <a:latin typeface="Times New Roman"/>
                <a:cs typeface="Times New Roman"/>
              </a:rPr>
              <a:t>Hungarian Medical Forum </a:t>
            </a:r>
            <a:r>
              <a:rPr sz="2100" b="1" spc="-25" dirty="0">
                <a:latin typeface="Times New Roman"/>
                <a:cs typeface="Times New Roman"/>
              </a:rPr>
              <a:t>in </a:t>
            </a:r>
            <a:r>
              <a:rPr sz="2100" b="1" spc="-30" dirty="0">
                <a:latin typeface="Times New Roman"/>
                <a:cs typeface="Times New Roman"/>
              </a:rPr>
              <a:t>Tangshan </a:t>
            </a:r>
            <a:r>
              <a:rPr sz="2100" spc="-20" dirty="0">
                <a:latin typeface="Times New Roman"/>
                <a:cs typeface="Times New Roman"/>
              </a:rPr>
              <a:t>(Hebei </a:t>
            </a:r>
            <a:r>
              <a:rPr sz="2100" spc="-25" dirty="0">
                <a:latin typeface="Times New Roman"/>
                <a:cs typeface="Times New Roman"/>
              </a:rPr>
              <a:t>Province),  </a:t>
            </a:r>
            <a:r>
              <a:rPr sz="2100" spc="-5" dirty="0" err="1">
                <a:latin typeface="Times New Roman"/>
                <a:cs typeface="Times New Roman"/>
              </a:rPr>
              <a:t>társ-szervező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spc="-225" dirty="0">
                <a:latin typeface="Times New Roman"/>
                <a:cs typeface="Times New Roman"/>
              </a:rPr>
              <a:t>TCM</a:t>
            </a:r>
            <a:r>
              <a:rPr lang="hu-HU" sz="2100" spc="-225" dirty="0">
                <a:latin typeface="Times New Roman"/>
                <a:cs typeface="Times New Roman"/>
              </a:rPr>
              <a:t> </a:t>
            </a:r>
            <a:r>
              <a:rPr sz="2100" spc="-225" dirty="0">
                <a:latin typeface="Times New Roman"/>
                <a:cs typeface="Times New Roman"/>
              </a:rPr>
              <a:t> </a:t>
            </a:r>
            <a:r>
              <a:rPr sz="2100" spc="-45" dirty="0">
                <a:latin typeface="Times New Roman"/>
                <a:cs typeface="Times New Roman"/>
              </a:rPr>
              <a:t>College </a:t>
            </a:r>
            <a:r>
              <a:rPr sz="2100" dirty="0">
                <a:latin typeface="Times New Roman"/>
                <a:cs typeface="Times New Roman"/>
              </a:rPr>
              <a:t>of</a:t>
            </a:r>
            <a:r>
              <a:rPr sz="2100" spc="-195" dirty="0">
                <a:latin typeface="Times New Roman"/>
                <a:cs typeface="Times New Roman"/>
              </a:rPr>
              <a:t> </a:t>
            </a:r>
            <a:r>
              <a:rPr sz="2100" spc="-225" dirty="0">
                <a:latin typeface="Times New Roman"/>
                <a:cs typeface="Times New Roman"/>
              </a:rPr>
              <a:t>NCUST</a:t>
            </a:r>
            <a:endParaRPr sz="2100" dirty="0">
              <a:latin typeface="Times New Roman"/>
              <a:cs typeface="Times New Roman"/>
            </a:endParaRPr>
          </a:p>
          <a:p>
            <a:pPr marL="213360" marR="159385" indent="-200660">
              <a:lnSpc>
                <a:spcPct val="80000"/>
              </a:lnSpc>
              <a:spcBef>
                <a:spcPts val="890"/>
              </a:spcBef>
              <a:buChar char="•"/>
              <a:tabLst>
                <a:tab pos="213995" algn="l"/>
              </a:tabLst>
            </a:pPr>
            <a:r>
              <a:rPr sz="2100" b="1" spc="-105" dirty="0" err="1">
                <a:latin typeface="Times New Roman"/>
                <a:cs typeface="Times New Roman"/>
              </a:rPr>
              <a:t>Kínai</a:t>
            </a:r>
            <a:r>
              <a:rPr sz="2100" b="1" spc="-105" dirty="0">
                <a:latin typeface="Times New Roman"/>
                <a:cs typeface="Times New Roman"/>
              </a:rPr>
              <a:t> </a:t>
            </a:r>
            <a:r>
              <a:rPr lang="hu-HU" sz="2100" b="1" spc="-105" dirty="0">
                <a:latin typeface="Times New Roman"/>
                <a:cs typeface="Times New Roman"/>
              </a:rPr>
              <a:t> </a:t>
            </a:r>
            <a:r>
              <a:rPr sz="2100" b="1" spc="-290" dirty="0">
                <a:latin typeface="Times New Roman"/>
                <a:cs typeface="Times New Roman"/>
              </a:rPr>
              <a:t>HKO</a:t>
            </a:r>
            <a:r>
              <a:rPr lang="hu-HU" sz="2100" b="1" spc="-290" dirty="0">
                <a:latin typeface="Times New Roman"/>
                <a:cs typeface="Times New Roman"/>
              </a:rPr>
              <a:t> </a:t>
            </a:r>
            <a:r>
              <a:rPr sz="2100" b="1" spc="-29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professzorok </a:t>
            </a:r>
            <a:r>
              <a:rPr sz="2100" b="1" spc="20" dirty="0">
                <a:latin typeface="Times New Roman"/>
                <a:cs typeface="Times New Roman"/>
              </a:rPr>
              <a:t>vendég </a:t>
            </a:r>
            <a:r>
              <a:rPr sz="2100" b="1" spc="25" dirty="0">
                <a:latin typeface="Times New Roman"/>
                <a:cs typeface="Times New Roman"/>
              </a:rPr>
              <a:t>előadásai </a:t>
            </a:r>
            <a:r>
              <a:rPr sz="2100" spc="-30" dirty="0">
                <a:latin typeface="Times New Roman"/>
                <a:cs typeface="Times New Roman"/>
              </a:rPr>
              <a:t>(prof. </a:t>
            </a:r>
            <a:r>
              <a:rPr sz="2100" spc="-254" dirty="0">
                <a:latin typeface="Times New Roman"/>
                <a:cs typeface="Times New Roman"/>
              </a:rPr>
              <a:t>Li </a:t>
            </a:r>
            <a:r>
              <a:rPr sz="2100" spc="-20" dirty="0">
                <a:latin typeface="Times New Roman"/>
                <a:cs typeface="Times New Roman"/>
              </a:rPr>
              <a:t>Jien, </a:t>
            </a:r>
            <a:r>
              <a:rPr sz="2100" spc="-45" dirty="0">
                <a:latin typeface="Times New Roman"/>
                <a:cs typeface="Times New Roman"/>
              </a:rPr>
              <a:t>dr.  </a:t>
            </a:r>
            <a:r>
              <a:rPr sz="2100" spc="-20" dirty="0">
                <a:latin typeface="Times New Roman"/>
                <a:cs typeface="Times New Roman"/>
              </a:rPr>
              <a:t>Chen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Zhen,</a:t>
            </a:r>
            <a:r>
              <a:rPr lang="hu-HU" sz="2100" spc="-25" dirty="0">
                <a:latin typeface="Times New Roman"/>
                <a:cs typeface="Times New Roman"/>
              </a:rPr>
              <a:t> prof. </a:t>
            </a:r>
            <a:r>
              <a:rPr lang="hu-HU" sz="2100" spc="-25" dirty="0" err="1">
                <a:latin typeface="Times New Roman"/>
                <a:cs typeface="Times New Roman"/>
              </a:rPr>
              <a:t>Cui</a:t>
            </a:r>
            <a:r>
              <a:rPr lang="hu-HU" sz="2100" spc="-25" dirty="0">
                <a:latin typeface="Times New Roman"/>
                <a:cs typeface="Times New Roman"/>
              </a:rPr>
              <a:t> </a:t>
            </a:r>
            <a:r>
              <a:rPr lang="hu-HU" sz="2100" spc="-25" dirty="0" err="1">
                <a:latin typeface="Times New Roman"/>
                <a:cs typeface="Times New Roman"/>
              </a:rPr>
              <a:t>Tianmei</a:t>
            </a:r>
            <a:r>
              <a:rPr lang="hu-HU" sz="2100" spc="-25" dirty="0">
                <a:latin typeface="Times New Roman"/>
                <a:cs typeface="Times New Roman"/>
              </a:rPr>
              <a:t>,  stb.</a:t>
            </a:r>
            <a:r>
              <a:rPr sz="2100" spc="-25" dirty="0">
                <a:latin typeface="Times New Roman"/>
                <a:cs typeface="Times New Roman"/>
              </a:rPr>
              <a:t>)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25840" y="2962655"/>
            <a:ext cx="2066925" cy="908685"/>
          </a:xfrm>
          <a:custGeom>
            <a:avLst/>
            <a:gdLst/>
            <a:ahLst/>
            <a:cxnLst/>
            <a:rect l="l" t="t" r="r" b="b"/>
            <a:pathLst>
              <a:path w="2066925" h="908685">
                <a:moveTo>
                  <a:pt x="1932432" y="908303"/>
                </a:moveTo>
                <a:lnTo>
                  <a:pt x="150876" y="908303"/>
                </a:lnTo>
                <a:lnTo>
                  <a:pt x="102998" y="900659"/>
                </a:lnTo>
                <a:lnTo>
                  <a:pt x="61557" y="879335"/>
                </a:lnTo>
                <a:lnTo>
                  <a:pt x="28968" y="846746"/>
                </a:lnTo>
                <a:lnTo>
                  <a:pt x="7644" y="805306"/>
                </a:lnTo>
                <a:lnTo>
                  <a:pt x="0" y="757428"/>
                </a:lnTo>
                <a:lnTo>
                  <a:pt x="0" y="150876"/>
                </a:lnTo>
                <a:lnTo>
                  <a:pt x="7644" y="102998"/>
                </a:lnTo>
                <a:lnTo>
                  <a:pt x="28968" y="61557"/>
                </a:lnTo>
                <a:lnTo>
                  <a:pt x="61557" y="28968"/>
                </a:lnTo>
                <a:lnTo>
                  <a:pt x="102998" y="7644"/>
                </a:lnTo>
                <a:lnTo>
                  <a:pt x="150876" y="0"/>
                </a:lnTo>
                <a:lnTo>
                  <a:pt x="1932432" y="0"/>
                </a:lnTo>
                <a:lnTo>
                  <a:pt x="1980468" y="7644"/>
                </a:lnTo>
                <a:lnTo>
                  <a:pt x="2022287" y="28968"/>
                </a:lnTo>
                <a:lnTo>
                  <a:pt x="2055327" y="61557"/>
                </a:lnTo>
                <a:lnTo>
                  <a:pt x="2066543" y="82975"/>
                </a:lnTo>
                <a:lnTo>
                  <a:pt x="2066543" y="825328"/>
                </a:lnTo>
                <a:lnTo>
                  <a:pt x="2055327" y="846746"/>
                </a:lnTo>
                <a:lnTo>
                  <a:pt x="2022287" y="879335"/>
                </a:lnTo>
                <a:lnTo>
                  <a:pt x="1980468" y="900659"/>
                </a:lnTo>
                <a:lnTo>
                  <a:pt x="1932432" y="908303"/>
                </a:lnTo>
                <a:close/>
              </a:path>
            </a:pathLst>
          </a:custGeom>
          <a:solidFill>
            <a:srgbClr val="DDEB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19744" y="2956560"/>
            <a:ext cx="2072639" cy="920750"/>
          </a:xfrm>
          <a:custGeom>
            <a:avLst/>
            <a:gdLst/>
            <a:ahLst/>
            <a:cxnLst/>
            <a:rect l="l" t="t" r="r" b="b"/>
            <a:pathLst>
              <a:path w="2072640" h="920750">
                <a:moveTo>
                  <a:pt x="1938528" y="920496"/>
                </a:moveTo>
                <a:lnTo>
                  <a:pt x="156972" y="920496"/>
                </a:lnTo>
                <a:lnTo>
                  <a:pt x="124968" y="917447"/>
                </a:lnTo>
                <a:lnTo>
                  <a:pt x="82296" y="902208"/>
                </a:lnTo>
                <a:lnTo>
                  <a:pt x="45720" y="874776"/>
                </a:lnTo>
                <a:lnTo>
                  <a:pt x="18288" y="838199"/>
                </a:lnTo>
                <a:lnTo>
                  <a:pt x="3048" y="795528"/>
                </a:lnTo>
                <a:lnTo>
                  <a:pt x="0" y="778764"/>
                </a:lnTo>
                <a:lnTo>
                  <a:pt x="0" y="141732"/>
                </a:lnTo>
                <a:lnTo>
                  <a:pt x="3048" y="126492"/>
                </a:lnTo>
                <a:lnTo>
                  <a:pt x="12192" y="96012"/>
                </a:lnTo>
                <a:lnTo>
                  <a:pt x="18288" y="82296"/>
                </a:lnTo>
                <a:lnTo>
                  <a:pt x="27432" y="70104"/>
                </a:lnTo>
                <a:lnTo>
                  <a:pt x="35052" y="57912"/>
                </a:lnTo>
                <a:lnTo>
                  <a:pt x="68580" y="27432"/>
                </a:lnTo>
                <a:lnTo>
                  <a:pt x="109728" y="7620"/>
                </a:lnTo>
                <a:lnTo>
                  <a:pt x="156972" y="0"/>
                </a:lnTo>
                <a:lnTo>
                  <a:pt x="1938528" y="0"/>
                </a:lnTo>
                <a:lnTo>
                  <a:pt x="1970532" y="3048"/>
                </a:lnTo>
                <a:lnTo>
                  <a:pt x="1985772" y="7620"/>
                </a:lnTo>
                <a:lnTo>
                  <a:pt x="1999488" y="12192"/>
                </a:lnTo>
                <a:lnTo>
                  <a:pt x="141732" y="12192"/>
                </a:lnTo>
                <a:lnTo>
                  <a:pt x="134112" y="13716"/>
                </a:lnTo>
                <a:lnTo>
                  <a:pt x="128016" y="13716"/>
                </a:lnTo>
                <a:lnTo>
                  <a:pt x="112776" y="18288"/>
                </a:lnTo>
                <a:lnTo>
                  <a:pt x="114300" y="18288"/>
                </a:lnTo>
                <a:lnTo>
                  <a:pt x="100584" y="22860"/>
                </a:lnTo>
                <a:lnTo>
                  <a:pt x="86868" y="28956"/>
                </a:lnTo>
                <a:lnTo>
                  <a:pt x="74676" y="36576"/>
                </a:lnTo>
                <a:lnTo>
                  <a:pt x="76200" y="36576"/>
                </a:lnTo>
                <a:lnTo>
                  <a:pt x="66040" y="44196"/>
                </a:lnTo>
                <a:lnTo>
                  <a:pt x="64008" y="44196"/>
                </a:lnTo>
                <a:lnTo>
                  <a:pt x="53340" y="54864"/>
                </a:lnTo>
                <a:lnTo>
                  <a:pt x="45502" y="64008"/>
                </a:lnTo>
                <a:lnTo>
                  <a:pt x="44196" y="64008"/>
                </a:lnTo>
                <a:lnTo>
                  <a:pt x="29908" y="86868"/>
                </a:lnTo>
                <a:lnTo>
                  <a:pt x="28956" y="86868"/>
                </a:lnTo>
                <a:lnTo>
                  <a:pt x="22860" y="100584"/>
                </a:lnTo>
                <a:lnTo>
                  <a:pt x="13716" y="128016"/>
                </a:lnTo>
                <a:lnTo>
                  <a:pt x="12344" y="141732"/>
                </a:lnTo>
                <a:lnTo>
                  <a:pt x="12192" y="141732"/>
                </a:lnTo>
                <a:lnTo>
                  <a:pt x="10806" y="156972"/>
                </a:lnTo>
                <a:lnTo>
                  <a:pt x="10668" y="156972"/>
                </a:lnTo>
                <a:lnTo>
                  <a:pt x="10668" y="763524"/>
                </a:lnTo>
                <a:lnTo>
                  <a:pt x="12192" y="778764"/>
                </a:lnTo>
                <a:lnTo>
                  <a:pt x="12344" y="778764"/>
                </a:lnTo>
                <a:lnTo>
                  <a:pt x="13716" y="792480"/>
                </a:lnTo>
                <a:lnTo>
                  <a:pt x="17830" y="806196"/>
                </a:lnTo>
                <a:lnTo>
                  <a:pt x="16764" y="806196"/>
                </a:lnTo>
                <a:lnTo>
                  <a:pt x="28956" y="833628"/>
                </a:lnTo>
                <a:lnTo>
                  <a:pt x="29802" y="833628"/>
                </a:lnTo>
                <a:lnTo>
                  <a:pt x="36576" y="845820"/>
                </a:lnTo>
                <a:lnTo>
                  <a:pt x="37528" y="845820"/>
                </a:lnTo>
                <a:lnTo>
                  <a:pt x="44196" y="856488"/>
                </a:lnTo>
                <a:lnTo>
                  <a:pt x="53340" y="867156"/>
                </a:lnTo>
                <a:lnTo>
                  <a:pt x="54863" y="867156"/>
                </a:lnTo>
                <a:lnTo>
                  <a:pt x="64008" y="876299"/>
                </a:lnTo>
                <a:lnTo>
                  <a:pt x="76200" y="883920"/>
                </a:lnTo>
                <a:lnTo>
                  <a:pt x="74676" y="883920"/>
                </a:lnTo>
                <a:lnTo>
                  <a:pt x="86868" y="891540"/>
                </a:lnTo>
                <a:lnTo>
                  <a:pt x="100584" y="897636"/>
                </a:lnTo>
                <a:lnTo>
                  <a:pt x="114300" y="902208"/>
                </a:lnTo>
                <a:lnTo>
                  <a:pt x="112776" y="902208"/>
                </a:lnTo>
                <a:lnTo>
                  <a:pt x="128016" y="906780"/>
                </a:lnTo>
                <a:lnTo>
                  <a:pt x="126492" y="906780"/>
                </a:lnTo>
                <a:lnTo>
                  <a:pt x="156972" y="909828"/>
                </a:lnTo>
                <a:lnTo>
                  <a:pt x="1994915" y="909828"/>
                </a:lnTo>
                <a:lnTo>
                  <a:pt x="1985772" y="912876"/>
                </a:lnTo>
                <a:lnTo>
                  <a:pt x="1970532" y="917447"/>
                </a:lnTo>
                <a:lnTo>
                  <a:pt x="1938528" y="920496"/>
                </a:lnTo>
                <a:close/>
              </a:path>
              <a:path w="2072640" h="920750">
                <a:moveTo>
                  <a:pt x="1969008" y="15240"/>
                </a:moveTo>
                <a:lnTo>
                  <a:pt x="1953768" y="12192"/>
                </a:lnTo>
                <a:lnTo>
                  <a:pt x="1999488" y="12192"/>
                </a:lnTo>
                <a:lnTo>
                  <a:pt x="2002231" y="13716"/>
                </a:lnTo>
                <a:lnTo>
                  <a:pt x="1967484" y="13716"/>
                </a:lnTo>
                <a:lnTo>
                  <a:pt x="1969008" y="15240"/>
                </a:lnTo>
                <a:close/>
              </a:path>
              <a:path w="2072640" h="920750">
                <a:moveTo>
                  <a:pt x="126492" y="15240"/>
                </a:moveTo>
                <a:lnTo>
                  <a:pt x="128016" y="13716"/>
                </a:lnTo>
                <a:lnTo>
                  <a:pt x="134112" y="13716"/>
                </a:lnTo>
                <a:lnTo>
                  <a:pt x="126492" y="15240"/>
                </a:lnTo>
                <a:close/>
              </a:path>
              <a:path w="2072640" h="920750">
                <a:moveTo>
                  <a:pt x="2031492" y="45720"/>
                </a:moveTo>
                <a:lnTo>
                  <a:pt x="2020824" y="36576"/>
                </a:lnTo>
                <a:lnTo>
                  <a:pt x="2008632" y="28956"/>
                </a:lnTo>
                <a:lnTo>
                  <a:pt x="1994916" y="22860"/>
                </a:lnTo>
                <a:lnTo>
                  <a:pt x="1996440" y="22860"/>
                </a:lnTo>
                <a:lnTo>
                  <a:pt x="1982724" y="18288"/>
                </a:lnTo>
                <a:lnTo>
                  <a:pt x="1967484" y="13716"/>
                </a:lnTo>
                <a:lnTo>
                  <a:pt x="2002231" y="13716"/>
                </a:lnTo>
                <a:lnTo>
                  <a:pt x="2026920" y="27432"/>
                </a:lnTo>
                <a:lnTo>
                  <a:pt x="2039112" y="36576"/>
                </a:lnTo>
                <a:lnTo>
                  <a:pt x="2048002" y="44196"/>
                </a:lnTo>
                <a:lnTo>
                  <a:pt x="2031492" y="44196"/>
                </a:lnTo>
                <a:lnTo>
                  <a:pt x="2031492" y="45720"/>
                </a:lnTo>
                <a:close/>
              </a:path>
              <a:path w="2072640" h="920750">
                <a:moveTo>
                  <a:pt x="64008" y="45720"/>
                </a:moveTo>
                <a:lnTo>
                  <a:pt x="64008" y="44196"/>
                </a:lnTo>
                <a:lnTo>
                  <a:pt x="66040" y="44196"/>
                </a:lnTo>
                <a:lnTo>
                  <a:pt x="64008" y="45720"/>
                </a:lnTo>
                <a:close/>
              </a:path>
              <a:path w="2072640" h="920750">
                <a:moveTo>
                  <a:pt x="2051304" y="65532"/>
                </a:moveTo>
                <a:lnTo>
                  <a:pt x="2042160" y="54864"/>
                </a:lnTo>
                <a:lnTo>
                  <a:pt x="2031492" y="44196"/>
                </a:lnTo>
                <a:lnTo>
                  <a:pt x="2048002" y="44196"/>
                </a:lnTo>
                <a:lnTo>
                  <a:pt x="2049780" y="45720"/>
                </a:lnTo>
                <a:lnTo>
                  <a:pt x="2060448" y="57912"/>
                </a:lnTo>
                <a:lnTo>
                  <a:pt x="2065020" y="64008"/>
                </a:lnTo>
                <a:lnTo>
                  <a:pt x="2051304" y="64008"/>
                </a:lnTo>
                <a:lnTo>
                  <a:pt x="2051304" y="65532"/>
                </a:lnTo>
                <a:close/>
              </a:path>
              <a:path w="2072640" h="920750">
                <a:moveTo>
                  <a:pt x="44196" y="65532"/>
                </a:moveTo>
                <a:lnTo>
                  <a:pt x="44196" y="64008"/>
                </a:lnTo>
                <a:lnTo>
                  <a:pt x="45502" y="64008"/>
                </a:lnTo>
                <a:lnTo>
                  <a:pt x="44196" y="65532"/>
                </a:lnTo>
                <a:close/>
              </a:path>
              <a:path w="2072640" h="920750">
                <a:moveTo>
                  <a:pt x="2072639" y="88392"/>
                </a:moveTo>
                <a:lnTo>
                  <a:pt x="2068068" y="88392"/>
                </a:lnTo>
                <a:lnTo>
                  <a:pt x="2060448" y="76200"/>
                </a:lnTo>
                <a:lnTo>
                  <a:pt x="2051304" y="64008"/>
                </a:lnTo>
                <a:lnTo>
                  <a:pt x="2065020" y="64008"/>
                </a:lnTo>
                <a:lnTo>
                  <a:pt x="2069592" y="70104"/>
                </a:lnTo>
                <a:lnTo>
                  <a:pt x="2072639" y="74980"/>
                </a:lnTo>
                <a:lnTo>
                  <a:pt x="2072639" y="88392"/>
                </a:lnTo>
                <a:close/>
              </a:path>
              <a:path w="2072640" h="920750">
                <a:moveTo>
                  <a:pt x="28956" y="88392"/>
                </a:moveTo>
                <a:lnTo>
                  <a:pt x="28956" y="86868"/>
                </a:lnTo>
                <a:lnTo>
                  <a:pt x="29908" y="86868"/>
                </a:lnTo>
                <a:lnTo>
                  <a:pt x="28956" y="88392"/>
                </a:lnTo>
                <a:close/>
              </a:path>
              <a:path w="2072640" h="920750">
                <a:moveTo>
                  <a:pt x="2072639" y="97840"/>
                </a:moveTo>
                <a:lnTo>
                  <a:pt x="2066544" y="86868"/>
                </a:lnTo>
                <a:lnTo>
                  <a:pt x="2068068" y="88392"/>
                </a:lnTo>
                <a:lnTo>
                  <a:pt x="2072639" y="88392"/>
                </a:lnTo>
                <a:lnTo>
                  <a:pt x="2072639" y="97840"/>
                </a:lnTo>
                <a:close/>
              </a:path>
              <a:path w="2072640" h="920750">
                <a:moveTo>
                  <a:pt x="12192" y="143256"/>
                </a:moveTo>
                <a:lnTo>
                  <a:pt x="12192" y="141732"/>
                </a:lnTo>
                <a:lnTo>
                  <a:pt x="12344" y="141732"/>
                </a:lnTo>
                <a:lnTo>
                  <a:pt x="12192" y="143256"/>
                </a:lnTo>
                <a:close/>
              </a:path>
              <a:path w="2072640" h="920750">
                <a:moveTo>
                  <a:pt x="10668" y="158496"/>
                </a:moveTo>
                <a:lnTo>
                  <a:pt x="10668" y="156972"/>
                </a:lnTo>
                <a:lnTo>
                  <a:pt x="10806" y="156972"/>
                </a:lnTo>
                <a:lnTo>
                  <a:pt x="10668" y="158496"/>
                </a:lnTo>
                <a:close/>
              </a:path>
              <a:path w="2072640" h="920750">
                <a:moveTo>
                  <a:pt x="12344" y="778764"/>
                </a:moveTo>
                <a:lnTo>
                  <a:pt x="12192" y="778764"/>
                </a:lnTo>
                <a:lnTo>
                  <a:pt x="12192" y="777240"/>
                </a:lnTo>
                <a:lnTo>
                  <a:pt x="12344" y="778764"/>
                </a:lnTo>
                <a:close/>
              </a:path>
              <a:path w="2072640" h="920750">
                <a:moveTo>
                  <a:pt x="18288" y="807720"/>
                </a:moveTo>
                <a:lnTo>
                  <a:pt x="16764" y="806196"/>
                </a:lnTo>
                <a:lnTo>
                  <a:pt x="17830" y="806196"/>
                </a:lnTo>
                <a:lnTo>
                  <a:pt x="18288" y="807720"/>
                </a:lnTo>
                <a:close/>
              </a:path>
              <a:path w="2072640" h="920750">
                <a:moveTo>
                  <a:pt x="2066544" y="833628"/>
                </a:moveTo>
                <a:lnTo>
                  <a:pt x="2072639" y="822655"/>
                </a:lnTo>
                <a:lnTo>
                  <a:pt x="2072639" y="832103"/>
                </a:lnTo>
                <a:lnTo>
                  <a:pt x="2068068" y="832103"/>
                </a:lnTo>
                <a:lnTo>
                  <a:pt x="2066544" y="833628"/>
                </a:lnTo>
                <a:close/>
              </a:path>
              <a:path w="2072640" h="920750">
                <a:moveTo>
                  <a:pt x="29802" y="833628"/>
                </a:moveTo>
                <a:lnTo>
                  <a:pt x="28956" y="833628"/>
                </a:lnTo>
                <a:lnTo>
                  <a:pt x="28956" y="832103"/>
                </a:lnTo>
                <a:lnTo>
                  <a:pt x="29802" y="833628"/>
                </a:lnTo>
                <a:close/>
              </a:path>
              <a:path w="2072640" h="920750">
                <a:moveTo>
                  <a:pt x="2072639" y="845820"/>
                </a:moveTo>
                <a:lnTo>
                  <a:pt x="2060448" y="845820"/>
                </a:lnTo>
                <a:lnTo>
                  <a:pt x="2068068" y="832103"/>
                </a:lnTo>
                <a:lnTo>
                  <a:pt x="2072639" y="832103"/>
                </a:lnTo>
                <a:lnTo>
                  <a:pt x="2072639" y="845820"/>
                </a:lnTo>
                <a:close/>
              </a:path>
              <a:path w="2072640" h="920750">
                <a:moveTo>
                  <a:pt x="37528" y="845820"/>
                </a:moveTo>
                <a:lnTo>
                  <a:pt x="36576" y="845820"/>
                </a:lnTo>
                <a:lnTo>
                  <a:pt x="36576" y="844296"/>
                </a:lnTo>
                <a:lnTo>
                  <a:pt x="37528" y="845820"/>
                </a:lnTo>
                <a:close/>
              </a:path>
              <a:path w="2072640" h="920750">
                <a:moveTo>
                  <a:pt x="2056447" y="867156"/>
                </a:moveTo>
                <a:lnTo>
                  <a:pt x="2042160" y="867156"/>
                </a:lnTo>
                <a:lnTo>
                  <a:pt x="2051304" y="856488"/>
                </a:lnTo>
                <a:lnTo>
                  <a:pt x="2060448" y="844296"/>
                </a:lnTo>
                <a:lnTo>
                  <a:pt x="2060448" y="845820"/>
                </a:lnTo>
                <a:lnTo>
                  <a:pt x="2072639" y="845820"/>
                </a:lnTo>
                <a:lnTo>
                  <a:pt x="2072639" y="846429"/>
                </a:lnTo>
                <a:lnTo>
                  <a:pt x="2069592" y="851916"/>
                </a:lnTo>
                <a:lnTo>
                  <a:pt x="2060448" y="862584"/>
                </a:lnTo>
                <a:lnTo>
                  <a:pt x="2056447" y="867156"/>
                </a:lnTo>
                <a:close/>
              </a:path>
              <a:path w="2072640" h="920750">
                <a:moveTo>
                  <a:pt x="54863" y="867156"/>
                </a:moveTo>
                <a:lnTo>
                  <a:pt x="53340" y="867156"/>
                </a:lnTo>
                <a:lnTo>
                  <a:pt x="53340" y="865632"/>
                </a:lnTo>
                <a:lnTo>
                  <a:pt x="54863" y="867156"/>
                </a:lnTo>
                <a:close/>
              </a:path>
              <a:path w="2072640" h="920750">
                <a:moveTo>
                  <a:pt x="1994915" y="909828"/>
                </a:moveTo>
                <a:lnTo>
                  <a:pt x="1938528" y="909828"/>
                </a:lnTo>
                <a:lnTo>
                  <a:pt x="1969008" y="906780"/>
                </a:lnTo>
                <a:lnTo>
                  <a:pt x="1967484" y="906780"/>
                </a:lnTo>
                <a:lnTo>
                  <a:pt x="1982724" y="902208"/>
                </a:lnTo>
                <a:lnTo>
                  <a:pt x="1996440" y="897636"/>
                </a:lnTo>
                <a:lnTo>
                  <a:pt x="1994916" y="897636"/>
                </a:lnTo>
                <a:lnTo>
                  <a:pt x="2008632" y="891540"/>
                </a:lnTo>
                <a:lnTo>
                  <a:pt x="2020824" y="883920"/>
                </a:lnTo>
                <a:lnTo>
                  <a:pt x="2031492" y="876299"/>
                </a:lnTo>
                <a:lnTo>
                  <a:pt x="2042160" y="865632"/>
                </a:lnTo>
                <a:lnTo>
                  <a:pt x="2042160" y="867156"/>
                </a:lnTo>
                <a:lnTo>
                  <a:pt x="2056447" y="867156"/>
                </a:lnTo>
                <a:lnTo>
                  <a:pt x="2049780" y="874776"/>
                </a:lnTo>
                <a:lnTo>
                  <a:pt x="2039112" y="883920"/>
                </a:lnTo>
                <a:lnTo>
                  <a:pt x="2026920" y="893064"/>
                </a:lnTo>
                <a:lnTo>
                  <a:pt x="2013204" y="902208"/>
                </a:lnTo>
                <a:lnTo>
                  <a:pt x="1999488" y="908303"/>
                </a:lnTo>
                <a:lnTo>
                  <a:pt x="1994915" y="909828"/>
                </a:lnTo>
                <a:close/>
              </a:path>
            </a:pathLst>
          </a:custGeom>
          <a:solidFill>
            <a:srgbClr val="417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738136" y="3021591"/>
            <a:ext cx="1614805" cy="7727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200" spc="-20" dirty="0">
                <a:latin typeface="Times New Roman"/>
                <a:cs typeface="Times New Roman"/>
              </a:rPr>
              <a:t>Prof. </a:t>
            </a:r>
            <a:r>
              <a:rPr sz="1200" spc="-15" dirty="0">
                <a:latin typeface="Times New Roman"/>
                <a:cs typeface="Times New Roman"/>
              </a:rPr>
              <a:t>dr. </a:t>
            </a:r>
            <a:r>
              <a:rPr sz="1200" spc="-85" dirty="0">
                <a:latin typeface="Times New Roman"/>
                <a:cs typeface="Times New Roman"/>
              </a:rPr>
              <a:t>Tu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Ju-Ju</a:t>
            </a:r>
            <a:endParaRPr sz="1200" dirty="0">
              <a:latin typeface="Times New Roman"/>
              <a:cs typeface="Times New Roman"/>
            </a:endParaRPr>
          </a:p>
          <a:p>
            <a:pPr marL="12700" marR="5080">
              <a:lnSpc>
                <a:spcPts val="1480"/>
              </a:lnSpc>
              <a:spcBef>
                <a:spcPts val="40"/>
              </a:spcBef>
            </a:pPr>
            <a:r>
              <a:rPr sz="1200" spc="-15" dirty="0">
                <a:latin typeface="Times New Roman"/>
                <a:cs typeface="Times New Roman"/>
              </a:rPr>
              <a:t>Orvosi </a:t>
            </a:r>
            <a:r>
              <a:rPr sz="1200" spc="-10" dirty="0">
                <a:latin typeface="Times New Roman"/>
                <a:cs typeface="Times New Roman"/>
              </a:rPr>
              <a:t>Nobel-díj </a:t>
            </a:r>
            <a:r>
              <a:rPr sz="1200" dirty="0">
                <a:latin typeface="Times New Roman"/>
                <a:cs typeface="Times New Roman"/>
              </a:rPr>
              <a:t>(2015)  </a:t>
            </a:r>
            <a:r>
              <a:rPr sz="1200" spc="10" dirty="0" err="1">
                <a:latin typeface="Times New Roman"/>
                <a:cs typeface="Times New Roman"/>
              </a:rPr>
              <a:t>artemizin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20" dirty="0" err="1">
                <a:latin typeface="Times New Roman"/>
                <a:cs typeface="Times New Roman"/>
              </a:rPr>
              <a:t>malária</a:t>
            </a:r>
            <a:r>
              <a:rPr lang="hu-HU" sz="1200" spc="20" dirty="0">
                <a:latin typeface="Times New Roman"/>
                <a:cs typeface="Times New Roman"/>
              </a:rPr>
              <a:t> </a:t>
            </a:r>
            <a:r>
              <a:rPr sz="1200" spc="20" dirty="0" err="1">
                <a:latin typeface="Times New Roman"/>
                <a:cs typeface="Times New Roman"/>
              </a:rPr>
              <a:t>ellenes</a:t>
            </a:r>
            <a:r>
              <a:rPr sz="1200" spc="20" dirty="0">
                <a:latin typeface="Times New Roman"/>
                <a:cs typeface="Times New Roman"/>
              </a:rPr>
              <a:t>  hatóanyag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20" dirty="0">
                <a:latin typeface="Times New Roman"/>
                <a:cs typeface="Times New Roman"/>
              </a:rPr>
              <a:t>felfedezéséért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98307" y="4472940"/>
            <a:ext cx="2808732" cy="2313431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40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6505" y="-134087"/>
            <a:ext cx="9903344" cy="65804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" name="Picture 3" descr="2015 orvosi NOBEL TU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505" y="-134087"/>
            <a:ext cx="10789905" cy="69951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2530" y="6861111"/>
            <a:ext cx="2895405" cy="382332"/>
          </a:xfrm>
          <a:prstGeom prst="rect">
            <a:avLst/>
          </a:prstGeom>
          <a:noFill/>
        </p:spPr>
        <p:txBody>
          <a:bodyPr wrap="square" lIns="104315" tIns="52157" rIns="104315" bIns="52157" rtlCol="0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Orvosi</a:t>
            </a:r>
            <a:r>
              <a:rPr lang="en-US" b="1" dirty="0">
                <a:solidFill>
                  <a:srgbClr val="FF0000"/>
                </a:solidFill>
              </a:rPr>
              <a:t> Nobel d</a:t>
            </a:r>
            <a:r>
              <a:rPr lang="hu-HU" b="1" dirty="0">
                <a:solidFill>
                  <a:srgbClr val="FF0000"/>
                </a:solidFill>
              </a:rPr>
              <a:t>í</a:t>
            </a:r>
            <a:r>
              <a:rPr lang="en-US" b="1" dirty="0">
                <a:solidFill>
                  <a:srgbClr val="FF0000"/>
                </a:solidFill>
              </a:rPr>
              <a:t>j, 2015</a:t>
            </a:r>
          </a:p>
        </p:txBody>
      </p:sp>
    </p:spTree>
    <p:custDataLst>
      <p:tags r:id="rId1"/>
    </p:custData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890" y="428625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89100" y="996211"/>
            <a:ext cx="5708231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Konferencia</a:t>
            </a:r>
            <a:r>
              <a:rPr spc="-95" dirty="0"/>
              <a:t> </a:t>
            </a:r>
            <a:r>
              <a:rPr spc="40" dirty="0"/>
              <a:t>aktivitások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5317" y="2055391"/>
            <a:ext cx="8334375" cy="3565079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13360" marR="259715" indent="-200660">
              <a:lnSpc>
                <a:spcPts val="2270"/>
              </a:lnSpc>
              <a:spcBef>
                <a:spcPts val="380"/>
              </a:spcBef>
              <a:buChar char="•"/>
              <a:tabLst>
                <a:tab pos="213995" algn="l"/>
              </a:tabLst>
            </a:pPr>
            <a:r>
              <a:rPr sz="2100" spc="25" dirty="0">
                <a:latin typeface="Times New Roman"/>
                <a:cs typeface="Times New Roman"/>
              </a:rPr>
              <a:t>2</a:t>
            </a:r>
            <a:r>
              <a:rPr sz="2100" spc="37" baseline="25793" dirty="0">
                <a:latin typeface="Times New Roman"/>
                <a:cs typeface="Times New Roman"/>
              </a:rPr>
              <a:t>nd </a:t>
            </a:r>
            <a:r>
              <a:rPr sz="2100" spc="20" dirty="0">
                <a:latin typeface="Times New Roman"/>
                <a:cs typeface="Times New Roman"/>
              </a:rPr>
              <a:t>International </a:t>
            </a:r>
            <a:r>
              <a:rPr sz="2100" spc="-30" dirty="0">
                <a:latin typeface="Times New Roman"/>
                <a:cs typeface="Times New Roman"/>
              </a:rPr>
              <a:t>Traditional </a:t>
            </a:r>
            <a:r>
              <a:rPr sz="2100" spc="60" dirty="0">
                <a:latin typeface="Times New Roman"/>
                <a:cs typeface="Times New Roman"/>
              </a:rPr>
              <a:t>and </a:t>
            </a:r>
            <a:r>
              <a:rPr sz="2100" spc="10" dirty="0">
                <a:latin typeface="Times New Roman"/>
                <a:cs typeface="Times New Roman"/>
              </a:rPr>
              <a:t>Complementary </a:t>
            </a:r>
            <a:r>
              <a:rPr sz="2100" spc="-5" dirty="0">
                <a:latin typeface="Times New Roman"/>
                <a:cs typeface="Times New Roman"/>
              </a:rPr>
              <a:t>Medicine </a:t>
            </a:r>
            <a:r>
              <a:rPr sz="2100" spc="-20" dirty="0">
                <a:latin typeface="Times New Roman"/>
                <a:cs typeface="Times New Roman"/>
              </a:rPr>
              <a:t>Congress </a:t>
            </a:r>
            <a:r>
              <a:rPr sz="2100" spc="60" dirty="0">
                <a:latin typeface="Times New Roman"/>
                <a:cs typeface="Times New Roman"/>
              </a:rPr>
              <a:t>and  </a:t>
            </a:r>
            <a:r>
              <a:rPr sz="2100" spc="-75" dirty="0">
                <a:latin typeface="Times New Roman"/>
                <a:cs typeface="Times New Roman"/>
              </a:rPr>
              <a:t>Expo, </a:t>
            </a:r>
            <a:r>
              <a:rPr sz="2100" dirty="0">
                <a:latin typeface="Times New Roman"/>
                <a:cs typeface="Times New Roman"/>
              </a:rPr>
              <a:t>Istambul,</a:t>
            </a:r>
            <a:r>
              <a:rPr sz="2100" spc="20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2019.</a:t>
            </a:r>
            <a:endParaRPr sz="2100" dirty="0">
              <a:latin typeface="Times New Roman"/>
              <a:cs typeface="Times New Roman"/>
            </a:endParaRPr>
          </a:p>
          <a:p>
            <a:pPr marL="213360" marR="5080" indent="-200660">
              <a:lnSpc>
                <a:spcPts val="2270"/>
              </a:lnSpc>
              <a:spcBef>
                <a:spcPts val="885"/>
              </a:spcBef>
              <a:buChar char="•"/>
              <a:tabLst>
                <a:tab pos="213995" algn="l"/>
              </a:tabLst>
            </a:pPr>
            <a:r>
              <a:rPr sz="2100" spc="-210" dirty="0">
                <a:latin typeface="Times New Roman"/>
                <a:cs typeface="Times New Roman"/>
              </a:rPr>
              <a:t>ICEPS </a:t>
            </a:r>
            <a:r>
              <a:rPr sz="2100" dirty="0">
                <a:latin typeface="Times New Roman"/>
                <a:cs typeface="Times New Roman"/>
              </a:rPr>
              <a:t>Conference, </a:t>
            </a:r>
            <a:r>
              <a:rPr sz="2100" spc="-10" dirty="0">
                <a:latin typeface="Times New Roman"/>
                <a:cs typeface="Times New Roman"/>
              </a:rPr>
              <a:t>Non-pharmacological </a:t>
            </a:r>
            <a:r>
              <a:rPr sz="2100" spc="15" dirty="0">
                <a:latin typeface="Times New Roman"/>
                <a:cs typeface="Times New Roman"/>
              </a:rPr>
              <a:t>Interventions, </a:t>
            </a:r>
            <a:r>
              <a:rPr sz="2100" spc="10" dirty="0">
                <a:latin typeface="Times New Roman"/>
                <a:cs typeface="Times New Roman"/>
              </a:rPr>
              <a:t>Montpellier </a:t>
            </a:r>
            <a:r>
              <a:rPr sz="2100" spc="-5" dirty="0">
                <a:latin typeface="Times New Roman"/>
                <a:cs typeface="Times New Roman"/>
              </a:rPr>
              <a:t>France,  </a:t>
            </a:r>
            <a:r>
              <a:rPr sz="2100" spc="5" dirty="0">
                <a:latin typeface="Times New Roman"/>
                <a:cs typeface="Times New Roman"/>
              </a:rPr>
              <a:t>2019,</a:t>
            </a:r>
            <a:endParaRPr sz="2100" dirty="0">
              <a:latin typeface="Times New Roman"/>
              <a:cs typeface="Times New Roman"/>
            </a:endParaRPr>
          </a:p>
          <a:p>
            <a:pPr marL="273050" indent="-260350">
              <a:lnSpc>
                <a:spcPct val="100000"/>
              </a:lnSpc>
              <a:spcBef>
                <a:spcPts val="600"/>
              </a:spcBef>
              <a:buChar char="•"/>
              <a:tabLst>
                <a:tab pos="273050" algn="l"/>
                <a:tab pos="273685" algn="l"/>
              </a:tabLst>
            </a:pPr>
            <a:r>
              <a:rPr sz="2100" spc="-320" dirty="0">
                <a:latin typeface="Times New Roman"/>
                <a:cs typeface="Times New Roman"/>
              </a:rPr>
              <a:t>XXX.</a:t>
            </a:r>
            <a:r>
              <a:rPr lang="hu-HU" sz="2100" spc="-320" dirty="0">
                <a:latin typeface="Times New Roman"/>
                <a:cs typeface="Times New Roman"/>
              </a:rPr>
              <a:t>. </a:t>
            </a:r>
            <a:r>
              <a:rPr sz="2100" spc="-32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Jubileumi </a:t>
            </a:r>
            <a:r>
              <a:rPr sz="2100" spc="-45" dirty="0">
                <a:latin typeface="Times New Roman"/>
                <a:cs typeface="Times New Roman"/>
              </a:rPr>
              <a:t>Orvosi </a:t>
            </a:r>
            <a:r>
              <a:rPr sz="2100" spc="-10" dirty="0">
                <a:latin typeface="Times New Roman"/>
                <a:cs typeface="Times New Roman"/>
              </a:rPr>
              <a:t>Akupunktúrás </a:t>
            </a:r>
            <a:r>
              <a:rPr sz="2100" spc="-40" dirty="0">
                <a:latin typeface="Times New Roman"/>
                <a:cs typeface="Times New Roman"/>
              </a:rPr>
              <a:t>Kongresszus,</a:t>
            </a:r>
            <a:r>
              <a:rPr sz="2100" spc="-185" dirty="0">
                <a:latin typeface="Times New Roman"/>
                <a:cs typeface="Times New Roman"/>
              </a:rPr>
              <a:t> </a:t>
            </a:r>
            <a:r>
              <a:rPr sz="2100" spc="-65" dirty="0">
                <a:latin typeface="Times New Roman"/>
                <a:cs typeface="Times New Roman"/>
              </a:rPr>
              <a:t>Szlovákia</a:t>
            </a:r>
            <a:endParaRPr sz="2100" dirty="0">
              <a:latin typeface="Times New Roman"/>
              <a:cs typeface="Times New Roman"/>
            </a:endParaRPr>
          </a:p>
          <a:p>
            <a:pPr marL="213360" marR="589280" indent="-200660">
              <a:lnSpc>
                <a:spcPts val="2270"/>
              </a:lnSpc>
              <a:spcBef>
                <a:spcPts val="910"/>
              </a:spcBef>
              <a:buChar char="•"/>
              <a:tabLst>
                <a:tab pos="213995" algn="l"/>
              </a:tabLst>
            </a:pPr>
            <a:r>
              <a:rPr sz="2100" spc="15" dirty="0">
                <a:latin typeface="Times New Roman"/>
                <a:cs typeface="Times New Roman"/>
              </a:rPr>
              <a:t>3</a:t>
            </a:r>
            <a:r>
              <a:rPr sz="2100" spc="22" baseline="25793" dirty="0">
                <a:latin typeface="Times New Roman"/>
                <a:cs typeface="Times New Roman"/>
              </a:rPr>
              <a:t>rd </a:t>
            </a:r>
            <a:r>
              <a:rPr sz="2100" spc="-40" dirty="0">
                <a:latin typeface="Times New Roman"/>
                <a:cs typeface="Times New Roman"/>
              </a:rPr>
              <a:t>World </a:t>
            </a:r>
            <a:r>
              <a:rPr sz="2100" spc="-20" dirty="0">
                <a:latin typeface="Times New Roman"/>
                <a:cs typeface="Times New Roman"/>
              </a:rPr>
              <a:t>Congress </a:t>
            </a:r>
            <a:r>
              <a:rPr sz="2100" spc="50" dirty="0">
                <a:latin typeface="Times New Roman"/>
                <a:cs typeface="Times New Roman"/>
              </a:rPr>
              <a:t>and </a:t>
            </a:r>
            <a:r>
              <a:rPr sz="2100" spc="-80" dirty="0">
                <a:latin typeface="Times New Roman"/>
                <a:cs typeface="Times New Roman"/>
              </a:rPr>
              <a:t>Expo </a:t>
            </a:r>
            <a:r>
              <a:rPr sz="2100" spc="45" dirty="0">
                <a:latin typeface="Times New Roman"/>
                <a:cs typeface="Times New Roman"/>
              </a:rPr>
              <a:t>on </a:t>
            </a:r>
            <a:r>
              <a:rPr sz="2100" spc="-30" dirty="0">
                <a:latin typeface="Times New Roman"/>
                <a:cs typeface="Times New Roman"/>
              </a:rPr>
              <a:t>Traditional </a:t>
            </a:r>
            <a:r>
              <a:rPr sz="2100" spc="50" dirty="0">
                <a:latin typeface="Times New Roman"/>
                <a:cs typeface="Times New Roman"/>
              </a:rPr>
              <a:t>and </a:t>
            </a:r>
            <a:r>
              <a:rPr sz="2100" spc="-10" dirty="0">
                <a:latin typeface="Times New Roman"/>
                <a:cs typeface="Times New Roman"/>
              </a:rPr>
              <a:t>Alternative </a:t>
            </a:r>
            <a:r>
              <a:rPr sz="2100" dirty="0">
                <a:latin typeface="Times New Roman"/>
                <a:cs typeface="Times New Roman"/>
              </a:rPr>
              <a:t>Medicine,  </a:t>
            </a:r>
            <a:r>
              <a:rPr sz="2100" spc="-25" dirty="0">
                <a:latin typeface="Times New Roman"/>
                <a:cs typeface="Times New Roman"/>
              </a:rPr>
              <a:t>Berlin,2019</a:t>
            </a:r>
            <a:endParaRPr lang="hu-HU" sz="2100" spc="-25" dirty="0">
              <a:latin typeface="Times New Roman"/>
              <a:cs typeface="Times New Roman"/>
            </a:endParaRPr>
          </a:p>
          <a:p>
            <a:pPr marL="213360" marR="589280" indent="-200660">
              <a:lnSpc>
                <a:spcPts val="2270"/>
              </a:lnSpc>
              <a:spcBef>
                <a:spcPts val="910"/>
              </a:spcBef>
              <a:buChar char="•"/>
              <a:tabLst>
                <a:tab pos="213995" algn="l"/>
              </a:tabLst>
            </a:pPr>
            <a:r>
              <a:rPr lang="hu-HU" sz="2100" spc="-25" dirty="0">
                <a:latin typeface="Times New Roman"/>
                <a:cs typeface="Times New Roman"/>
              </a:rPr>
              <a:t>4th, 5th  World </a:t>
            </a:r>
            <a:r>
              <a:rPr lang="hu-HU" sz="2100" spc="-25" dirty="0" err="1">
                <a:latin typeface="Times New Roman"/>
                <a:cs typeface="Times New Roman"/>
              </a:rPr>
              <a:t>Congress</a:t>
            </a:r>
            <a:r>
              <a:rPr lang="hu-HU" sz="2100" spc="-25" dirty="0">
                <a:latin typeface="Times New Roman"/>
                <a:cs typeface="Times New Roman"/>
              </a:rPr>
              <a:t> </a:t>
            </a:r>
            <a:r>
              <a:rPr lang="hu-HU" sz="2100" spc="-25" dirty="0" err="1">
                <a:latin typeface="Times New Roman"/>
                <a:cs typeface="Times New Roman"/>
              </a:rPr>
              <a:t>on</a:t>
            </a:r>
            <a:r>
              <a:rPr lang="hu-HU" sz="2100" spc="-25" dirty="0">
                <a:latin typeface="Times New Roman"/>
                <a:cs typeface="Times New Roman"/>
              </a:rPr>
              <a:t> Traditional and </a:t>
            </a:r>
            <a:r>
              <a:rPr lang="hu-HU" sz="2100" spc="-25" dirty="0" err="1">
                <a:latin typeface="Times New Roman"/>
                <a:cs typeface="Times New Roman"/>
              </a:rPr>
              <a:t>Alternativ</a:t>
            </a:r>
            <a:r>
              <a:rPr lang="hu-HU" sz="2100" spc="-25" dirty="0">
                <a:latin typeface="Times New Roman"/>
                <a:cs typeface="Times New Roman"/>
              </a:rPr>
              <a:t> </a:t>
            </a:r>
            <a:r>
              <a:rPr lang="hu-HU" sz="2100" spc="-25" dirty="0" err="1">
                <a:latin typeface="Times New Roman"/>
                <a:cs typeface="Times New Roman"/>
              </a:rPr>
              <a:t>medicine</a:t>
            </a:r>
            <a:r>
              <a:rPr lang="hu-HU" sz="2100" spc="-25" dirty="0">
                <a:latin typeface="Times New Roman"/>
                <a:cs typeface="Times New Roman"/>
              </a:rPr>
              <a:t>, online, 2021,2022,</a:t>
            </a:r>
          </a:p>
          <a:p>
            <a:pPr marL="213360" marR="589280" indent="-200660">
              <a:lnSpc>
                <a:spcPts val="2270"/>
              </a:lnSpc>
              <a:spcBef>
                <a:spcPts val="910"/>
              </a:spcBef>
              <a:buChar char="•"/>
              <a:tabLst>
                <a:tab pos="213995" algn="l"/>
              </a:tabLst>
            </a:pP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9900" y="6524625"/>
            <a:ext cx="9753600" cy="671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270" dirty="0">
                <a:latin typeface="Arial" pitchFamily="34" charset="0"/>
                <a:cs typeface="Arial" pitchFamily="34" charset="0"/>
              </a:rPr>
              <a:t>MAGYAR</a:t>
            </a:r>
            <a:r>
              <a:rPr lang="hu-HU" sz="2100" b="1" spc="-270" dirty="0">
                <a:latin typeface="Arial" pitchFamily="34" charset="0"/>
                <a:cs typeface="Arial" pitchFamily="34" charset="0"/>
              </a:rPr>
              <a:t> </a:t>
            </a:r>
            <a:r>
              <a:rPr sz="2100" b="1" spc="-270" dirty="0">
                <a:latin typeface="Arial" pitchFamily="34" charset="0"/>
                <a:cs typeface="Arial" pitchFamily="34" charset="0"/>
              </a:rPr>
              <a:t> </a:t>
            </a:r>
            <a:r>
              <a:rPr sz="2100" b="1" spc="-229" dirty="0">
                <a:latin typeface="Arial" pitchFamily="34" charset="0"/>
                <a:cs typeface="Arial" pitchFamily="34" charset="0"/>
              </a:rPr>
              <a:t>INTEGRATÍV </a:t>
            </a:r>
            <a:r>
              <a:rPr sz="2100" b="1" spc="-185" dirty="0">
                <a:latin typeface="Arial" pitchFamily="34" charset="0"/>
                <a:cs typeface="Arial" pitchFamily="34" charset="0"/>
              </a:rPr>
              <a:t>MEDICINA </a:t>
            </a:r>
            <a:r>
              <a:rPr sz="2100" b="1" spc="-229" dirty="0">
                <a:latin typeface="Arial" pitchFamily="34" charset="0"/>
                <a:cs typeface="Arial" pitchFamily="34" charset="0"/>
              </a:rPr>
              <a:t>SZÖVETSÉG </a:t>
            </a:r>
            <a:r>
              <a:rPr lang="hu-HU" sz="2100" b="1" spc="-229" dirty="0">
                <a:latin typeface="Arial" pitchFamily="34" charset="0"/>
                <a:cs typeface="Arial" pitchFamily="34" charset="0"/>
              </a:rPr>
              <a:t>(MIMSZ)  </a:t>
            </a:r>
            <a:r>
              <a:rPr sz="2100" spc="45" dirty="0" err="1">
                <a:latin typeface="Times New Roman"/>
                <a:cs typeface="Times New Roman"/>
              </a:rPr>
              <a:t>megalapítása</a:t>
            </a:r>
            <a:r>
              <a:rPr lang="hu-HU" sz="2100" spc="45" dirty="0">
                <a:latin typeface="Times New Roman"/>
                <a:cs typeface="Times New Roman"/>
              </a:rPr>
              <a:t>, bejegyzése</a:t>
            </a:r>
            <a:r>
              <a:rPr sz="2100" spc="-100" dirty="0">
                <a:latin typeface="Times New Roman"/>
                <a:cs typeface="Times New Roman"/>
              </a:rPr>
              <a:t> </a:t>
            </a:r>
            <a:r>
              <a:rPr sz="2100" spc="10" dirty="0">
                <a:latin typeface="Times New Roman"/>
                <a:cs typeface="Times New Roman"/>
              </a:rPr>
              <a:t>20</a:t>
            </a:r>
            <a:r>
              <a:rPr lang="hu-HU" sz="2100" spc="10" dirty="0">
                <a:latin typeface="Times New Roman"/>
                <a:cs typeface="Times New Roman"/>
              </a:rPr>
              <a:t>21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u-HU" sz="2100" spc="10" dirty="0">
                <a:latin typeface="Times New Roman"/>
                <a:cs typeface="Times New Roman"/>
              </a:rPr>
              <a:t>(16 tagtársaság aktív  részvételével)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83380" y="919904"/>
            <a:ext cx="7406005" cy="1053921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790"/>
              </a:lnSpc>
              <a:spcBef>
                <a:spcPts val="570"/>
              </a:spcBef>
            </a:pPr>
            <a:r>
              <a:rPr spc="-35" dirty="0"/>
              <a:t>Szakmai </a:t>
            </a:r>
            <a:r>
              <a:rPr spc="20" dirty="0"/>
              <a:t>folyóiratok</a:t>
            </a:r>
            <a:r>
              <a:rPr spc="-165" dirty="0"/>
              <a:t> </a:t>
            </a:r>
            <a:r>
              <a:rPr spc="30" dirty="0" err="1"/>
              <a:t>szerkesztőbizottsági</a:t>
            </a:r>
            <a:r>
              <a:rPr spc="30" dirty="0"/>
              <a:t> </a:t>
            </a:r>
            <a:r>
              <a:rPr spc="45" dirty="0" err="1"/>
              <a:t>tagság</a:t>
            </a:r>
            <a:r>
              <a:rPr lang="hu-HU" spc="45" dirty="0"/>
              <a:t>ai </a:t>
            </a:r>
            <a:endParaRPr spc="45" dirty="0"/>
          </a:p>
        </p:txBody>
      </p:sp>
      <p:sp>
        <p:nvSpPr>
          <p:cNvPr id="4" name="object 4"/>
          <p:cNvSpPr txBox="1"/>
          <p:nvPr/>
        </p:nvSpPr>
        <p:spPr>
          <a:xfrm>
            <a:off x="595317" y="2373868"/>
            <a:ext cx="8637583" cy="3244478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lang="hu-HU" sz="2100" spc="-50" dirty="0">
                <a:latin typeface="Times New Roman"/>
                <a:cs typeface="Times New Roman"/>
              </a:rPr>
              <a:t>(</a:t>
            </a:r>
            <a:r>
              <a:rPr sz="2100" spc="-50" dirty="0">
                <a:latin typeface="Times New Roman"/>
                <a:cs typeface="Times New Roman"/>
              </a:rPr>
              <a:t>Prof. </a:t>
            </a:r>
            <a:r>
              <a:rPr sz="2100" spc="-45" dirty="0">
                <a:latin typeface="Times New Roman"/>
                <a:cs typeface="Times New Roman"/>
              </a:rPr>
              <a:t>dr. </a:t>
            </a:r>
            <a:r>
              <a:rPr lang="hu-HU" sz="2100" spc="-45" dirty="0">
                <a:latin typeface="Times New Roman"/>
                <a:cs typeface="Times New Roman"/>
              </a:rPr>
              <a:t>habil. </a:t>
            </a:r>
            <a:r>
              <a:rPr sz="2100" spc="-75" dirty="0">
                <a:latin typeface="Times New Roman"/>
                <a:cs typeface="Times New Roman"/>
              </a:rPr>
              <a:t>Hegyi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Gabriella</a:t>
            </a:r>
            <a:r>
              <a:rPr lang="hu-HU" sz="2100" spc="-20" dirty="0">
                <a:latin typeface="Times New Roman"/>
                <a:cs typeface="Times New Roman"/>
              </a:rPr>
              <a:t> </a:t>
            </a:r>
            <a:r>
              <a:rPr lang="hu-HU" sz="2100" spc="-20" dirty="0" err="1">
                <a:latin typeface="Times New Roman"/>
                <a:cs typeface="Times New Roman"/>
              </a:rPr>
              <a:t>MD.PhD</a:t>
            </a:r>
            <a:r>
              <a:rPr lang="hu-HU" sz="2100" spc="-20" dirty="0">
                <a:latin typeface="Times New Roman"/>
                <a:cs typeface="Times New Roman"/>
              </a:rPr>
              <a:t>).:</a:t>
            </a:r>
            <a:endParaRPr sz="21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35"/>
              </a:spcBef>
              <a:buChar char="•"/>
              <a:tabLst>
                <a:tab pos="213995" algn="l"/>
              </a:tabLst>
            </a:pPr>
            <a:r>
              <a:rPr sz="2100" spc="5" dirty="0">
                <a:latin typeface="Times New Roman"/>
                <a:cs typeface="Times New Roman"/>
              </a:rPr>
              <a:t>Acupuncture </a:t>
            </a:r>
            <a:r>
              <a:rPr sz="2100" spc="50" dirty="0">
                <a:latin typeface="Times New Roman"/>
                <a:cs typeface="Times New Roman"/>
              </a:rPr>
              <a:t>and </a:t>
            </a:r>
            <a:r>
              <a:rPr sz="2100" spc="15" dirty="0">
                <a:latin typeface="Times New Roman"/>
                <a:cs typeface="Times New Roman"/>
              </a:rPr>
              <a:t>Electroacupuncture </a:t>
            </a:r>
            <a:r>
              <a:rPr sz="2100" spc="-5" dirty="0">
                <a:latin typeface="Times New Roman"/>
                <a:cs typeface="Times New Roman"/>
              </a:rPr>
              <a:t>Research, </a:t>
            </a:r>
            <a:r>
              <a:rPr sz="2100" spc="-170" dirty="0">
                <a:latin typeface="Times New Roman"/>
                <a:cs typeface="Times New Roman"/>
              </a:rPr>
              <a:t>(USA</a:t>
            </a:r>
            <a:r>
              <a:rPr sz="2100" b="1" spc="-170" dirty="0">
                <a:latin typeface="Times New Roman"/>
                <a:cs typeface="Times New Roman"/>
              </a:rPr>
              <a:t>)</a:t>
            </a:r>
            <a:r>
              <a:rPr lang="hu-HU" sz="2100" b="1" spc="-170" dirty="0">
                <a:latin typeface="Times New Roman"/>
                <a:cs typeface="Times New Roman"/>
              </a:rPr>
              <a:t> </a:t>
            </a:r>
            <a:r>
              <a:rPr sz="2100" b="1" spc="-170" dirty="0">
                <a:latin typeface="Times New Roman"/>
                <a:cs typeface="Times New Roman"/>
              </a:rPr>
              <a:t> </a:t>
            </a:r>
            <a:r>
              <a:rPr sz="2100" b="1" spc="-195" dirty="0">
                <a:latin typeface="Times New Roman"/>
                <a:cs typeface="Times New Roman"/>
              </a:rPr>
              <a:t>IF</a:t>
            </a:r>
            <a:r>
              <a:rPr sz="2100" b="1" spc="-65" dirty="0">
                <a:latin typeface="Times New Roman"/>
                <a:cs typeface="Times New Roman"/>
              </a:rPr>
              <a:t> </a:t>
            </a:r>
            <a:r>
              <a:rPr sz="2100" b="1" spc="35" dirty="0">
                <a:latin typeface="Times New Roman"/>
                <a:cs typeface="Times New Roman"/>
              </a:rPr>
              <a:t>minősített</a:t>
            </a:r>
            <a:endParaRPr sz="2100" b="1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25"/>
              </a:spcBef>
              <a:buChar char="•"/>
              <a:tabLst>
                <a:tab pos="213995" algn="l"/>
              </a:tabLst>
            </a:pPr>
            <a:r>
              <a:rPr sz="2100" spc="-155" dirty="0">
                <a:latin typeface="Times New Roman"/>
                <a:cs typeface="Times New Roman"/>
              </a:rPr>
              <a:t>OBM </a:t>
            </a:r>
            <a:r>
              <a:rPr sz="2100" spc="-10" dirty="0">
                <a:latin typeface="Times New Roman"/>
                <a:cs typeface="Times New Roman"/>
              </a:rPr>
              <a:t>Integrativ </a:t>
            </a:r>
            <a:r>
              <a:rPr sz="2100" spc="50" dirty="0">
                <a:latin typeface="Times New Roman"/>
                <a:cs typeface="Times New Roman"/>
              </a:rPr>
              <a:t>and </a:t>
            </a:r>
            <a:r>
              <a:rPr sz="2100" spc="10" dirty="0">
                <a:latin typeface="Times New Roman"/>
                <a:cs typeface="Times New Roman"/>
              </a:rPr>
              <a:t>Complementary </a:t>
            </a:r>
            <a:r>
              <a:rPr sz="2100" dirty="0">
                <a:latin typeface="Times New Roman"/>
                <a:cs typeface="Times New Roman"/>
              </a:rPr>
              <a:t>Medicine </a:t>
            </a:r>
            <a:r>
              <a:rPr sz="2100" spc="-65" dirty="0">
                <a:latin typeface="Times New Roman"/>
                <a:cs typeface="Times New Roman"/>
              </a:rPr>
              <a:t>(Graz)- </a:t>
            </a:r>
            <a:r>
              <a:rPr sz="2100" spc="-5" dirty="0">
                <a:latin typeface="Times New Roman"/>
                <a:cs typeface="Times New Roman"/>
              </a:rPr>
              <a:t>angol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nyelvű</a:t>
            </a:r>
            <a:endParaRPr sz="21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35"/>
              </a:spcBef>
              <a:buChar char="•"/>
              <a:tabLst>
                <a:tab pos="213995" algn="l"/>
              </a:tabLst>
            </a:pPr>
            <a:r>
              <a:rPr sz="2100" dirty="0">
                <a:latin typeface="Times New Roman"/>
                <a:cs typeface="Times New Roman"/>
              </a:rPr>
              <a:t>Journal of </a:t>
            </a:r>
            <a:r>
              <a:rPr sz="2100" spc="-30" dirty="0">
                <a:latin typeface="Times New Roman"/>
                <a:cs typeface="Times New Roman"/>
              </a:rPr>
              <a:t>Traditional </a:t>
            </a:r>
            <a:r>
              <a:rPr sz="2100" spc="50" dirty="0">
                <a:latin typeface="Times New Roman"/>
                <a:cs typeface="Times New Roman"/>
              </a:rPr>
              <a:t>and </a:t>
            </a:r>
            <a:r>
              <a:rPr sz="2100" spc="20" dirty="0">
                <a:latin typeface="Times New Roman"/>
                <a:cs typeface="Times New Roman"/>
              </a:rPr>
              <a:t>Naturopathy</a:t>
            </a:r>
            <a:r>
              <a:rPr sz="2100" spc="-250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(USA)</a:t>
            </a:r>
            <a:endParaRPr sz="21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25"/>
              </a:spcBef>
              <a:buChar char="•"/>
              <a:tabLst>
                <a:tab pos="213995" algn="l"/>
              </a:tabLst>
            </a:pPr>
            <a:r>
              <a:rPr sz="2100" spc="-40" dirty="0">
                <a:latin typeface="Times New Roman"/>
                <a:cs typeface="Times New Roman"/>
              </a:rPr>
              <a:t>Trend </a:t>
            </a:r>
            <a:r>
              <a:rPr sz="2100" spc="-25" dirty="0">
                <a:latin typeface="Times New Roman"/>
                <a:cs typeface="Times New Roman"/>
              </a:rPr>
              <a:t>in </a:t>
            </a:r>
            <a:r>
              <a:rPr sz="2100" spc="-5" dirty="0">
                <a:latin typeface="Times New Roman"/>
                <a:cs typeface="Times New Roman"/>
              </a:rPr>
              <a:t>Medicine </a:t>
            </a:r>
            <a:r>
              <a:rPr sz="2100" spc="60" dirty="0">
                <a:latin typeface="Times New Roman"/>
                <a:cs typeface="Times New Roman"/>
              </a:rPr>
              <a:t>and </a:t>
            </a:r>
            <a:r>
              <a:rPr sz="2100" spc="5" dirty="0">
                <a:latin typeface="Times New Roman"/>
                <a:cs typeface="Times New Roman"/>
              </a:rPr>
              <a:t>Health</a:t>
            </a:r>
            <a:r>
              <a:rPr sz="2100" spc="-215" dirty="0">
                <a:latin typeface="Times New Roman"/>
                <a:cs typeface="Times New Roman"/>
              </a:rPr>
              <a:t> </a:t>
            </a:r>
            <a:r>
              <a:rPr sz="2100" spc="-75" dirty="0">
                <a:latin typeface="Times New Roman"/>
                <a:cs typeface="Times New Roman"/>
              </a:rPr>
              <a:t>(Anglia)</a:t>
            </a:r>
            <a:endParaRPr sz="2100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35"/>
              </a:spcBef>
              <a:buChar char="•"/>
              <a:tabLst>
                <a:tab pos="213995" algn="l"/>
              </a:tabLst>
            </a:pPr>
            <a:r>
              <a:rPr sz="2100" spc="35" dirty="0">
                <a:latin typeface="Times New Roman"/>
                <a:cs typeface="Times New Roman"/>
              </a:rPr>
              <a:t>Modern </a:t>
            </a:r>
            <a:r>
              <a:rPr sz="2100" spc="-30" dirty="0">
                <a:latin typeface="Times New Roman"/>
                <a:cs typeface="Times New Roman"/>
              </a:rPr>
              <a:t>Application </a:t>
            </a:r>
            <a:r>
              <a:rPr sz="2100" dirty="0">
                <a:latin typeface="Times New Roman"/>
                <a:cs typeface="Times New Roman"/>
              </a:rPr>
              <a:t>of </a:t>
            </a:r>
            <a:r>
              <a:rPr sz="2100" spc="-15" dirty="0">
                <a:latin typeface="Times New Roman"/>
                <a:cs typeface="Times New Roman"/>
              </a:rPr>
              <a:t>Bioequivalence </a:t>
            </a:r>
            <a:r>
              <a:rPr sz="2100" spc="60" dirty="0">
                <a:latin typeface="Times New Roman"/>
                <a:cs typeface="Times New Roman"/>
              </a:rPr>
              <a:t>and </a:t>
            </a:r>
            <a:r>
              <a:rPr sz="2100" spc="-55" dirty="0">
                <a:latin typeface="Times New Roman"/>
                <a:cs typeface="Times New Roman"/>
              </a:rPr>
              <a:t>Bioavaibility</a:t>
            </a:r>
            <a:r>
              <a:rPr sz="2100" spc="-260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(USA)</a:t>
            </a:r>
            <a:endParaRPr sz="2100" dirty="0">
              <a:latin typeface="Times New Roman"/>
              <a:cs typeface="Times New Roman"/>
            </a:endParaRPr>
          </a:p>
          <a:p>
            <a:pPr marL="213360" indent="-200660">
              <a:spcBef>
                <a:spcPts val="625"/>
              </a:spcBef>
              <a:buFontTx/>
              <a:buChar char="•"/>
              <a:tabLst>
                <a:tab pos="213995" algn="l"/>
              </a:tabLst>
            </a:pPr>
            <a:r>
              <a:rPr sz="2100" spc="10" dirty="0">
                <a:latin typeface="Times New Roman"/>
                <a:cs typeface="Times New Roman"/>
              </a:rPr>
              <a:t>European </a:t>
            </a:r>
            <a:r>
              <a:rPr sz="2100" spc="-5" dirty="0">
                <a:latin typeface="Times New Roman"/>
                <a:cs typeface="Times New Roman"/>
              </a:rPr>
              <a:t>Journal </a:t>
            </a:r>
            <a:r>
              <a:rPr sz="2100" dirty="0">
                <a:latin typeface="Times New Roman"/>
                <a:cs typeface="Times New Roman"/>
              </a:rPr>
              <a:t>of Integrative </a:t>
            </a:r>
            <a:r>
              <a:rPr sz="2100" spc="-5" dirty="0">
                <a:latin typeface="Times New Roman"/>
                <a:cs typeface="Times New Roman"/>
              </a:rPr>
              <a:t>Medicine</a:t>
            </a:r>
            <a:r>
              <a:rPr sz="2100" spc="-15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(Anglia-Németország)</a:t>
            </a:r>
            <a:r>
              <a:rPr lang="hu-HU" sz="2100" spc="-30" dirty="0">
                <a:latin typeface="Times New Roman"/>
                <a:cs typeface="Times New Roman"/>
              </a:rPr>
              <a:t> </a:t>
            </a:r>
            <a:r>
              <a:rPr lang="hu-HU" sz="2100" b="1" spc="-30" dirty="0">
                <a:latin typeface="Times New Roman"/>
                <a:cs typeface="Times New Roman"/>
              </a:rPr>
              <a:t>IF</a:t>
            </a:r>
            <a:r>
              <a:rPr lang="en-US" sz="2100" b="1" spc="35" dirty="0" err="1">
                <a:latin typeface="Times New Roman"/>
                <a:cs typeface="Times New Roman"/>
              </a:rPr>
              <a:t>minősített</a:t>
            </a:r>
            <a:endParaRPr sz="2100" b="1" dirty="0">
              <a:latin typeface="Times New Roman"/>
              <a:cs typeface="Times New Roman"/>
            </a:endParaRPr>
          </a:p>
          <a:p>
            <a:pPr marL="213360" indent="-200660">
              <a:lnSpc>
                <a:spcPct val="100000"/>
              </a:lnSpc>
              <a:spcBef>
                <a:spcPts val="625"/>
              </a:spcBef>
              <a:buChar char="•"/>
              <a:tabLst>
                <a:tab pos="213995" algn="l"/>
              </a:tabLst>
            </a:pPr>
            <a:r>
              <a:rPr sz="2100" spc="-55" dirty="0">
                <a:latin typeface="Times New Roman"/>
                <a:cs typeface="Times New Roman"/>
              </a:rPr>
              <a:t>Praxis </a:t>
            </a:r>
            <a:r>
              <a:rPr sz="2100" spc="70" dirty="0">
                <a:latin typeface="Times New Roman"/>
                <a:cs typeface="Times New Roman"/>
              </a:rPr>
              <a:t>a </a:t>
            </a:r>
            <a:r>
              <a:rPr sz="2100" dirty="0">
                <a:latin typeface="Times New Roman"/>
                <a:cs typeface="Times New Roman"/>
              </a:rPr>
              <a:t>magyar </a:t>
            </a:r>
            <a:r>
              <a:rPr sz="2100" spc="50" dirty="0">
                <a:latin typeface="Times New Roman"/>
                <a:cs typeface="Times New Roman"/>
              </a:rPr>
              <a:t>eü. </a:t>
            </a:r>
            <a:r>
              <a:rPr sz="2100" spc="-35" dirty="0">
                <a:latin typeface="Times New Roman"/>
                <a:cs typeface="Times New Roman"/>
              </a:rPr>
              <a:t>dolgozók </a:t>
            </a:r>
            <a:r>
              <a:rPr sz="2100" spc="60" dirty="0">
                <a:latin typeface="Times New Roman"/>
                <a:cs typeface="Times New Roman"/>
              </a:rPr>
              <a:t>és </a:t>
            </a:r>
            <a:r>
              <a:rPr sz="2100" spc="-5" dirty="0">
                <a:latin typeface="Times New Roman"/>
                <a:cs typeface="Times New Roman"/>
              </a:rPr>
              <a:t>orvosok </a:t>
            </a:r>
            <a:r>
              <a:rPr sz="2100" spc="-30" dirty="0">
                <a:latin typeface="Times New Roman"/>
                <a:cs typeface="Times New Roman"/>
              </a:rPr>
              <a:t>szakmai </a:t>
            </a:r>
            <a:r>
              <a:rPr sz="2100" dirty="0">
                <a:latin typeface="Times New Roman"/>
                <a:cs typeface="Times New Roman"/>
              </a:rPr>
              <a:t>lapja</a:t>
            </a:r>
            <a:r>
              <a:rPr sz="2100" spc="-35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(Magyarország)</a:t>
            </a:r>
            <a:endParaRPr sz="2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74" y="772668"/>
            <a:ext cx="10563510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60700" y="1042378"/>
            <a:ext cx="3810000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hu-HU" spc="-30" dirty="0"/>
              <a:t>      </a:t>
            </a:r>
            <a:r>
              <a:rPr spc="-30" dirty="0" err="1"/>
              <a:t>Összegzés</a:t>
            </a:r>
            <a:r>
              <a:rPr lang="hu-HU" spc="-30" dirty="0"/>
              <a:t>:</a:t>
            </a:r>
            <a:endParaRPr spc="-30" dirty="0"/>
          </a:p>
        </p:txBody>
      </p:sp>
      <p:sp>
        <p:nvSpPr>
          <p:cNvPr id="4" name="object 4"/>
          <p:cNvSpPr txBox="1"/>
          <p:nvPr/>
        </p:nvSpPr>
        <p:spPr>
          <a:xfrm>
            <a:off x="907771" y="1872449"/>
            <a:ext cx="8636000" cy="458253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3360" indent="-200660">
              <a:lnSpc>
                <a:spcPts val="1950"/>
              </a:lnSpc>
              <a:spcBef>
                <a:spcPts val="219"/>
              </a:spcBef>
              <a:buChar char="•"/>
              <a:tabLst>
                <a:tab pos="213995" algn="l"/>
                <a:tab pos="1440180" algn="l"/>
                <a:tab pos="2254885" algn="l"/>
                <a:tab pos="3285490" algn="l"/>
                <a:tab pos="4301490" algn="l"/>
                <a:tab pos="4737735" algn="l"/>
                <a:tab pos="5486400" algn="l"/>
                <a:tab pos="6642100" algn="l"/>
                <a:tab pos="7110730" algn="l"/>
                <a:tab pos="7414895" algn="l"/>
                <a:tab pos="8104505" algn="l"/>
                <a:tab pos="8504555" algn="l"/>
              </a:tabLst>
            </a:pPr>
            <a:r>
              <a:rPr sz="1900" spc="-409" dirty="0">
                <a:latin typeface="Times New Roman"/>
                <a:cs typeface="Times New Roman"/>
              </a:rPr>
              <a:t>K</a:t>
            </a:r>
            <a:r>
              <a:rPr lang="hu-HU" sz="1900" spc="-409" dirty="0">
                <a:latin typeface="Times New Roman"/>
                <a:cs typeface="Times New Roman"/>
              </a:rPr>
              <a:t>   </a:t>
            </a:r>
            <a:r>
              <a:rPr sz="1900" spc="50" dirty="0" err="1">
                <a:latin typeface="Times New Roman"/>
                <a:cs typeface="Times New Roman"/>
              </a:rPr>
              <a:t>ü</a:t>
            </a:r>
            <a:r>
              <a:rPr sz="1900" spc="-90" dirty="0" err="1">
                <a:latin typeface="Times New Roman"/>
                <a:cs typeface="Times New Roman"/>
              </a:rPr>
              <a:t>l</a:t>
            </a:r>
            <a:r>
              <a:rPr sz="1900" spc="70" dirty="0" err="1">
                <a:latin typeface="Times New Roman"/>
                <a:cs typeface="Times New Roman"/>
              </a:rPr>
              <a:t>ö</a:t>
            </a:r>
            <a:r>
              <a:rPr sz="1900" spc="50" dirty="0" err="1">
                <a:latin typeface="Times New Roman"/>
                <a:cs typeface="Times New Roman"/>
              </a:rPr>
              <a:t>n</a:t>
            </a:r>
            <a:r>
              <a:rPr sz="1900" spc="70" dirty="0" err="1">
                <a:latin typeface="Times New Roman"/>
                <a:cs typeface="Times New Roman"/>
              </a:rPr>
              <a:t>ö</a:t>
            </a:r>
            <a:r>
              <a:rPr sz="1900" spc="10" dirty="0" err="1">
                <a:latin typeface="Times New Roman"/>
                <a:cs typeface="Times New Roman"/>
              </a:rPr>
              <a:t>s</a:t>
            </a:r>
            <a:r>
              <a:rPr sz="1900" spc="100" dirty="0" err="1">
                <a:latin typeface="Times New Roman"/>
                <a:cs typeface="Times New Roman"/>
              </a:rPr>
              <a:t>e</a:t>
            </a:r>
            <a:r>
              <a:rPr sz="1900" spc="60" dirty="0" err="1">
                <a:latin typeface="Times New Roman"/>
                <a:cs typeface="Times New Roman"/>
              </a:rPr>
              <a:t>n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75" dirty="0">
                <a:latin typeface="Times New Roman"/>
                <a:cs typeface="Times New Roman"/>
              </a:rPr>
              <a:t>f</a:t>
            </a:r>
            <a:r>
              <a:rPr sz="1900" spc="50" dirty="0">
                <a:latin typeface="Times New Roman"/>
                <a:cs typeface="Times New Roman"/>
              </a:rPr>
              <a:t>o</a:t>
            </a:r>
            <a:r>
              <a:rPr sz="1900" spc="30" dirty="0">
                <a:latin typeface="Times New Roman"/>
                <a:cs typeface="Times New Roman"/>
              </a:rPr>
              <a:t>n</a:t>
            </a:r>
            <a:r>
              <a:rPr sz="1900" spc="105" dirty="0">
                <a:latin typeface="Times New Roman"/>
                <a:cs typeface="Times New Roman"/>
              </a:rPr>
              <a:t>t</a:t>
            </a:r>
            <a:r>
              <a:rPr sz="1900" spc="50" dirty="0">
                <a:latin typeface="Times New Roman"/>
                <a:cs typeface="Times New Roman"/>
              </a:rPr>
              <a:t>o</a:t>
            </a:r>
            <a:r>
              <a:rPr sz="1900" spc="15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10" dirty="0">
                <a:latin typeface="Times New Roman"/>
                <a:cs typeface="Times New Roman"/>
              </a:rPr>
              <a:t>s</a:t>
            </a:r>
            <a:r>
              <a:rPr sz="1900" spc="-135" dirty="0">
                <a:latin typeface="Times New Roman"/>
                <a:cs typeface="Times New Roman"/>
              </a:rPr>
              <a:t>z</a:t>
            </a:r>
            <a:r>
              <a:rPr sz="1900" spc="120" dirty="0">
                <a:latin typeface="Times New Roman"/>
                <a:cs typeface="Times New Roman"/>
              </a:rPr>
              <a:t>e</a:t>
            </a:r>
            <a:r>
              <a:rPr sz="1900" dirty="0">
                <a:latin typeface="Times New Roman"/>
                <a:cs typeface="Times New Roman"/>
              </a:rPr>
              <a:t>r</a:t>
            </a:r>
            <a:r>
              <a:rPr sz="1900" spc="120" dirty="0">
                <a:latin typeface="Times New Roman"/>
                <a:cs typeface="Times New Roman"/>
              </a:rPr>
              <a:t>e</a:t>
            </a:r>
            <a:r>
              <a:rPr sz="1900" spc="65" dirty="0">
                <a:latin typeface="Times New Roman"/>
                <a:cs typeface="Times New Roman"/>
              </a:rPr>
              <a:t>p</a:t>
            </a:r>
            <a:r>
              <a:rPr sz="1900" spc="100" dirty="0">
                <a:latin typeface="Times New Roman"/>
                <a:cs typeface="Times New Roman"/>
              </a:rPr>
              <a:t>e</a:t>
            </a:r>
            <a:r>
              <a:rPr sz="1900" spc="114" dirty="0">
                <a:latin typeface="Times New Roman"/>
                <a:cs typeface="Times New Roman"/>
              </a:rPr>
              <a:t>t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85" dirty="0" err="1">
                <a:latin typeface="Times New Roman"/>
                <a:cs typeface="Times New Roman"/>
              </a:rPr>
              <a:t>t</a:t>
            </a:r>
            <a:r>
              <a:rPr sz="1900" spc="70" dirty="0" err="1">
                <a:latin typeface="Times New Roman"/>
                <a:cs typeface="Times New Roman"/>
              </a:rPr>
              <a:t>ö</a:t>
            </a:r>
            <a:r>
              <a:rPr sz="1900" spc="-90" dirty="0" err="1">
                <a:latin typeface="Times New Roman"/>
                <a:cs typeface="Times New Roman"/>
              </a:rPr>
              <a:t>l</a:t>
            </a:r>
            <a:r>
              <a:rPr lang="hu-HU" sz="1900" spc="-90" dirty="0">
                <a:latin typeface="Times New Roman"/>
                <a:cs typeface="Times New Roman"/>
              </a:rPr>
              <a:t> </a:t>
            </a:r>
            <a:r>
              <a:rPr sz="1900" spc="105" dirty="0" err="1">
                <a:latin typeface="Times New Roman"/>
                <a:cs typeface="Times New Roman"/>
              </a:rPr>
              <a:t>t</a:t>
            </a:r>
            <a:r>
              <a:rPr sz="1900" spc="100" dirty="0" err="1">
                <a:latin typeface="Times New Roman"/>
                <a:cs typeface="Times New Roman"/>
              </a:rPr>
              <a:t>e</a:t>
            </a:r>
            <a:r>
              <a:rPr sz="1900" spc="65" dirty="0" err="1">
                <a:latin typeface="Times New Roman"/>
                <a:cs typeface="Times New Roman"/>
              </a:rPr>
              <a:t>n</a:t>
            </a:r>
            <a:r>
              <a:rPr sz="1900" spc="120" dirty="0" err="1">
                <a:latin typeface="Times New Roman"/>
                <a:cs typeface="Times New Roman"/>
              </a:rPr>
              <a:t>e</a:t>
            </a:r>
            <a:r>
              <a:rPr sz="1900" spc="-75" dirty="0" err="1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65" dirty="0">
                <a:latin typeface="Times New Roman"/>
                <a:cs typeface="Times New Roman"/>
              </a:rPr>
              <a:t>b</a:t>
            </a:r>
            <a:r>
              <a:rPr sz="1900" spc="114" dirty="0">
                <a:latin typeface="Times New Roman"/>
                <a:cs typeface="Times New Roman"/>
              </a:rPr>
              <a:t>e</a:t>
            </a:r>
            <a:r>
              <a:rPr lang="hu-HU" sz="1900" dirty="0">
                <a:latin typeface="Times New Roman"/>
                <a:cs typeface="Times New Roman"/>
              </a:rPr>
              <a:t> az </a:t>
            </a:r>
            <a:r>
              <a:rPr sz="1900" spc="100" dirty="0" err="1">
                <a:latin typeface="Times New Roman"/>
                <a:cs typeface="Times New Roman"/>
              </a:rPr>
              <a:t>e</a:t>
            </a:r>
            <a:r>
              <a:rPr sz="1900" spc="-45" dirty="0" err="1">
                <a:latin typeface="Times New Roman"/>
                <a:cs typeface="Times New Roman"/>
              </a:rPr>
              <a:t>g</a:t>
            </a:r>
            <a:r>
              <a:rPr sz="1900" spc="-105" dirty="0" err="1">
                <a:latin typeface="Times New Roman"/>
                <a:cs typeface="Times New Roman"/>
              </a:rPr>
              <a:t>y</a:t>
            </a:r>
            <a:r>
              <a:rPr sz="1900" spc="120" dirty="0" err="1">
                <a:latin typeface="Times New Roman"/>
                <a:cs typeface="Times New Roman"/>
              </a:rPr>
              <a:t>e</a:t>
            </a:r>
            <a:r>
              <a:rPr sz="1900" spc="15" dirty="0" err="1">
                <a:latin typeface="Times New Roman"/>
                <a:cs typeface="Times New Roman"/>
              </a:rPr>
              <a:t>s</a:t>
            </a:r>
            <a:r>
              <a:rPr lang="hu-HU" sz="1900" dirty="0">
                <a:latin typeface="Times New Roman"/>
                <a:cs typeface="Times New Roman"/>
              </a:rPr>
              <a:t> </a:t>
            </a:r>
            <a:r>
              <a:rPr sz="1900" spc="-90" dirty="0" err="1">
                <a:latin typeface="Times New Roman"/>
                <a:cs typeface="Times New Roman"/>
              </a:rPr>
              <a:t>i</a:t>
            </a:r>
            <a:r>
              <a:rPr sz="1900" spc="50" dirty="0" err="1">
                <a:latin typeface="Times New Roman"/>
                <a:cs typeface="Times New Roman"/>
              </a:rPr>
              <a:t>n</a:t>
            </a:r>
            <a:r>
              <a:rPr sz="1900" spc="105" dirty="0" err="1">
                <a:latin typeface="Times New Roman"/>
                <a:cs typeface="Times New Roman"/>
              </a:rPr>
              <a:t>t</a:t>
            </a:r>
            <a:r>
              <a:rPr sz="1900" spc="80" dirty="0" err="1">
                <a:latin typeface="Times New Roman"/>
                <a:cs typeface="Times New Roman"/>
              </a:rPr>
              <a:t>é</a:t>
            </a:r>
            <a:r>
              <a:rPr sz="1900" spc="-135" dirty="0" err="1">
                <a:latin typeface="Times New Roman"/>
                <a:cs typeface="Times New Roman"/>
              </a:rPr>
              <a:t>z</a:t>
            </a:r>
            <a:r>
              <a:rPr sz="1900" spc="100" dirty="0" err="1">
                <a:latin typeface="Times New Roman"/>
                <a:cs typeface="Times New Roman"/>
              </a:rPr>
              <a:t>e</a:t>
            </a:r>
            <a:r>
              <a:rPr sz="1900" spc="105" dirty="0" err="1">
                <a:latin typeface="Times New Roman"/>
                <a:cs typeface="Times New Roman"/>
              </a:rPr>
              <a:t>t</a:t>
            </a:r>
            <a:r>
              <a:rPr sz="1900" spc="120" dirty="0" err="1">
                <a:latin typeface="Times New Roman"/>
                <a:cs typeface="Times New Roman"/>
              </a:rPr>
              <a:t>e</a:t>
            </a:r>
            <a:r>
              <a:rPr sz="1900" spc="-85" dirty="0" err="1">
                <a:latin typeface="Times New Roman"/>
                <a:cs typeface="Times New Roman"/>
              </a:rPr>
              <a:t>k</a:t>
            </a:r>
            <a:r>
              <a:rPr sz="1900" spc="5" dirty="0">
                <a:latin typeface="Times New Roman"/>
                <a:cs typeface="Times New Roman"/>
              </a:rPr>
              <a:t>,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90" dirty="0">
                <a:latin typeface="Times New Roman"/>
                <a:cs typeface="Times New Roman"/>
              </a:rPr>
              <a:t>í</a:t>
            </a:r>
            <a:r>
              <a:rPr sz="1900" spc="-45" dirty="0">
                <a:latin typeface="Times New Roman"/>
                <a:cs typeface="Times New Roman"/>
              </a:rPr>
              <a:t>g</a:t>
            </a:r>
            <a:r>
              <a:rPr sz="1900" spc="-80" dirty="0">
                <a:latin typeface="Times New Roman"/>
                <a:cs typeface="Times New Roman"/>
              </a:rPr>
              <a:t>y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80" dirty="0">
                <a:latin typeface="Times New Roman"/>
                <a:cs typeface="Times New Roman"/>
              </a:rPr>
              <a:t>a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lang="hu-HU" sz="1900" spc="65" dirty="0">
                <a:latin typeface="Times New Roman"/>
                <a:cs typeface="Times New Roman"/>
              </a:rPr>
              <a:t>PTE ETK Konfuciusz TCM Intézete</a:t>
            </a:r>
            <a:r>
              <a:rPr lang="hu-HU" sz="1900" dirty="0">
                <a:latin typeface="Times New Roman"/>
                <a:cs typeface="Times New Roman"/>
              </a:rPr>
              <a:t> </a:t>
            </a:r>
            <a:r>
              <a:rPr sz="1900" spc="-90" dirty="0">
                <a:latin typeface="Times New Roman"/>
                <a:cs typeface="Times New Roman"/>
              </a:rPr>
              <a:t>i</a:t>
            </a:r>
            <a:r>
              <a:rPr sz="1900" spc="10" dirty="0">
                <a:latin typeface="Times New Roman"/>
                <a:cs typeface="Times New Roman"/>
              </a:rPr>
              <a:t>s</a:t>
            </a:r>
            <a:r>
              <a:rPr sz="1900" spc="5" dirty="0">
                <a:latin typeface="Times New Roman"/>
                <a:cs typeface="Times New Roman"/>
              </a:rPr>
              <a:t>,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80" dirty="0">
                <a:latin typeface="Times New Roman"/>
                <a:cs typeface="Times New Roman"/>
              </a:rPr>
              <a:t>a</a:t>
            </a:r>
            <a:endParaRPr sz="1900" dirty="0">
              <a:latin typeface="Times New Roman"/>
              <a:cs typeface="Times New Roman"/>
            </a:endParaRP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r>
              <a:rPr sz="1900" b="1" spc="40" dirty="0">
                <a:latin typeface="Times New Roman"/>
                <a:cs typeface="Times New Roman"/>
              </a:rPr>
              <a:t>Hagyományos </a:t>
            </a:r>
            <a:r>
              <a:rPr sz="1900" b="1" spc="-40" dirty="0">
                <a:latin typeface="Times New Roman"/>
                <a:cs typeface="Times New Roman"/>
              </a:rPr>
              <a:t>Kínai </a:t>
            </a:r>
            <a:r>
              <a:rPr sz="1900" b="1" spc="15" dirty="0">
                <a:latin typeface="Times New Roman"/>
                <a:cs typeface="Times New Roman"/>
              </a:rPr>
              <a:t>Orvoslás </a:t>
            </a:r>
            <a:r>
              <a:rPr sz="1900" spc="65" dirty="0">
                <a:latin typeface="Times New Roman"/>
                <a:cs typeface="Times New Roman"/>
              </a:rPr>
              <a:t>megismertetésében </a:t>
            </a:r>
            <a:r>
              <a:rPr sz="1900" spc="60" dirty="0">
                <a:latin typeface="Times New Roman"/>
                <a:cs typeface="Times New Roman"/>
              </a:rPr>
              <a:t>és </a:t>
            </a:r>
            <a:r>
              <a:rPr sz="1900" spc="55" dirty="0">
                <a:latin typeface="Times New Roman"/>
                <a:cs typeface="Times New Roman"/>
              </a:rPr>
              <a:t>terjesztésében </a:t>
            </a:r>
            <a:r>
              <a:rPr sz="1900" dirty="0">
                <a:latin typeface="Times New Roman"/>
                <a:cs typeface="Times New Roman"/>
              </a:rPr>
              <a:t>az </a:t>
            </a:r>
            <a:r>
              <a:rPr sz="1900" spc="80" dirty="0">
                <a:latin typeface="Times New Roman"/>
                <a:cs typeface="Times New Roman"/>
              </a:rPr>
              <a:t>adott </a:t>
            </a:r>
            <a:r>
              <a:rPr sz="1900" spc="-5" dirty="0">
                <a:latin typeface="Times New Roman"/>
                <a:cs typeface="Times New Roman"/>
              </a:rPr>
              <a:t>ország  </a:t>
            </a:r>
            <a:r>
              <a:rPr sz="1900" spc="-15" dirty="0">
                <a:latin typeface="Times New Roman"/>
                <a:cs typeface="Times New Roman"/>
              </a:rPr>
              <a:t>szabályozási </a:t>
            </a:r>
            <a:r>
              <a:rPr sz="1900" spc="40" dirty="0" err="1">
                <a:latin typeface="Times New Roman"/>
                <a:cs typeface="Times New Roman"/>
              </a:rPr>
              <a:t>rendszerének</a:t>
            </a:r>
            <a:r>
              <a:rPr sz="1900" spc="-114" dirty="0">
                <a:latin typeface="Times New Roman"/>
                <a:cs typeface="Times New Roman"/>
              </a:rPr>
              <a:t> </a:t>
            </a:r>
            <a:r>
              <a:rPr sz="1900" spc="10" dirty="0" err="1">
                <a:latin typeface="Times New Roman"/>
                <a:cs typeface="Times New Roman"/>
              </a:rPr>
              <a:t>figyelembevételével</a:t>
            </a:r>
            <a:r>
              <a:rPr lang="hu-HU" sz="1900" spc="10" dirty="0">
                <a:latin typeface="Times New Roman"/>
                <a:cs typeface="Times New Roman"/>
              </a:rPr>
              <a:t>.</a:t>
            </a: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endParaRPr lang="hu-HU" sz="1900" spc="10" dirty="0">
              <a:latin typeface="Times New Roman"/>
              <a:cs typeface="Times New Roman"/>
            </a:endParaRP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r>
              <a:rPr lang="hu-HU" sz="1900" b="1" spc="10" dirty="0">
                <a:latin typeface="Times New Roman"/>
                <a:cs typeface="Times New Roman"/>
              </a:rPr>
              <a:t>Orvostanhallgatóknak, egyetemi hallgatóknak szabadon választható tanfolyamok </a:t>
            </a:r>
            <a:r>
              <a:rPr lang="hu-HU" sz="1900" spc="10" dirty="0">
                <a:latin typeface="Times New Roman"/>
                <a:cs typeface="Times New Roman"/>
              </a:rPr>
              <a:t>szervezése, </a:t>
            </a:r>
            <a:r>
              <a:rPr lang="hu-HU" sz="1900" spc="10" dirty="0" err="1">
                <a:latin typeface="Times New Roman"/>
                <a:cs typeface="Times New Roman"/>
              </a:rPr>
              <a:t>informativ</a:t>
            </a:r>
            <a:r>
              <a:rPr lang="hu-HU" sz="1900" spc="10" dirty="0">
                <a:latin typeface="Times New Roman"/>
                <a:cs typeface="Times New Roman"/>
              </a:rPr>
              <a:t> szinten</a:t>
            </a: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endParaRPr lang="hu-HU" sz="1900" spc="10" dirty="0">
              <a:latin typeface="Times New Roman"/>
              <a:cs typeface="Times New Roman"/>
            </a:endParaRP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r>
              <a:rPr lang="hu-HU" sz="19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Orvosoknak, szakorvosoknak 2 éves, 450 órás, kreditpontos, vizsgával záruló </a:t>
            </a:r>
            <a:r>
              <a:rPr lang="hu-HU" sz="1900" spc="10" dirty="0">
                <a:latin typeface="Times New Roman"/>
                <a:cs typeface="Times New Roman"/>
              </a:rPr>
              <a:t>képzés</a:t>
            </a: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r>
              <a:rPr lang="hu-HU" sz="1900" spc="10" dirty="0" err="1">
                <a:latin typeface="Times New Roman"/>
                <a:cs typeface="Times New Roman"/>
              </a:rPr>
              <a:t>TCM-ben</a:t>
            </a:r>
            <a:r>
              <a:rPr lang="hu-HU" sz="1900" spc="10" dirty="0">
                <a:latin typeface="Times New Roman"/>
                <a:cs typeface="Times New Roman"/>
              </a:rPr>
              <a:t>, </a:t>
            </a:r>
            <a:r>
              <a:rPr lang="hu-HU" sz="1900" spc="10" dirty="0" err="1">
                <a:latin typeface="Times New Roman"/>
                <a:cs typeface="Times New Roman"/>
              </a:rPr>
              <a:t>Neurálterápiában</a:t>
            </a:r>
            <a:r>
              <a:rPr lang="hu-HU" sz="1900" spc="10" dirty="0">
                <a:latin typeface="Times New Roman"/>
                <a:cs typeface="Times New Roman"/>
              </a:rPr>
              <a:t>, Manuális Medicinában, Antropozófus Orvoslásban</a:t>
            </a:r>
          </a:p>
          <a:p>
            <a:pPr marL="213360" marR="6350">
              <a:lnSpc>
                <a:spcPct val="71100"/>
              </a:lnSpc>
              <a:spcBef>
                <a:spcPts val="325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213360" marR="7620" indent="-200660">
              <a:lnSpc>
                <a:spcPct val="71100"/>
              </a:lnSpc>
              <a:spcBef>
                <a:spcPts val="890"/>
              </a:spcBef>
              <a:buChar char="•"/>
              <a:tabLst>
                <a:tab pos="213995" algn="l"/>
                <a:tab pos="1624330" algn="l"/>
                <a:tab pos="2060575" algn="l"/>
                <a:tab pos="3515360" algn="l"/>
                <a:tab pos="4718050" algn="l"/>
                <a:tab pos="5122545" algn="l"/>
                <a:tab pos="6412865" algn="l"/>
                <a:tab pos="7764780" algn="l"/>
              </a:tabLst>
            </a:pPr>
            <a:r>
              <a:rPr sz="1900" spc="-350" dirty="0">
                <a:latin typeface="Times New Roman"/>
                <a:cs typeface="Times New Roman"/>
              </a:rPr>
              <a:t>L</a:t>
            </a:r>
            <a:r>
              <a:rPr sz="1900" spc="120" dirty="0">
                <a:latin typeface="Times New Roman"/>
                <a:cs typeface="Times New Roman"/>
              </a:rPr>
              <a:t>e</a:t>
            </a:r>
            <a:r>
              <a:rPr sz="1900" spc="65" dirty="0">
                <a:latin typeface="Times New Roman"/>
                <a:cs typeface="Times New Roman"/>
              </a:rPr>
              <a:t>h</a:t>
            </a:r>
            <a:r>
              <a:rPr sz="1900" spc="100" dirty="0">
                <a:latin typeface="Times New Roman"/>
                <a:cs typeface="Times New Roman"/>
              </a:rPr>
              <a:t>e</a:t>
            </a:r>
            <a:r>
              <a:rPr sz="1900" spc="85" dirty="0">
                <a:latin typeface="Times New Roman"/>
                <a:cs typeface="Times New Roman"/>
              </a:rPr>
              <a:t>t</a:t>
            </a:r>
            <a:r>
              <a:rPr sz="1900" spc="70" dirty="0">
                <a:latin typeface="Times New Roman"/>
                <a:cs typeface="Times New Roman"/>
              </a:rPr>
              <a:t>ő</a:t>
            </a:r>
            <a:r>
              <a:rPr sz="1900" spc="10" dirty="0">
                <a:latin typeface="Times New Roman"/>
                <a:cs typeface="Times New Roman"/>
              </a:rPr>
              <a:t>s</a:t>
            </a:r>
            <a:r>
              <a:rPr sz="1900" spc="120" dirty="0">
                <a:latin typeface="Times New Roman"/>
                <a:cs typeface="Times New Roman"/>
              </a:rPr>
              <a:t>é</a:t>
            </a:r>
            <a:r>
              <a:rPr sz="1900" spc="-65" dirty="0">
                <a:latin typeface="Times New Roman"/>
                <a:cs typeface="Times New Roman"/>
              </a:rPr>
              <a:t>g</a:t>
            </a:r>
            <a:r>
              <a:rPr sz="1900" spc="100" dirty="0">
                <a:latin typeface="Times New Roman"/>
                <a:cs typeface="Times New Roman"/>
              </a:rPr>
              <a:t>e</a:t>
            </a:r>
            <a:r>
              <a:rPr sz="1900" spc="114" dirty="0">
                <a:latin typeface="Times New Roman"/>
                <a:cs typeface="Times New Roman"/>
              </a:rPr>
              <a:t>t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60" dirty="0">
                <a:latin typeface="Times New Roman"/>
                <a:cs typeface="Times New Roman"/>
              </a:rPr>
              <a:t>ad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145" dirty="0">
                <a:latin typeface="Times New Roman"/>
                <a:cs typeface="Times New Roman"/>
              </a:rPr>
              <a:t>t</a:t>
            </a:r>
            <a:r>
              <a:rPr sz="1900" spc="70" dirty="0">
                <a:latin typeface="Times New Roman"/>
                <a:cs typeface="Times New Roman"/>
              </a:rPr>
              <a:t>u</a:t>
            </a:r>
            <a:r>
              <a:rPr sz="1900" spc="50" dirty="0">
                <a:latin typeface="Times New Roman"/>
                <a:cs typeface="Times New Roman"/>
              </a:rPr>
              <a:t>d</a:t>
            </a:r>
            <a:r>
              <a:rPr sz="1900" spc="70" dirty="0">
                <a:latin typeface="Times New Roman"/>
                <a:cs typeface="Times New Roman"/>
              </a:rPr>
              <a:t>o</a:t>
            </a:r>
            <a:r>
              <a:rPr sz="1900" spc="60" dirty="0">
                <a:latin typeface="Times New Roman"/>
                <a:cs typeface="Times New Roman"/>
              </a:rPr>
              <a:t>m</a:t>
            </a:r>
            <a:r>
              <a:rPr sz="1900" spc="175" dirty="0">
                <a:latin typeface="Times New Roman"/>
                <a:cs typeface="Times New Roman"/>
              </a:rPr>
              <a:t>á</a:t>
            </a:r>
            <a:r>
              <a:rPr sz="1900" spc="30" dirty="0">
                <a:latin typeface="Times New Roman"/>
                <a:cs typeface="Times New Roman"/>
              </a:rPr>
              <a:t>n</a:t>
            </a:r>
            <a:r>
              <a:rPr sz="1900" spc="-45" dirty="0">
                <a:latin typeface="Times New Roman"/>
                <a:cs typeface="Times New Roman"/>
              </a:rPr>
              <a:t>y</a:t>
            </a:r>
            <a:r>
              <a:rPr sz="1900" spc="50" dirty="0">
                <a:latin typeface="Times New Roman"/>
                <a:cs typeface="Times New Roman"/>
              </a:rPr>
              <a:t>o</a:t>
            </a:r>
            <a:r>
              <a:rPr sz="1900" spc="20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65" dirty="0">
                <a:latin typeface="Times New Roman"/>
                <a:cs typeface="Times New Roman"/>
              </a:rPr>
              <a:t>k</a:t>
            </a:r>
            <a:r>
              <a:rPr sz="1900" spc="70" dirty="0">
                <a:latin typeface="Times New Roman"/>
                <a:cs typeface="Times New Roman"/>
              </a:rPr>
              <a:t>u</a:t>
            </a:r>
            <a:r>
              <a:rPr sz="1900" spc="105" dirty="0">
                <a:latin typeface="Times New Roman"/>
                <a:cs typeface="Times New Roman"/>
              </a:rPr>
              <a:t>t</a:t>
            </a:r>
            <a:r>
              <a:rPr sz="1900" spc="175" dirty="0">
                <a:latin typeface="Times New Roman"/>
                <a:cs typeface="Times New Roman"/>
              </a:rPr>
              <a:t>a</a:t>
            </a:r>
            <a:r>
              <a:rPr sz="1900" spc="125" dirty="0">
                <a:latin typeface="Times New Roman"/>
                <a:cs typeface="Times New Roman"/>
              </a:rPr>
              <a:t>t</a:t>
            </a:r>
            <a:r>
              <a:rPr sz="1900" spc="175" dirty="0">
                <a:latin typeface="Times New Roman"/>
                <a:cs typeface="Times New Roman"/>
              </a:rPr>
              <a:t>á</a:t>
            </a:r>
            <a:r>
              <a:rPr sz="1900" spc="10" dirty="0">
                <a:latin typeface="Times New Roman"/>
                <a:cs typeface="Times New Roman"/>
              </a:rPr>
              <a:t>s</a:t>
            </a:r>
            <a:r>
              <a:rPr sz="1900" spc="50" dirty="0">
                <a:latin typeface="Times New Roman"/>
                <a:cs typeface="Times New Roman"/>
              </a:rPr>
              <a:t>o</a:t>
            </a:r>
            <a:r>
              <a:rPr sz="1900" spc="-25" dirty="0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100" dirty="0">
                <a:latin typeface="Times New Roman"/>
                <a:cs typeface="Times New Roman"/>
              </a:rPr>
              <a:t>é</a:t>
            </a:r>
            <a:r>
              <a:rPr sz="1900" spc="20" dirty="0">
                <a:latin typeface="Times New Roman"/>
                <a:cs typeface="Times New Roman"/>
              </a:rPr>
              <a:t>s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50" dirty="0">
                <a:latin typeface="Times New Roman"/>
                <a:cs typeface="Times New Roman"/>
              </a:rPr>
              <a:t>i</a:t>
            </a:r>
            <a:r>
              <a:rPr sz="1900" spc="70" dirty="0">
                <a:latin typeface="Times New Roman"/>
                <a:cs typeface="Times New Roman"/>
              </a:rPr>
              <a:t>nno</a:t>
            </a:r>
            <a:r>
              <a:rPr sz="1900" spc="-45" dirty="0">
                <a:latin typeface="Times New Roman"/>
                <a:cs typeface="Times New Roman"/>
              </a:rPr>
              <a:t>v</a:t>
            </a:r>
            <a:r>
              <a:rPr sz="1900" spc="155" dirty="0">
                <a:latin typeface="Times New Roman"/>
                <a:cs typeface="Times New Roman"/>
              </a:rPr>
              <a:t>á</a:t>
            </a:r>
            <a:r>
              <a:rPr sz="1900" spc="-55" dirty="0">
                <a:latin typeface="Times New Roman"/>
                <a:cs typeface="Times New Roman"/>
              </a:rPr>
              <a:t>c</a:t>
            </a:r>
            <a:r>
              <a:rPr sz="1900" spc="-50" dirty="0">
                <a:latin typeface="Times New Roman"/>
                <a:cs typeface="Times New Roman"/>
              </a:rPr>
              <a:t>i</a:t>
            </a:r>
            <a:r>
              <a:rPr sz="1900" spc="50" dirty="0">
                <a:latin typeface="Times New Roman"/>
                <a:cs typeface="Times New Roman"/>
              </a:rPr>
              <a:t>ó</a:t>
            </a:r>
            <a:r>
              <a:rPr sz="1900" spc="-25" dirty="0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90" dirty="0">
                <a:latin typeface="Times New Roman"/>
                <a:cs typeface="Times New Roman"/>
              </a:rPr>
              <a:t>i</a:t>
            </a:r>
            <a:r>
              <a:rPr sz="1900" spc="65" dirty="0">
                <a:latin typeface="Times New Roman"/>
                <a:cs typeface="Times New Roman"/>
              </a:rPr>
              <a:t>n</a:t>
            </a:r>
            <a:r>
              <a:rPr sz="1900" spc="-110" dirty="0">
                <a:latin typeface="Times New Roman"/>
                <a:cs typeface="Times New Roman"/>
              </a:rPr>
              <a:t>i</a:t>
            </a:r>
            <a:r>
              <a:rPr sz="1900" spc="-35" dirty="0">
                <a:latin typeface="Times New Roman"/>
                <a:cs typeface="Times New Roman"/>
              </a:rPr>
              <a:t>c</a:t>
            </a:r>
            <a:r>
              <a:rPr sz="1900" spc="-90" dirty="0">
                <a:latin typeface="Times New Roman"/>
                <a:cs typeface="Times New Roman"/>
              </a:rPr>
              <a:t>i</a:t>
            </a:r>
            <a:r>
              <a:rPr sz="1900" spc="80" dirty="0">
                <a:latin typeface="Times New Roman"/>
                <a:cs typeface="Times New Roman"/>
              </a:rPr>
              <a:t>á</a:t>
            </a:r>
            <a:r>
              <a:rPr sz="1900" spc="-90" dirty="0">
                <a:latin typeface="Times New Roman"/>
                <a:cs typeface="Times New Roman"/>
              </a:rPr>
              <a:t>l</a:t>
            </a:r>
            <a:r>
              <a:rPr sz="1900" spc="60" dirty="0">
                <a:latin typeface="Times New Roman"/>
                <a:cs typeface="Times New Roman"/>
              </a:rPr>
              <a:t>á</a:t>
            </a:r>
            <a:r>
              <a:rPr sz="1900" spc="30" dirty="0">
                <a:latin typeface="Times New Roman"/>
                <a:cs typeface="Times New Roman"/>
              </a:rPr>
              <a:t>s</a:t>
            </a:r>
            <a:r>
              <a:rPr sz="1900" spc="60" dirty="0">
                <a:latin typeface="Times New Roman"/>
                <a:cs typeface="Times New Roman"/>
              </a:rPr>
              <a:t>á</a:t>
            </a:r>
            <a:r>
              <a:rPr sz="1900" dirty="0">
                <a:latin typeface="Times New Roman"/>
                <a:cs typeface="Times New Roman"/>
              </a:rPr>
              <a:t>r</a:t>
            </a:r>
            <a:r>
              <a:rPr sz="1900" spc="60" dirty="0">
                <a:latin typeface="Times New Roman"/>
                <a:cs typeface="Times New Roman"/>
              </a:rPr>
              <a:t>a</a:t>
            </a:r>
            <a:r>
              <a:rPr sz="1900" spc="5" dirty="0">
                <a:latin typeface="Times New Roman"/>
                <a:cs typeface="Times New Roman"/>
              </a:rPr>
              <a:t>,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105" dirty="0">
                <a:latin typeface="Times New Roman"/>
                <a:cs typeface="Times New Roman"/>
              </a:rPr>
              <a:t>v</a:t>
            </a:r>
            <a:r>
              <a:rPr sz="1900" spc="60" dirty="0">
                <a:latin typeface="Times New Roman"/>
                <a:cs typeface="Times New Roman"/>
              </a:rPr>
              <a:t>a</a:t>
            </a:r>
            <a:r>
              <a:rPr sz="1900" spc="-90" dirty="0">
                <a:latin typeface="Times New Roman"/>
                <a:cs typeface="Times New Roman"/>
              </a:rPr>
              <a:t>l</a:t>
            </a:r>
            <a:r>
              <a:rPr sz="1900" spc="80" dirty="0">
                <a:latin typeface="Times New Roman"/>
                <a:cs typeface="Times New Roman"/>
              </a:rPr>
              <a:t>a</a:t>
            </a:r>
            <a:r>
              <a:rPr sz="1900" spc="60" dirty="0">
                <a:latin typeface="Times New Roman"/>
                <a:cs typeface="Times New Roman"/>
              </a:rPr>
              <a:t>m</a:t>
            </a:r>
            <a:r>
              <a:rPr sz="1900" spc="-110" dirty="0">
                <a:latin typeface="Times New Roman"/>
                <a:cs typeface="Times New Roman"/>
              </a:rPr>
              <a:t>i</a:t>
            </a:r>
            <a:r>
              <a:rPr sz="1900" spc="30" dirty="0">
                <a:latin typeface="Times New Roman"/>
                <a:cs typeface="Times New Roman"/>
              </a:rPr>
              <a:t>n</a:t>
            </a:r>
            <a:r>
              <a:rPr sz="1900" spc="105" dirty="0">
                <a:latin typeface="Times New Roman"/>
                <a:cs typeface="Times New Roman"/>
              </a:rPr>
              <a:t>t  </a:t>
            </a:r>
            <a:r>
              <a:rPr sz="1900" spc="35" dirty="0">
                <a:latin typeface="Times New Roman"/>
                <a:cs typeface="Times New Roman"/>
              </a:rPr>
              <a:t>végrehajtására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Times New Roman"/>
                <a:cs typeface="Times New Roman"/>
              </a:rPr>
              <a:t>egyetemi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kutatási</a:t>
            </a:r>
            <a:r>
              <a:rPr sz="1900" spc="-7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facilitások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spc="65" dirty="0">
                <a:latin typeface="Times New Roman"/>
                <a:cs typeface="Times New Roman"/>
              </a:rPr>
              <a:t>és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20" dirty="0" err="1">
                <a:latin typeface="Times New Roman"/>
                <a:cs typeface="Times New Roman"/>
              </a:rPr>
              <a:t>szakemberek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spc="20" dirty="0" err="1">
                <a:latin typeface="Times New Roman"/>
                <a:cs typeface="Times New Roman"/>
              </a:rPr>
              <a:t>bevonásával</a:t>
            </a:r>
            <a:r>
              <a:rPr lang="hu-HU" sz="1900" spc="20" dirty="0">
                <a:latin typeface="Times New Roman"/>
                <a:cs typeface="Times New Roman"/>
              </a:rPr>
              <a:t> (Bilaterális tudományos kapcsolatok (6 korábbi pályázatunk volt, NKTH)</a:t>
            </a:r>
            <a:endParaRPr sz="1900" dirty="0">
              <a:latin typeface="Times New Roman"/>
              <a:cs typeface="Times New Roman"/>
            </a:endParaRPr>
          </a:p>
          <a:p>
            <a:pPr marL="213360" marR="6350" indent="-200660">
              <a:lnSpc>
                <a:spcPct val="71100"/>
              </a:lnSpc>
              <a:spcBef>
                <a:spcPts val="869"/>
              </a:spcBef>
              <a:buChar char="•"/>
              <a:tabLst>
                <a:tab pos="213995" algn="l"/>
                <a:tab pos="659765" algn="l"/>
                <a:tab pos="1334770" algn="l"/>
                <a:tab pos="2139315" algn="l"/>
                <a:tab pos="3273425" algn="l"/>
                <a:tab pos="3717925" algn="l"/>
                <a:tab pos="4706620" algn="l"/>
                <a:tab pos="6232525" algn="l"/>
                <a:tab pos="7962265" algn="l"/>
              </a:tabLst>
            </a:pPr>
            <a:r>
              <a:rPr sz="1900" spc="-140" dirty="0">
                <a:latin typeface="Times New Roman"/>
                <a:cs typeface="Times New Roman"/>
              </a:rPr>
              <a:t>Ú</a:t>
            </a:r>
            <a:r>
              <a:rPr sz="1900" spc="-70" dirty="0">
                <a:latin typeface="Times New Roman"/>
                <a:cs typeface="Times New Roman"/>
              </a:rPr>
              <a:t>j</a:t>
            </a:r>
            <a:r>
              <a:rPr lang="hu-HU" sz="1900" spc="-70" dirty="0">
                <a:latin typeface="Times New Roman"/>
                <a:cs typeface="Times New Roman"/>
              </a:rPr>
              <a:t>, 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155" dirty="0">
                <a:latin typeface="Times New Roman"/>
                <a:cs typeface="Times New Roman"/>
              </a:rPr>
              <a:t>H</a:t>
            </a:r>
            <a:r>
              <a:rPr sz="1900" spc="-390" dirty="0">
                <a:latin typeface="Times New Roman"/>
                <a:cs typeface="Times New Roman"/>
              </a:rPr>
              <a:t>K</a:t>
            </a:r>
            <a:r>
              <a:rPr sz="1900" spc="-85" dirty="0">
                <a:latin typeface="Times New Roman"/>
                <a:cs typeface="Times New Roman"/>
              </a:rPr>
              <a:t>O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155" dirty="0">
                <a:latin typeface="Times New Roman"/>
                <a:cs typeface="Times New Roman"/>
              </a:rPr>
              <a:t>a</a:t>
            </a:r>
            <a:r>
              <a:rPr sz="1900" spc="-50" dirty="0">
                <a:latin typeface="Times New Roman"/>
                <a:cs typeface="Times New Roman"/>
              </a:rPr>
              <a:t>l</a:t>
            </a:r>
            <a:r>
              <a:rPr sz="1900" spc="155" dirty="0">
                <a:latin typeface="Times New Roman"/>
                <a:cs typeface="Times New Roman"/>
              </a:rPr>
              <a:t>a</a:t>
            </a:r>
            <a:r>
              <a:rPr sz="1900" spc="70" dirty="0">
                <a:latin typeface="Times New Roman"/>
                <a:cs typeface="Times New Roman"/>
              </a:rPr>
              <a:t>p</a:t>
            </a:r>
            <a:r>
              <a:rPr sz="1900" spc="65" dirty="0">
                <a:latin typeface="Times New Roman"/>
                <a:cs typeface="Times New Roman"/>
              </a:rPr>
              <a:t>ú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-85" dirty="0">
                <a:latin typeface="Times New Roman"/>
                <a:cs typeface="Times New Roman"/>
              </a:rPr>
              <a:t>k</a:t>
            </a:r>
            <a:r>
              <a:rPr sz="1900" spc="100" dirty="0">
                <a:latin typeface="Times New Roman"/>
                <a:cs typeface="Times New Roman"/>
              </a:rPr>
              <a:t>é</a:t>
            </a:r>
            <a:r>
              <a:rPr sz="1900" spc="30" dirty="0">
                <a:latin typeface="Times New Roman"/>
                <a:cs typeface="Times New Roman"/>
              </a:rPr>
              <a:t>p</a:t>
            </a:r>
            <a:r>
              <a:rPr sz="1900" spc="-95" dirty="0">
                <a:latin typeface="Times New Roman"/>
                <a:cs typeface="Times New Roman"/>
              </a:rPr>
              <a:t>z</a:t>
            </a:r>
            <a:r>
              <a:rPr sz="1900" spc="100" dirty="0">
                <a:latin typeface="Times New Roman"/>
                <a:cs typeface="Times New Roman"/>
              </a:rPr>
              <a:t>é</a:t>
            </a:r>
            <a:r>
              <a:rPr sz="1900" spc="10" dirty="0">
                <a:latin typeface="Times New Roman"/>
                <a:cs typeface="Times New Roman"/>
              </a:rPr>
              <a:t>s</a:t>
            </a:r>
            <a:r>
              <a:rPr sz="1900" spc="100" dirty="0">
                <a:latin typeface="Times New Roman"/>
                <a:cs typeface="Times New Roman"/>
              </a:rPr>
              <a:t>e</a:t>
            </a:r>
            <a:r>
              <a:rPr sz="1900" spc="-25" dirty="0">
                <a:latin typeface="Times New Roman"/>
                <a:cs typeface="Times New Roman"/>
              </a:rPr>
              <a:t>k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spc="80" dirty="0">
                <a:latin typeface="Times New Roman"/>
                <a:cs typeface="Times New Roman"/>
              </a:rPr>
              <a:t>a</a:t>
            </a:r>
            <a:r>
              <a:rPr sz="1900" spc="-85" dirty="0">
                <a:latin typeface="Times New Roman"/>
                <a:cs typeface="Times New Roman"/>
              </a:rPr>
              <a:t>z</a:t>
            </a:r>
            <a:r>
              <a:rPr sz="1900" dirty="0">
                <a:latin typeface="Times New Roman"/>
                <a:cs typeface="Times New Roman"/>
              </a:rPr>
              <a:t>	</a:t>
            </a:r>
            <a:r>
              <a:rPr sz="1900" u="sng" spc="-220" dirty="0">
                <a:latin typeface="Times New Roman"/>
                <a:cs typeface="Times New Roman"/>
              </a:rPr>
              <a:t>E</a:t>
            </a:r>
            <a:r>
              <a:rPr lang="hu-HU" sz="1900" u="sng" spc="-220" dirty="0">
                <a:latin typeface="Times New Roman"/>
                <a:cs typeface="Times New Roman"/>
              </a:rPr>
              <a:t> </a:t>
            </a:r>
            <a:r>
              <a:rPr sz="1900" u="sng" spc="65" dirty="0" err="1">
                <a:latin typeface="Times New Roman"/>
                <a:cs typeface="Times New Roman"/>
              </a:rPr>
              <a:t>u</a:t>
            </a:r>
            <a:r>
              <a:rPr sz="1900" u="sng" dirty="0" err="1">
                <a:latin typeface="Times New Roman"/>
                <a:cs typeface="Times New Roman"/>
              </a:rPr>
              <a:t>r</a:t>
            </a:r>
            <a:r>
              <a:rPr sz="1900" u="sng" spc="50" dirty="0" err="1">
                <a:latin typeface="Times New Roman"/>
                <a:cs typeface="Times New Roman"/>
              </a:rPr>
              <a:t>ó</a:t>
            </a:r>
            <a:r>
              <a:rPr sz="1900" u="sng" spc="65" dirty="0" err="1">
                <a:latin typeface="Times New Roman"/>
                <a:cs typeface="Times New Roman"/>
              </a:rPr>
              <a:t>p</a:t>
            </a:r>
            <a:r>
              <a:rPr sz="1900" u="sng" spc="60" dirty="0" err="1">
                <a:latin typeface="Times New Roman"/>
                <a:cs typeface="Times New Roman"/>
              </a:rPr>
              <a:t>a</a:t>
            </a:r>
            <a:r>
              <a:rPr sz="1900" u="sng" spc="-90" dirty="0" err="1">
                <a:latin typeface="Times New Roman"/>
                <a:cs typeface="Times New Roman"/>
              </a:rPr>
              <a:t>i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u="sng" spc="-190" dirty="0">
                <a:latin typeface="Times New Roman"/>
                <a:cs typeface="Times New Roman"/>
              </a:rPr>
              <a:t>F</a:t>
            </a:r>
            <a:r>
              <a:rPr sz="1900" u="sng" spc="120" dirty="0">
                <a:latin typeface="Times New Roman"/>
                <a:cs typeface="Times New Roman"/>
              </a:rPr>
              <a:t>e</a:t>
            </a:r>
            <a:r>
              <a:rPr sz="1900" u="sng" spc="-90" dirty="0">
                <a:latin typeface="Times New Roman"/>
                <a:cs typeface="Times New Roman"/>
              </a:rPr>
              <a:t>l</a:t>
            </a:r>
            <a:r>
              <a:rPr sz="1900" u="sng" spc="10" dirty="0">
                <a:latin typeface="Times New Roman"/>
                <a:cs typeface="Times New Roman"/>
              </a:rPr>
              <a:t>s</a:t>
            </a:r>
            <a:r>
              <a:rPr sz="1900" u="sng" spc="70" dirty="0">
                <a:latin typeface="Times New Roman"/>
                <a:cs typeface="Times New Roman"/>
              </a:rPr>
              <a:t>őo</a:t>
            </a:r>
            <a:r>
              <a:rPr sz="1900" u="sng" spc="-105" dirty="0">
                <a:latin typeface="Times New Roman"/>
                <a:cs typeface="Times New Roman"/>
              </a:rPr>
              <a:t>k</a:t>
            </a:r>
            <a:r>
              <a:rPr sz="1900" u="sng" spc="105" dirty="0">
                <a:latin typeface="Times New Roman"/>
                <a:cs typeface="Times New Roman"/>
              </a:rPr>
              <a:t>t</a:t>
            </a:r>
            <a:r>
              <a:rPr sz="1900" u="sng" spc="60" dirty="0">
                <a:latin typeface="Times New Roman"/>
                <a:cs typeface="Times New Roman"/>
              </a:rPr>
              <a:t>a</a:t>
            </a:r>
            <a:r>
              <a:rPr sz="1900" u="sng" spc="85" dirty="0">
                <a:latin typeface="Times New Roman"/>
                <a:cs typeface="Times New Roman"/>
              </a:rPr>
              <a:t>t</a:t>
            </a:r>
            <a:r>
              <a:rPr sz="1900" u="sng" spc="80" dirty="0">
                <a:latin typeface="Times New Roman"/>
                <a:cs typeface="Times New Roman"/>
              </a:rPr>
              <a:t>á</a:t>
            </a:r>
            <a:r>
              <a:rPr sz="1900" u="sng" spc="-10" dirty="0">
                <a:latin typeface="Times New Roman"/>
                <a:cs typeface="Times New Roman"/>
              </a:rPr>
              <a:t>s</a:t>
            </a:r>
            <a:r>
              <a:rPr sz="1900" u="sng" spc="-90" dirty="0">
                <a:latin typeface="Times New Roman"/>
                <a:cs typeface="Times New Roman"/>
              </a:rPr>
              <a:t>i</a:t>
            </a:r>
            <a:r>
              <a:rPr sz="1900" u="sng" dirty="0">
                <a:latin typeface="Times New Roman"/>
                <a:cs typeface="Times New Roman"/>
              </a:rPr>
              <a:t>	</a:t>
            </a:r>
            <a:r>
              <a:rPr sz="1900" u="sng" spc="-409" dirty="0">
                <a:latin typeface="Times New Roman"/>
                <a:cs typeface="Times New Roman"/>
              </a:rPr>
              <a:t>T</a:t>
            </a:r>
            <a:r>
              <a:rPr lang="hu-HU" sz="1900" u="sng" spc="-409" dirty="0">
                <a:latin typeface="Times New Roman"/>
                <a:cs typeface="Times New Roman"/>
              </a:rPr>
              <a:t>  </a:t>
            </a:r>
            <a:r>
              <a:rPr sz="1900" u="sng" spc="120" dirty="0" err="1">
                <a:latin typeface="Times New Roman"/>
                <a:cs typeface="Times New Roman"/>
              </a:rPr>
              <a:t>é</a:t>
            </a:r>
            <a:r>
              <a:rPr sz="1900" u="sng" dirty="0" err="1">
                <a:latin typeface="Times New Roman"/>
                <a:cs typeface="Times New Roman"/>
              </a:rPr>
              <a:t>r</a:t>
            </a:r>
            <a:r>
              <a:rPr sz="1900" u="sng" spc="10" dirty="0" err="1">
                <a:latin typeface="Times New Roman"/>
                <a:cs typeface="Times New Roman"/>
              </a:rPr>
              <a:t>s</a:t>
            </a:r>
            <a:r>
              <a:rPr sz="1900" u="sng" spc="120" dirty="0" err="1">
                <a:latin typeface="Times New Roman"/>
                <a:cs typeface="Times New Roman"/>
              </a:rPr>
              <a:t>é</a:t>
            </a:r>
            <a:r>
              <a:rPr sz="1900" u="sng" spc="-65" dirty="0" err="1">
                <a:latin typeface="Times New Roman"/>
                <a:cs typeface="Times New Roman"/>
              </a:rPr>
              <a:t>g</a:t>
            </a:r>
            <a:r>
              <a:rPr lang="hu-HU" sz="1900" u="sng" spc="-65" dirty="0">
                <a:latin typeface="Times New Roman"/>
                <a:cs typeface="Times New Roman"/>
              </a:rPr>
              <a:t>  </a:t>
            </a:r>
          </a:p>
          <a:p>
            <a:pPr marL="213360" marR="6350" indent="-200660">
              <a:lnSpc>
                <a:spcPct val="71100"/>
              </a:lnSpc>
              <a:spcBef>
                <a:spcPts val="869"/>
              </a:spcBef>
              <a:tabLst>
                <a:tab pos="213995" algn="l"/>
                <a:tab pos="659765" algn="l"/>
                <a:tab pos="1334770" algn="l"/>
                <a:tab pos="2139315" algn="l"/>
                <a:tab pos="3273425" algn="l"/>
                <a:tab pos="3717925" algn="l"/>
                <a:tab pos="4706620" algn="l"/>
                <a:tab pos="6232525" algn="l"/>
                <a:tab pos="7962265" algn="l"/>
              </a:tabLst>
            </a:pPr>
            <a:r>
              <a:rPr lang="hu-HU" sz="1900" spc="120" dirty="0">
                <a:latin typeface="Times New Roman"/>
                <a:cs typeface="Times New Roman"/>
              </a:rPr>
              <a:t>e</a:t>
            </a:r>
            <a:r>
              <a:rPr sz="1900" spc="-90" dirty="0" err="1">
                <a:latin typeface="Times New Roman"/>
                <a:cs typeface="Times New Roman"/>
              </a:rPr>
              <a:t>l</a:t>
            </a:r>
            <a:r>
              <a:rPr sz="1900" spc="-105" dirty="0" err="1">
                <a:latin typeface="Times New Roman"/>
                <a:cs typeface="Times New Roman"/>
              </a:rPr>
              <a:t>v</a:t>
            </a:r>
            <a:r>
              <a:rPr sz="1900" spc="80" dirty="0" err="1">
                <a:latin typeface="Times New Roman"/>
                <a:cs typeface="Times New Roman"/>
              </a:rPr>
              <a:t>á</a:t>
            </a:r>
            <a:r>
              <a:rPr sz="1900" spc="-20" dirty="0" err="1">
                <a:latin typeface="Times New Roman"/>
                <a:cs typeface="Times New Roman"/>
              </a:rPr>
              <a:t>r</a:t>
            </a:r>
            <a:r>
              <a:rPr sz="1900" spc="80" dirty="0" err="1">
                <a:latin typeface="Times New Roman"/>
                <a:cs typeface="Times New Roman"/>
              </a:rPr>
              <a:t>á</a:t>
            </a:r>
            <a:r>
              <a:rPr sz="1900" spc="10" dirty="0" err="1">
                <a:latin typeface="Times New Roman"/>
                <a:cs typeface="Times New Roman"/>
              </a:rPr>
              <a:t>s</a:t>
            </a:r>
            <a:r>
              <a:rPr sz="1900" spc="60" dirty="0" err="1">
                <a:latin typeface="Times New Roman"/>
                <a:cs typeface="Times New Roman"/>
              </a:rPr>
              <a:t>a</a:t>
            </a:r>
            <a:r>
              <a:rPr sz="1900" spc="-90" dirty="0" err="1">
                <a:latin typeface="Times New Roman"/>
                <a:cs typeface="Times New Roman"/>
              </a:rPr>
              <a:t>i</a:t>
            </a:r>
            <a:r>
              <a:rPr lang="hu-HU" sz="1900" dirty="0">
                <a:latin typeface="Times New Roman"/>
                <a:cs typeface="Times New Roman"/>
              </a:rPr>
              <a:t> </a:t>
            </a:r>
            <a:r>
              <a:rPr sz="1900" spc="10" dirty="0" err="1">
                <a:latin typeface="Times New Roman"/>
                <a:cs typeface="Times New Roman"/>
              </a:rPr>
              <a:t>s</a:t>
            </a:r>
            <a:r>
              <a:rPr sz="1900" spc="-135" dirty="0" err="1">
                <a:latin typeface="Times New Roman"/>
                <a:cs typeface="Times New Roman"/>
              </a:rPr>
              <a:t>z</a:t>
            </a:r>
            <a:r>
              <a:rPr sz="1900" spc="120" dirty="0" err="1">
                <a:latin typeface="Times New Roman"/>
                <a:cs typeface="Times New Roman"/>
              </a:rPr>
              <a:t>e</a:t>
            </a:r>
            <a:r>
              <a:rPr sz="1900" spc="15" dirty="0" err="1">
                <a:latin typeface="Times New Roman"/>
                <a:cs typeface="Times New Roman"/>
              </a:rPr>
              <a:t>r</a:t>
            </a:r>
            <a:r>
              <a:rPr sz="1900" spc="-90" dirty="0" err="1">
                <a:latin typeface="Times New Roman"/>
                <a:cs typeface="Times New Roman"/>
              </a:rPr>
              <a:t>i</a:t>
            </a:r>
            <a:r>
              <a:rPr sz="1900" spc="50" dirty="0" err="1">
                <a:latin typeface="Times New Roman"/>
                <a:cs typeface="Times New Roman"/>
              </a:rPr>
              <a:t>n</a:t>
            </a:r>
            <a:r>
              <a:rPr sz="1900" spc="105" dirty="0" err="1">
                <a:latin typeface="Times New Roman"/>
                <a:cs typeface="Times New Roman"/>
              </a:rPr>
              <a:t>t</a:t>
            </a:r>
            <a:r>
              <a:rPr lang="hu-HU" sz="1900" spc="105" dirty="0">
                <a:latin typeface="Times New Roman"/>
                <a:cs typeface="Times New Roman"/>
              </a:rPr>
              <a:t>,</a:t>
            </a:r>
            <a:r>
              <a:rPr sz="1900" spc="105" dirty="0">
                <a:latin typeface="Times New Roman"/>
                <a:cs typeface="Times New Roman"/>
              </a:rPr>
              <a:t> </a:t>
            </a:r>
            <a:r>
              <a:rPr sz="1900" spc="60" dirty="0" err="1">
                <a:latin typeface="Times New Roman"/>
                <a:cs typeface="Times New Roman"/>
              </a:rPr>
              <a:t>partnerségben</a:t>
            </a:r>
            <a:r>
              <a:rPr sz="1900" spc="60" dirty="0">
                <a:latin typeface="Times New Roman"/>
                <a:cs typeface="Times New Roman"/>
              </a:rPr>
              <a:t> </a:t>
            </a:r>
            <a:r>
              <a:rPr sz="1900" spc="45" dirty="0">
                <a:latin typeface="Times New Roman"/>
                <a:cs typeface="Times New Roman"/>
              </a:rPr>
              <a:t>más </a:t>
            </a:r>
            <a:r>
              <a:rPr sz="1900" dirty="0" err="1">
                <a:latin typeface="Times New Roman"/>
                <a:cs typeface="Times New Roman"/>
              </a:rPr>
              <a:t>hazai</a:t>
            </a:r>
            <a:r>
              <a:rPr sz="1900" spc="175" dirty="0">
                <a:latin typeface="Times New Roman"/>
                <a:cs typeface="Times New Roman"/>
              </a:rPr>
              <a:t> </a:t>
            </a:r>
            <a:r>
              <a:rPr sz="1900" spc="20" dirty="0" err="1">
                <a:latin typeface="Times New Roman"/>
                <a:cs typeface="Times New Roman"/>
              </a:rPr>
              <a:t>egyetemekkel</a:t>
            </a:r>
            <a:r>
              <a:rPr lang="hu-HU" sz="1900" spc="20" dirty="0">
                <a:latin typeface="Times New Roman"/>
                <a:cs typeface="Times New Roman"/>
              </a:rPr>
              <a:t>…</a:t>
            </a:r>
          </a:p>
          <a:p>
            <a:pPr marL="213360" marR="6350" indent="-200660">
              <a:lnSpc>
                <a:spcPct val="71100"/>
              </a:lnSpc>
              <a:spcBef>
                <a:spcPts val="869"/>
              </a:spcBef>
              <a:buChar char="•"/>
              <a:tabLst>
                <a:tab pos="213995" algn="l"/>
                <a:tab pos="659765" algn="l"/>
                <a:tab pos="1334770" algn="l"/>
                <a:tab pos="2139315" algn="l"/>
                <a:tab pos="3273425" algn="l"/>
                <a:tab pos="3717925" algn="l"/>
                <a:tab pos="4706620" algn="l"/>
                <a:tab pos="6232525" algn="l"/>
                <a:tab pos="7962265" algn="l"/>
              </a:tabLst>
            </a:pPr>
            <a:r>
              <a:rPr lang="hu-HU" sz="1900" spc="20" dirty="0">
                <a:latin typeface="Times New Roman"/>
                <a:cs typeface="Times New Roman"/>
              </a:rPr>
              <a:t> </a:t>
            </a:r>
            <a:r>
              <a:rPr lang="hu-HU" sz="1900" b="1" spc="20" dirty="0">
                <a:latin typeface="Times New Roman"/>
                <a:cs typeface="Times New Roman"/>
              </a:rPr>
              <a:t>(</a:t>
            </a:r>
            <a:r>
              <a:rPr lang="hu-HU" sz="1900" b="1" spc="20" dirty="0" err="1">
                <a:latin typeface="Times New Roman"/>
                <a:cs typeface="Times New Roman"/>
              </a:rPr>
              <a:t>Bsc</a:t>
            </a:r>
            <a:r>
              <a:rPr lang="hu-HU" sz="1900" b="1" spc="20" dirty="0">
                <a:latin typeface="Times New Roman"/>
                <a:cs typeface="Times New Roman"/>
              </a:rPr>
              <a:t>, MSc. képzések akkreditációja)</a:t>
            </a:r>
            <a:endParaRPr sz="1900" b="1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22207" y="5500116"/>
            <a:ext cx="2071116" cy="116586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74700" y="302866"/>
            <a:ext cx="8492913" cy="811560"/>
          </a:xfrm>
        </p:spPr>
        <p:txBody>
          <a:bodyPr/>
          <a:lstStyle/>
          <a:p>
            <a:pPr algn="ctr"/>
            <a:r>
              <a:rPr lang="hu-HU" dirty="0"/>
              <a:t>Pár szemléltető kép: 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0900" y="1266825"/>
            <a:ext cx="8686800" cy="599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55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98500" y="276225"/>
            <a:ext cx="8967874" cy="779624"/>
          </a:xfrm>
        </p:spPr>
        <p:txBody>
          <a:bodyPr>
            <a:normAutofit fontScale="90000"/>
          </a:bodyPr>
          <a:lstStyle/>
          <a:p>
            <a:r>
              <a:rPr lang="hu-HU" dirty="0"/>
              <a:t>TCM </a:t>
            </a:r>
            <a:r>
              <a:rPr lang="hu-HU" dirty="0" err="1"/>
              <a:t>postgraduális</a:t>
            </a:r>
            <a:r>
              <a:rPr lang="hu-HU" dirty="0"/>
              <a:t> tanfolyam orvosoknak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300" y="1343025"/>
            <a:ext cx="5452539" cy="423862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6700" y="3476625"/>
            <a:ext cx="4813300" cy="389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6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Hagyományos Kínai Orvoslás (TCM) záróvizsgája szakorvosoknak (2o14)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16" y="2562352"/>
            <a:ext cx="9680409" cy="500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8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4670" y="302865"/>
            <a:ext cx="9624060" cy="90771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u-HU" sz="3200" b="1" dirty="0"/>
              <a:t>Természetes gyógymódok Magyarországon</a:t>
            </a:r>
            <a:endParaRPr lang="en-US" sz="32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62268" y="1210582"/>
            <a:ext cx="4724774" cy="705515"/>
          </a:xfrm>
        </p:spPr>
        <p:txBody>
          <a:bodyPr/>
          <a:lstStyle/>
          <a:p>
            <a:pPr eaLnBrk="1" hangingPunct="1">
              <a:defRPr/>
            </a:pPr>
            <a:r>
              <a:rPr lang="en-US" b="1" u="sng" dirty="0" err="1">
                <a:solidFill>
                  <a:schemeClr val="tx1"/>
                </a:solidFill>
              </a:rPr>
              <a:t>Orvosi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diplomával</a:t>
            </a:r>
            <a:r>
              <a:rPr lang="en-US" b="1" u="sng" dirty="0">
                <a:solidFill>
                  <a:schemeClr val="tx1"/>
                </a:solidFill>
              </a:rPr>
              <a:t> (MD)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5259446" y="1210582"/>
            <a:ext cx="4726631" cy="705515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b="1" u="sng" dirty="0" err="1">
                <a:solidFill>
                  <a:schemeClr val="tx1"/>
                </a:solidFill>
              </a:rPr>
              <a:t>Nem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orvosi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diplomával</a:t>
            </a:r>
            <a:r>
              <a:rPr lang="en-US" b="1" u="sng" dirty="0">
                <a:solidFill>
                  <a:schemeClr val="tx1"/>
                </a:solidFill>
              </a:rPr>
              <a:t> (no MD)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0" y="2193577"/>
            <a:ext cx="5187043" cy="4996611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b="1" i="1" dirty="0" err="1"/>
              <a:t>Hagyományos</a:t>
            </a:r>
            <a:r>
              <a:rPr lang="en-US" b="1" i="1" dirty="0"/>
              <a:t> </a:t>
            </a:r>
            <a:r>
              <a:rPr lang="en-US" b="1" i="1" dirty="0" err="1"/>
              <a:t>kínai</a:t>
            </a:r>
            <a:r>
              <a:rPr lang="en-US" b="1" i="1" dirty="0"/>
              <a:t> </a:t>
            </a:r>
            <a:r>
              <a:rPr lang="en-US" b="1" i="1" dirty="0" err="1"/>
              <a:t>orvoslás</a:t>
            </a:r>
            <a:r>
              <a:rPr lang="en-US" b="1" i="1" dirty="0"/>
              <a:t> – </a:t>
            </a:r>
            <a:r>
              <a:rPr lang="en-US" sz="2100" i="1" dirty="0">
                <a:solidFill>
                  <a:srgbClr val="C00000"/>
                </a:solidFill>
              </a:rPr>
              <a:t>HKO (</a:t>
            </a:r>
            <a:r>
              <a:rPr lang="en-US" sz="2100" i="1" dirty="0" err="1">
                <a:solidFill>
                  <a:srgbClr val="C00000"/>
                </a:solidFill>
              </a:rPr>
              <a:t>akupunktúra</a:t>
            </a:r>
            <a:r>
              <a:rPr lang="en-US" sz="2100" i="1" dirty="0">
                <a:solidFill>
                  <a:srgbClr val="C00000"/>
                </a:solidFill>
              </a:rPr>
              <a:t>, </a:t>
            </a:r>
            <a:r>
              <a:rPr lang="en-US" sz="2100" i="1" dirty="0" err="1">
                <a:solidFill>
                  <a:srgbClr val="C00000"/>
                </a:solidFill>
              </a:rPr>
              <a:t>herbál</a:t>
            </a:r>
            <a:r>
              <a:rPr lang="en-US" sz="2100" i="1" dirty="0">
                <a:solidFill>
                  <a:srgbClr val="C00000"/>
                </a:solidFill>
              </a:rPr>
              <a:t> </a:t>
            </a:r>
            <a:r>
              <a:rPr lang="en-US" sz="2100" i="1" dirty="0" err="1">
                <a:solidFill>
                  <a:srgbClr val="C00000"/>
                </a:solidFill>
              </a:rPr>
              <a:t>medicina</a:t>
            </a:r>
            <a:r>
              <a:rPr lang="en-US" sz="2100" i="1" dirty="0">
                <a:solidFill>
                  <a:srgbClr val="C00000"/>
                </a:solidFill>
              </a:rPr>
              <a:t>, </a:t>
            </a:r>
            <a:r>
              <a:rPr lang="en-US" sz="2100" i="1" dirty="0" err="1">
                <a:solidFill>
                  <a:srgbClr val="C00000"/>
                </a:solidFill>
              </a:rPr>
              <a:t>masszázs</a:t>
            </a:r>
            <a:r>
              <a:rPr lang="en-US" sz="2100" i="1" dirty="0">
                <a:solidFill>
                  <a:srgbClr val="C00000"/>
                </a:solidFill>
              </a:rPr>
              <a:t> </a:t>
            </a:r>
            <a:r>
              <a:rPr lang="en-US" sz="2100" i="1" dirty="0" err="1">
                <a:solidFill>
                  <a:srgbClr val="C00000"/>
                </a:solidFill>
              </a:rPr>
              <a:t>és</a:t>
            </a:r>
            <a:r>
              <a:rPr lang="en-US" sz="2100" i="1" dirty="0">
                <a:solidFill>
                  <a:srgbClr val="C00000"/>
                </a:solidFill>
              </a:rPr>
              <a:t> </a:t>
            </a:r>
            <a:r>
              <a:rPr lang="en-US" sz="2100" i="1" dirty="0" err="1">
                <a:solidFill>
                  <a:srgbClr val="C00000"/>
                </a:solidFill>
              </a:rPr>
              <a:t>mozgásterápia</a:t>
            </a:r>
            <a:r>
              <a:rPr lang="en-US" sz="2100" i="1" dirty="0">
                <a:solidFill>
                  <a:srgbClr val="C00000"/>
                </a:solidFill>
              </a:rPr>
              <a:t>, </a:t>
            </a:r>
            <a:r>
              <a:rPr lang="en-US" sz="2100" i="1" dirty="0" err="1">
                <a:solidFill>
                  <a:srgbClr val="C00000"/>
                </a:solidFill>
              </a:rPr>
              <a:t>Tuina</a:t>
            </a:r>
            <a:r>
              <a:rPr lang="en-US" sz="2100" i="1" dirty="0">
                <a:solidFill>
                  <a:srgbClr val="C00000"/>
                </a:solidFill>
              </a:rPr>
              <a:t>, Qi-gong)</a:t>
            </a:r>
          </a:p>
          <a:p>
            <a:pPr eaLnBrk="1" hangingPunct="1">
              <a:defRPr/>
            </a:pPr>
            <a:r>
              <a:rPr lang="en-US" b="1" i="1" dirty="0" err="1"/>
              <a:t>Manuális</a:t>
            </a:r>
            <a:r>
              <a:rPr lang="en-US" b="1" i="1" dirty="0"/>
              <a:t> </a:t>
            </a:r>
            <a:r>
              <a:rPr lang="en-US" b="1" i="1" dirty="0" err="1"/>
              <a:t>medicina</a:t>
            </a:r>
            <a:endParaRPr lang="en-US" b="1" i="1" dirty="0"/>
          </a:p>
          <a:p>
            <a:pPr eaLnBrk="1" hangingPunct="1">
              <a:defRPr/>
            </a:pPr>
            <a:r>
              <a:rPr lang="en-US" b="1" i="1" dirty="0"/>
              <a:t>Neurálterápia</a:t>
            </a:r>
          </a:p>
          <a:p>
            <a:pPr eaLnBrk="1" hangingPunct="1">
              <a:defRPr/>
            </a:pPr>
            <a:r>
              <a:rPr lang="en-US" b="1" i="1" dirty="0"/>
              <a:t>--------------------------------------</a:t>
            </a:r>
          </a:p>
          <a:p>
            <a:pPr eaLnBrk="1" hangingPunct="1">
              <a:defRPr/>
            </a:pPr>
            <a:r>
              <a:rPr lang="en-US" b="1" dirty="0"/>
              <a:t>Antropozófus </a:t>
            </a:r>
            <a:r>
              <a:rPr lang="en-US" b="1" dirty="0" err="1"/>
              <a:t>orvoslás</a:t>
            </a:r>
            <a:endParaRPr lang="hu-HU" b="1" dirty="0"/>
          </a:p>
          <a:p>
            <a:pPr eaLnBrk="1" hangingPunct="1">
              <a:defRPr/>
            </a:pPr>
            <a:r>
              <a:rPr lang="en-US" dirty="0" err="1"/>
              <a:t>Homeopáthia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Kneipp</a:t>
            </a:r>
            <a:r>
              <a:rPr lang="en-US" dirty="0"/>
              <a:t> </a:t>
            </a:r>
            <a:r>
              <a:rPr lang="en-US" dirty="0" err="1"/>
              <a:t>orvosi</a:t>
            </a:r>
            <a:r>
              <a:rPr lang="en-US" dirty="0"/>
              <a:t> </a:t>
            </a:r>
            <a:r>
              <a:rPr lang="en-US" dirty="0" err="1"/>
              <a:t>módszerek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Ayurveda</a:t>
            </a:r>
            <a:r>
              <a:rPr lang="en-US" dirty="0"/>
              <a:t> </a:t>
            </a:r>
            <a:r>
              <a:rPr lang="en-US" dirty="0" err="1"/>
              <a:t>medicina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Tibeti</a:t>
            </a:r>
            <a:r>
              <a:rPr lang="en-US" dirty="0"/>
              <a:t> </a:t>
            </a:r>
            <a:r>
              <a:rPr lang="en-US" dirty="0" err="1"/>
              <a:t>medicina</a:t>
            </a:r>
            <a:endParaRPr lang="hu-HU" dirty="0"/>
          </a:p>
          <a:p>
            <a:pPr eaLnBrk="1" hangingPunct="1">
              <a:defRPr/>
            </a:pPr>
            <a:r>
              <a:rPr lang="hu-HU" dirty="0"/>
              <a:t>Böjtkúrák</a:t>
            </a: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432101" y="2193578"/>
            <a:ext cx="4726631" cy="456221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b="1" u="sng" dirty="0"/>
              <a:t>“</a:t>
            </a:r>
            <a:r>
              <a:rPr lang="en-US" b="1" u="sng" dirty="0" err="1"/>
              <a:t>Hagyományos</a:t>
            </a:r>
            <a:r>
              <a:rPr lang="en-US" b="1" u="sng" dirty="0"/>
              <a:t> </a:t>
            </a:r>
            <a:r>
              <a:rPr lang="en-US" b="1" u="sng" dirty="0" err="1"/>
              <a:t>kínai</a:t>
            </a:r>
            <a:r>
              <a:rPr lang="en-US" b="1" u="sng" dirty="0"/>
              <a:t> </a:t>
            </a:r>
            <a:r>
              <a:rPr lang="en-US" b="1" u="sng" dirty="0" err="1"/>
              <a:t>gyógyitó</a:t>
            </a:r>
            <a:r>
              <a:rPr lang="en-US" b="1" u="sng" dirty="0"/>
              <a:t>”</a:t>
            </a:r>
          </a:p>
          <a:p>
            <a:pPr eaLnBrk="1" hangingPunct="1">
              <a:defRPr/>
            </a:pPr>
            <a:r>
              <a:rPr lang="en-US" dirty="0" err="1"/>
              <a:t>Akupresszúr</a:t>
            </a:r>
            <a:r>
              <a:rPr lang="hu-HU" dirty="0"/>
              <a:t>a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Reflexterápia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Komplementer</a:t>
            </a:r>
            <a:r>
              <a:rPr lang="en-US" dirty="0"/>
              <a:t> </a:t>
            </a:r>
            <a:r>
              <a:rPr lang="en-US" dirty="0" err="1"/>
              <a:t>mozgás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masszázsterápiák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Kineziológia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Szemtraining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Életmódtanácsadás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Fitoterápia</a:t>
            </a:r>
            <a:endParaRPr lang="en-US" dirty="0"/>
          </a:p>
          <a:p>
            <a:pPr eaLnBrk="1" hangingPunct="1">
              <a:defRPr/>
            </a:pPr>
            <a:r>
              <a:rPr lang="en-US" dirty="0"/>
              <a:t>NADA</a:t>
            </a:r>
            <a:r>
              <a:rPr lang="hu-HU" dirty="0"/>
              <a:t> (csak fül kezelése)</a:t>
            </a:r>
          </a:p>
          <a:p>
            <a:pPr eaLnBrk="1" hangingPunct="1">
              <a:defRPr/>
            </a:pPr>
            <a:r>
              <a:rPr lang="hu-HU" dirty="0"/>
              <a:t>Kneipp módszer</a:t>
            </a: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„</a:t>
            </a:r>
            <a:r>
              <a:rPr lang="hu-HU" dirty="0" err="1"/>
              <a:t>CAMbrella</a:t>
            </a:r>
            <a:r>
              <a:rPr lang="hu-HU" dirty="0"/>
              <a:t>”  </a:t>
            </a:r>
            <a:r>
              <a:rPr lang="hu-HU" dirty="0" err="1"/>
              <a:t>pan-európai</a:t>
            </a:r>
            <a:r>
              <a:rPr lang="hu-HU" dirty="0"/>
              <a:t> kutatási projekt, 2010-2013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68" y="2131349"/>
            <a:ext cx="7219231" cy="556378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7556500" y="2638425"/>
            <a:ext cx="1739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PTE ETK </a:t>
            </a:r>
            <a:r>
              <a:rPr lang="hu-HU" dirty="0" err="1"/>
              <a:t>Integrativ</a:t>
            </a:r>
            <a:r>
              <a:rPr lang="hu-HU" dirty="0"/>
              <a:t> Medicina  Tanszék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>
            <a:off x="7072226" y="3483494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 flipH="1">
            <a:off x="5575300" y="3095625"/>
            <a:ext cx="2306073" cy="1892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686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592" y="-544362"/>
            <a:ext cx="10820992" cy="81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94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0693400" cy="7562850"/>
            <a:chOff x="0" y="0"/>
            <a:chExt cx="12192000" cy="6858000"/>
          </a:xfrm>
        </p:grpSpPr>
        <p:sp>
          <p:nvSpPr>
            <p:cNvPr id="15" name="Rectangle 14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pic>
        <p:nvPicPr>
          <p:cNvPr id="8" name="Tartalom hely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556104" y="1800225"/>
            <a:ext cx="6034676" cy="5319127"/>
          </a:xfrm>
          <a:prstGeom prst="rect">
            <a:avLst/>
          </a:prstGeom>
        </p:spPr>
      </p:pic>
      <p:sp>
        <p:nvSpPr>
          <p:cNvPr id="23" name="Rectangle 2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4831" y="0"/>
            <a:ext cx="601504" cy="1260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54A41E36-E634-4AC6-B83B-215B94572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992" y="1073740"/>
            <a:ext cx="2580563" cy="1125089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hu-HU" sz="2800" dirty="0"/>
              <a:t>NATO PROJECT, 2O13-2O16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12992" y="2338882"/>
            <a:ext cx="2748539" cy="4299620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Megjelent publikáció</a:t>
            </a:r>
          </a:p>
          <a:p>
            <a:r>
              <a:rPr lang="hu-HU" dirty="0">
                <a:solidFill>
                  <a:schemeClr val="bg1"/>
                </a:solidFill>
              </a:rPr>
              <a:t>2o16.</a:t>
            </a:r>
          </a:p>
          <a:p>
            <a:r>
              <a:rPr lang="hu-HU" dirty="0">
                <a:solidFill>
                  <a:schemeClr val="bg1"/>
                </a:solidFill>
              </a:rPr>
              <a:t>RTO 195 project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923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7799"/>
            <a:ext cx="5723569" cy="6946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7" name="Szövegdoboz 5"/>
          <p:cNvSpPr txBox="1">
            <a:spLocks noChangeArrowheads="1"/>
          </p:cNvSpPr>
          <p:nvPr/>
        </p:nvSpPr>
        <p:spPr bwMode="auto">
          <a:xfrm>
            <a:off x="5881371" y="840317"/>
            <a:ext cx="5077509" cy="301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700" dirty="0"/>
              <a:t>2007</a:t>
            </a:r>
            <a:endParaRPr lang="hu-HU" sz="2700" dirty="0"/>
          </a:p>
          <a:p>
            <a:pPr eaLnBrk="1" hangingPunct="1"/>
            <a:r>
              <a:rPr lang="en-US" sz="2700" dirty="0"/>
              <a:t>© Mary Ann </a:t>
            </a:r>
            <a:r>
              <a:rPr lang="en-US" sz="2700" dirty="0" err="1"/>
              <a:t>Liebert</a:t>
            </a:r>
            <a:r>
              <a:rPr lang="en-US" sz="2700" dirty="0"/>
              <a:t>, Inc.</a:t>
            </a:r>
            <a:endParaRPr lang="hu-HU" sz="2700" dirty="0"/>
          </a:p>
          <a:p>
            <a:pPr eaLnBrk="1" hangingPunct="1"/>
            <a:r>
              <a:rPr lang="en-US" sz="2700" dirty="0"/>
              <a:t>DOI: 10.1089/acu.2007.0603</a:t>
            </a:r>
            <a:endParaRPr lang="hu-HU" sz="2700" dirty="0"/>
          </a:p>
          <a:p>
            <a:pPr eaLnBrk="1" hangingPunct="1"/>
            <a:r>
              <a:rPr lang="en-US" sz="2700" b="1" dirty="0">
                <a:solidFill>
                  <a:srgbClr val="C00000"/>
                </a:solidFill>
              </a:rPr>
              <a:t>Battlefield Acupuncture</a:t>
            </a:r>
            <a:endParaRPr lang="hu-HU" sz="2700" b="1" dirty="0">
              <a:solidFill>
                <a:srgbClr val="C00000"/>
              </a:solidFill>
            </a:endParaRPr>
          </a:p>
          <a:p>
            <a:pPr eaLnBrk="1" hangingPunct="1"/>
            <a:r>
              <a:rPr lang="en-US" sz="2700" dirty="0"/>
              <a:t>Richard C. Niemtzow, PhD.MD</a:t>
            </a:r>
            <a:endParaRPr lang="hu-HU" sz="2700" dirty="0"/>
          </a:p>
          <a:p>
            <a:pPr eaLnBrk="1" hangingPunct="1"/>
            <a:r>
              <a:rPr lang="en-US" sz="2700" dirty="0"/>
              <a:t> </a:t>
            </a:r>
            <a:endParaRPr lang="hu-HU" sz="2700" dirty="0"/>
          </a:p>
          <a:p>
            <a:pPr eaLnBrk="1" hangingPunct="1"/>
            <a:endParaRPr lang="hu-HU" sz="2700" dirty="0"/>
          </a:p>
        </p:txBody>
      </p:sp>
      <p:sp>
        <p:nvSpPr>
          <p:cNvPr id="118788" name="Szövegdoboz 6"/>
          <p:cNvSpPr txBox="1">
            <a:spLocks noChangeArrowheads="1"/>
          </p:cNvSpPr>
          <p:nvPr/>
        </p:nvSpPr>
        <p:spPr bwMode="auto">
          <a:xfrm>
            <a:off x="6273091" y="3702646"/>
            <a:ext cx="4126983" cy="204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hu-HU" sz="1600" b="1" dirty="0" err="1"/>
              <a:t>Moving</a:t>
            </a:r>
            <a:r>
              <a:rPr lang="hu-HU" sz="1600" b="1" dirty="0"/>
              <a:t> Acupuncture </a:t>
            </a:r>
            <a:r>
              <a:rPr lang="hu-HU" sz="1600" b="1" dirty="0" err="1"/>
              <a:t>to</a:t>
            </a:r>
            <a:r>
              <a:rPr lang="hu-HU" sz="1600" b="1" dirty="0"/>
              <a:t> </a:t>
            </a:r>
            <a:r>
              <a:rPr lang="hu-HU" sz="1600" b="1" dirty="0" err="1"/>
              <a:t>the</a:t>
            </a:r>
            <a:r>
              <a:rPr lang="hu-HU" sz="1600" b="1" dirty="0"/>
              <a:t> </a:t>
            </a:r>
            <a:r>
              <a:rPr lang="hu-HU" sz="1600" b="1" dirty="0" err="1"/>
              <a:t>Frontline</a:t>
            </a:r>
            <a:endParaRPr lang="hu-HU" sz="1600" b="1" dirty="0"/>
          </a:p>
          <a:p>
            <a:pPr eaLnBrk="1" hangingPunct="1"/>
            <a:r>
              <a:rPr lang="hu-HU" sz="1600" b="1" dirty="0"/>
              <a:t>of Military Medical </a:t>
            </a:r>
            <a:r>
              <a:rPr lang="hu-HU" sz="1600" b="1" dirty="0" err="1"/>
              <a:t>Care</a:t>
            </a:r>
            <a:r>
              <a:rPr lang="hu-HU" sz="1600" b="1" dirty="0"/>
              <a:t>:</a:t>
            </a:r>
          </a:p>
          <a:p>
            <a:pPr eaLnBrk="1" hangingPunct="1"/>
            <a:r>
              <a:rPr lang="hu-HU" sz="1600" b="1" dirty="0"/>
              <a:t>A </a:t>
            </a:r>
            <a:r>
              <a:rPr lang="hu-HU" sz="1600" b="1" dirty="0" err="1"/>
              <a:t>Feasibility</a:t>
            </a:r>
            <a:r>
              <a:rPr lang="hu-HU" sz="1600" b="1" dirty="0"/>
              <a:t> </a:t>
            </a:r>
            <a:r>
              <a:rPr lang="hu-HU" sz="1600" b="1" dirty="0" err="1"/>
              <a:t>Study</a:t>
            </a:r>
            <a:endParaRPr lang="hu-HU" sz="1600" b="1" dirty="0"/>
          </a:p>
          <a:p>
            <a:pPr eaLnBrk="1" hangingPunct="1"/>
            <a:r>
              <a:rPr lang="hu-HU" sz="1600" dirty="0"/>
              <a:t>Stephen Burns, MD,Alexandra York, MS,</a:t>
            </a:r>
          </a:p>
          <a:p>
            <a:pPr eaLnBrk="1" hangingPunct="1"/>
            <a:r>
              <a:rPr lang="hu-HU" sz="1600" dirty="0"/>
              <a:t>2Richard C. Niemtzow, MD, PhD, MPH,</a:t>
            </a:r>
          </a:p>
          <a:p>
            <a:pPr eaLnBrk="1" hangingPunct="1"/>
            <a:r>
              <a:rPr lang="hu-HU" sz="1600" dirty="0"/>
              <a:t>1Betty K. </a:t>
            </a:r>
            <a:r>
              <a:rPr lang="hu-HU" sz="1600" dirty="0" err="1"/>
              <a:t>Garner</a:t>
            </a:r>
            <a:r>
              <a:rPr lang="hu-HU" sz="1600" dirty="0"/>
              <a:t>, PhD, RN,Nancy </a:t>
            </a:r>
            <a:r>
              <a:rPr lang="hu-HU" sz="1600" dirty="0" err="1"/>
              <a:t>Steele</a:t>
            </a:r>
            <a:r>
              <a:rPr lang="hu-HU" sz="1600" dirty="0"/>
              <a:t>, PhD, WHNP,3,4and </a:t>
            </a:r>
            <a:r>
              <a:rPr lang="hu-HU" sz="1600" dirty="0" err="1"/>
              <a:t>Joan</a:t>
            </a:r>
            <a:r>
              <a:rPr lang="hu-HU" sz="1600" dirty="0"/>
              <a:t> A.G. Walter, JD, PA</a:t>
            </a:r>
          </a:p>
          <a:p>
            <a:pPr eaLnBrk="1" hangingPunct="1"/>
            <a:endParaRPr lang="hu-HU" sz="1400" dirty="0"/>
          </a:p>
        </p:txBody>
      </p:sp>
      <p:sp>
        <p:nvSpPr>
          <p:cNvPr id="118789" name="Téglalap 7"/>
          <p:cNvSpPr>
            <a:spLocks noChangeArrowheads="1"/>
          </p:cNvSpPr>
          <p:nvPr/>
        </p:nvSpPr>
        <p:spPr bwMode="auto">
          <a:xfrm>
            <a:off x="6074446" y="6022269"/>
            <a:ext cx="4884433" cy="109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15" tIns="52157" rIns="104315" bIns="52157">
            <a:spAutoFit/>
          </a:bodyPr>
          <a:lstStyle/>
          <a:p>
            <a:r>
              <a:rPr lang="en-US" sz="1600" b="1" dirty="0"/>
              <a:t>MEDICAL ACUPUNCTURE</a:t>
            </a:r>
          </a:p>
          <a:p>
            <a:r>
              <a:rPr lang="en-US" sz="1600" dirty="0"/>
              <a:t>Volume 25, Number 1, 2013</a:t>
            </a:r>
          </a:p>
          <a:p>
            <a:r>
              <a:rPr lang="en-US" sz="1600" dirty="0"/>
              <a:t>#Mary Ann </a:t>
            </a:r>
            <a:r>
              <a:rPr lang="en-US" sz="1600" dirty="0" err="1"/>
              <a:t>Liebert</a:t>
            </a:r>
            <a:r>
              <a:rPr lang="en-US" sz="1600" dirty="0"/>
              <a:t>, Inc.</a:t>
            </a:r>
          </a:p>
          <a:p>
            <a:r>
              <a:rPr lang="en-US" sz="1600" dirty="0"/>
              <a:t>DOI: 10.1089/acu.2012.0933</a:t>
            </a:r>
          </a:p>
        </p:txBody>
      </p:sp>
    </p:spTree>
    <p:extLst>
      <p:ext uri="{BB962C8B-B14F-4D97-AF65-F5344CB8AC3E}">
        <p14:creationId xmlns:p14="http://schemas.microsoft.com/office/powerpoint/2010/main" val="3669939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50900" y="302866"/>
            <a:ext cx="8416713" cy="887760"/>
          </a:xfrm>
        </p:spPr>
        <p:txBody>
          <a:bodyPr>
            <a:normAutofit fontScale="90000"/>
          </a:bodyPr>
          <a:lstStyle/>
          <a:p>
            <a:r>
              <a:rPr lang="hu-HU" b="1" u="sng" dirty="0"/>
              <a:t>Magyar </a:t>
            </a:r>
            <a:r>
              <a:rPr lang="hu-HU" b="1" u="sng" dirty="0" err="1"/>
              <a:t>Integrativ</a:t>
            </a:r>
            <a:r>
              <a:rPr lang="hu-HU" b="1" u="sng" dirty="0"/>
              <a:t> medicina Szövetség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u-HU" b="1" dirty="0"/>
              <a:t>A projekt célja a nem-konvencionális gyógymódokra és gyógyítókra vonatkozó </a:t>
            </a:r>
            <a:r>
              <a:rPr lang="hu-HU" b="1" u="sng" dirty="0"/>
              <a:t>elavult jogi szabályozás </a:t>
            </a:r>
            <a:r>
              <a:rPr lang="hu-HU" b="1" dirty="0"/>
              <a:t>széles alapokon nyugvó megújítása érdekében a tagszervezetek által támogatott közös jövőkép és </a:t>
            </a:r>
            <a:r>
              <a:rPr lang="hu-HU" b="1" i="1" dirty="0"/>
              <a:t>megvalósítási terv összeállítása</a:t>
            </a:r>
            <a:br>
              <a:rPr lang="hu-HU" dirty="0"/>
            </a:br>
            <a:r>
              <a:rPr lang="hu-HU" dirty="0"/>
              <a:t>Továbbá, közvetetten:</a:t>
            </a:r>
          </a:p>
          <a:p>
            <a:pPr fontAlgn="base"/>
            <a:r>
              <a:rPr lang="hu-HU" dirty="0"/>
              <a:t>A szakmai és gyógyítási munka </a:t>
            </a:r>
            <a:r>
              <a:rPr lang="hu-HU" b="1" dirty="0"/>
              <a:t>minőségének emelése</a:t>
            </a:r>
          </a:p>
          <a:p>
            <a:pPr fontAlgn="base"/>
            <a:r>
              <a:rPr lang="hu-HU" dirty="0"/>
              <a:t>A nem-konvencionális gyógymódok </a:t>
            </a:r>
            <a:r>
              <a:rPr lang="hu-HU" b="1" dirty="0"/>
              <a:t>megítélésének</a:t>
            </a:r>
            <a:r>
              <a:rPr lang="hu-HU" dirty="0"/>
              <a:t> javítása („biztonságos és hatásos”), népszerűségének emelése</a:t>
            </a:r>
          </a:p>
          <a:p>
            <a:pPr fontAlgn="base"/>
            <a:r>
              <a:rPr lang="hu-HU" dirty="0"/>
              <a:t>A nem-konvencionális gyógyító pálya vonzerejének növelése</a:t>
            </a:r>
          </a:p>
          <a:p>
            <a:pPr fontAlgn="base"/>
            <a:r>
              <a:rPr lang="hu-HU" dirty="0"/>
              <a:t>A nem-konvencionális gyógyítók közötti összetartás erősítése</a:t>
            </a:r>
          </a:p>
          <a:p>
            <a:pPr fontAlgn="base"/>
            <a:r>
              <a:rPr lang="hu-HU" dirty="0"/>
              <a:t>Új gyógymódok folyamatos, hatékony és biztonságos bevonásának lehetővé tétele</a:t>
            </a:r>
          </a:p>
          <a:p>
            <a:endParaRPr lang="hu-H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08100" y="85724"/>
            <a:ext cx="7959513" cy="723901"/>
          </a:xfrm>
        </p:spPr>
        <p:txBody>
          <a:bodyPr/>
          <a:lstStyle/>
          <a:p>
            <a:pPr algn="ctr"/>
            <a:r>
              <a:rPr lang="hu-HU" b="1" dirty="0"/>
              <a:t>MIMSZ Program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240362" y="1028701"/>
            <a:ext cx="9754538" cy="644842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hu-HU" sz="2800" b="1" dirty="0"/>
              <a:t>1.Nem-konvencionális gyógymódok szabályozásának jövőképe</a:t>
            </a:r>
            <a:endParaRPr lang="hu-HU" sz="2800" dirty="0"/>
          </a:p>
          <a:p>
            <a:pPr lvl="1"/>
            <a:r>
              <a:rPr lang="en-GB" dirty="0" err="1"/>
              <a:t>Gyógymód</a:t>
            </a:r>
            <a:r>
              <a:rPr lang="hu-HU" dirty="0"/>
              <a:t>ok </a:t>
            </a:r>
            <a:r>
              <a:rPr lang="en-GB" dirty="0" err="1"/>
              <a:t>szabályozást</a:t>
            </a:r>
            <a:r>
              <a:rPr lang="en-GB" dirty="0"/>
              <a:t> </a:t>
            </a:r>
            <a:r>
              <a:rPr lang="en-GB" dirty="0" err="1"/>
              <a:t>igénylő</a:t>
            </a:r>
            <a:r>
              <a:rPr lang="en-GB" dirty="0"/>
              <a:t> </a:t>
            </a:r>
            <a:r>
              <a:rPr lang="en-GB" dirty="0" err="1"/>
              <a:t>terápiák</a:t>
            </a:r>
            <a:r>
              <a:rPr lang="en-GB" dirty="0"/>
              <a:t> </a:t>
            </a:r>
            <a:r>
              <a:rPr lang="en-GB" dirty="0" err="1"/>
              <a:t>közé</a:t>
            </a:r>
            <a:r>
              <a:rPr lang="en-GB" dirty="0"/>
              <a:t> </a:t>
            </a:r>
            <a:r>
              <a:rPr lang="en-GB" dirty="0" err="1"/>
              <a:t>sorolásának</a:t>
            </a:r>
            <a:r>
              <a:rPr lang="en-GB" dirty="0"/>
              <a:t> </a:t>
            </a:r>
            <a:r>
              <a:rPr lang="en-GB" dirty="0" err="1"/>
              <a:t>szempontjai</a:t>
            </a:r>
            <a:endParaRPr lang="hu-HU" dirty="0"/>
          </a:p>
          <a:p>
            <a:pPr lvl="1"/>
            <a:r>
              <a:rPr lang="en-GB" dirty="0" err="1"/>
              <a:t>Szabályozandó</a:t>
            </a:r>
            <a:r>
              <a:rPr lang="en-GB" dirty="0"/>
              <a:t> </a:t>
            </a:r>
            <a:r>
              <a:rPr lang="en-GB" dirty="0" err="1"/>
              <a:t>terápiák</a:t>
            </a:r>
            <a:r>
              <a:rPr lang="en-GB" dirty="0"/>
              <a:t> </a:t>
            </a:r>
            <a:r>
              <a:rPr lang="en-GB" dirty="0" err="1"/>
              <a:t>körének</a:t>
            </a:r>
            <a:r>
              <a:rPr lang="en-GB" dirty="0"/>
              <a:t> </a:t>
            </a:r>
            <a:r>
              <a:rPr lang="en-GB" dirty="0" err="1"/>
              <a:t>meghatározása</a:t>
            </a:r>
            <a:r>
              <a:rPr lang="en-GB" dirty="0"/>
              <a:t> </a:t>
            </a:r>
            <a:endParaRPr lang="hu-HU" dirty="0"/>
          </a:p>
          <a:p>
            <a:pPr lvl="1"/>
            <a:r>
              <a:rPr lang="en-GB" dirty="0"/>
              <a:t>A </a:t>
            </a:r>
            <a:r>
              <a:rPr lang="en-GB" i="1" u="sng" dirty="0" err="1"/>
              <a:t>közérzetjavító</a:t>
            </a:r>
            <a:r>
              <a:rPr lang="en-GB" i="1" u="sng" dirty="0"/>
              <a:t> </a:t>
            </a:r>
            <a:r>
              <a:rPr lang="en-GB" i="1" u="sng" dirty="0" err="1"/>
              <a:t>szolgáltatás</a:t>
            </a:r>
            <a:r>
              <a:rPr lang="en-GB" i="1" u="sng" dirty="0"/>
              <a:t> </a:t>
            </a:r>
            <a:r>
              <a:rPr lang="en-GB" i="1" u="sng" dirty="0" err="1"/>
              <a:t>definíciója</a:t>
            </a:r>
            <a:r>
              <a:rPr lang="en-GB" i="1" u="sng" dirty="0"/>
              <a:t> </a:t>
            </a:r>
            <a:r>
              <a:rPr lang="en-GB" i="1" u="sng" dirty="0" err="1"/>
              <a:t>és</a:t>
            </a:r>
            <a:r>
              <a:rPr lang="en-GB" i="1" u="sng" dirty="0"/>
              <a:t> </a:t>
            </a:r>
            <a:r>
              <a:rPr lang="en-GB" i="1" u="sng" dirty="0" err="1"/>
              <a:t>leválasztása</a:t>
            </a:r>
            <a:r>
              <a:rPr lang="en-GB" i="1" u="sng" dirty="0"/>
              <a:t> a </a:t>
            </a:r>
            <a:r>
              <a:rPr lang="en-GB" i="1" u="sng" dirty="0" err="1"/>
              <a:t>gyógyítói</a:t>
            </a:r>
            <a:r>
              <a:rPr lang="en-GB" i="1" u="sng" dirty="0"/>
              <a:t> </a:t>
            </a:r>
            <a:r>
              <a:rPr lang="en-GB" i="1" u="sng" dirty="0" err="1"/>
              <a:t>tevékenységtől</a:t>
            </a:r>
            <a:endParaRPr lang="hu-HU" i="1" u="sng" dirty="0"/>
          </a:p>
          <a:p>
            <a:pPr lvl="1"/>
            <a:r>
              <a:rPr lang="en-GB" dirty="0" err="1"/>
              <a:t>Újabb</a:t>
            </a:r>
            <a:r>
              <a:rPr lang="en-GB" dirty="0"/>
              <a:t> </a:t>
            </a:r>
            <a:r>
              <a:rPr lang="en-GB" dirty="0" err="1"/>
              <a:t>gyógymódok</a:t>
            </a:r>
            <a:r>
              <a:rPr lang="en-GB" dirty="0"/>
              <a:t> </a:t>
            </a:r>
            <a:r>
              <a:rPr lang="en-GB" dirty="0" err="1"/>
              <a:t>legitimizálásának</a:t>
            </a:r>
            <a:r>
              <a:rPr lang="en-GB" dirty="0"/>
              <a:t> </a:t>
            </a:r>
            <a:r>
              <a:rPr lang="en-GB" dirty="0" err="1"/>
              <a:t>követelményei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folyamata</a:t>
            </a:r>
            <a:endParaRPr lang="hu-HU" dirty="0"/>
          </a:p>
          <a:p>
            <a:pPr lvl="1"/>
            <a:r>
              <a:rPr lang="en-GB" dirty="0" err="1"/>
              <a:t>Közös</a:t>
            </a:r>
            <a:r>
              <a:rPr lang="en-GB" dirty="0"/>
              <a:t> </a:t>
            </a:r>
            <a:r>
              <a:rPr lang="en-GB" dirty="0" err="1"/>
              <a:t>tudásbázis</a:t>
            </a:r>
            <a:r>
              <a:rPr lang="en-GB" dirty="0"/>
              <a:t> </a:t>
            </a:r>
            <a:r>
              <a:rPr lang="en-GB" dirty="0" err="1"/>
              <a:t>létrehozása</a:t>
            </a:r>
            <a:endParaRPr lang="hu-HU" dirty="0"/>
          </a:p>
          <a:p>
            <a:pPr lvl="0"/>
            <a:r>
              <a:rPr lang="hu-HU" sz="2800" b="1" dirty="0"/>
              <a:t>2.Nem-konvencionális gyógyítói tevékenységek szabályozásának jövőképe </a:t>
            </a:r>
            <a:endParaRPr lang="hu-HU" sz="2800" dirty="0"/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nem-konvencionális</a:t>
            </a:r>
            <a:r>
              <a:rPr lang="en-GB" dirty="0"/>
              <a:t> </a:t>
            </a:r>
            <a:r>
              <a:rPr lang="en-GB" dirty="0" err="1"/>
              <a:t>gyógyítók</a:t>
            </a:r>
            <a:r>
              <a:rPr lang="en-GB" dirty="0"/>
              <a:t> </a:t>
            </a:r>
            <a:r>
              <a:rPr lang="en-GB" dirty="0" err="1"/>
              <a:t>körének</a:t>
            </a:r>
            <a:r>
              <a:rPr lang="en-GB" dirty="0"/>
              <a:t> </a:t>
            </a:r>
            <a:r>
              <a:rPr lang="en-GB" dirty="0" err="1"/>
              <a:t>felülvizsgálata</a:t>
            </a:r>
            <a:endParaRPr lang="hu-HU" dirty="0"/>
          </a:p>
          <a:p>
            <a:pPr lvl="2" fontAlgn="base"/>
            <a:r>
              <a:rPr lang="en-GB" sz="2400" dirty="0"/>
              <a:t>A </a:t>
            </a:r>
            <a:r>
              <a:rPr lang="en-GB" sz="2400" dirty="0" err="1"/>
              <a:t>szakma</a:t>
            </a:r>
            <a:r>
              <a:rPr lang="en-GB" sz="2400" dirty="0"/>
              <a:t> </a:t>
            </a:r>
            <a:r>
              <a:rPr lang="en-GB" sz="2400" dirty="0" err="1"/>
              <a:t>kifehérítése</a:t>
            </a:r>
            <a:r>
              <a:rPr lang="en-GB" sz="2400" dirty="0"/>
              <a:t> a </a:t>
            </a:r>
            <a:r>
              <a:rPr lang="en-GB" sz="2400" dirty="0" err="1"/>
              <a:t>jogi</a:t>
            </a:r>
            <a:r>
              <a:rPr lang="en-GB" sz="2400" dirty="0"/>
              <a:t> </a:t>
            </a:r>
            <a:r>
              <a:rPr lang="en-GB" sz="2400" dirty="0" err="1"/>
              <a:t>szabályozás</a:t>
            </a:r>
            <a:r>
              <a:rPr lang="en-GB" sz="2400" dirty="0"/>
              <a:t> </a:t>
            </a:r>
            <a:r>
              <a:rPr lang="en-GB" sz="2400" dirty="0" err="1"/>
              <a:t>hézagainak</a:t>
            </a:r>
            <a:r>
              <a:rPr lang="en-GB" sz="2400" dirty="0"/>
              <a:t> </a:t>
            </a:r>
            <a:r>
              <a:rPr lang="en-GB" sz="2400" dirty="0" err="1"/>
              <a:t>rendezésével</a:t>
            </a:r>
            <a:r>
              <a:rPr lang="en-GB" sz="2400" dirty="0"/>
              <a:t>;</a:t>
            </a:r>
            <a:endParaRPr lang="hu-HU" sz="2400" dirty="0"/>
          </a:p>
          <a:p>
            <a:pPr lvl="2" fontAlgn="base"/>
            <a:r>
              <a:rPr lang="en-GB" sz="2400" dirty="0" err="1"/>
              <a:t>Gyógyítói</a:t>
            </a:r>
            <a:r>
              <a:rPr lang="en-GB" sz="2400" dirty="0"/>
              <a:t> </a:t>
            </a:r>
            <a:r>
              <a:rPr lang="en-GB" sz="2400" dirty="0" err="1"/>
              <a:t>elnevezések</a:t>
            </a:r>
            <a:r>
              <a:rPr lang="en-GB" sz="2400" dirty="0"/>
              <a:t> </a:t>
            </a:r>
            <a:r>
              <a:rPr lang="hu-HU" sz="2400" dirty="0"/>
              <a:t>jogi szabályozása és </a:t>
            </a:r>
            <a:r>
              <a:rPr lang="en-GB" sz="2400" dirty="0" err="1"/>
              <a:t>védelme</a:t>
            </a:r>
            <a:endParaRPr lang="hu-HU" sz="2400" dirty="0"/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nem-konvencionális</a:t>
            </a:r>
            <a:r>
              <a:rPr lang="en-GB" dirty="0"/>
              <a:t> </a:t>
            </a:r>
            <a:r>
              <a:rPr lang="en-GB" dirty="0" err="1"/>
              <a:t>gyógyítók</a:t>
            </a:r>
            <a:r>
              <a:rPr lang="en-GB" dirty="0"/>
              <a:t> </a:t>
            </a:r>
            <a:r>
              <a:rPr lang="en-GB" dirty="0" err="1"/>
              <a:t>kompetenciaszintjeinek</a:t>
            </a:r>
            <a:r>
              <a:rPr lang="en-GB" dirty="0"/>
              <a:t> </a:t>
            </a:r>
            <a:r>
              <a:rPr lang="en-GB" dirty="0" err="1"/>
              <a:t>meghatározása</a:t>
            </a:r>
            <a:endParaRPr lang="hu-HU" dirty="0"/>
          </a:p>
          <a:p>
            <a:pPr lvl="1" fontAlgn="base"/>
            <a:r>
              <a:rPr lang="en-GB" dirty="0" err="1"/>
              <a:t>Egységes</a:t>
            </a:r>
            <a:r>
              <a:rPr lang="en-GB" dirty="0"/>
              <a:t> </a:t>
            </a:r>
            <a:r>
              <a:rPr lang="en-GB" dirty="0" err="1"/>
              <a:t>rendszerbe</a:t>
            </a:r>
            <a:r>
              <a:rPr lang="en-GB" dirty="0"/>
              <a:t> </a:t>
            </a:r>
            <a:r>
              <a:rPr lang="en-GB" dirty="0" err="1"/>
              <a:t>foglalt</a:t>
            </a:r>
            <a:r>
              <a:rPr lang="en-GB" dirty="0"/>
              <a:t>, </a:t>
            </a:r>
            <a:r>
              <a:rPr lang="en-GB" dirty="0" err="1"/>
              <a:t>minőségi</a:t>
            </a:r>
            <a:r>
              <a:rPr lang="en-GB" dirty="0"/>
              <a:t> </a:t>
            </a:r>
            <a:r>
              <a:rPr lang="en-GB" dirty="0" err="1"/>
              <a:t>curriculumok</a:t>
            </a:r>
            <a:r>
              <a:rPr lang="en-GB" dirty="0"/>
              <a:t> </a:t>
            </a:r>
            <a:r>
              <a:rPr lang="en-GB" dirty="0" err="1"/>
              <a:t>kötelező</a:t>
            </a:r>
            <a:r>
              <a:rPr lang="en-GB" dirty="0"/>
              <a:t> </a:t>
            </a:r>
            <a:r>
              <a:rPr lang="en-GB" dirty="0" err="1"/>
              <a:t>elemei</a:t>
            </a:r>
            <a:r>
              <a:rPr lang="en-GB" dirty="0"/>
              <a:t> </a:t>
            </a:r>
            <a:r>
              <a:rPr lang="en-GB" dirty="0" err="1"/>
              <a:t>minden</a:t>
            </a:r>
            <a:r>
              <a:rPr lang="en-GB" dirty="0"/>
              <a:t> </a:t>
            </a:r>
            <a:r>
              <a:rPr lang="en-GB" dirty="0" err="1"/>
              <a:t>kompetencia</a:t>
            </a:r>
            <a:r>
              <a:rPr lang="en-GB" dirty="0"/>
              <a:t> </a:t>
            </a:r>
            <a:r>
              <a:rPr lang="en-GB" dirty="0" err="1"/>
              <a:t>szinten</a:t>
            </a:r>
            <a:endParaRPr lang="hu-HU" dirty="0"/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megszerez</a:t>
            </a:r>
            <a:r>
              <a:rPr lang="hu-HU" dirty="0"/>
              <a:t>h</a:t>
            </a:r>
            <a:r>
              <a:rPr lang="en-GB" dirty="0" err="1"/>
              <a:t>ető</a:t>
            </a:r>
            <a:r>
              <a:rPr lang="en-GB" dirty="0"/>
              <a:t> </a:t>
            </a:r>
            <a:r>
              <a:rPr lang="en-GB" dirty="0" err="1"/>
              <a:t>végzettségek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illeszkedésük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egészségügyi</a:t>
            </a:r>
            <a:r>
              <a:rPr lang="en-GB" dirty="0"/>
              <a:t> </a:t>
            </a:r>
            <a:r>
              <a:rPr lang="hu-HU" dirty="0"/>
              <a:t>hivatalos</a:t>
            </a:r>
            <a:r>
              <a:rPr lang="en-GB" dirty="0"/>
              <a:t> </a:t>
            </a:r>
            <a:r>
              <a:rPr lang="en-GB" dirty="0" err="1"/>
              <a:t>képzések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végzettségek</a:t>
            </a:r>
            <a:r>
              <a:rPr lang="en-GB" dirty="0"/>
              <a:t> </a:t>
            </a:r>
            <a:r>
              <a:rPr lang="en-GB" dirty="0" err="1"/>
              <a:t>rendszeréhez</a:t>
            </a:r>
            <a:r>
              <a:rPr lang="en-GB" dirty="0"/>
              <a:t>; BSc-t</a:t>
            </a:r>
            <a:r>
              <a:rPr lang="hu-HU" dirty="0"/>
              <a:t>, </a:t>
            </a:r>
            <a:r>
              <a:rPr lang="hu-HU" dirty="0" err="1"/>
              <a:t>MSc-t</a:t>
            </a:r>
            <a:r>
              <a:rPr lang="en-GB" dirty="0"/>
              <a:t> is </a:t>
            </a:r>
            <a:r>
              <a:rPr lang="en-GB" dirty="0" err="1"/>
              <a:t>magába</a:t>
            </a:r>
            <a:r>
              <a:rPr lang="en-GB" dirty="0"/>
              <a:t> </a:t>
            </a:r>
            <a:r>
              <a:rPr lang="en-GB" dirty="0" err="1"/>
              <a:t>foglaló</a:t>
            </a:r>
            <a:r>
              <a:rPr lang="en-GB" dirty="0"/>
              <a:t>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végzettségek</a:t>
            </a:r>
            <a:r>
              <a:rPr lang="en-GB" dirty="0"/>
              <a:t>, </a:t>
            </a:r>
            <a:r>
              <a:rPr lang="en-GB" dirty="0" err="1"/>
              <a:t>ahol</a:t>
            </a:r>
            <a:r>
              <a:rPr lang="en-GB" dirty="0"/>
              <a:t> </a:t>
            </a:r>
            <a:r>
              <a:rPr lang="en-GB" dirty="0" err="1"/>
              <a:t>szükséges</a:t>
            </a:r>
            <a:endParaRPr lang="hu-HU" dirty="0"/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nem-konvencionális</a:t>
            </a:r>
            <a:r>
              <a:rPr lang="en-GB" dirty="0"/>
              <a:t> </a:t>
            </a:r>
            <a:r>
              <a:rPr lang="en-GB" dirty="0" err="1"/>
              <a:t>gyógyítók</a:t>
            </a:r>
            <a:r>
              <a:rPr lang="en-GB" dirty="0"/>
              <a:t> </a:t>
            </a:r>
            <a:r>
              <a:rPr lang="en-GB" dirty="0" err="1"/>
              <a:t>működési</a:t>
            </a:r>
            <a:r>
              <a:rPr lang="en-GB" dirty="0"/>
              <a:t> </a:t>
            </a:r>
            <a:r>
              <a:rPr lang="en-GB" dirty="0" err="1"/>
              <a:t>szabályai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formái</a:t>
            </a:r>
            <a:endParaRPr lang="hu-HU" dirty="0"/>
          </a:p>
          <a:p>
            <a:pPr lvl="2"/>
            <a:r>
              <a:rPr lang="hu-HU" sz="2400" dirty="0"/>
              <a:t>Működési engedély kiadásának feltételei, </a:t>
            </a:r>
            <a:r>
              <a:rPr lang="en-GB" sz="2400" dirty="0" err="1"/>
              <a:t>Működési</a:t>
            </a:r>
            <a:r>
              <a:rPr lang="en-GB" sz="2400" dirty="0"/>
              <a:t> </a:t>
            </a:r>
            <a:r>
              <a:rPr lang="en-GB" sz="2400" dirty="0" err="1"/>
              <a:t>szabályok</a:t>
            </a:r>
            <a:endParaRPr lang="hu-HU" sz="2400" dirty="0"/>
          </a:p>
          <a:p>
            <a:pPr lvl="2" fontAlgn="base"/>
            <a:r>
              <a:rPr lang="en-GB" sz="2400" dirty="0" err="1"/>
              <a:t>Javasolt</a:t>
            </a:r>
            <a:r>
              <a:rPr lang="en-GB" sz="2400" dirty="0"/>
              <a:t> </a:t>
            </a:r>
            <a:r>
              <a:rPr lang="en-GB" sz="2400" dirty="0" err="1"/>
              <a:t>működési</a:t>
            </a:r>
            <a:r>
              <a:rPr lang="en-GB" sz="2400" dirty="0"/>
              <a:t> </a:t>
            </a:r>
            <a:r>
              <a:rPr lang="en-GB" sz="2400" dirty="0" err="1"/>
              <a:t>formák</a:t>
            </a:r>
            <a:r>
              <a:rPr lang="en-GB" sz="2400" dirty="0"/>
              <a:t>. </a:t>
            </a:r>
            <a:endParaRPr lang="hu-HU" sz="2400" dirty="0"/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nem-konvencionális</a:t>
            </a:r>
            <a:r>
              <a:rPr lang="en-GB" dirty="0"/>
              <a:t> </a:t>
            </a:r>
            <a:r>
              <a:rPr lang="en-GB" dirty="0" err="1"/>
              <a:t>gyógyítók</a:t>
            </a:r>
            <a:r>
              <a:rPr lang="en-GB" dirty="0"/>
              <a:t> </a:t>
            </a:r>
            <a:r>
              <a:rPr lang="en-GB" dirty="0" err="1"/>
              <a:t>illeszkedésének</a:t>
            </a:r>
            <a:r>
              <a:rPr lang="en-GB" dirty="0"/>
              <a:t> </a:t>
            </a:r>
            <a:r>
              <a:rPr lang="en-GB" dirty="0" err="1"/>
              <a:t>formái</a:t>
            </a:r>
            <a:r>
              <a:rPr lang="en-GB" dirty="0"/>
              <a:t> a </a:t>
            </a:r>
            <a:r>
              <a:rPr lang="en-GB" dirty="0" err="1"/>
              <a:t>konvencionális</a:t>
            </a:r>
            <a:r>
              <a:rPr lang="en-GB" dirty="0"/>
              <a:t> </a:t>
            </a:r>
            <a:r>
              <a:rPr lang="en-GB" dirty="0" err="1"/>
              <a:t>ellátáshoz</a:t>
            </a:r>
            <a:endParaRPr lang="hu-HU" dirty="0"/>
          </a:p>
          <a:p>
            <a:pPr lvl="1" fontAlgn="base"/>
            <a:r>
              <a:rPr lang="hu-HU" dirty="0"/>
              <a:t>Gyógyítók szakmai felügyelete</a:t>
            </a:r>
          </a:p>
          <a:p>
            <a:pPr lvl="1" fontAlgn="base"/>
            <a:r>
              <a:rPr lang="hu-HU" dirty="0"/>
              <a:t>Gyógyítók érdekképviselete </a:t>
            </a:r>
          </a:p>
          <a:p>
            <a:pPr lvl="1" fontAlgn="base"/>
            <a:r>
              <a:rPr lang="en-GB" dirty="0"/>
              <a:t>A </a:t>
            </a:r>
            <a:r>
              <a:rPr lang="en-GB" dirty="0" err="1"/>
              <a:t>régi</a:t>
            </a:r>
            <a:r>
              <a:rPr lang="en-GB" dirty="0"/>
              <a:t> </a:t>
            </a:r>
            <a:r>
              <a:rPr lang="en-GB" dirty="0" err="1"/>
              <a:t>rendszerből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új</a:t>
            </a:r>
            <a:r>
              <a:rPr lang="en-GB" dirty="0"/>
              <a:t> </a:t>
            </a:r>
            <a:r>
              <a:rPr lang="en-GB" dirty="0" err="1"/>
              <a:t>rendszerre</a:t>
            </a:r>
            <a:r>
              <a:rPr lang="en-GB" dirty="0"/>
              <a:t> </a:t>
            </a:r>
            <a:r>
              <a:rPr lang="en-GB" dirty="0" err="1"/>
              <a:t>való</a:t>
            </a:r>
            <a:r>
              <a:rPr lang="en-GB" dirty="0"/>
              <a:t> </a:t>
            </a:r>
            <a:r>
              <a:rPr lang="en-GB" dirty="0" err="1"/>
              <a:t>átállás</a:t>
            </a:r>
            <a:r>
              <a:rPr lang="en-GB" dirty="0"/>
              <a:t> </a:t>
            </a:r>
            <a:r>
              <a:rPr lang="en-GB" dirty="0" err="1"/>
              <a:t>kérdései</a:t>
            </a:r>
            <a:r>
              <a:rPr lang="en-GB" dirty="0"/>
              <a:t> a </a:t>
            </a:r>
            <a:r>
              <a:rPr lang="hu-HU" dirty="0" err="1"/>
              <a:t>stakeholderekre</a:t>
            </a:r>
            <a:r>
              <a:rPr lang="en-GB" dirty="0"/>
              <a:t> </a:t>
            </a:r>
            <a:r>
              <a:rPr lang="en-GB" dirty="0" err="1"/>
              <a:t>nézve</a:t>
            </a:r>
            <a:r>
              <a:rPr lang="en-GB" dirty="0"/>
              <a:t>. </a:t>
            </a:r>
            <a:endParaRPr lang="hu-HU" dirty="0"/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8689F2F-A842-7944-BB39-55B957F5E8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1500" y="6296025"/>
            <a:ext cx="1449678" cy="88858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ACE11CE-0A5C-2547-9286-BD06C4F4FC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61" y="85724"/>
            <a:ext cx="1678278" cy="10287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434" y="276225"/>
            <a:ext cx="9381066" cy="703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72668"/>
            <a:ext cx="10692384" cy="601370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0989" y="5316642"/>
            <a:ext cx="6656705" cy="7480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700" spc="-370" dirty="0">
                <a:solidFill>
                  <a:srgbClr val="5D9033"/>
                </a:solidFill>
              </a:rPr>
              <a:t>KÖSZÖNÖM </a:t>
            </a:r>
            <a:r>
              <a:rPr sz="4700" spc="-530" dirty="0">
                <a:solidFill>
                  <a:srgbClr val="5D9033"/>
                </a:solidFill>
              </a:rPr>
              <a:t>A</a:t>
            </a:r>
            <a:r>
              <a:rPr sz="4700" spc="45" dirty="0">
                <a:solidFill>
                  <a:srgbClr val="5D9033"/>
                </a:solidFill>
              </a:rPr>
              <a:t> </a:t>
            </a:r>
            <a:r>
              <a:rPr sz="4700" spc="-470" dirty="0">
                <a:solidFill>
                  <a:srgbClr val="5D9033"/>
                </a:solidFill>
              </a:rPr>
              <a:t>FIGYELMET!</a:t>
            </a:r>
            <a:endParaRPr sz="4700"/>
          </a:p>
        </p:txBody>
      </p:sp>
      <p:sp>
        <p:nvSpPr>
          <p:cNvPr id="4" name="Szövegdoboz 3"/>
          <p:cNvSpPr txBox="1"/>
          <p:nvPr/>
        </p:nvSpPr>
        <p:spPr>
          <a:xfrm>
            <a:off x="2603500" y="7058025"/>
            <a:ext cx="5620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>
                <a:hlinkClick r:id="rId3"/>
              </a:rPr>
              <a:t>www.yamamoto.hu</a:t>
            </a:r>
            <a:r>
              <a:rPr lang="hu-HU" b="1" dirty="0"/>
              <a:t>,      </a:t>
            </a:r>
            <a:r>
              <a:rPr lang="hu-HU" b="1" dirty="0" err="1">
                <a:hlinkClick r:id="rId4"/>
              </a:rPr>
              <a:t>drhegyi</a:t>
            </a:r>
            <a:r>
              <a:rPr lang="hu-HU" b="1" dirty="0">
                <a:hlinkClick r:id="rId4"/>
              </a:rPr>
              <a:t>@</a:t>
            </a:r>
            <a:r>
              <a:rPr lang="hu-HU" b="1" dirty="0" err="1">
                <a:hlinkClick r:id="rId4"/>
              </a:rPr>
              <a:t>hu.inter.net</a:t>
            </a:r>
            <a:r>
              <a:rPr lang="hu-HU" b="1" dirty="0"/>
              <a:t>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PTE ETK „</a:t>
            </a:r>
            <a:r>
              <a:rPr lang="hu-HU" dirty="0" err="1"/>
              <a:t>Integrativ</a:t>
            </a:r>
            <a:r>
              <a:rPr lang="hu-HU" dirty="0"/>
              <a:t> Medicina” tanszék feladatai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9900" y="1952626"/>
            <a:ext cx="8283930" cy="5610224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Egyedüli </a:t>
            </a:r>
            <a:r>
              <a:rPr lang="hu-HU" b="1" dirty="0"/>
              <a:t>tanszék a témában a 4 magyar egyetem közül!</a:t>
            </a:r>
          </a:p>
          <a:p>
            <a:r>
              <a:rPr lang="hu-HU" dirty="0"/>
              <a:t>Hiteles, autentikus forrású  információk közvetítése a hallgatók felé a   szabályozott eljárásokról és alkalmazható módszerekről (</a:t>
            </a:r>
            <a:r>
              <a:rPr lang="hu-HU" dirty="0" err="1"/>
              <a:t>curriculumba</a:t>
            </a:r>
            <a:r>
              <a:rPr lang="hu-HU" dirty="0"/>
              <a:t> építetten, minden kampuszon) </a:t>
            </a:r>
          </a:p>
          <a:p>
            <a:r>
              <a:rPr lang="hu-HU" b="1" dirty="0" err="1"/>
              <a:t>Postgraduális</a:t>
            </a:r>
            <a:r>
              <a:rPr lang="hu-HU" b="1" dirty="0"/>
              <a:t> képzés orvosoknak, </a:t>
            </a:r>
            <a:r>
              <a:rPr lang="hu-HU" b="1" dirty="0" err="1"/>
              <a:t>eü</a:t>
            </a:r>
            <a:r>
              <a:rPr lang="hu-HU" b="1" dirty="0"/>
              <a:t>. szakdolgozóknak (Hagyományos Kínai orvoslás, </a:t>
            </a:r>
            <a:r>
              <a:rPr lang="hu-HU" b="1" dirty="0" err="1"/>
              <a:t>Neurálterápia</a:t>
            </a:r>
            <a:r>
              <a:rPr lang="hu-HU" b="1" dirty="0"/>
              <a:t>, Manuális medicina, Antropozófus orvoslás, </a:t>
            </a:r>
            <a:r>
              <a:rPr lang="hu-HU" b="1" dirty="0" err="1"/>
              <a:t>Életmótanácsadás</a:t>
            </a:r>
            <a:r>
              <a:rPr lang="hu-HU" b="1" dirty="0"/>
              <a:t>, stb.)</a:t>
            </a:r>
          </a:p>
          <a:p>
            <a:r>
              <a:rPr lang="hu-HU" b="1" dirty="0"/>
              <a:t>PTE ETK Doktori iskolában 3 téma</a:t>
            </a:r>
            <a:endParaRPr lang="hu-HU" dirty="0"/>
          </a:p>
          <a:p>
            <a:r>
              <a:rPr lang="hu-HU" b="1" dirty="0"/>
              <a:t>Nemzetközi kapcsolatok kiépítése és ápolása </a:t>
            </a:r>
            <a:r>
              <a:rPr lang="hu-HU" dirty="0"/>
              <a:t>(</a:t>
            </a:r>
            <a:r>
              <a:rPr lang="hu-HU" dirty="0" err="1"/>
              <a:t>Charitee</a:t>
            </a:r>
            <a:r>
              <a:rPr lang="hu-HU" dirty="0"/>
              <a:t> Egyetem, Bolognai Egyetem, Milánói Egyetem, </a:t>
            </a:r>
            <a:r>
              <a:rPr lang="hu-HU" dirty="0" err="1"/>
              <a:t>Thromsói</a:t>
            </a:r>
            <a:r>
              <a:rPr lang="hu-HU" dirty="0"/>
              <a:t> </a:t>
            </a:r>
            <a:r>
              <a:rPr lang="hu-HU" dirty="0" err="1"/>
              <a:t>Egyetem</a:t>
            </a:r>
            <a:r>
              <a:rPr lang="hu-HU" dirty="0"/>
              <a:t>, </a:t>
            </a:r>
            <a:r>
              <a:rPr lang="hu-HU" dirty="0" err="1"/>
              <a:t>Karolinska</a:t>
            </a:r>
            <a:r>
              <a:rPr lang="hu-HU" dirty="0"/>
              <a:t> Institute, </a:t>
            </a:r>
            <a:r>
              <a:rPr lang="hu-HU" dirty="0" err="1"/>
              <a:t>Hebei</a:t>
            </a:r>
            <a:r>
              <a:rPr lang="hu-HU" dirty="0"/>
              <a:t> United University, </a:t>
            </a:r>
            <a:r>
              <a:rPr lang="hu-HU" dirty="0" err="1"/>
              <a:t>Urumqi</a:t>
            </a:r>
            <a:r>
              <a:rPr lang="hu-HU" dirty="0"/>
              <a:t> </a:t>
            </a:r>
            <a:r>
              <a:rPr lang="hu-HU" dirty="0" err="1"/>
              <a:t>University</a:t>
            </a:r>
            <a:r>
              <a:rPr lang="hu-HU" dirty="0"/>
              <a:t>, Temesvári Orvosi Egyetem, Belgrádi OTE)</a:t>
            </a:r>
          </a:p>
          <a:p>
            <a:r>
              <a:rPr lang="hu-HU" dirty="0"/>
              <a:t>Nemzetközi kutatásokban való részvétel</a:t>
            </a:r>
            <a:r>
              <a:rPr lang="hu-HU" b="1" dirty="0"/>
              <a:t>: NATO CAM program(2011-2014), </a:t>
            </a:r>
            <a:r>
              <a:rPr lang="hu-HU" b="1" dirty="0" err="1"/>
              <a:t>CAMbrella</a:t>
            </a:r>
            <a:r>
              <a:rPr lang="hu-HU" b="1" dirty="0"/>
              <a:t> </a:t>
            </a:r>
            <a:r>
              <a:rPr lang="hu-HU" b="1" dirty="0" err="1"/>
              <a:t>pan-európai</a:t>
            </a:r>
            <a:r>
              <a:rPr lang="hu-HU" b="1" dirty="0"/>
              <a:t> uniós program (2010-2013.)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34554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2300" y="302866"/>
            <a:ext cx="8645313" cy="811560"/>
          </a:xfrm>
        </p:spPr>
        <p:txBody>
          <a:bodyPr/>
          <a:lstStyle/>
          <a:p>
            <a:r>
              <a:rPr lang="hu-HU" u="sng" dirty="0"/>
              <a:t>Tanszéki tevékenység (2010 - óta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1300" y="1419225"/>
            <a:ext cx="9185166" cy="5823895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1 habilitáció, 1 újabb a közeljövőben</a:t>
            </a:r>
          </a:p>
          <a:p>
            <a:r>
              <a:rPr lang="hu-HU" dirty="0"/>
              <a:t>14 PhD hallgató, 2 sikeres védő (dr. Szőke Henrik PhD, Dr. Molnár István PhD) )-2 hallgató a védés előtt  </a:t>
            </a:r>
          </a:p>
          <a:p>
            <a:r>
              <a:rPr lang="hu-HU" dirty="0"/>
              <a:t>Közlemények száma  2010-től : 240, Független idézettség: 800, IF:  28,97</a:t>
            </a:r>
          </a:p>
          <a:p>
            <a:r>
              <a:rPr lang="hu-HU" dirty="0"/>
              <a:t>Kongresszusok szervezése: 7  (3 nemzetközi, 4 hazai)</a:t>
            </a:r>
          </a:p>
          <a:p>
            <a:r>
              <a:rPr lang="hu-HU" dirty="0"/>
              <a:t>PTE  </a:t>
            </a:r>
            <a:r>
              <a:rPr lang="hu-HU" dirty="0" err="1"/>
              <a:t>TCM-Confucius</a:t>
            </a:r>
            <a:r>
              <a:rPr lang="hu-HU" dirty="0"/>
              <a:t> Intézet alapításának  kapcsolat teremtő, előkészítő munkái (2003- óta) </a:t>
            </a:r>
            <a:r>
              <a:rPr lang="hu-HU" dirty="0" err="1"/>
              <a:t>megnyilt</a:t>
            </a:r>
            <a:r>
              <a:rPr lang="hu-HU" b="1" i="1" u="sng" dirty="0"/>
              <a:t>:  2015. március 26.</a:t>
            </a:r>
          </a:p>
          <a:p>
            <a:r>
              <a:rPr lang="hu-HU" dirty="0"/>
              <a:t>10 </a:t>
            </a:r>
            <a:r>
              <a:rPr lang="hu-HU" dirty="0" err="1"/>
              <a:t>Sino-Magyar</a:t>
            </a:r>
            <a:r>
              <a:rPr lang="hu-HU" dirty="0"/>
              <a:t> Konferencia megszervezése (</a:t>
            </a:r>
            <a:r>
              <a:rPr lang="hu-HU" dirty="0" err="1"/>
              <a:t>Hebei</a:t>
            </a:r>
            <a:r>
              <a:rPr lang="hu-HU" dirty="0"/>
              <a:t> United University of Science and </a:t>
            </a:r>
            <a:r>
              <a:rPr lang="hu-HU" dirty="0" err="1"/>
              <a:t>Technology</a:t>
            </a:r>
            <a:r>
              <a:rPr lang="hu-HU" dirty="0"/>
              <a:t>)</a:t>
            </a:r>
          </a:p>
          <a:p>
            <a:r>
              <a:rPr lang="hu-HU" dirty="0"/>
              <a:t>Nemzetközi Integratív Medicina Kongresszus szervezése (2016, ECIM)</a:t>
            </a:r>
          </a:p>
          <a:p>
            <a:r>
              <a:rPr lang="hu-HU" b="1" dirty="0"/>
              <a:t>KM Szakmai Kollégiumi Tagozat elnök és tanácstag delegálása (2010-2021)</a:t>
            </a:r>
          </a:p>
          <a:p>
            <a:r>
              <a:rPr lang="hu-HU" dirty="0"/>
              <a:t>Orvostudományi MOTESZ tagtársasága (MAOT, 1997 óta)</a:t>
            </a:r>
          </a:p>
          <a:p>
            <a:r>
              <a:rPr lang="hu-HU" b="1" u="sng" dirty="0"/>
              <a:t>„Hagyományos Kínai Orvoslás és kapcsolt  technikái” 2 éves akkreditált egyetemi képzés, </a:t>
            </a:r>
          </a:p>
          <a:p>
            <a:r>
              <a:rPr lang="hu-HU" b="1" u="sng" dirty="0" err="1"/>
              <a:t>Neurálterápia</a:t>
            </a:r>
            <a:r>
              <a:rPr lang="hu-HU" b="1" u="sng" dirty="0"/>
              <a:t>, Manuális medicina tanfolyamok, </a:t>
            </a:r>
          </a:p>
          <a:p>
            <a:r>
              <a:rPr lang="hu-HU" b="1" u="sng" dirty="0"/>
              <a:t>Antropozófus Orvoslás befogadása (PTE Továbbképzési igazgatóság)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40661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420160"/>
            <a:ext cx="10287000" cy="712519"/>
          </a:xfrm>
        </p:spPr>
        <p:txBody>
          <a:bodyPr lIns="97359" tIns="48679" rIns="97359" bIns="48679" anchor="t">
            <a:normAutofit fontScale="90000"/>
          </a:bodyPr>
          <a:lstStyle/>
          <a:p>
            <a:pPr eaLnBrk="1" hangingPunct="1">
              <a:defRPr/>
            </a:pPr>
            <a:r>
              <a:rPr lang="en-GB" sz="3700" dirty="0">
                <a:solidFill>
                  <a:srgbClr val="F9D79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WHO Traditional Medicine Strategy 2002-2023</a:t>
            </a:r>
            <a:endParaRPr lang="en-GB" sz="4100" dirty="0">
              <a:solidFill>
                <a:srgbClr val="FFFF00"/>
              </a:solidFill>
            </a:endParaRPr>
          </a:p>
        </p:txBody>
      </p:sp>
      <p:sp>
        <p:nvSpPr>
          <p:cNvPr id="6656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15655" y="1834692"/>
            <a:ext cx="6022715" cy="947772"/>
          </a:xfrm>
        </p:spPr>
        <p:txBody>
          <a:bodyPr wrap="square" lIns="97359" tIns="48679" rIns="97359" bIns="48679">
            <a:spAutoFit/>
          </a:bodyPr>
          <a:lstStyle/>
          <a:p>
            <a:pPr marL="0" indent="1955902">
              <a:lnSpc>
                <a:spcPct val="120000"/>
              </a:lnSpc>
              <a:buNone/>
              <a:tabLst>
                <a:tab pos="3585820" algn="l"/>
              </a:tabLst>
            </a:pPr>
            <a:r>
              <a:rPr lang="en-GB" sz="2300" b="1" dirty="0"/>
              <a:t>integrate TM/CAM with national health care systems</a:t>
            </a:r>
          </a:p>
        </p:txBody>
      </p:sp>
      <p:pic>
        <p:nvPicPr>
          <p:cNvPr id="663556" name="Picture 4" descr="Cover of TRM Strateg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747" y="1205674"/>
            <a:ext cx="3653578" cy="6075932"/>
          </a:xfrm>
          <a:prstGeom prst="rect">
            <a:avLst/>
          </a:prstGeom>
          <a:noFill/>
          <a:ln w="38100">
            <a:solidFill>
              <a:srgbClr val="339966"/>
            </a:solidFill>
            <a:miter lim="800000"/>
            <a:headEnd/>
            <a:tailEnd/>
          </a:ln>
        </p:spPr>
      </p:pic>
      <p:sp>
        <p:nvSpPr>
          <p:cNvPr id="663557" name="Rectangle 5"/>
          <p:cNvSpPr>
            <a:spLocks noChangeArrowheads="1"/>
          </p:cNvSpPr>
          <p:nvPr/>
        </p:nvSpPr>
        <p:spPr bwMode="auto">
          <a:xfrm>
            <a:off x="4633807" y="3364770"/>
            <a:ext cx="6059593" cy="8061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7359" tIns="48679" rIns="97359" bIns="48679">
            <a:spAutoFit/>
          </a:bodyPr>
          <a:lstStyle/>
          <a:p>
            <a:pPr defTabSz="876534">
              <a:spcBef>
                <a:spcPct val="20000"/>
              </a:spcBef>
              <a:buClr>
                <a:schemeClr val="bg2"/>
              </a:buClr>
              <a:buSzPct val="70000"/>
              <a:tabLst>
                <a:tab pos="3011727" algn="l"/>
              </a:tabLst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provide evaluation, guidance and support for effective regulation</a:t>
            </a:r>
          </a:p>
        </p:txBody>
      </p:sp>
      <p:sp>
        <p:nvSpPr>
          <p:cNvPr id="663558" name="Rectangle 6"/>
          <p:cNvSpPr>
            <a:spLocks noChangeArrowheads="1"/>
          </p:cNvSpPr>
          <p:nvPr/>
        </p:nvSpPr>
        <p:spPr bwMode="auto">
          <a:xfrm>
            <a:off x="4633807" y="4313502"/>
            <a:ext cx="6114050" cy="1266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7359" tIns="48679" rIns="97359" bIns="48679">
            <a:spAutoFit/>
          </a:bodyPr>
          <a:lstStyle/>
          <a:p>
            <a:pPr indent="1734957" defTabSz="876534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70000"/>
              <a:tabLst>
                <a:tab pos="3011727" algn="l"/>
              </a:tabLst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ensure availability and affordability of TM/CAM, including essential herbal medicines</a:t>
            </a:r>
          </a:p>
        </p:txBody>
      </p:sp>
      <p:sp>
        <p:nvSpPr>
          <p:cNvPr id="663559" name="Rectangle 7"/>
          <p:cNvSpPr>
            <a:spLocks noChangeArrowheads="1"/>
          </p:cNvSpPr>
          <p:nvPr/>
        </p:nvSpPr>
        <p:spPr bwMode="auto">
          <a:xfrm>
            <a:off x="4589252" y="5528585"/>
            <a:ext cx="5846715" cy="1266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7359" tIns="48679" rIns="97359" bIns="48679">
            <a:spAutoFit/>
          </a:bodyPr>
          <a:lstStyle/>
          <a:p>
            <a:pPr indent="2921176" defTabSz="876534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70000"/>
            </a:pPr>
            <a:r>
              <a:rPr lang="en-GB" sz="2300" b="1" dirty="0">
                <a:latin typeface="Arial" pitchFamily="34" charset="0"/>
                <a:cs typeface="Arial" pitchFamily="34" charset="0"/>
              </a:rPr>
              <a:t>promote therapeutically-sound use of TM/CAM by providers and consumers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788521" y="1830785"/>
            <a:ext cx="728587" cy="598474"/>
            <a:chOff x="2804" y="1570"/>
            <a:chExt cx="490" cy="380"/>
          </a:xfrm>
        </p:grpSpPr>
        <p:sp>
          <p:nvSpPr>
            <p:cNvPr id="663561" name="AutoShape 9"/>
            <p:cNvSpPr>
              <a:spLocks noChangeArrowheads="1"/>
            </p:cNvSpPr>
            <p:nvPr/>
          </p:nvSpPr>
          <p:spPr bwMode="auto">
            <a:xfrm rot="5400000">
              <a:off x="2933" y="1507"/>
              <a:ext cx="231" cy="490"/>
            </a:xfrm>
            <a:prstGeom prst="triangle">
              <a:avLst>
                <a:gd name="adj" fmla="val 50000"/>
              </a:avLst>
            </a:prstGeom>
            <a:solidFill>
              <a:srgbClr val="00CC99"/>
            </a:solidFill>
            <a:ln w="12700">
              <a:noFill/>
              <a:miter lim="800000"/>
              <a:headEnd/>
              <a:tailEnd/>
            </a:ln>
            <a:effectLst>
              <a:outerShdw dist="80322" dir="1106097" algn="ctr" rotWithShape="0">
                <a:schemeClr val="tx1"/>
              </a:outerShdw>
            </a:effectLst>
          </p:spPr>
          <p:txBody>
            <a:bodyPr wrap="none" lIns="90488" tIns="44450" rIns="90488" bIns="44450" anchor="ctr">
              <a:spAutoFit/>
            </a:bodyPr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663562" name="Text Box 10"/>
            <p:cNvSpPr txBox="1">
              <a:spLocks noChangeArrowheads="1"/>
            </p:cNvSpPr>
            <p:nvPr/>
          </p:nvSpPr>
          <p:spPr bwMode="auto">
            <a:xfrm>
              <a:off x="2824" y="1570"/>
              <a:ext cx="297" cy="3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76010" tIns="37338" rIns="76010" bIns="37338" anchor="b">
              <a:spAutoFit/>
            </a:bodyPr>
            <a:lstStyle/>
            <a:p>
              <a:pPr algn="ctr" defTabSz="876534"/>
              <a:r>
                <a:rPr lang="en-GB" sz="3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ookman Old Style" pitchFamily="18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769591" y="2958211"/>
            <a:ext cx="729231" cy="598474"/>
            <a:chOff x="6271" y="2002"/>
            <a:chExt cx="491" cy="380"/>
          </a:xfrm>
        </p:grpSpPr>
        <p:sp>
          <p:nvSpPr>
            <p:cNvPr id="663564" name="AutoShape 12"/>
            <p:cNvSpPr>
              <a:spLocks noChangeArrowheads="1"/>
            </p:cNvSpPr>
            <p:nvPr/>
          </p:nvSpPr>
          <p:spPr bwMode="auto">
            <a:xfrm rot="5400000">
              <a:off x="6401" y="1939"/>
              <a:ext cx="231" cy="491"/>
            </a:xfrm>
            <a:prstGeom prst="triangle">
              <a:avLst>
                <a:gd name="adj" fmla="val 50000"/>
              </a:avLst>
            </a:prstGeom>
            <a:solidFill>
              <a:srgbClr val="00CC99"/>
            </a:solidFill>
            <a:ln w="12700">
              <a:noFill/>
              <a:miter lim="800000"/>
              <a:headEnd/>
              <a:tailEnd/>
            </a:ln>
            <a:effectLst>
              <a:outerShdw dist="80322" dir="1106097" algn="ctr" rotWithShape="0">
                <a:schemeClr val="tx1"/>
              </a:outerShdw>
            </a:effectLst>
          </p:spPr>
          <p:txBody>
            <a:bodyPr wrap="none" lIns="90488" tIns="44450" rIns="90488" bIns="44450" anchor="ctr">
              <a:spAutoFit/>
            </a:bodyPr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663565" name="Text Box 13"/>
            <p:cNvSpPr txBox="1">
              <a:spLocks noChangeArrowheads="1"/>
            </p:cNvSpPr>
            <p:nvPr/>
          </p:nvSpPr>
          <p:spPr bwMode="auto">
            <a:xfrm>
              <a:off x="6316" y="2002"/>
              <a:ext cx="298" cy="3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76010" tIns="37338" rIns="76010" bIns="37338" anchor="b">
              <a:spAutoFit/>
            </a:bodyPr>
            <a:lstStyle/>
            <a:p>
              <a:pPr algn="ctr" defTabSz="876534"/>
              <a:r>
                <a:rPr lang="en-GB" sz="3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ookman Old Style" pitchFamily="18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789629" y="4402504"/>
            <a:ext cx="728460" cy="598473"/>
            <a:chOff x="4735" y="1810"/>
            <a:chExt cx="492" cy="380"/>
          </a:xfrm>
        </p:grpSpPr>
        <p:sp>
          <p:nvSpPr>
            <p:cNvPr id="663567" name="AutoShape 15"/>
            <p:cNvSpPr>
              <a:spLocks noChangeArrowheads="1"/>
            </p:cNvSpPr>
            <p:nvPr/>
          </p:nvSpPr>
          <p:spPr bwMode="auto">
            <a:xfrm rot="5400000">
              <a:off x="4865" y="1745"/>
              <a:ext cx="231" cy="492"/>
            </a:xfrm>
            <a:prstGeom prst="triangle">
              <a:avLst>
                <a:gd name="adj" fmla="val 50000"/>
              </a:avLst>
            </a:prstGeom>
            <a:solidFill>
              <a:srgbClr val="00CC99"/>
            </a:solidFill>
            <a:ln w="12700">
              <a:noFill/>
              <a:miter lim="800000"/>
              <a:headEnd/>
              <a:tailEnd/>
            </a:ln>
            <a:effectLst>
              <a:outerShdw dist="80322" dir="1106097" algn="ctr" rotWithShape="0">
                <a:schemeClr val="tx1"/>
              </a:outerShdw>
            </a:effectLst>
          </p:spPr>
          <p:txBody>
            <a:bodyPr wrap="none" lIns="90488" tIns="44450" rIns="90488" bIns="44450" anchor="ctr">
              <a:spAutoFit/>
            </a:bodyPr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663568" name="Text Box 16"/>
            <p:cNvSpPr txBox="1">
              <a:spLocks noChangeArrowheads="1"/>
            </p:cNvSpPr>
            <p:nvPr/>
          </p:nvSpPr>
          <p:spPr bwMode="auto">
            <a:xfrm>
              <a:off x="4780" y="1810"/>
              <a:ext cx="299" cy="3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76010" tIns="37338" rIns="76010" bIns="37338" anchor="b">
              <a:spAutoFit/>
            </a:bodyPr>
            <a:lstStyle/>
            <a:p>
              <a:pPr algn="ctr" defTabSz="876534"/>
              <a:r>
                <a:rPr lang="en-GB" sz="3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ookman Old Style" pitchFamily="18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789629" y="5706748"/>
            <a:ext cx="728460" cy="598474"/>
            <a:chOff x="4783" y="2338"/>
            <a:chExt cx="492" cy="380"/>
          </a:xfrm>
        </p:grpSpPr>
        <p:sp>
          <p:nvSpPr>
            <p:cNvPr id="663570" name="AutoShape 18"/>
            <p:cNvSpPr>
              <a:spLocks noChangeArrowheads="1"/>
            </p:cNvSpPr>
            <p:nvPr/>
          </p:nvSpPr>
          <p:spPr bwMode="auto">
            <a:xfrm rot="5400000">
              <a:off x="4913" y="2273"/>
              <a:ext cx="231" cy="492"/>
            </a:xfrm>
            <a:prstGeom prst="triangle">
              <a:avLst>
                <a:gd name="adj" fmla="val 50000"/>
              </a:avLst>
            </a:prstGeom>
            <a:solidFill>
              <a:srgbClr val="00CC99"/>
            </a:solidFill>
            <a:ln w="12700">
              <a:noFill/>
              <a:miter lim="800000"/>
              <a:headEnd/>
              <a:tailEnd/>
            </a:ln>
            <a:effectLst>
              <a:outerShdw dist="80322" dir="1106097" algn="ctr" rotWithShape="0">
                <a:schemeClr val="tx1"/>
              </a:outerShdw>
            </a:effectLst>
          </p:spPr>
          <p:txBody>
            <a:bodyPr wrap="none" lIns="90488" tIns="44450" rIns="90488" bIns="44450" anchor="ctr">
              <a:spAutoFit/>
            </a:bodyPr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663571" name="Text Box 19"/>
            <p:cNvSpPr txBox="1">
              <a:spLocks noChangeArrowheads="1"/>
            </p:cNvSpPr>
            <p:nvPr/>
          </p:nvSpPr>
          <p:spPr bwMode="auto">
            <a:xfrm>
              <a:off x="4828" y="2338"/>
              <a:ext cx="299" cy="38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76010" tIns="37338" rIns="76010" bIns="37338" anchor="b">
              <a:spAutoFit/>
            </a:bodyPr>
            <a:lstStyle/>
            <a:p>
              <a:pPr algn="ctr" defTabSz="876534"/>
              <a:r>
                <a:rPr lang="en-GB" sz="3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Bookman Old Style" pitchFamily="18" charset="0"/>
                  <a:cs typeface="Arial" pitchFamily="34" charset="0"/>
                </a:rPr>
                <a:t>4</a:t>
              </a:r>
            </a:p>
          </p:txBody>
        </p:sp>
      </p:grpSp>
      <p:sp>
        <p:nvSpPr>
          <p:cNvPr id="663572" name="Text Box 20"/>
          <p:cNvSpPr txBox="1">
            <a:spLocks noChangeArrowheads="1"/>
          </p:cNvSpPr>
          <p:nvPr/>
        </p:nvSpPr>
        <p:spPr bwMode="auto">
          <a:xfrm>
            <a:off x="4615656" y="1715721"/>
            <a:ext cx="1619424" cy="6861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6712" tIns="42595" rIns="86712" bIns="42595" anchor="b">
            <a:spAutoFit/>
          </a:bodyPr>
          <a:lstStyle/>
          <a:p>
            <a:pPr defTabSz="876534"/>
            <a:r>
              <a:rPr lang="en-GB" sz="39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Policy:</a:t>
            </a:r>
          </a:p>
        </p:txBody>
      </p:sp>
      <p:sp>
        <p:nvSpPr>
          <p:cNvPr id="663573" name="Text Box 21"/>
          <p:cNvSpPr txBox="1">
            <a:spLocks noChangeArrowheads="1"/>
          </p:cNvSpPr>
          <p:nvPr/>
        </p:nvSpPr>
        <p:spPr bwMode="auto">
          <a:xfrm>
            <a:off x="4615655" y="2787124"/>
            <a:ext cx="5708364" cy="6861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86712" tIns="42595" rIns="86712" bIns="42595" anchor="b">
            <a:spAutoFit/>
          </a:bodyPr>
          <a:lstStyle/>
          <a:p>
            <a:pPr defTabSz="876534"/>
            <a:r>
              <a:rPr lang="en-GB" sz="3900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Safety, efficacy and quality</a:t>
            </a:r>
            <a:r>
              <a:rPr lang="en-GB" sz="39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663574" name="Text Box 22"/>
          <p:cNvSpPr txBox="1">
            <a:spLocks noChangeArrowheads="1"/>
          </p:cNvSpPr>
          <p:nvPr/>
        </p:nvSpPr>
        <p:spPr bwMode="auto">
          <a:xfrm>
            <a:off x="4615656" y="4205158"/>
            <a:ext cx="1726824" cy="6861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6712" tIns="42595" rIns="86712" bIns="42595" anchor="b">
            <a:spAutoFit/>
          </a:bodyPr>
          <a:lstStyle/>
          <a:p>
            <a:pPr defTabSz="876534"/>
            <a:r>
              <a:rPr lang="en-GB" sz="39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Access:</a:t>
            </a:r>
          </a:p>
        </p:txBody>
      </p:sp>
      <p:sp>
        <p:nvSpPr>
          <p:cNvPr id="663575" name="Text Box 23"/>
          <p:cNvSpPr txBox="1">
            <a:spLocks noChangeArrowheads="1"/>
          </p:cNvSpPr>
          <p:nvPr/>
        </p:nvSpPr>
        <p:spPr bwMode="auto">
          <a:xfrm>
            <a:off x="4615654" y="5418366"/>
            <a:ext cx="2921062" cy="6861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6712" tIns="42595" rIns="86712" bIns="42595" anchor="b">
            <a:spAutoFit/>
          </a:bodyPr>
          <a:lstStyle/>
          <a:p>
            <a:pPr defTabSz="876534"/>
            <a:r>
              <a:rPr lang="en-GB" sz="3900" b="1" i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Rational use</a:t>
            </a:r>
            <a:r>
              <a:rPr lang="en-GB" sz="3900" b="1" i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663576" name="Text Box 24"/>
          <p:cNvSpPr txBox="1">
            <a:spLocks noChangeArrowheads="1"/>
          </p:cNvSpPr>
          <p:nvPr/>
        </p:nvSpPr>
        <p:spPr bwMode="auto">
          <a:xfrm>
            <a:off x="4298814" y="6878343"/>
            <a:ext cx="4295119" cy="382332"/>
          </a:xfrm>
          <a:prstGeom prst="rect">
            <a:avLst/>
          </a:prstGeom>
          <a:solidFill>
            <a:srgbClr val="FF1732"/>
          </a:solidFill>
          <a:ln w="12699">
            <a:noFill/>
            <a:miter lim="800000"/>
            <a:headEnd/>
            <a:tailEnd/>
          </a:ln>
        </p:spPr>
        <p:txBody>
          <a:bodyPr wrap="none" lIns="104315" tIns="52157" rIns="104315" bIns="52157">
            <a:spAutoFit/>
          </a:bodyPr>
          <a:lstStyle/>
          <a:p>
            <a:r>
              <a:rPr lang="en-US" dirty="0">
                <a:latin typeface="Times New Roman" pitchFamily="18" charset="0"/>
              </a:rPr>
              <a:t>(Strategy re-enforced for 2004-2007, -2023)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6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6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63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63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6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6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"/>
                                        <p:tgtEl>
                                          <p:spTgt spid="66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635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35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"/>
                                        <p:tgtEl>
                                          <p:spTgt spid="66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3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63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63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63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"/>
                                        <p:tgtEl>
                                          <p:spTgt spid="66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557" grpId="0" autoUpdateAnimBg="0"/>
      <p:bldP spid="663558" grpId="0" autoUpdateAnimBg="0"/>
      <p:bldP spid="663559" grpId="0" autoUpdateAnimBg="0"/>
      <p:bldP spid="663572" grpId="0" autoUpdateAnimBg="0"/>
      <p:bldP spid="663573" grpId="0" autoUpdateAnimBg="0"/>
      <p:bldP spid="663574" grpId="0" autoUpdateAnimBg="0"/>
      <p:bldP spid="663575" grpId="0" autoUpdateAnimBg="0"/>
      <p:bldP spid="663576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473" y="624503"/>
            <a:ext cx="5005413" cy="667579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0596" name="Picture 4" descr="WHO launches Traditional Medicine Strategy 2014-2023 in Maca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0654" y="624502"/>
            <a:ext cx="4406623" cy="2759454"/>
          </a:xfrm>
          <a:prstGeom prst="rect">
            <a:avLst/>
          </a:prstGeom>
          <a:noFill/>
        </p:spPr>
      </p:pic>
      <p:sp>
        <p:nvSpPr>
          <p:cNvPr id="6" name="Téglalap 5"/>
          <p:cNvSpPr/>
          <p:nvPr/>
        </p:nvSpPr>
        <p:spPr>
          <a:xfrm>
            <a:off x="5438885" y="3651032"/>
            <a:ext cx="4904215" cy="2875322"/>
          </a:xfrm>
          <a:prstGeom prst="rect">
            <a:avLst/>
          </a:prstGeom>
        </p:spPr>
        <p:txBody>
          <a:bodyPr wrap="square" lIns="104315" tIns="52157" rIns="104315" bIns="52157">
            <a:spAutoFit/>
          </a:bodyPr>
          <a:lstStyle/>
          <a:p>
            <a:r>
              <a:rPr lang="en-US" dirty="0"/>
              <a:t>Dr Margaret Chan, Director-General of the World Health Organization, delivers a speech at the launch ceremony of </a:t>
            </a:r>
            <a:r>
              <a:rPr lang="en-US" b="1" dirty="0"/>
              <a:t>WHO Traditional Medicine Strategy 2014-2023 in Macau, China, 28 October 2013.</a:t>
            </a:r>
            <a:r>
              <a:rPr lang="en-US" dirty="0"/>
              <a:t> The World Health Organization launched its Traditional Medicine Strategy 2014-2023 in Macau on Monday (28 October 2013) and kicked off a high-level meeting on the implementation of the strategy.</a:t>
            </a:r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597" y="1477297"/>
            <a:ext cx="5394647" cy="45901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5062" y="1265494"/>
            <a:ext cx="5638338" cy="49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24598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0"/>
            <a:ext cx="9544888" cy="1495425"/>
          </a:xfrm>
        </p:spPr>
        <p:txBody>
          <a:bodyPr>
            <a:normAutofit/>
          </a:bodyPr>
          <a:lstStyle/>
          <a:p>
            <a:r>
              <a:rPr lang="en-US" sz="2300" b="1" dirty="0" err="1"/>
              <a:t>Esettanulmányok</a:t>
            </a:r>
            <a:r>
              <a:rPr lang="en-US" sz="2300" b="1" dirty="0"/>
              <a:t> </a:t>
            </a:r>
            <a:r>
              <a:rPr lang="en-US" sz="2300" b="1" dirty="0" err="1"/>
              <a:t>és</a:t>
            </a:r>
            <a:r>
              <a:rPr lang="en-US" sz="2300" b="1" dirty="0"/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randomizált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kontrollált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vizsgálatok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 err="1">
                <a:solidFill>
                  <a:srgbClr val="FF0000"/>
                </a:solidFill>
              </a:rPr>
              <a:t>alapján</a:t>
            </a:r>
            <a:r>
              <a:rPr lang="en-US" sz="2300" b="1" dirty="0">
                <a:solidFill>
                  <a:srgbClr val="FF0000"/>
                </a:solidFill>
              </a:rPr>
              <a:t> </a:t>
            </a:r>
            <a:r>
              <a:rPr lang="en-US" sz="2300" b="1" dirty="0"/>
              <a:t>a </a:t>
            </a:r>
            <a:r>
              <a:rPr lang="en-US" sz="2300" b="1" dirty="0" err="1"/>
              <a:t>következő</a:t>
            </a:r>
            <a:r>
              <a:rPr lang="en-US" sz="2300" b="1" dirty="0"/>
              <a:t> </a:t>
            </a:r>
            <a:r>
              <a:rPr lang="en-US" sz="2300" b="1" dirty="0" err="1"/>
              <a:t>betegségek</a:t>
            </a:r>
            <a:r>
              <a:rPr lang="en-US" sz="2300" b="1" dirty="0"/>
              <a:t> </a:t>
            </a:r>
            <a:r>
              <a:rPr lang="en-US" sz="2300" b="1" dirty="0" err="1"/>
              <a:t>esetében</a:t>
            </a:r>
            <a:r>
              <a:rPr lang="en-US" sz="2300" b="1" dirty="0"/>
              <a:t> </a:t>
            </a:r>
            <a:r>
              <a:rPr lang="en-US" sz="2300" b="1" dirty="0" err="1"/>
              <a:t>lehet</a:t>
            </a:r>
            <a:r>
              <a:rPr lang="en-US" sz="2300" b="1" dirty="0"/>
              <a:t> </a:t>
            </a:r>
            <a:r>
              <a:rPr lang="hu-HU" sz="2300" b="1" dirty="0"/>
              <a:t> HKO/TCM </a:t>
            </a:r>
            <a:r>
              <a:rPr lang="en-US" sz="2300" b="1" dirty="0" err="1"/>
              <a:t>akupunktúrás</a:t>
            </a:r>
            <a:r>
              <a:rPr lang="en-US" sz="2300" b="1" dirty="0"/>
              <a:t> </a:t>
            </a:r>
            <a:r>
              <a:rPr lang="en-US" sz="2300" b="1" dirty="0" err="1"/>
              <a:t>kezeléseket</a:t>
            </a:r>
            <a:r>
              <a:rPr lang="en-US" sz="2300" b="1" dirty="0"/>
              <a:t> </a:t>
            </a:r>
            <a:r>
              <a:rPr lang="en-US" sz="2300" b="1" dirty="0" err="1"/>
              <a:t>végezni</a:t>
            </a:r>
            <a:r>
              <a:rPr lang="hu-HU" sz="2300" b="1" dirty="0"/>
              <a:t>: </a:t>
            </a:r>
            <a:r>
              <a:rPr lang="en-US" sz="2000" dirty="0"/>
              <a:t>(</a:t>
            </a:r>
            <a:r>
              <a:rPr lang="en-US" sz="2000" dirty="0" err="1"/>
              <a:t>forrás</a:t>
            </a:r>
            <a:r>
              <a:rPr lang="en-US" sz="2000" dirty="0"/>
              <a:t>: WHO, 2007)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131" y="1616610"/>
            <a:ext cx="9678679" cy="5946241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Allergiás</a:t>
            </a:r>
            <a:r>
              <a:rPr lang="en-US" dirty="0"/>
              <a:t> rhinitis, </a:t>
            </a:r>
            <a:r>
              <a:rPr lang="en-US" dirty="0" err="1"/>
              <a:t>epeköves</a:t>
            </a:r>
            <a:r>
              <a:rPr lang="en-US" dirty="0"/>
              <a:t> </a:t>
            </a:r>
            <a:r>
              <a:rPr lang="en-US" dirty="0" err="1"/>
              <a:t>roham</a:t>
            </a:r>
            <a:r>
              <a:rPr lang="en-US" dirty="0"/>
              <a:t>, </a:t>
            </a:r>
            <a:r>
              <a:rPr lang="en-US" dirty="0" err="1"/>
              <a:t>dysentéria</a:t>
            </a:r>
            <a:r>
              <a:rPr lang="en-US" dirty="0"/>
              <a:t>, </a:t>
            </a:r>
            <a:endParaRPr lang="cs-CZ" dirty="0"/>
          </a:p>
          <a:p>
            <a:r>
              <a:rPr lang="en-US" dirty="0" err="1"/>
              <a:t>acut</a:t>
            </a:r>
            <a:r>
              <a:rPr lang="en-US" dirty="0"/>
              <a:t> </a:t>
            </a:r>
            <a:r>
              <a:rPr lang="en-US" dirty="0" err="1"/>
              <a:t>bakteriális</a:t>
            </a:r>
            <a:r>
              <a:rPr lang="en-US" dirty="0"/>
              <a:t> </a:t>
            </a:r>
            <a:r>
              <a:rPr lang="en-US" dirty="0" err="1"/>
              <a:t>bélfertőzés</a:t>
            </a:r>
            <a:r>
              <a:rPr lang="en-US" dirty="0"/>
              <a:t> </a:t>
            </a:r>
            <a:r>
              <a:rPr lang="en-US" dirty="0" err="1"/>
              <a:t>görcsei</a:t>
            </a:r>
            <a:endParaRPr lang="cs-CZ" dirty="0"/>
          </a:p>
          <a:p>
            <a:r>
              <a:rPr lang="en-US" dirty="0" err="1"/>
              <a:t>depressziv</a:t>
            </a:r>
            <a:r>
              <a:rPr lang="en-US" dirty="0"/>
              <a:t> </a:t>
            </a:r>
            <a:r>
              <a:rPr lang="en-US" dirty="0" err="1"/>
              <a:t>szinezetű</a:t>
            </a:r>
            <a:r>
              <a:rPr lang="en-US" dirty="0"/>
              <a:t> </a:t>
            </a:r>
            <a:r>
              <a:rPr lang="en-US" dirty="0" err="1"/>
              <a:t>hangulati</a:t>
            </a:r>
            <a:r>
              <a:rPr lang="en-US" dirty="0"/>
              <a:t> </a:t>
            </a:r>
            <a:r>
              <a:rPr lang="en-US" dirty="0" err="1"/>
              <a:t>élet</a:t>
            </a:r>
            <a:r>
              <a:rPr lang="en-US" dirty="0"/>
              <a:t> </a:t>
            </a:r>
            <a:r>
              <a:rPr lang="en-US" dirty="0" err="1"/>
              <a:t>zavara</a:t>
            </a:r>
            <a:r>
              <a:rPr lang="en-US" dirty="0"/>
              <a:t>, </a:t>
            </a:r>
            <a:r>
              <a:rPr lang="en-US" dirty="0" err="1"/>
              <a:t>alvási</a:t>
            </a:r>
            <a:r>
              <a:rPr lang="en-US" dirty="0"/>
              <a:t> </a:t>
            </a:r>
            <a:r>
              <a:rPr lang="en-US" dirty="0" err="1"/>
              <a:t>zavarok</a:t>
            </a:r>
            <a:r>
              <a:rPr lang="en-US" dirty="0"/>
              <a:t>,</a:t>
            </a:r>
            <a:endParaRPr lang="cs-CZ" dirty="0"/>
          </a:p>
          <a:p>
            <a:r>
              <a:rPr lang="en-US" dirty="0" err="1"/>
              <a:t>depresszió</a:t>
            </a:r>
            <a:r>
              <a:rPr lang="en-US" dirty="0"/>
              <a:t> </a:t>
            </a:r>
            <a:r>
              <a:rPr lang="en-US" dirty="0" err="1"/>
              <a:t>krónikus</a:t>
            </a:r>
            <a:r>
              <a:rPr lang="en-US" dirty="0"/>
              <a:t> </a:t>
            </a:r>
            <a:r>
              <a:rPr lang="en-US" dirty="0" err="1"/>
              <a:t>megbetegedés</a:t>
            </a:r>
            <a:r>
              <a:rPr lang="en-US" dirty="0"/>
              <a:t> </a:t>
            </a:r>
            <a:r>
              <a:rPr lang="en-US" dirty="0" err="1"/>
              <a:t>esetében</a:t>
            </a:r>
            <a:r>
              <a:rPr lang="en-US" dirty="0"/>
              <a:t> ( pl. stroke </a:t>
            </a:r>
            <a:r>
              <a:rPr lang="en-US" dirty="0" err="1"/>
              <a:t>után</a:t>
            </a:r>
            <a:r>
              <a:rPr lang="en-US" dirty="0"/>
              <a:t>) ,</a:t>
            </a:r>
            <a:endParaRPr lang="cs-CZ" dirty="0"/>
          </a:p>
          <a:p>
            <a:r>
              <a:rPr lang="en-US" dirty="0"/>
              <a:t>dysmenorrhea, </a:t>
            </a:r>
            <a:r>
              <a:rPr lang="en-US" dirty="0" err="1"/>
              <a:t>mentruációs</a:t>
            </a:r>
            <a:r>
              <a:rPr lang="en-US" dirty="0"/>
              <a:t> </a:t>
            </a:r>
            <a:r>
              <a:rPr lang="en-US" dirty="0" err="1"/>
              <a:t>görcsök</a:t>
            </a:r>
            <a:endParaRPr lang="cs-CZ" dirty="0"/>
          </a:p>
          <a:p>
            <a:r>
              <a:rPr lang="en-US" dirty="0" err="1"/>
              <a:t>epigastriális</a:t>
            </a:r>
            <a:r>
              <a:rPr lang="en-US" dirty="0"/>
              <a:t> </a:t>
            </a:r>
            <a:r>
              <a:rPr lang="en-US" dirty="0" err="1"/>
              <a:t>fájdalom</a:t>
            </a:r>
            <a:r>
              <a:rPr lang="en-US" dirty="0"/>
              <a:t>, (</a:t>
            </a:r>
            <a:r>
              <a:rPr lang="en-US" dirty="0" err="1"/>
              <a:t>peptikus</a:t>
            </a:r>
            <a:r>
              <a:rPr lang="en-US" dirty="0"/>
              <a:t> </a:t>
            </a:r>
            <a:r>
              <a:rPr lang="en-US" dirty="0" err="1"/>
              <a:t>fekély</a:t>
            </a:r>
            <a:r>
              <a:rPr lang="en-US" dirty="0"/>
              <a:t>, </a:t>
            </a: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krónikus</a:t>
            </a:r>
            <a:r>
              <a:rPr lang="en-US" dirty="0"/>
              <a:t> gastritis), </a:t>
            </a:r>
            <a:r>
              <a:rPr lang="en-US" dirty="0" err="1"/>
              <a:t>gyomorgörcs</a:t>
            </a:r>
            <a:endParaRPr lang="cs-CZ" dirty="0"/>
          </a:p>
          <a:p>
            <a:r>
              <a:rPr lang="en-US" dirty="0" err="1"/>
              <a:t>faciális</a:t>
            </a:r>
            <a:r>
              <a:rPr lang="en-US" dirty="0"/>
              <a:t> </a:t>
            </a:r>
            <a:r>
              <a:rPr lang="en-US" dirty="0" err="1"/>
              <a:t>fájdalom</a:t>
            </a:r>
            <a:r>
              <a:rPr lang="en-US" dirty="0"/>
              <a:t> (</a:t>
            </a:r>
            <a:r>
              <a:rPr lang="en-US" dirty="0" err="1"/>
              <a:t>különböző</a:t>
            </a:r>
            <a:r>
              <a:rPr lang="en-US" dirty="0"/>
              <a:t> </a:t>
            </a:r>
            <a:r>
              <a:rPr lang="en-US" dirty="0" err="1"/>
              <a:t>erdetű</a:t>
            </a:r>
            <a:r>
              <a:rPr lang="en-US" dirty="0"/>
              <a:t>), </a:t>
            </a:r>
            <a:r>
              <a:rPr lang="en-US" dirty="0" err="1"/>
              <a:t>prosopalgia</a:t>
            </a:r>
            <a:r>
              <a:rPr lang="en-US" dirty="0"/>
              <a:t>, </a:t>
            </a:r>
            <a:r>
              <a:rPr lang="en-US" dirty="0" err="1"/>
              <a:t>craniomandibularis</a:t>
            </a:r>
            <a:r>
              <a:rPr lang="en-US" dirty="0"/>
              <a:t> </a:t>
            </a:r>
            <a:r>
              <a:rPr lang="en-US" dirty="0" err="1"/>
              <a:t>zavarok</a:t>
            </a:r>
            <a:r>
              <a:rPr lang="en-US" dirty="0"/>
              <a:t>, </a:t>
            </a:r>
            <a:r>
              <a:rPr lang="en-US" dirty="0" err="1"/>
              <a:t>temporomandibularis</a:t>
            </a:r>
            <a:r>
              <a:rPr lang="en-US" dirty="0"/>
              <a:t> </a:t>
            </a:r>
            <a:r>
              <a:rPr lang="en-US" dirty="0" err="1"/>
              <a:t>izületi</a:t>
            </a:r>
            <a:r>
              <a:rPr lang="en-US" dirty="0"/>
              <a:t> </a:t>
            </a:r>
            <a:r>
              <a:rPr lang="en-US" dirty="0" err="1"/>
              <a:t>panaszok</a:t>
            </a:r>
            <a:r>
              <a:rPr lang="en-US" dirty="0"/>
              <a:t>, </a:t>
            </a:r>
            <a:endParaRPr lang="cs-CZ" dirty="0"/>
          </a:p>
          <a:p>
            <a:r>
              <a:rPr lang="en-US" dirty="0" err="1"/>
              <a:t>Fejfájások</a:t>
            </a:r>
            <a:r>
              <a:rPr lang="en-US" dirty="0"/>
              <a:t> (</a:t>
            </a:r>
            <a:r>
              <a:rPr lang="en-US" dirty="0" err="1"/>
              <a:t>főleg</a:t>
            </a:r>
            <a:r>
              <a:rPr lang="en-US" dirty="0"/>
              <a:t> a </a:t>
            </a:r>
            <a:r>
              <a:rPr lang="en-US" dirty="0" err="1"/>
              <a:t>tenziós</a:t>
            </a:r>
            <a:r>
              <a:rPr lang="en-US" dirty="0"/>
              <a:t> </a:t>
            </a:r>
            <a:r>
              <a:rPr lang="en-US" dirty="0" err="1"/>
              <a:t>fejfájás</a:t>
            </a:r>
            <a:r>
              <a:rPr lang="en-US" dirty="0"/>
              <a:t>), </a:t>
            </a:r>
            <a:r>
              <a:rPr lang="en-US" dirty="0" err="1"/>
              <a:t>magasvérnyomás</a:t>
            </a:r>
            <a:r>
              <a:rPr lang="en-US" dirty="0"/>
              <a:t> </a:t>
            </a:r>
            <a:r>
              <a:rPr lang="en-US" dirty="0" err="1"/>
              <a:t>betegség</a:t>
            </a:r>
            <a:r>
              <a:rPr lang="en-US" dirty="0"/>
              <a:t> (</a:t>
            </a:r>
            <a:r>
              <a:rPr lang="en-US" dirty="0" err="1"/>
              <a:t>essentiális</a:t>
            </a:r>
            <a:r>
              <a:rPr lang="en-US" dirty="0"/>
              <a:t>),</a:t>
            </a:r>
            <a:endParaRPr lang="cs-CZ" dirty="0"/>
          </a:p>
          <a:p>
            <a:r>
              <a:rPr lang="en-US" dirty="0" err="1"/>
              <a:t>Szülés</a:t>
            </a:r>
            <a:r>
              <a:rPr lang="en-US" dirty="0"/>
              <a:t> </a:t>
            </a:r>
            <a:r>
              <a:rPr lang="en-US" dirty="0" err="1"/>
              <a:t>bevezetése</a:t>
            </a:r>
            <a:r>
              <a:rPr lang="en-US" dirty="0"/>
              <a:t>: </a:t>
            </a:r>
            <a:r>
              <a:rPr lang="en-US" dirty="0" err="1"/>
              <a:t>tágulási</a:t>
            </a:r>
            <a:r>
              <a:rPr lang="en-US" dirty="0"/>
              <a:t> </a:t>
            </a:r>
            <a:r>
              <a:rPr lang="en-US" dirty="0" err="1"/>
              <a:t>szakasz</a:t>
            </a:r>
            <a:r>
              <a:rPr lang="en-US" dirty="0"/>
              <a:t> </a:t>
            </a:r>
            <a:r>
              <a:rPr lang="en-US" dirty="0" err="1"/>
              <a:t>könnyítése</a:t>
            </a:r>
            <a:r>
              <a:rPr lang="en-US" dirty="0"/>
              <a:t>, </a:t>
            </a:r>
            <a:r>
              <a:rPr lang="en-US" dirty="0" err="1"/>
              <a:t>magzati</a:t>
            </a:r>
            <a:r>
              <a:rPr lang="en-US" dirty="0"/>
              <a:t> </a:t>
            </a:r>
            <a:r>
              <a:rPr lang="en-US" dirty="0" err="1"/>
              <a:t>tartás</a:t>
            </a:r>
            <a:r>
              <a:rPr lang="en-US" dirty="0"/>
              <a:t> </a:t>
            </a:r>
            <a:r>
              <a:rPr lang="en-US" dirty="0" err="1"/>
              <a:t>korrekciója</a:t>
            </a:r>
            <a:endParaRPr lang="cs-CZ" dirty="0"/>
          </a:p>
          <a:p>
            <a:r>
              <a:rPr lang="en-US" dirty="0" err="1"/>
              <a:t>Térdizületi</a:t>
            </a:r>
            <a:r>
              <a:rPr lang="en-US" dirty="0"/>
              <a:t> </a:t>
            </a:r>
            <a:r>
              <a:rPr lang="en-US" dirty="0" err="1"/>
              <a:t>fájdalmak</a:t>
            </a:r>
            <a:r>
              <a:rPr lang="en-US" dirty="0"/>
              <a:t>, </a:t>
            </a:r>
            <a:r>
              <a:rPr lang="en-US" dirty="0" err="1"/>
              <a:t>derékfájdalmak</a:t>
            </a:r>
            <a:r>
              <a:rPr lang="en-US" dirty="0"/>
              <a:t> (discus hernia, </a:t>
            </a:r>
            <a:r>
              <a:rPr lang="en-US" dirty="0" err="1"/>
              <a:t>discopathia</a:t>
            </a:r>
            <a:r>
              <a:rPr lang="en-US" dirty="0"/>
              <a:t>, postoperative </a:t>
            </a:r>
            <a:r>
              <a:rPr lang="en-US" dirty="0" err="1"/>
              <a:t>fájdalmak</a:t>
            </a:r>
            <a:r>
              <a:rPr lang="en-US" dirty="0"/>
              <a:t>)</a:t>
            </a:r>
            <a:endParaRPr lang="cs-CZ" dirty="0"/>
          </a:p>
          <a:p>
            <a:r>
              <a:rPr lang="en-US" dirty="0" err="1"/>
              <a:t>Nyaki-vállizületi</a:t>
            </a:r>
            <a:r>
              <a:rPr lang="en-US" dirty="0"/>
              <a:t> </a:t>
            </a:r>
            <a:r>
              <a:rPr lang="en-US" dirty="0" err="1"/>
              <a:t>panaszok</a:t>
            </a:r>
            <a:r>
              <a:rPr lang="en-US" dirty="0"/>
              <a:t>, (</a:t>
            </a:r>
            <a:r>
              <a:rPr lang="en-US" dirty="0" err="1"/>
              <a:t>nyakvállöv</a:t>
            </a:r>
            <a:r>
              <a:rPr lang="en-US" dirty="0"/>
              <a:t> </a:t>
            </a:r>
            <a:r>
              <a:rPr lang="en-US" dirty="0" err="1"/>
              <a:t>szindroma</a:t>
            </a:r>
            <a:r>
              <a:rPr lang="en-US" dirty="0"/>
              <a:t>), </a:t>
            </a:r>
            <a:r>
              <a:rPr lang="en-US" dirty="0" err="1"/>
              <a:t>Leukopaenia</a:t>
            </a:r>
            <a:endParaRPr lang="cs-CZ" dirty="0"/>
          </a:p>
          <a:p>
            <a:r>
              <a:rPr lang="en-US" dirty="0" err="1"/>
              <a:t>Hányás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émelygés</a:t>
            </a:r>
            <a:r>
              <a:rPr lang="en-US" dirty="0"/>
              <a:t>, </a:t>
            </a:r>
            <a:r>
              <a:rPr lang="en-US" dirty="0" err="1"/>
              <a:t>veseköves</a:t>
            </a:r>
            <a:r>
              <a:rPr lang="en-US" dirty="0"/>
              <a:t> </a:t>
            </a:r>
            <a:r>
              <a:rPr lang="en-US" dirty="0" err="1"/>
              <a:t>görcs</a:t>
            </a:r>
            <a:endParaRPr lang="cs-CZ" dirty="0"/>
          </a:p>
          <a:p>
            <a:r>
              <a:rPr lang="en-US" dirty="0" err="1"/>
              <a:t>Műtét</a:t>
            </a:r>
            <a:r>
              <a:rPr lang="en-US" dirty="0"/>
              <a:t> </a:t>
            </a:r>
            <a:r>
              <a:rPr lang="en-US" dirty="0" err="1"/>
              <a:t>utáni</a:t>
            </a:r>
            <a:r>
              <a:rPr lang="en-US" dirty="0"/>
              <a:t> </a:t>
            </a:r>
            <a:r>
              <a:rPr lang="en-US" dirty="0" err="1"/>
              <a:t>fájdalom</a:t>
            </a:r>
            <a:r>
              <a:rPr lang="en-US" dirty="0"/>
              <a:t> </a:t>
            </a:r>
            <a:r>
              <a:rPr lang="en-US" dirty="0" err="1"/>
              <a:t>szindrómák</a:t>
            </a:r>
            <a:endParaRPr lang="cs-CZ" dirty="0"/>
          </a:p>
          <a:p>
            <a:r>
              <a:rPr lang="en-US" dirty="0" err="1"/>
              <a:t>Temporomandibularis</a:t>
            </a:r>
            <a:r>
              <a:rPr lang="en-US" dirty="0"/>
              <a:t> </a:t>
            </a:r>
            <a:r>
              <a:rPr lang="en-US" dirty="0" err="1"/>
              <a:t>izületi</a:t>
            </a:r>
            <a:r>
              <a:rPr lang="en-US" dirty="0"/>
              <a:t> </a:t>
            </a:r>
            <a:r>
              <a:rPr lang="en-US" dirty="0" err="1"/>
              <a:t>panaszok</a:t>
            </a:r>
            <a:r>
              <a:rPr lang="en-US" dirty="0"/>
              <a:t>, </a:t>
            </a:r>
            <a:r>
              <a:rPr lang="en-US" dirty="0" err="1"/>
              <a:t>fogászati</a:t>
            </a:r>
            <a:r>
              <a:rPr lang="en-US" dirty="0"/>
              <a:t> </a:t>
            </a:r>
            <a:r>
              <a:rPr lang="en-US" dirty="0" err="1"/>
              <a:t>panaszok</a:t>
            </a:r>
            <a:r>
              <a:rPr lang="en-US" dirty="0"/>
              <a:t> </a:t>
            </a:r>
            <a:r>
              <a:rPr lang="en-US" dirty="0" err="1"/>
              <a:t>kezelés</a:t>
            </a:r>
            <a:r>
              <a:rPr lang="en-US" dirty="0"/>
              <a:t> </a:t>
            </a:r>
            <a:r>
              <a:rPr lang="en-US" dirty="0" err="1"/>
              <a:t>előtti</a:t>
            </a:r>
            <a:r>
              <a:rPr lang="en-US" dirty="0"/>
              <a:t>  </a:t>
            </a:r>
            <a:r>
              <a:rPr lang="en-US" dirty="0" err="1"/>
              <a:t>fájdalomcsillapitása</a:t>
            </a:r>
            <a:r>
              <a:rPr lang="en-US" dirty="0"/>
              <a:t>,</a:t>
            </a:r>
            <a:endParaRPr lang="cs-CZ" dirty="0"/>
          </a:p>
          <a:p>
            <a:r>
              <a:rPr lang="en-US" dirty="0" err="1"/>
              <a:t>Lágyrész</a:t>
            </a:r>
            <a:r>
              <a:rPr lang="en-US" dirty="0"/>
              <a:t> </a:t>
            </a:r>
            <a:r>
              <a:rPr lang="en-US" dirty="0" err="1"/>
              <a:t>reumatizmus</a:t>
            </a:r>
            <a:r>
              <a:rPr lang="en-US" dirty="0"/>
              <a:t>, </a:t>
            </a:r>
            <a:r>
              <a:rPr lang="en-US" dirty="0" err="1"/>
              <a:t>teniszkönyök</a:t>
            </a:r>
            <a:r>
              <a:rPr lang="en-US" dirty="0"/>
              <a:t>, Lumbago,</a:t>
            </a:r>
            <a:endParaRPr lang="cs-CZ" dirty="0"/>
          </a:p>
          <a:p>
            <a:r>
              <a:rPr lang="en-US" dirty="0"/>
              <a:t>Stroke </a:t>
            </a:r>
            <a:r>
              <a:rPr lang="en-US" dirty="0" err="1"/>
              <a:t>maradványtüneteinek</a:t>
            </a:r>
            <a:r>
              <a:rPr lang="en-US" dirty="0"/>
              <a:t> </a:t>
            </a:r>
            <a:r>
              <a:rPr lang="en-US" dirty="0" err="1"/>
              <a:t>javítása</a:t>
            </a:r>
            <a:r>
              <a:rPr lang="en-US" dirty="0"/>
              <a:t>, </a:t>
            </a:r>
            <a:r>
              <a:rPr lang="en-US" dirty="0" err="1"/>
              <a:t>rehabilitáció</a:t>
            </a:r>
            <a:r>
              <a:rPr lang="en-US" dirty="0"/>
              <a:t>,</a:t>
            </a:r>
            <a:endParaRPr lang="cs-CZ" dirty="0"/>
          </a:p>
          <a:p>
            <a:r>
              <a:rPr lang="en-US" dirty="0" err="1"/>
              <a:t>Mozgássérült</a:t>
            </a:r>
            <a:r>
              <a:rPr lang="en-US" dirty="0"/>
              <a:t> </a:t>
            </a:r>
            <a:r>
              <a:rPr lang="en-US" dirty="0" err="1"/>
              <a:t>gyermekek</a:t>
            </a:r>
            <a:r>
              <a:rPr lang="en-US" dirty="0"/>
              <a:t> </a:t>
            </a:r>
            <a:r>
              <a:rPr lang="en-US" dirty="0" err="1"/>
              <a:t>habilitációja</a:t>
            </a:r>
            <a:r>
              <a:rPr lang="en-US" dirty="0"/>
              <a:t>, </a:t>
            </a:r>
            <a:r>
              <a:rPr lang="en-US" dirty="0" err="1"/>
              <a:t>mentális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mozgásfejlesztése</a:t>
            </a:r>
            <a:endParaRPr lang="en-US" dirty="0"/>
          </a:p>
          <a:p>
            <a:r>
              <a:rPr lang="en-US" b="1" i="1" dirty="0" err="1">
                <a:solidFill>
                  <a:srgbClr val="FF0000"/>
                </a:solidFill>
              </a:rPr>
              <a:t>Bizonyos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tünetek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mérséklése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daganatos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megbetegedésekben</a:t>
            </a:r>
            <a:r>
              <a:rPr lang="en-US" b="1" dirty="0"/>
              <a:t>…</a:t>
            </a:r>
            <a:endParaRPr lang="cs-CZ" b="1" dirty="0"/>
          </a:p>
          <a:p>
            <a:pPr marL="0" indent="0">
              <a:buNone/>
            </a:pPr>
            <a:r>
              <a:rPr lang="en-US" b="1" dirty="0"/>
              <a:t> </a:t>
            </a:r>
            <a:endParaRPr lang="cs-CZ" b="1" dirty="0"/>
          </a:p>
          <a:p>
            <a:pPr marL="0" indent="0">
              <a:buNone/>
            </a:pPr>
            <a:r>
              <a:rPr lang="hu-HU" dirty="0"/>
              <a:t>Hegyi,G-Li JI’an: </a:t>
            </a:r>
            <a:r>
              <a:rPr lang="hu-HU" b="1" dirty="0"/>
              <a:t>S</a:t>
            </a:r>
            <a:r>
              <a:rPr lang="en-US" b="1" dirty="0"/>
              <a:t>y</a:t>
            </a:r>
            <a:r>
              <a:rPr lang="hu-HU" b="1" dirty="0"/>
              <a:t>nergy Oncothermy  and Traditional C</a:t>
            </a:r>
            <a:r>
              <a:rPr lang="en-US" b="1" dirty="0"/>
              <a:t>h</a:t>
            </a:r>
            <a:r>
              <a:rPr lang="hu-HU" b="1" dirty="0"/>
              <a:t>inese Medicine, </a:t>
            </a:r>
            <a:r>
              <a:rPr lang="en-US" dirty="0"/>
              <a:t>European Journal of Integrative Medicine volume 7, issue 4, year 2015</a:t>
            </a:r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7515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442</TotalTime>
  <Words>2645</Words>
  <Application>Microsoft Office PowerPoint</Application>
  <PresentationFormat>Custom</PresentationFormat>
  <Paragraphs>318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PMingLiU</vt:lpstr>
      <vt:lpstr>Adobe Fan Heiti Std B</vt:lpstr>
      <vt:lpstr>Arial</vt:lpstr>
      <vt:lpstr>Bookman Old Style</vt:lpstr>
      <vt:lpstr>Calibri</vt:lpstr>
      <vt:lpstr>Century Schoolbook</vt:lpstr>
      <vt:lpstr>Times</vt:lpstr>
      <vt:lpstr>Times New Roman</vt:lpstr>
      <vt:lpstr>Wingdings</vt:lpstr>
      <vt:lpstr>Wingdings 2</vt:lpstr>
      <vt:lpstr>Loggia</vt:lpstr>
      <vt:lpstr>a komplementer (integratív) /hagyományos orvoslás Postgraduális képzésekben</vt:lpstr>
      <vt:lpstr> Természetes gyógymódok: „Egészségügyi tevékenység”</vt:lpstr>
      <vt:lpstr>Természetes gyógymódok Magyarországon</vt:lpstr>
      <vt:lpstr>A PTE ETK „Integrativ Medicina” tanszék feladatai</vt:lpstr>
      <vt:lpstr>Tanszéki tevékenység (2010 - óta</vt:lpstr>
      <vt:lpstr>WHO Traditional Medicine Strategy 2002-2023</vt:lpstr>
      <vt:lpstr>PowerPoint Presentation</vt:lpstr>
      <vt:lpstr>PowerPoint Presentation</vt:lpstr>
      <vt:lpstr>Esettanulmányok és randomizált kontrollált vizsgálatok alapján a következő betegségek esetében lehet  HKO/TCM akupunktúrás kezeléseket végezni: (forrás: WHO, 2007) </vt:lpstr>
      <vt:lpstr>   Acupuncture is usually used as an addition to conventional (standard) therapy for cancer patients </vt:lpstr>
      <vt:lpstr>TCM (as a part of CAM) and canc</vt:lpstr>
      <vt:lpstr>PowerPoint Presentation</vt:lpstr>
      <vt:lpstr>Ki  is volt Konfuciusz?</vt:lpstr>
      <vt:lpstr>Konfuciusz máig ható tanai</vt:lpstr>
      <vt:lpstr>Konfuciusz tanai az életmódról</vt:lpstr>
      <vt:lpstr>Hagyományos Kínai Orvoslás és Konfuciusz</vt:lpstr>
      <vt:lpstr>Konfuciusz tanainak üzenete</vt:lpstr>
      <vt:lpstr>Konfuciusz Intézetek Magyarországon</vt:lpstr>
      <vt:lpstr>       Hagyományos Kínai Orvoslás és  a Konfuciusz Intézetek</vt:lpstr>
      <vt:lpstr>A  II. európai Hagyományos Kínai Orvoslás Konfuciusz Intézet létesült a Pécsi Tudományegyetemen 2015-ben</vt:lpstr>
      <vt:lpstr>    PTE ETK  TCM / HKO Konfuciusz Intézet  tevékenységei  a HKO  területén</vt:lpstr>
      <vt:lpstr>A PTE ETK    Konfuciusz Intézet tudományos aktivitásai</vt:lpstr>
      <vt:lpstr>PowerPoint Presentation</vt:lpstr>
      <vt:lpstr>Konferencia aktivitások</vt:lpstr>
      <vt:lpstr>Szakmai folyóiratok szerkesztőbizottsági tagságai </vt:lpstr>
      <vt:lpstr>      Összegzés:</vt:lpstr>
      <vt:lpstr>Pár szemléltető kép: </vt:lpstr>
      <vt:lpstr>TCM postgraduális tanfolyam orvosoknak</vt:lpstr>
      <vt:lpstr>Hagyományos Kínai Orvoslás (TCM) záróvizsgája szakorvosoknak (2o14)</vt:lpstr>
      <vt:lpstr>„CAMbrella”  pan-európai kutatási projekt, 2010-2013</vt:lpstr>
      <vt:lpstr>PowerPoint Presentation</vt:lpstr>
      <vt:lpstr>NATO PROJECT, 2O13-2O16</vt:lpstr>
      <vt:lpstr>PowerPoint Presentation</vt:lpstr>
      <vt:lpstr>Magyar Integrativ medicina Szövetség</vt:lpstr>
      <vt:lpstr>MIMSZ Program</vt:lpstr>
      <vt:lpstr>PowerPoint Presentation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Betlehem_Jozsef_Civilizacios lenyomatok 2019</dc:title>
  <dc:creator>jozsef.betlehem</dc:creator>
  <cp:lastModifiedBy>SNIN Project</cp:lastModifiedBy>
  <cp:revision>32</cp:revision>
  <dcterms:created xsi:type="dcterms:W3CDTF">2019-06-27T16:08:05Z</dcterms:created>
  <dcterms:modified xsi:type="dcterms:W3CDTF">2022-04-12T08:33:04Z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2019-06-27T00:00:00Z</vt:filetime>
  </property>
  <property fmtid="{D5CDD505-2E9C-101B-9397-08002B2CF9AE}" pid="3" name="LastSaved">
    <vt:filetime>2019-06-27T00:00:00Z</vt:filetime>
  </property>
</Properties>
</file>