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31"/>
  </p:notesMasterIdLst>
  <p:sldIdLst>
    <p:sldId id="256" r:id="rId2"/>
    <p:sldId id="345" r:id="rId3"/>
    <p:sldId id="334" r:id="rId4"/>
    <p:sldId id="311" r:id="rId5"/>
    <p:sldId id="305" r:id="rId6"/>
    <p:sldId id="321" r:id="rId7"/>
    <p:sldId id="324" r:id="rId8"/>
    <p:sldId id="327" r:id="rId9"/>
    <p:sldId id="339" r:id="rId10"/>
    <p:sldId id="328" r:id="rId11"/>
    <p:sldId id="329" r:id="rId12"/>
    <p:sldId id="331" r:id="rId13"/>
    <p:sldId id="341" r:id="rId14"/>
    <p:sldId id="342" r:id="rId15"/>
    <p:sldId id="352" r:id="rId16"/>
    <p:sldId id="322" r:id="rId17"/>
    <p:sldId id="330" r:id="rId18"/>
    <p:sldId id="340" r:id="rId19"/>
    <p:sldId id="355" r:id="rId20"/>
    <p:sldId id="344" r:id="rId21"/>
    <p:sldId id="323" r:id="rId22"/>
    <p:sldId id="320" r:id="rId23"/>
    <p:sldId id="316" r:id="rId24"/>
    <p:sldId id="357" r:id="rId25"/>
    <p:sldId id="358" r:id="rId26"/>
    <p:sldId id="350" r:id="rId27"/>
    <p:sldId id="335" r:id="rId28"/>
    <p:sldId id="261" r:id="rId29"/>
    <p:sldId id="347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AC8"/>
    <a:srgbClr val="FFC000"/>
    <a:srgbClr val="92D050"/>
    <a:srgbClr val="00B0F0"/>
    <a:srgbClr val="FF505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ABD0A7-0935-4F16-AF92-D9A4D202975E}">
  <a:tblStyle styleId="{7FABD0A7-0935-4F16-AF92-D9A4D202975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ELEF  2019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Munka1!$A$2:$A$4</c:f>
              <c:strCache>
                <c:ptCount val="3"/>
                <c:pt idx="0">
                  <c:v>Dohányzik</c:v>
                </c:pt>
                <c:pt idx="1">
                  <c:v>18 éves kora előtt</c:v>
                </c:pt>
                <c:pt idx="2">
                  <c:v>Kézzel sodort</c:v>
                </c:pt>
              </c:strCache>
            </c:strRef>
          </c:cat>
          <c:val>
            <c:numRef>
              <c:f>Munka1!$B$2:$B$4</c:f>
              <c:numCache>
                <c:formatCode>General</c:formatCode>
                <c:ptCount val="3"/>
                <c:pt idx="0">
                  <c:v>24.9</c:v>
                </c:pt>
                <c:pt idx="1">
                  <c:v>44.9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4-4067-836B-09F8E3CD10B3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Hősök tere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Munka1!$A$2:$A$4</c:f>
              <c:strCache>
                <c:ptCount val="3"/>
                <c:pt idx="0">
                  <c:v>Dohányzik</c:v>
                </c:pt>
                <c:pt idx="1">
                  <c:v>18 éves kora előtt</c:v>
                </c:pt>
                <c:pt idx="2">
                  <c:v>Kézzel sodort</c:v>
                </c:pt>
              </c:strCache>
            </c:strRef>
          </c:cat>
          <c:val>
            <c:numRef>
              <c:f>Munka1!$C$2:$C$4</c:f>
              <c:numCache>
                <c:formatCode>General</c:formatCode>
                <c:ptCount val="3"/>
                <c:pt idx="0">
                  <c:v>77.3</c:v>
                </c:pt>
                <c:pt idx="1">
                  <c:v>75</c:v>
                </c:pt>
                <c:pt idx="2">
                  <c:v>82.5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04-4067-836B-09F8E3CD10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638091583"/>
        <c:axId val="1638104895"/>
      </c:barChart>
      <c:catAx>
        <c:axId val="1638091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638104895"/>
        <c:crosses val="autoZero"/>
        <c:auto val="1"/>
        <c:lblAlgn val="ctr"/>
        <c:lblOffset val="100"/>
        <c:noMultiLvlLbl val="0"/>
      </c:catAx>
      <c:valAx>
        <c:axId val="1638104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638091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ELEF 2019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Munka1!$A$2:$A$6</c:f>
              <c:strCache>
                <c:ptCount val="5"/>
                <c:pt idx="0">
                  <c:v>Éves fogorvos látogatás</c:v>
                </c:pt>
                <c:pt idx="1">
                  <c:v>Fogak állapotának jó megítélése</c:v>
                </c:pt>
                <c:pt idx="2">
                  <c:v>Van lyukas foga</c:v>
                </c:pt>
                <c:pt idx="3">
                  <c:v>Van hiányzó foga</c:v>
                </c:pt>
                <c:pt idx="4">
                  <c:v>Van valamilyen fogprotézise </c:v>
                </c:pt>
              </c:strCache>
            </c:strRef>
          </c:cat>
          <c:val>
            <c:numRef>
              <c:f>Munka1!$B$2:$B$6</c:f>
              <c:numCache>
                <c:formatCode>General</c:formatCode>
                <c:ptCount val="5"/>
                <c:pt idx="0">
                  <c:v>56</c:v>
                </c:pt>
                <c:pt idx="1">
                  <c:v>63</c:v>
                </c:pt>
                <c:pt idx="2">
                  <c:v>29</c:v>
                </c:pt>
                <c:pt idx="3">
                  <c:v>60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4-4067-836B-09F8E3CD10B3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Hősök tere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Munka1!$A$2:$A$6</c:f>
              <c:strCache>
                <c:ptCount val="5"/>
                <c:pt idx="0">
                  <c:v>Éves fogorvos látogatás</c:v>
                </c:pt>
                <c:pt idx="1">
                  <c:v>Fogak állapotának jó megítélése</c:v>
                </c:pt>
                <c:pt idx="2">
                  <c:v>Van lyukas foga</c:v>
                </c:pt>
                <c:pt idx="3">
                  <c:v>Van hiányzó foga</c:v>
                </c:pt>
                <c:pt idx="4">
                  <c:v>Van valamilyen fogprotézise </c:v>
                </c:pt>
              </c:strCache>
            </c:strRef>
          </c:cat>
          <c:val>
            <c:numRef>
              <c:f>Munka1!$C$2:$C$6</c:f>
              <c:numCache>
                <c:formatCode>General</c:formatCode>
                <c:ptCount val="5"/>
                <c:pt idx="0">
                  <c:v>23</c:v>
                </c:pt>
                <c:pt idx="1">
                  <c:v>19.7</c:v>
                </c:pt>
                <c:pt idx="2">
                  <c:v>59.2</c:v>
                </c:pt>
                <c:pt idx="3">
                  <c:v>87.5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04-4067-836B-09F8E3CD10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638091583"/>
        <c:axId val="1638104895"/>
      </c:barChart>
      <c:catAx>
        <c:axId val="1638091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638104895"/>
        <c:crosses val="autoZero"/>
        <c:auto val="1"/>
        <c:lblAlgn val="ctr"/>
        <c:lblOffset val="100"/>
        <c:noMultiLvlLbl val="0"/>
      </c:catAx>
      <c:valAx>
        <c:axId val="1638104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638091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ELEF  2019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</c:f>
              <c:strCache>
                <c:ptCount val="1"/>
                <c:pt idx="0">
                  <c:v>Próbált már leszokni</c:v>
                </c:pt>
              </c:strCache>
            </c:strRef>
          </c:cat>
          <c:val>
            <c:numRef>
              <c:f>Munka1!$B$2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4-4067-836B-09F8E3CD10B3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Hősök tere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</c:f>
              <c:strCache>
                <c:ptCount val="1"/>
                <c:pt idx="0">
                  <c:v>Próbált már leszokni</c:v>
                </c:pt>
              </c:strCache>
            </c:strRef>
          </c:cat>
          <c:val>
            <c:numRef>
              <c:f>Munka1!$C$2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04-4067-836B-09F8E3CD10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638091583"/>
        <c:axId val="1638104895"/>
      </c:barChart>
      <c:catAx>
        <c:axId val="1638091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638104895"/>
        <c:crosses val="autoZero"/>
        <c:auto val="1"/>
        <c:lblAlgn val="ctr"/>
        <c:lblOffset val="100"/>
        <c:noMultiLvlLbl val="0"/>
      </c:catAx>
      <c:valAx>
        <c:axId val="1638104895"/>
        <c:scaling>
          <c:orientation val="minMax"/>
          <c:max val="6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6380915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solidFill>
                <a:schemeClr val="bg2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Munka1!$A$2:$A$9</c:f>
              <c:strCache>
                <c:ptCount val="8"/>
                <c:pt idx="0">
                  <c:v>Szennyeződés és más</c:v>
                </c:pt>
                <c:pt idx="1">
                  <c:v>Geofizikai tényezők</c:v>
                </c:pt>
                <c:pt idx="2">
                  <c:v>Alkohol</c:v>
                </c:pt>
                <c:pt idx="3">
                  <c:v>Foglalkozás</c:v>
                </c:pt>
                <c:pt idx="4">
                  <c:v>Szexuális magatartás</c:v>
                </c:pt>
                <c:pt idx="5">
                  <c:v>Fertőzések</c:v>
                </c:pt>
                <c:pt idx="6">
                  <c:v>Dohányzás</c:v>
                </c:pt>
                <c:pt idx="7">
                  <c:v>Táplálkozás</c:v>
                </c:pt>
              </c:strCache>
            </c:strRef>
          </c:cat>
          <c:val>
            <c:numRef>
              <c:f>Munka1!$B$2:$B$9</c:f>
              <c:numCache>
                <c:formatCode>0%</c:formatCode>
                <c:ptCount val="8"/>
                <c:pt idx="0">
                  <c:v>0.02</c:v>
                </c:pt>
                <c:pt idx="1">
                  <c:v>0.03</c:v>
                </c:pt>
                <c:pt idx="2">
                  <c:v>0.03</c:v>
                </c:pt>
                <c:pt idx="3">
                  <c:v>0.04</c:v>
                </c:pt>
                <c:pt idx="4">
                  <c:v>7.0000000000000007E-2</c:v>
                </c:pt>
                <c:pt idx="5">
                  <c:v>0.1</c:v>
                </c:pt>
                <c:pt idx="6">
                  <c:v>0.3</c:v>
                </c:pt>
                <c:pt idx="7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9-4EE6-A832-480C1E92D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608960"/>
        <c:axId val="45610496"/>
      </c:barChart>
      <c:catAx>
        <c:axId val="456089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5610496"/>
        <c:crosses val="autoZero"/>
        <c:auto val="1"/>
        <c:lblAlgn val="ctr"/>
        <c:lblOffset val="100"/>
        <c:noMultiLvlLbl val="0"/>
      </c:catAx>
      <c:valAx>
        <c:axId val="4561049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45608960"/>
        <c:crosses val="autoZero"/>
        <c:crossBetween val="between"/>
      </c:valAx>
      <c:spPr>
        <a:noFill/>
        <a:ln w="25402">
          <a:noFill/>
        </a:ln>
      </c:spPr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2"/>
          </a:solidFill>
          <a:latin typeface="Garamond" panose="02020404030301010803" pitchFamily="18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184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7821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dirty="0">
                <a:solidFill>
                  <a:schemeClr val="bg2"/>
                </a:solidFill>
              </a:rPr>
              <a:t>https://www.szabadeuropa.hu/a/n%C3%A9zze-meg-r%C3%A9szletesen-honnan-hi%C3%A1nyoznak-a-h%C3%A1ziorvosok-/30862976.html</a:t>
            </a:r>
            <a:endParaRPr lang="hu-HU" sz="1100" dirty="0">
              <a:solidFill>
                <a:schemeClr val="bg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>
                <a:latin typeface="Garamond" panose="02020404030301010803" pitchFamily="18" charset="0"/>
              </a:rPr>
              <a:t>Több</a:t>
            </a:r>
            <a:r>
              <a:rPr lang="en-US" dirty="0">
                <a:latin typeface="Garamond" panose="02020404030301010803" pitchFamily="18" charset="0"/>
              </a:rPr>
              <a:t> mint 700 </a:t>
            </a:r>
            <a:r>
              <a:rPr lang="en-US" dirty="0" err="1">
                <a:latin typeface="Garamond" panose="02020404030301010803" pitchFamily="18" charset="0"/>
              </a:rPr>
              <a:t>ezer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magyar</a:t>
            </a:r>
            <a:r>
              <a:rPr lang="en-US" dirty="0">
                <a:latin typeface="Garamond" panose="02020404030301010803" pitchFamily="18" charset="0"/>
              </a:rPr>
              <a:t> ember </a:t>
            </a:r>
            <a:r>
              <a:rPr lang="en-US" dirty="0" err="1">
                <a:latin typeface="Garamond" panose="02020404030301010803" pitchFamily="18" charset="0"/>
              </a:rPr>
              <a:t>él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olyan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körzetekben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ahol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betöltetlen</a:t>
            </a:r>
            <a:r>
              <a:rPr lang="en-US" dirty="0">
                <a:latin typeface="Garamond" panose="02020404030301010803" pitchFamily="18" charset="0"/>
              </a:rPr>
              <a:t> a </a:t>
            </a:r>
            <a:r>
              <a:rPr lang="en-US" dirty="0" err="1">
                <a:latin typeface="Garamond" panose="02020404030301010803" pitchFamily="18" charset="0"/>
              </a:rPr>
              <a:t>háziorvosi</a:t>
            </a:r>
            <a:r>
              <a:rPr lang="en-US" dirty="0">
                <a:latin typeface="Garamond" panose="02020404030301010803" pitchFamily="18" charset="0"/>
              </a:rPr>
              <a:t> praxis, a NEAK </a:t>
            </a:r>
            <a:r>
              <a:rPr lang="en-US" dirty="0" err="1">
                <a:latin typeface="Garamond" panose="02020404030301010803" pitchFamily="18" charset="0"/>
              </a:rPr>
              <a:t>adatai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alapján</a:t>
            </a:r>
            <a:r>
              <a:rPr lang="en-US" dirty="0">
                <a:latin typeface="Garamond" panose="02020404030301010803" pitchFamily="18" charset="0"/>
              </a:rPr>
              <a:t>. </a:t>
            </a:r>
            <a:r>
              <a:rPr lang="en-US" dirty="0" err="1">
                <a:latin typeface="Garamond" panose="02020404030301010803" pitchFamily="18" charset="0"/>
              </a:rPr>
              <a:t>Közülük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több</a:t>
            </a:r>
            <a:r>
              <a:rPr lang="en-US" dirty="0">
                <a:latin typeface="Garamond" panose="02020404030301010803" pitchFamily="18" charset="0"/>
              </a:rPr>
              <a:t> mint </a:t>
            </a:r>
            <a:r>
              <a:rPr lang="en-US" dirty="0" err="1">
                <a:latin typeface="Garamond" panose="02020404030301010803" pitchFamily="18" charset="0"/>
              </a:rPr>
              <a:t>félmillióan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szembesülnek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azzal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hogy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tartósan</a:t>
            </a:r>
            <a:r>
              <a:rPr lang="en-US" dirty="0">
                <a:latin typeface="Garamond" panose="02020404030301010803" pitchFamily="18" charset="0"/>
              </a:rPr>
              <a:t> (</a:t>
            </a:r>
            <a:r>
              <a:rPr lang="en-US" dirty="0" err="1">
                <a:latin typeface="Garamond" panose="02020404030301010803" pitchFamily="18" charset="0"/>
              </a:rPr>
              <a:t>több</a:t>
            </a:r>
            <a:r>
              <a:rPr lang="en-US" dirty="0">
                <a:latin typeface="Garamond" panose="02020404030301010803" pitchFamily="18" charset="0"/>
              </a:rPr>
              <a:t> mint </a:t>
            </a:r>
            <a:r>
              <a:rPr lang="en-US" dirty="0" err="1">
                <a:latin typeface="Garamond" panose="02020404030301010803" pitchFamily="18" charset="0"/>
              </a:rPr>
              <a:t>fél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éve</a:t>
            </a:r>
            <a:r>
              <a:rPr lang="en-US" dirty="0">
                <a:latin typeface="Garamond" panose="02020404030301010803" pitchFamily="18" charset="0"/>
              </a:rPr>
              <a:t>) </a:t>
            </a:r>
            <a:r>
              <a:rPr lang="en-US" dirty="0" err="1">
                <a:latin typeface="Garamond" panose="02020404030301010803" pitchFamily="18" charset="0"/>
              </a:rPr>
              <a:t>nincs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állandó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háziorvosuk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nagyjából</a:t>
            </a:r>
            <a:r>
              <a:rPr lang="en-US" dirty="0">
                <a:latin typeface="Garamond" panose="02020404030301010803" pitchFamily="18" charset="0"/>
              </a:rPr>
              <a:t> 150 </a:t>
            </a:r>
            <a:r>
              <a:rPr lang="en-US" dirty="0" err="1">
                <a:latin typeface="Garamond" panose="02020404030301010803" pitchFamily="18" charset="0"/>
              </a:rPr>
              <a:t>ezer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embert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pedig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több</a:t>
            </a:r>
            <a:r>
              <a:rPr lang="en-US" dirty="0">
                <a:latin typeface="Garamond" panose="02020404030301010803" pitchFamily="18" charset="0"/>
              </a:rPr>
              <a:t> mint </a:t>
            </a:r>
            <a:r>
              <a:rPr lang="en-US" dirty="0" err="1">
                <a:latin typeface="Garamond" panose="02020404030301010803" pitchFamily="18" charset="0"/>
              </a:rPr>
              <a:t>öt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éve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lát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állandó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háziorvos</a:t>
            </a:r>
            <a:r>
              <a:rPr lang="en-US" dirty="0">
                <a:latin typeface="Garamond" panose="02020404030301010803" pitchFamily="18" charset="0"/>
              </a:rPr>
              <a:t>.</a:t>
            </a:r>
            <a:endParaRPr lang="hu-HU" dirty="0">
              <a:latin typeface="Garamond" panose="020204040303010108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hu-HU" sz="1100" dirty="0">
              <a:solidFill>
                <a:schemeClr val="bg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hu-HU" sz="1100" dirty="0">
              <a:solidFill>
                <a:schemeClr val="bg2"/>
              </a:solidFill>
            </a:endParaRPr>
          </a:p>
          <a:p>
            <a:r>
              <a:rPr lang="en-US" dirty="0"/>
              <a:t>A 2021. </a:t>
            </a:r>
            <a:r>
              <a:rPr lang="en-US" dirty="0" err="1"/>
              <a:t>február</a:t>
            </a:r>
            <a:r>
              <a:rPr lang="en-US" dirty="0"/>
              <a:t> </a:t>
            </a:r>
            <a:r>
              <a:rPr lang="en-US" dirty="0" err="1"/>
              <a:t>elsejei</a:t>
            </a:r>
            <a:r>
              <a:rPr lang="en-US" dirty="0"/>
              <a:t> </a:t>
            </a:r>
            <a:r>
              <a:rPr lang="en-US" dirty="0" err="1"/>
              <a:t>adatok</a:t>
            </a:r>
            <a:r>
              <a:rPr lang="en-US" dirty="0"/>
              <a:t> </a:t>
            </a:r>
            <a:r>
              <a:rPr lang="en-US" dirty="0" err="1"/>
              <a:t>szerint</a:t>
            </a:r>
            <a:r>
              <a:rPr lang="en-US" dirty="0"/>
              <a:t> </a:t>
            </a:r>
            <a:r>
              <a:rPr lang="en-US" b="1" dirty="0"/>
              <a:t>609 </a:t>
            </a:r>
            <a:r>
              <a:rPr lang="en-US" b="1" dirty="0" err="1"/>
              <a:t>betöltetlen</a:t>
            </a:r>
            <a:r>
              <a:rPr lang="en-US" b="1" dirty="0"/>
              <a:t> </a:t>
            </a:r>
            <a:r>
              <a:rPr lang="en-US" b="1" dirty="0" err="1"/>
              <a:t>háziorvosi</a:t>
            </a:r>
            <a:r>
              <a:rPr lang="en-US" b="1" dirty="0"/>
              <a:t> praxis van </a:t>
            </a:r>
            <a:r>
              <a:rPr lang="en-US" b="1" dirty="0" err="1"/>
              <a:t>Magyarországon</a:t>
            </a:r>
            <a:r>
              <a:rPr lang="en-US" dirty="0"/>
              <a:t>, </a:t>
            </a:r>
            <a:r>
              <a:rPr lang="en-US" dirty="0" err="1"/>
              <a:t>összesen</a:t>
            </a:r>
            <a:r>
              <a:rPr lang="en-US" dirty="0"/>
              <a:t> 458 </a:t>
            </a:r>
            <a:r>
              <a:rPr lang="en-US" dirty="0" err="1"/>
              <a:t>településen</a:t>
            </a:r>
            <a:r>
              <a:rPr lang="en-US" dirty="0"/>
              <a:t>. A 609 </a:t>
            </a:r>
            <a:r>
              <a:rPr lang="en-US" dirty="0" err="1"/>
              <a:t>praxisból</a:t>
            </a:r>
            <a:r>
              <a:rPr lang="en-US" dirty="0"/>
              <a:t> </a:t>
            </a:r>
            <a:r>
              <a:rPr lang="en-US" b="1" dirty="0"/>
              <a:t>16 </a:t>
            </a:r>
            <a:r>
              <a:rPr lang="en-US" b="1" dirty="0" err="1"/>
              <a:t>közel</a:t>
            </a:r>
            <a:r>
              <a:rPr lang="en-US" b="1" dirty="0"/>
              <a:t> 15 </a:t>
            </a:r>
            <a:r>
              <a:rPr lang="en-US" b="1" dirty="0" err="1"/>
              <a:t>éve</a:t>
            </a:r>
            <a:r>
              <a:rPr lang="en-US" b="1" dirty="0"/>
              <a:t>, 59 </a:t>
            </a:r>
            <a:r>
              <a:rPr lang="en-US" b="1" dirty="0" err="1"/>
              <a:t>több</a:t>
            </a:r>
            <a:r>
              <a:rPr lang="en-US" b="1" dirty="0"/>
              <a:t> mint 10 </a:t>
            </a:r>
            <a:r>
              <a:rPr lang="en-US" b="1" dirty="0" err="1"/>
              <a:t>éve</a:t>
            </a:r>
            <a:r>
              <a:rPr lang="en-US" b="1" dirty="0"/>
              <a:t>, 157 </a:t>
            </a:r>
            <a:r>
              <a:rPr lang="en-US" b="1" dirty="0" err="1"/>
              <a:t>pedig</a:t>
            </a:r>
            <a:r>
              <a:rPr lang="en-US" b="1" dirty="0"/>
              <a:t> </a:t>
            </a:r>
            <a:r>
              <a:rPr lang="en-US" b="1" dirty="0" err="1"/>
              <a:t>több</a:t>
            </a:r>
            <a:r>
              <a:rPr lang="en-US" b="1" dirty="0"/>
              <a:t> mint 5 </a:t>
            </a:r>
            <a:r>
              <a:rPr lang="en-US" b="1" dirty="0" err="1"/>
              <a:t>éve</a:t>
            </a:r>
            <a:r>
              <a:rPr lang="en-US" b="1" dirty="0"/>
              <a:t> </a:t>
            </a:r>
            <a:r>
              <a:rPr lang="en-US" b="1" dirty="0" err="1"/>
              <a:t>betöltetlen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csak</a:t>
            </a:r>
            <a:r>
              <a:rPr lang="en-US" dirty="0"/>
              <a:t> </a:t>
            </a:r>
            <a:r>
              <a:rPr lang="en-US" dirty="0" err="1"/>
              <a:t>azt</a:t>
            </a:r>
            <a:r>
              <a:rPr lang="en-US" dirty="0"/>
              <a:t> </a:t>
            </a:r>
            <a:r>
              <a:rPr lang="en-US" dirty="0" err="1"/>
              <a:t>jelenti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a 6350 praxis </a:t>
            </a:r>
            <a:r>
              <a:rPr lang="en-US" dirty="0" err="1"/>
              <a:t>közül</a:t>
            </a:r>
            <a:r>
              <a:rPr lang="en-US" dirty="0"/>
              <a:t>, </a:t>
            </a:r>
            <a:r>
              <a:rPr lang="en-US" dirty="0" err="1"/>
              <a:t>nagyságrendileg</a:t>
            </a:r>
            <a:r>
              <a:rPr lang="en-US" dirty="0"/>
              <a:t> </a:t>
            </a:r>
            <a:r>
              <a:rPr lang="en-US" dirty="0" err="1"/>
              <a:t>minden</a:t>
            </a:r>
            <a:r>
              <a:rPr lang="en-US" dirty="0"/>
              <a:t> </a:t>
            </a:r>
            <a:r>
              <a:rPr lang="en-US" dirty="0" err="1"/>
              <a:t>tizedik</a:t>
            </a:r>
            <a:r>
              <a:rPr lang="en-US" dirty="0"/>
              <a:t> </a:t>
            </a:r>
            <a:r>
              <a:rPr lang="en-US" dirty="0" err="1"/>
              <a:t>betöltetlen</a:t>
            </a:r>
            <a:r>
              <a:rPr lang="en-US" dirty="0"/>
              <a:t>, de </a:t>
            </a:r>
            <a:r>
              <a:rPr lang="en-US" dirty="0" err="1"/>
              <a:t>azt</a:t>
            </a:r>
            <a:r>
              <a:rPr lang="en-US" dirty="0"/>
              <a:t> is,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sok</a:t>
            </a:r>
            <a:r>
              <a:rPr lang="en-US" dirty="0"/>
              <a:t> </a:t>
            </a:r>
            <a:r>
              <a:rPr lang="en-US" dirty="0" err="1"/>
              <a:t>esetben</a:t>
            </a:r>
            <a:r>
              <a:rPr lang="en-US" dirty="0"/>
              <a:t> </a:t>
            </a:r>
            <a:r>
              <a:rPr lang="en-US" dirty="0" err="1"/>
              <a:t>hosszú</a:t>
            </a:r>
            <a:r>
              <a:rPr lang="en-US" dirty="0"/>
              <a:t> </a:t>
            </a:r>
            <a:r>
              <a:rPr lang="en-US" dirty="0" err="1"/>
              <a:t>éveket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várni</a:t>
            </a:r>
            <a:r>
              <a:rPr lang="en-US" dirty="0"/>
              <a:t>, mire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praxist</a:t>
            </a:r>
            <a:r>
              <a:rPr lang="en-US" dirty="0"/>
              <a:t> </a:t>
            </a:r>
            <a:r>
              <a:rPr lang="en-US" dirty="0" err="1"/>
              <a:t>újra</a:t>
            </a:r>
            <a:r>
              <a:rPr lang="en-US" dirty="0"/>
              <a:t> </a:t>
            </a:r>
            <a:r>
              <a:rPr lang="en-US" dirty="0" err="1"/>
              <a:t>betöltenek</a:t>
            </a:r>
            <a:r>
              <a:rPr lang="en-US" dirty="0"/>
              <a:t>, </a:t>
            </a:r>
            <a:r>
              <a:rPr lang="en-US" dirty="0" err="1"/>
              <a:t>annak</a:t>
            </a:r>
            <a:r>
              <a:rPr lang="en-US" dirty="0"/>
              <a:t> </a:t>
            </a:r>
            <a:r>
              <a:rPr lang="en-US" dirty="0" err="1"/>
              <a:t>ellenére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a </a:t>
            </a:r>
            <a:r>
              <a:rPr lang="en-US" dirty="0" err="1"/>
              <a:t>praxisjog</a:t>
            </a:r>
            <a:r>
              <a:rPr lang="en-US" dirty="0"/>
              <a:t> </a:t>
            </a:r>
            <a:r>
              <a:rPr lang="en-US" dirty="0" err="1"/>
              <a:t>eladható</a:t>
            </a:r>
            <a:r>
              <a:rPr lang="en-US" dirty="0"/>
              <a:t>,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hitelt</a:t>
            </a:r>
            <a:r>
              <a:rPr lang="en-US" dirty="0"/>
              <a:t> is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lehet</a:t>
            </a:r>
            <a:r>
              <a:rPr lang="en-US" dirty="0"/>
              <a:t> </a:t>
            </a:r>
            <a:r>
              <a:rPr lang="en-US" dirty="0" err="1"/>
              <a:t>venni</a:t>
            </a:r>
            <a:r>
              <a:rPr lang="en-US" dirty="0"/>
              <a:t> a </a:t>
            </a:r>
            <a:r>
              <a:rPr lang="en-US" dirty="0" err="1"/>
              <a:t>vásárlásra</a:t>
            </a:r>
            <a:r>
              <a:rPr lang="en-US" dirty="0"/>
              <a:t> – </a:t>
            </a:r>
            <a:r>
              <a:rPr lang="en-US" dirty="0" err="1"/>
              <a:t>írja</a:t>
            </a:r>
            <a:r>
              <a:rPr lang="en-US" dirty="0"/>
              <a:t> a GKI </a:t>
            </a:r>
            <a:r>
              <a:rPr lang="en-US" dirty="0" err="1"/>
              <a:t>Gazdaságkutató</a:t>
            </a:r>
            <a:r>
              <a:rPr lang="en-US" dirty="0"/>
              <a:t> </a:t>
            </a:r>
            <a:r>
              <a:rPr lang="en-US" dirty="0" err="1"/>
              <a:t>legfrissebb</a:t>
            </a:r>
            <a:r>
              <a:rPr lang="en-US" dirty="0"/>
              <a:t> </a:t>
            </a:r>
            <a:r>
              <a:rPr lang="en-US" dirty="0" err="1"/>
              <a:t>elemzésében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2010 </a:t>
            </a:r>
            <a:r>
              <a:rPr lang="en-US" dirty="0" err="1"/>
              <a:t>és</a:t>
            </a:r>
            <a:r>
              <a:rPr lang="en-US" dirty="0"/>
              <a:t> 2019 </a:t>
            </a:r>
            <a:r>
              <a:rPr lang="en-US" dirty="0" err="1"/>
              <a:t>között</a:t>
            </a:r>
            <a:r>
              <a:rPr lang="en-US" dirty="0"/>
              <a:t> 438 </a:t>
            </a:r>
            <a:r>
              <a:rPr lang="en-US" dirty="0" err="1"/>
              <a:t>fővel</a:t>
            </a:r>
            <a:r>
              <a:rPr lang="en-US" dirty="0"/>
              <a:t> (7 </a:t>
            </a:r>
            <a:r>
              <a:rPr lang="en-US" dirty="0" err="1"/>
              <a:t>százalékkal</a:t>
            </a:r>
            <a:r>
              <a:rPr lang="en-US" dirty="0"/>
              <a:t>) </a:t>
            </a:r>
            <a:r>
              <a:rPr lang="en-US" dirty="0" err="1"/>
              <a:t>csökkent</a:t>
            </a:r>
            <a:r>
              <a:rPr lang="en-US" dirty="0"/>
              <a:t> a </a:t>
            </a:r>
            <a:r>
              <a:rPr lang="en-US" dirty="0" err="1"/>
              <a:t>praktizáló</a:t>
            </a:r>
            <a:r>
              <a:rPr lang="en-US" dirty="0"/>
              <a:t> </a:t>
            </a:r>
            <a:r>
              <a:rPr lang="en-US" dirty="0" err="1"/>
              <a:t>háziorvosok</a:t>
            </a:r>
            <a:r>
              <a:rPr lang="en-US" dirty="0"/>
              <a:t> </a:t>
            </a:r>
            <a:r>
              <a:rPr lang="en-US" dirty="0" err="1"/>
              <a:t>száma</a:t>
            </a:r>
            <a:endParaRPr lang="hu-HU" dirty="0"/>
          </a:p>
          <a:p>
            <a:r>
              <a:rPr lang="en-US" dirty="0" err="1"/>
              <a:t>Így</a:t>
            </a:r>
            <a:r>
              <a:rPr lang="en-US" dirty="0"/>
              <a:t> </a:t>
            </a:r>
            <a:r>
              <a:rPr lang="en-US" dirty="0" err="1"/>
              <a:t>egy-egy</a:t>
            </a:r>
            <a:r>
              <a:rPr lang="en-US" dirty="0"/>
              <a:t> </a:t>
            </a:r>
            <a:r>
              <a:rPr lang="en-US" dirty="0" err="1"/>
              <a:t>betegre</a:t>
            </a:r>
            <a:r>
              <a:rPr lang="en-US" dirty="0"/>
              <a:t> </a:t>
            </a:r>
            <a:r>
              <a:rPr lang="en-US" dirty="0" err="1"/>
              <a:t>átlagosan</a:t>
            </a:r>
            <a:r>
              <a:rPr lang="en-US" dirty="0"/>
              <a:t> maximum 12 perc jut.</a:t>
            </a:r>
            <a:endParaRPr lang="hu-HU" dirty="0"/>
          </a:p>
          <a:p>
            <a:r>
              <a:rPr lang="en-US" dirty="0" err="1"/>
              <a:t>Megyei</a:t>
            </a:r>
            <a:r>
              <a:rPr lang="en-US" dirty="0"/>
              <a:t> </a:t>
            </a:r>
            <a:r>
              <a:rPr lang="en-US" dirty="0" err="1"/>
              <a:t>szinten</a:t>
            </a:r>
            <a:r>
              <a:rPr lang="en-US" dirty="0"/>
              <a:t> a </a:t>
            </a:r>
            <a:r>
              <a:rPr lang="en-US" dirty="0" err="1"/>
              <a:t>legtöbb</a:t>
            </a:r>
            <a:r>
              <a:rPr lang="en-US" dirty="0"/>
              <a:t> </a:t>
            </a:r>
            <a:r>
              <a:rPr lang="en-US" dirty="0" err="1"/>
              <a:t>háziorvos</a:t>
            </a:r>
            <a:r>
              <a:rPr lang="en-US" dirty="0"/>
              <a:t> (75) </a:t>
            </a:r>
            <a:r>
              <a:rPr lang="en-US" dirty="0" err="1"/>
              <a:t>Borsod-Abaúj-Zemplén</a:t>
            </a:r>
            <a:r>
              <a:rPr lang="en-US" dirty="0"/>
              <a:t> </a:t>
            </a:r>
            <a:r>
              <a:rPr lang="en-US" dirty="0" err="1"/>
              <a:t>megyében</a:t>
            </a:r>
            <a:r>
              <a:rPr lang="en-US" dirty="0"/>
              <a:t> </a:t>
            </a:r>
            <a:r>
              <a:rPr lang="en-US" dirty="0" err="1"/>
              <a:t>hiányzik</a:t>
            </a:r>
            <a:r>
              <a:rPr lang="en-US" dirty="0"/>
              <a:t>, </a:t>
            </a:r>
            <a:r>
              <a:rPr lang="en-US" dirty="0" err="1"/>
              <a:t>szintén</a:t>
            </a:r>
            <a:r>
              <a:rPr lang="en-US" dirty="0"/>
              <a:t> </a:t>
            </a:r>
            <a:r>
              <a:rPr lang="en-US" dirty="0" err="1"/>
              <a:t>magas</a:t>
            </a:r>
            <a:r>
              <a:rPr lang="en-US" dirty="0"/>
              <a:t> </a:t>
            </a:r>
            <a:r>
              <a:rPr lang="en-US" dirty="0" err="1"/>
              <a:t>ez</a:t>
            </a:r>
            <a:r>
              <a:rPr lang="en-US" dirty="0"/>
              <a:t> a </a:t>
            </a:r>
            <a:r>
              <a:rPr lang="en-US" dirty="0" err="1"/>
              <a:t>szám</a:t>
            </a:r>
            <a:r>
              <a:rPr lang="en-US" dirty="0"/>
              <a:t> Pest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Jász</a:t>
            </a:r>
            <a:r>
              <a:rPr lang="en-US" dirty="0"/>
              <a:t>-</a:t>
            </a:r>
            <a:r>
              <a:rPr lang="en-US" dirty="0" err="1"/>
              <a:t>Nagykun</a:t>
            </a:r>
            <a:r>
              <a:rPr lang="en-US" dirty="0"/>
              <a:t>-Szolnok </a:t>
            </a:r>
            <a:r>
              <a:rPr lang="en-US" dirty="0" err="1"/>
              <a:t>megyékben</a:t>
            </a:r>
            <a:r>
              <a:rPr lang="en-US" dirty="0"/>
              <a:t>, </a:t>
            </a:r>
            <a:r>
              <a:rPr lang="en-US" dirty="0" err="1"/>
              <a:t>ahol</a:t>
            </a:r>
            <a:r>
              <a:rPr lang="en-US" dirty="0"/>
              <a:t> 47, </a:t>
            </a:r>
            <a:r>
              <a:rPr lang="en-US" dirty="0" err="1"/>
              <a:t>illetve</a:t>
            </a:r>
            <a:r>
              <a:rPr lang="en-US" dirty="0"/>
              <a:t> 46 </a:t>
            </a:r>
            <a:r>
              <a:rPr lang="en-US" dirty="0" err="1"/>
              <a:t>háziorvost</a:t>
            </a:r>
            <a:r>
              <a:rPr lang="en-US" dirty="0"/>
              <a:t> </a:t>
            </a:r>
            <a:r>
              <a:rPr lang="en-US" dirty="0" err="1"/>
              <a:t>keresnek</a:t>
            </a:r>
            <a:r>
              <a:rPr lang="en-US" dirty="0"/>
              <a:t>. </a:t>
            </a:r>
            <a:r>
              <a:rPr lang="en-US" dirty="0" err="1"/>
              <a:t>Továbbá</a:t>
            </a:r>
            <a:r>
              <a:rPr lang="en-US" dirty="0"/>
              <a:t> </a:t>
            </a:r>
            <a:r>
              <a:rPr lang="en-US" dirty="0" err="1"/>
              <a:t>átlag</a:t>
            </a:r>
            <a:r>
              <a:rPr lang="en-US" dirty="0"/>
              <a:t> </a:t>
            </a:r>
            <a:r>
              <a:rPr lang="en-US" dirty="0" err="1"/>
              <a:t>feletti</a:t>
            </a:r>
            <a:r>
              <a:rPr lang="en-US" dirty="0"/>
              <a:t> volt </a:t>
            </a:r>
            <a:r>
              <a:rPr lang="en-US" dirty="0" err="1"/>
              <a:t>még</a:t>
            </a:r>
            <a:r>
              <a:rPr lang="en-US" dirty="0"/>
              <a:t> </a:t>
            </a:r>
            <a:r>
              <a:rPr lang="en-US" dirty="0" err="1"/>
              <a:t>ez</a:t>
            </a:r>
            <a:r>
              <a:rPr lang="en-US" dirty="0"/>
              <a:t> a </a:t>
            </a:r>
            <a:r>
              <a:rPr lang="en-US" dirty="0" err="1"/>
              <a:t>szám</a:t>
            </a:r>
            <a:r>
              <a:rPr lang="en-US" dirty="0"/>
              <a:t> </a:t>
            </a:r>
            <a:r>
              <a:rPr lang="en-US" dirty="0" err="1"/>
              <a:t>Budapesten</a:t>
            </a:r>
            <a:r>
              <a:rPr lang="en-US" dirty="0"/>
              <a:t>, </a:t>
            </a:r>
            <a:r>
              <a:rPr lang="en-US" dirty="0" err="1"/>
              <a:t>Fejér</a:t>
            </a:r>
            <a:r>
              <a:rPr lang="en-US" dirty="0"/>
              <a:t>, </a:t>
            </a:r>
            <a:r>
              <a:rPr lang="en-US" dirty="0" err="1"/>
              <a:t>Bács-Kiskun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Békés</a:t>
            </a:r>
            <a:r>
              <a:rPr lang="en-US" dirty="0"/>
              <a:t> </a:t>
            </a:r>
            <a:r>
              <a:rPr lang="en-US" dirty="0" err="1"/>
              <a:t>megyékben</a:t>
            </a:r>
            <a:r>
              <a:rPr lang="en-US" dirty="0"/>
              <a:t>. A </a:t>
            </a:r>
            <a:r>
              <a:rPr lang="en-US" dirty="0" err="1"/>
              <a:t>legkevesebb</a:t>
            </a:r>
            <a:r>
              <a:rPr lang="en-US" dirty="0"/>
              <a:t> </a:t>
            </a:r>
            <a:r>
              <a:rPr lang="en-US" dirty="0" err="1"/>
              <a:t>betöltetlen</a:t>
            </a:r>
            <a:r>
              <a:rPr lang="en-US" dirty="0"/>
              <a:t> praxis (14) Baranya </a:t>
            </a:r>
            <a:r>
              <a:rPr lang="en-US" dirty="0" err="1"/>
              <a:t>megyében</a:t>
            </a:r>
            <a:r>
              <a:rPr lang="en-US" dirty="0"/>
              <a:t> volt. A </a:t>
            </a:r>
            <a:r>
              <a:rPr lang="en-US" dirty="0" err="1"/>
              <a:t>települések</a:t>
            </a:r>
            <a:r>
              <a:rPr lang="en-US" dirty="0"/>
              <a:t> </a:t>
            </a:r>
            <a:r>
              <a:rPr lang="en-US" dirty="0" err="1"/>
              <a:t>közül</a:t>
            </a:r>
            <a:r>
              <a:rPr lang="en-US" dirty="0"/>
              <a:t> </a:t>
            </a:r>
            <a:r>
              <a:rPr lang="en-US" dirty="0" err="1"/>
              <a:t>kiemelkedik</a:t>
            </a:r>
            <a:r>
              <a:rPr lang="en-US" dirty="0"/>
              <a:t> </a:t>
            </a:r>
            <a:r>
              <a:rPr lang="en-US" dirty="0" err="1"/>
              <a:t>Tatabánya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Salgótarján</a:t>
            </a:r>
            <a:r>
              <a:rPr lang="en-US" dirty="0"/>
              <a:t> (7-7 </a:t>
            </a:r>
            <a:r>
              <a:rPr lang="en-US" dirty="0" err="1"/>
              <a:t>betöltetlen</a:t>
            </a:r>
            <a:r>
              <a:rPr lang="en-US" dirty="0"/>
              <a:t> </a:t>
            </a:r>
            <a:r>
              <a:rPr lang="en-US" dirty="0" err="1"/>
              <a:t>praxissal</a:t>
            </a:r>
            <a:r>
              <a:rPr lang="en-US" dirty="0"/>
              <a:t>). </a:t>
            </a:r>
            <a:r>
              <a:rPr lang="en-US" dirty="0" err="1"/>
              <a:t>Több</a:t>
            </a:r>
            <a:r>
              <a:rPr lang="en-US" dirty="0"/>
              <a:t> mint 4 </a:t>
            </a:r>
            <a:r>
              <a:rPr lang="en-US" dirty="0" err="1"/>
              <a:t>háziorvos</a:t>
            </a:r>
            <a:r>
              <a:rPr lang="en-US" dirty="0"/>
              <a:t> </a:t>
            </a:r>
            <a:r>
              <a:rPr lang="en-US" dirty="0" err="1"/>
              <a:t>hiányzott</a:t>
            </a:r>
            <a:r>
              <a:rPr lang="en-US" dirty="0"/>
              <a:t> </a:t>
            </a:r>
            <a:r>
              <a:rPr lang="en-US" dirty="0" err="1"/>
              <a:t>Békéscsabán</a:t>
            </a:r>
            <a:r>
              <a:rPr lang="en-US" dirty="0"/>
              <a:t>, </a:t>
            </a:r>
            <a:r>
              <a:rPr lang="en-US" dirty="0" err="1"/>
              <a:t>Dunaújvárosban</a:t>
            </a:r>
            <a:r>
              <a:rPr lang="en-US" dirty="0"/>
              <a:t>, </a:t>
            </a:r>
            <a:r>
              <a:rPr lang="en-US" dirty="0" err="1"/>
              <a:t>Pápán</a:t>
            </a:r>
            <a:r>
              <a:rPr lang="en-US" dirty="0"/>
              <a:t>, </a:t>
            </a:r>
            <a:r>
              <a:rPr lang="en-US" dirty="0" err="1"/>
              <a:t>Szombathelyen</a:t>
            </a:r>
            <a:r>
              <a:rPr lang="en-US" dirty="0"/>
              <a:t>, </a:t>
            </a:r>
            <a:r>
              <a:rPr lang="en-US" dirty="0" err="1"/>
              <a:t>Zalaegerszegen</a:t>
            </a:r>
            <a:r>
              <a:rPr lang="en-US" dirty="0"/>
              <a:t>, a XIII., a XIV. </a:t>
            </a:r>
            <a:r>
              <a:rPr lang="en-US" dirty="0" err="1"/>
              <a:t>és</a:t>
            </a:r>
            <a:r>
              <a:rPr lang="en-US" dirty="0"/>
              <a:t> a XX. </a:t>
            </a:r>
            <a:r>
              <a:rPr lang="en-US" dirty="0" err="1"/>
              <a:t>kerületekben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solidFill>
                <a:schemeClr val="bg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63819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dirty="0">
                <a:solidFill>
                  <a:schemeClr val="bg2"/>
                </a:solidFill>
                <a:latin typeface="Garamond" panose="02020404030301010803" pitchFamily="18" charset="0"/>
              </a:rPr>
              <a:t>https://www.szabadeuropa.hu/a/n%C3%A9zze-meg-r%C3%A9szletesen-honnan-hi%C3%A1nyoznak-a-h%C3%A1ziorvosok-/30862976.html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602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35719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858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25774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301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12217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178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9708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https://www.cancer.dk/research/dcrc-research/survivorship-and-inequality-in-cancer/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7885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8556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966b42add8_4_1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966b42add8_4_1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03576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966b42add8_4_1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966b42add8_4_1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88487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65219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5477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8a1f552b2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8a1f552b24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32598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5896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3243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dirty="0"/>
              <a:t>A </a:t>
            </a:r>
            <a:r>
              <a:rPr lang="en-US" sz="1100" dirty="0" err="1"/>
              <a:t>szociális</a:t>
            </a:r>
            <a:r>
              <a:rPr lang="en-US" sz="1100" dirty="0"/>
              <a:t> </a:t>
            </a:r>
            <a:r>
              <a:rPr lang="en-US" sz="1100" dirty="0" err="1"/>
              <a:t>és</a:t>
            </a:r>
            <a:r>
              <a:rPr lang="en-US" sz="1100" dirty="0"/>
              <a:t> </a:t>
            </a:r>
            <a:r>
              <a:rPr lang="en-US" sz="1100" dirty="0" err="1"/>
              <a:t>gazdasági</a:t>
            </a:r>
            <a:r>
              <a:rPr lang="en-US" sz="1100" dirty="0"/>
              <a:t> </a:t>
            </a:r>
            <a:r>
              <a:rPr lang="en-US" sz="1100" dirty="0" err="1"/>
              <a:t>helyzet</a:t>
            </a:r>
            <a:r>
              <a:rPr lang="en-US" sz="1100" dirty="0"/>
              <a:t> </a:t>
            </a:r>
            <a:r>
              <a:rPr lang="en-US" sz="1100" dirty="0" err="1"/>
              <a:t>nagy</a:t>
            </a:r>
            <a:r>
              <a:rPr lang="en-US" sz="1100" dirty="0"/>
              <a:t> </a:t>
            </a:r>
            <a:r>
              <a:rPr lang="en-US" sz="1100" dirty="0" err="1"/>
              <a:t>hatással</a:t>
            </a:r>
            <a:r>
              <a:rPr lang="en-US" sz="1100" dirty="0"/>
              <a:t> van </a:t>
            </a:r>
            <a:r>
              <a:rPr lang="en-US" sz="1100" dirty="0" err="1"/>
              <a:t>az</a:t>
            </a:r>
            <a:r>
              <a:rPr lang="en-US" sz="1100" dirty="0"/>
              <a:t> </a:t>
            </a:r>
            <a:r>
              <a:rPr lang="en-US" sz="1100" dirty="0" err="1"/>
              <a:t>egészségi</a:t>
            </a:r>
            <a:r>
              <a:rPr lang="en-US" sz="1100" dirty="0"/>
              <a:t> </a:t>
            </a:r>
            <a:r>
              <a:rPr lang="en-US" sz="1100" dirty="0" err="1"/>
              <a:t>állapotra</a:t>
            </a:r>
            <a:r>
              <a:rPr lang="en-US" sz="1100" dirty="0"/>
              <a:t>, </a:t>
            </a:r>
            <a:r>
              <a:rPr lang="en-US" sz="1100" dirty="0" err="1"/>
              <a:t>korábbi</a:t>
            </a:r>
            <a:r>
              <a:rPr lang="en-US" sz="1100" dirty="0"/>
              <a:t> </a:t>
            </a:r>
            <a:r>
              <a:rPr lang="en-US" sz="1100" dirty="0" err="1"/>
              <a:t>kutatások</a:t>
            </a:r>
            <a:r>
              <a:rPr lang="en-US" sz="1100" dirty="0"/>
              <a:t> </a:t>
            </a:r>
            <a:r>
              <a:rPr lang="en-US" sz="1100" dirty="0" err="1"/>
              <a:t>szerint</a:t>
            </a:r>
            <a:r>
              <a:rPr lang="en-US" sz="1100" dirty="0"/>
              <a:t> a </a:t>
            </a:r>
            <a:r>
              <a:rPr lang="en-US" sz="1100" dirty="0" err="1"/>
              <a:t>rosszabb</a:t>
            </a:r>
            <a:r>
              <a:rPr lang="en-US" sz="1100" dirty="0"/>
              <a:t> </a:t>
            </a:r>
            <a:r>
              <a:rPr lang="en-US" sz="1100" dirty="0" err="1"/>
              <a:t>státusz</a:t>
            </a:r>
            <a:r>
              <a:rPr lang="en-US" sz="1100" dirty="0"/>
              <a:t> </a:t>
            </a:r>
            <a:r>
              <a:rPr lang="en-US" sz="1100" dirty="0" err="1"/>
              <a:t>bizonyíthatóan</a:t>
            </a:r>
            <a:r>
              <a:rPr lang="en-US" sz="1100" dirty="0"/>
              <a:t> – </a:t>
            </a:r>
            <a:r>
              <a:rPr lang="en-US" sz="1100" dirty="0" err="1"/>
              <a:t>negatív</a:t>
            </a:r>
            <a:r>
              <a:rPr lang="en-US" sz="1100" dirty="0"/>
              <a:t> </a:t>
            </a:r>
            <a:r>
              <a:rPr lang="en-US" sz="1100" dirty="0" err="1"/>
              <a:t>irányban</a:t>
            </a:r>
            <a:r>
              <a:rPr lang="en-US" sz="1100" dirty="0"/>
              <a:t> – </a:t>
            </a:r>
            <a:r>
              <a:rPr lang="en-US" sz="1100" dirty="0" err="1"/>
              <a:t>összefügg</a:t>
            </a:r>
            <a:r>
              <a:rPr lang="en-US" sz="1100" dirty="0"/>
              <a:t> </a:t>
            </a:r>
            <a:r>
              <a:rPr lang="en-US" sz="1100" dirty="0" err="1"/>
              <a:t>bizonyos</a:t>
            </a:r>
            <a:r>
              <a:rPr lang="en-US" sz="1100" dirty="0"/>
              <a:t> </a:t>
            </a:r>
            <a:r>
              <a:rPr lang="en-US" sz="1100" dirty="0" err="1"/>
              <a:t>betegségek</a:t>
            </a:r>
            <a:r>
              <a:rPr lang="en-US" sz="1100" dirty="0"/>
              <a:t> </a:t>
            </a:r>
            <a:r>
              <a:rPr lang="en-US" sz="1100" dirty="0" err="1"/>
              <a:t>kockázatával</a:t>
            </a:r>
            <a:r>
              <a:rPr lang="en-US" sz="1100" dirty="0"/>
              <a:t>, a </a:t>
            </a:r>
            <a:r>
              <a:rPr lang="en-US" sz="1100" dirty="0" err="1"/>
              <a:t>gyermekhalálozással</a:t>
            </a:r>
            <a:r>
              <a:rPr lang="en-US" sz="1100" dirty="0"/>
              <a:t> </a:t>
            </a:r>
            <a:r>
              <a:rPr lang="en-US" sz="1100" dirty="0" err="1"/>
              <a:t>és</a:t>
            </a:r>
            <a:r>
              <a:rPr lang="en-US" sz="1100" dirty="0"/>
              <a:t> a </a:t>
            </a:r>
            <a:r>
              <a:rPr lang="en-US" sz="1100" dirty="0" err="1"/>
              <a:t>várható</a:t>
            </a:r>
            <a:r>
              <a:rPr lang="en-US" sz="1100" dirty="0"/>
              <a:t> </a:t>
            </a:r>
            <a:r>
              <a:rPr lang="en-US" sz="1100" dirty="0" err="1"/>
              <a:t>élettartammal</a:t>
            </a:r>
            <a:endParaRPr lang="en-US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7960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b="0" strike="noStrike" spc="-1" dirty="0">
                <a:latin typeface="Arial"/>
              </a:rPr>
              <a:t>MAGYAR NEMZETI TÁRSADALMI FELZÁRKÓZÁSI STRATÉGIA (MNTFS)</a:t>
            </a:r>
            <a:endParaRPr lang="en-GB" sz="1100" b="0" strike="noStrike" spc="-1" dirty="0">
              <a:latin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7174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3783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0339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3103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1f552b24_0_1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1f552b24_0_1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495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3550" y="3159225"/>
            <a:ext cx="2060450" cy="198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3227225" cy="33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228725" y="1288138"/>
            <a:ext cx="4200900" cy="18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6100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562775" y="3062763"/>
            <a:ext cx="286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6772" y="0"/>
            <a:ext cx="3227225" cy="333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14125" y="1572350"/>
            <a:ext cx="3248400" cy="16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3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/>
          </p:nvPr>
        </p:nvSpPr>
        <p:spPr>
          <a:xfrm>
            <a:off x="714125" y="543950"/>
            <a:ext cx="1429200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14125" y="3331275"/>
            <a:ext cx="2610300" cy="62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60450" cy="198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4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3550" y="3159225"/>
            <a:ext cx="2060450" cy="1984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14125" y="543950"/>
            <a:ext cx="77160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14000" y="1064375"/>
            <a:ext cx="7716000" cy="32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Font typeface="Abel"/>
              <a:buChar char="●"/>
              <a:defRPr sz="1300"/>
            </a:lvl1pPr>
            <a:lvl2pPr marL="914400" lvl="1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2pPr>
            <a:lvl3pPr marL="1371600" lvl="2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3pPr>
            <a:lvl4pPr marL="1828800" lvl="3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4pPr>
            <a:lvl5pPr marL="2286000" lvl="4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5pPr>
            <a:lvl6pPr marL="2743200" lvl="5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■"/>
              <a:defRPr sz="1300"/>
            </a:lvl6pPr>
            <a:lvl7pPr marL="3200400" lvl="6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●"/>
              <a:defRPr sz="1300"/>
            </a:lvl7pPr>
            <a:lvl8pPr marL="3657600" lvl="7" indent="-311150" rtl="0">
              <a:spcBef>
                <a:spcPts val="1600"/>
              </a:spcBef>
              <a:spcAft>
                <a:spcPts val="0"/>
              </a:spcAft>
              <a:buSzPts val="1300"/>
              <a:buFont typeface="Roboto Condensed Light"/>
              <a:buChar char="○"/>
              <a:defRPr sz="1300"/>
            </a:lvl8pPr>
            <a:lvl9pPr marL="4114800" lvl="8" indent="-311150" rtl="0">
              <a:spcBef>
                <a:spcPts val="1600"/>
              </a:spcBef>
              <a:spcAft>
                <a:spcPts val="1600"/>
              </a:spcAft>
              <a:buSzPts val="1300"/>
              <a:buFont typeface="Roboto Condensed Light"/>
              <a:buChar char="■"/>
              <a:defRPr sz="1300"/>
            </a:lvl9pPr>
          </a:lstStyle>
          <a:p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6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60450" cy="198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6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3550" y="3159225"/>
            <a:ext cx="2060450" cy="1984276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14125" y="546825"/>
            <a:ext cx="771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6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3 columns">
  <p:cSld name="SECTION_HEADER_1_1_1_1">
    <p:bg>
      <p:bgPr>
        <a:solidFill>
          <a:schemeClr val="lt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6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60450" cy="198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3550" y="3159225"/>
            <a:ext cx="2060450" cy="198427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>
            <a:spLocks noGrp="1"/>
          </p:cNvSpPr>
          <p:nvPr>
            <p:ph type="subTitle" idx="1"/>
          </p:nvPr>
        </p:nvSpPr>
        <p:spPr>
          <a:xfrm>
            <a:off x="624575" y="2908099"/>
            <a:ext cx="2377500" cy="7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2"/>
          </p:nvPr>
        </p:nvSpPr>
        <p:spPr>
          <a:xfrm>
            <a:off x="6141950" y="2908099"/>
            <a:ext cx="2377500" cy="7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ubTitle" idx="3"/>
          </p:nvPr>
        </p:nvSpPr>
        <p:spPr>
          <a:xfrm>
            <a:off x="3383250" y="2908099"/>
            <a:ext cx="2377500" cy="7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913325" y="2472427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title" idx="4"/>
          </p:nvPr>
        </p:nvSpPr>
        <p:spPr>
          <a:xfrm>
            <a:off x="6430700" y="2472427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title" idx="5"/>
          </p:nvPr>
        </p:nvSpPr>
        <p:spPr>
          <a:xfrm>
            <a:off x="3672000" y="2472427"/>
            <a:ext cx="180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6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HEADER_1">
    <p:bg>
      <p:bgPr>
        <a:solidFill>
          <a:schemeClr val="lt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1"/>
          <p:cNvPicPr preferRelativeResize="0"/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176338" y="1157288"/>
            <a:ext cx="6791325" cy="282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 txBox="1">
            <a:spLocks noGrp="1"/>
          </p:cNvSpPr>
          <p:nvPr>
            <p:ph type="subTitle" idx="1"/>
          </p:nvPr>
        </p:nvSpPr>
        <p:spPr>
          <a:xfrm>
            <a:off x="2863350" y="3448131"/>
            <a:ext cx="3417300" cy="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160" name="Google Shape;160;p21"/>
          <p:cNvSpPr txBox="1">
            <a:spLocks noGrp="1"/>
          </p:cNvSpPr>
          <p:nvPr>
            <p:ph type="title"/>
          </p:nvPr>
        </p:nvSpPr>
        <p:spPr>
          <a:xfrm>
            <a:off x="1345800" y="1284969"/>
            <a:ext cx="6452400" cy="20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9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1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SECTION_HEADER_1_3_1_1">
    <p:bg>
      <p:bgPr>
        <a:solidFill>
          <a:schemeClr val="lt2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2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19237"/>
            <a:ext cx="2060450" cy="198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083550" y="1639987"/>
            <a:ext cx="2060450" cy="198427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1_3_1_1_1">
    <p:bg>
      <p:bgPr>
        <a:solidFill>
          <a:schemeClr val="lt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/>
          <p:nvPr/>
        </p:nvSpPr>
        <p:spPr>
          <a:xfrm flipH="1">
            <a:off x="226985" y="206940"/>
            <a:ext cx="8690031" cy="4729620"/>
          </a:xfrm>
          <a:custGeom>
            <a:avLst/>
            <a:gdLst/>
            <a:ahLst/>
            <a:cxnLst/>
            <a:rect l="l" t="t" r="r" b="b"/>
            <a:pathLst>
              <a:path w="284476" h="182031" fill="none" extrusionOk="0">
                <a:moveTo>
                  <a:pt x="284476" y="174380"/>
                </a:moveTo>
                <a:lnTo>
                  <a:pt x="284476" y="7619"/>
                </a:lnTo>
                <a:cubicBezTo>
                  <a:pt x="280258" y="7619"/>
                  <a:pt x="276824" y="4219"/>
                  <a:pt x="276824" y="1"/>
                </a:cubicBezTo>
                <a:lnTo>
                  <a:pt x="7620" y="1"/>
                </a:lnTo>
                <a:cubicBezTo>
                  <a:pt x="7620" y="4219"/>
                  <a:pt x="4219" y="7619"/>
                  <a:pt x="1" y="7619"/>
                </a:cubicBezTo>
                <a:lnTo>
                  <a:pt x="1" y="174380"/>
                </a:lnTo>
                <a:cubicBezTo>
                  <a:pt x="4219" y="174380"/>
                  <a:pt x="7620" y="177780"/>
                  <a:pt x="7620" y="182031"/>
                </a:cubicBezTo>
                <a:lnTo>
                  <a:pt x="276824" y="182031"/>
                </a:lnTo>
                <a:cubicBezTo>
                  <a:pt x="276824" y="177780"/>
                  <a:pt x="280258" y="174380"/>
                  <a:pt x="284476" y="174380"/>
                </a:cubicBezTo>
                <a:close/>
              </a:path>
            </a:pathLst>
          </a:custGeom>
          <a:noFill/>
          <a:ln w="269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8" name="Google Shape;168;p23"/>
          <p:cNvPicPr preferRelativeResize="0"/>
          <p:nvPr/>
        </p:nvPicPr>
        <p:blipFill>
          <a:blip r:embed="rId2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0"/>
            <a:ext cx="2105025" cy="2172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>
          <a:blip r:embed="rId2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4829175" y="2971175"/>
            <a:ext cx="2105025" cy="2172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ibre Baskerville"/>
              <a:buNone/>
              <a:defRPr sz="2800" b="1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■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■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Font typeface="Roboto"/>
              <a:buChar char="■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62" r:id="rId5"/>
    <p:sldLayoutId id="2147483667" r:id="rId6"/>
    <p:sldLayoutId id="2147483668" r:id="rId7"/>
    <p:sldLayoutId id="214748366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2"/>
          <p:cNvSpPr txBox="1">
            <a:spLocks noGrp="1"/>
          </p:cNvSpPr>
          <p:nvPr>
            <p:ph type="ctrTitle"/>
          </p:nvPr>
        </p:nvSpPr>
        <p:spPr>
          <a:xfrm>
            <a:off x="2484998" y="589796"/>
            <a:ext cx="6538501" cy="18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2"/>
                </a:solidFill>
              </a:rPr>
              <a:t>A </a:t>
            </a:r>
            <a:r>
              <a:rPr lang="en-US" sz="3600" b="1" dirty="0" err="1">
                <a:solidFill>
                  <a:schemeClr val="dk2"/>
                </a:solidFill>
              </a:rPr>
              <a:t>társadalom</a:t>
            </a:r>
            <a:r>
              <a:rPr lang="en-US" sz="3600" b="1" dirty="0">
                <a:solidFill>
                  <a:schemeClr val="dk2"/>
                </a:solidFill>
              </a:rPr>
              <a:t> </a:t>
            </a:r>
            <a:r>
              <a:rPr lang="en-US" sz="3600" b="1" dirty="0" err="1">
                <a:solidFill>
                  <a:schemeClr val="dk2"/>
                </a:solidFill>
              </a:rPr>
              <a:t>perifériáján</a:t>
            </a:r>
            <a:r>
              <a:rPr lang="en-US" sz="3600" b="1" dirty="0">
                <a:solidFill>
                  <a:schemeClr val="dk2"/>
                </a:solidFill>
              </a:rPr>
              <a:t> </a:t>
            </a:r>
            <a:r>
              <a:rPr lang="en-US" sz="3600" b="1" dirty="0" err="1">
                <a:solidFill>
                  <a:schemeClr val="dk2"/>
                </a:solidFill>
              </a:rPr>
              <a:t>élők</a:t>
            </a:r>
            <a:r>
              <a:rPr lang="en-US" sz="3600" b="1" dirty="0">
                <a:solidFill>
                  <a:schemeClr val="dk2"/>
                </a:solidFill>
              </a:rPr>
              <a:t> </a:t>
            </a:r>
            <a:r>
              <a:rPr lang="en-US" sz="3600" b="1" dirty="0" err="1">
                <a:solidFill>
                  <a:schemeClr val="dk2"/>
                </a:solidFill>
              </a:rPr>
              <a:t>fokozott</a:t>
            </a:r>
            <a:r>
              <a:rPr lang="en-US" sz="3600" b="1" dirty="0">
                <a:solidFill>
                  <a:schemeClr val="dk2"/>
                </a:solidFill>
              </a:rPr>
              <a:t> </a:t>
            </a:r>
            <a:r>
              <a:rPr lang="en-US" sz="3600" b="1" dirty="0" err="1">
                <a:solidFill>
                  <a:schemeClr val="dk2"/>
                </a:solidFill>
              </a:rPr>
              <a:t>daganatos</a:t>
            </a:r>
            <a:r>
              <a:rPr lang="en-US" sz="3600" b="1" dirty="0">
                <a:solidFill>
                  <a:schemeClr val="dk2"/>
                </a:solidFill>
              </a:rPr>
              <a:t> </a:t>
            </a:r>
            <a:r>
              <a:rPr lang="en-US" sz="3600" b="1" dirty="0" err="1">
                <a:solidFill>
                  <a:schemeClr val="dk2"/>
                </a:solidFill>
              </a:rPr>
              <a:t>kockázata</a:t>
            </a:r>
            <a:endParaRPr sz="3600" dirty="0">
              <a:solidFill>
                <a:schemeClr val="dk2"/>
              </a:solidFill>
            </a:endParaRPr>
          </a:p>
        </p:txBody>
      </p:sp>
      <p:sp>
        <p:nvSpPr>
          <p:cNvPr id="443" name="Google Shape;443;p42"/>
          <p:cNvSpPr txBox="1">
            <a:spLocks noGrp="1"/>
          </p:cNvSpPr>
          <p:nvPr>
            <p:ph type="subTitle" idx="1"/>
          </p:nvPr>
        </p:nvSpPr>
        <p:spPr>
          <a:xfrm>
            <a:off x="3901156" y="3098132"/>
            <a:ext cx="4238133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Libre Baskerville"/>
                <a:sym typeface="Libre Baskerville"/>
              </a:rPr>
              <a:t>Dr. </a:t>
            </a:r>
            <a:r>
              <a:rPr lang="en-US" sz="2400" b="1" dirty="0" err="1">
                <a:latin typeface="Libre Baskerville"/>
                <a:sym typeface="Libre Baskerville"/>
              </a:rPr>
              <a:t>Orsós</a:t>
            </a:r>
            <a:r>
              <a:rPr lang="en-US" sz="2400" b="1" dirty="0">
                <a:latin typeface="Libre Baskerville"/>
                <a:sym typeface="Libre Baskerville"/>
              </a:rPr>
              <a:t> Zsuzsanna</a:t>
            </a:r>
            <a:br>
              <a:rPr lang="hu-HU" sz="2000" b="1" dirty="0">
                <a:latin typeface="Libre Baskerville"/>
                <a:sym typeface="Libre Baskerville"/>
              </a:rPr>
            </a:br>
            <a:r>
              <a:rPr lang="en-US" sz="2000" b="1" dirty="0">
                <a:latin typeface="Libre Baskerville"/>
                <a:sym typeface="Libre Baskerville"/>
              </a:rPr>
              <a:t> </a:t>
            </a:r>
            <a:r>
              <a:rPr lang="en-US" b="1" dirty="0" err="1">
                <a:latin typeface="Libre Baskerville"/>
                <a:sym typeface="Libre Baskerville"/>
              </a:rPr>
              <a:t>egyetemi</a:t>
            </a:r>
            <a:r>
              <a:rPr lang="en-US" b="1" dirty="0">
                <a:latin typeface="Libre Baskerville"/>
                <a:sym typeface="Libre Baskerville"/>
              </a:rPr>
              <a:t> </a:t>
            </a:r>
            <a:r>
              <a:rPr lang="en-US" b="1" dirty="0" err="1">
                <a:latin typeface="Libre Baskerville"/>
                <a:sym typeface="Libre Baskerville"/>
              </a:rPr>
              <a:t>adjunktus</a:t>
            </a:r>
            <a:r>
              <a:rPr lang="en-US" b="1" dirty="0">
                <a:latin typeface="Libre Baskerville"/>
                <a:sym typeface="Libre Baskerville"/>
              </a:rPr>
              <a:t>,</a:t>
            </a:r>
            <a:br>
              <a:rPr lang="en-US" b="1" dirty="0">
                <a:latin typeface="Libre Baskerville"/>
                <a:sym typeface="Libre Baskerville"/>
              </a:rPr>
            </a:br>
            <a:r>
              <a:rPr lang="en-US" b="1" dirty="0">
                <a:latin typeface="Libre Baskerville"/>
                <a:sym typeface="Libre Baskerville"/>
              </a:rPr>
              <a:t>P</a:t>
            </a:r>
            <a:r>
              <a:rPr lang="hu-HU" b="1" dirty="0" err="1">
                <a:latin typeface="Libre Baskerville"/>
                <a:sym typeface="Libre Baskerville"/>
              </a:rPr>
              <a:t>écsi</a:t>
            </a:r>
            <a:r>
              <a:rPr lang="hu-HU" b="1" dirty="0">
                <a:latin typeface="Libre Baskerville"/>
                <a:sym typeface="Libre Baskerville"/>
              </a:rPr>
              <a:t> </a:t>
            </a:r>
            <a:r>
              <a:rPr lang="en-US" b="1" dirty="0">
                <a:latin typeface="Libre Baskerville"/>
                <a:sym typeface="Libre Baskerville"/>
              </a:rPr>
              <a:t>T</a:t>
            </a:r>
            <a:r>
              <a:rPr lang="hu-HU" b="1" dirty="0" err="1">
                <a:latin typeface="Libre Baskerville"/>
                <a:sym typeface="Libre Baskerville"/>
              </a:rPr>
              <a:t>udományegyetem</a:t>
            </a:r>
            <a:r>
              <a:rPr lang="hu-HU" b="1" dirty="0">
                <a:latin typeface="Libre Baskerville"/>
                <a:sym typeface="Libre Baskerville"/>
              </a:rPr>
              <a:t>, ÁOK</a:t>
            </a:r>
            <a:r>
              <a:rPr lang="en-US" b="1" dirty="0">
                <a:latin typeface="Libre Baskerville"/>
                <a:sym typeface="Libre Baskerville"/>
              </a:rPr>
              <a:t> </a:t>
            </a:r>
            <a:br>
              <a:rPr lang="hu-HU" b="1" dirty="0">
                <a:latin typeface="Libre Baskerville"/>
                <a:sym typeface="Libre Baskerville"/>
              </a:rPr>
            </a:br>
            <a:r>
              <a:rPr lang="en-US" b="1" dirty="0" err="1">
                <a:latin typeface="Libre Baskerville"/>
                <a:sym typeface="Libre Baskerville"/>
              </a:rPr>
              <a:t>Orvosi</a:t>
            </a:r>
            <a:r>
              <a:rPr lang="en-US" b="1" dirty="0">
                <a:latin typeface="Libre Baskerville"/>
                <a:sym typeface="Libre Baskerville"/>
              </a:rPr>
              <a:t> </a:t>
            </a:r>
            <a:r>
              <a:rPr lang="en-US" b="1" dirty="0" err="1">
                <a:latin typeface="Libre Baskerville"/>
                <a:sym typeface="Libre Baskerville"/>
              </a:rPr>
              <a:t>Népegészségtani</a:t>
            </a:r>
            <a:r>
              <a:rPr lang="en-US" b="1" dirty="0">
                <a:latin typeface="Libre Baskerville"/>
                <a:sym typeface="Libre Baskerville"/>
              </a:rPr>
              <a:t> </a:t>
            </a:r>
            <a:r>
              <a:rPr lang="en-US" b="1" dirty="0" err="1">
                <a:latin typeface="Libre Baskerville"/>
                <a:sym typeface="Libre Baskerville"/>
              </a:rPr>
              <a:t>Intézet</a:t>
            </a:r>
            <a:endParaRPr lang="en-US" sz="2000" b="1" dirty="0">
              <a:latin typeface="Libre Baskerville"/>
              <a:sym typeface="Libre Baskerville"/>
            </a:endParaRPr>
          </a:p>
        </p:txBody>
      </p:sp>
      <p:grpSp>
        <p:nvGrpSpPr>
          <p:cNvPr id="444" name="Google Shape;444;p42"/>
          <p:cNvGrpSpPr/>
          <p:nvPr/>
        </p:nvGrpSpPr>
        <p:grpSpPr>
          <a:xfrm>
            <a:off x="382499" y="2870946"/>
            <a:ext cx="2448107" cy="1627095"/>
            <a:chOff x="953187" y="2352950"/>
            <a:chExt cx="4174300" cy="2424517"/>
          </a:xfrm>
        </p:grpSpPr>
        <p:sp>
          <p:nvSpPr>
            <p:cNvPr id="445" name="Google Shape;445;p42"/>
            <p:cNvSpPr/>
            <p:nvPr/>
          </p:nvSpPr>
          <p:spPr>
            <a:xfrm>
              <a:off x="953187" y="4251247"/>
              <a:ext cx="4174300" cy="526220"/>
            </a:xfrm>
            <a:custGeom>
              <a:avLst/>
              <a:gdLst/>
              <a:ahLst/>
              <a:cxnLst/>
              <a:rect l="l" t="t" r="r" b="b"/>
              <a:pathLst>
                <a:path w="166972" h="15234" extrusionOk="0">
                  <a:moveTo>
                    <a:pt x="83486" y="1"/>
                  </a:moveTo>
                  <a:cubicBezTo>
                    <a:pt x="37370" y="1"/>
                    <a:pt x="1" y="3411"/>
                    <a:pt x="1" y="7617"/>
                  </a:cubicBezTo>
                  <a:cubicBezTo>
                    <a:pt x="1" y="11823"/>
                    <a:pt x="37370" y="15233"/>
                    <a:pt x="83486" y="15233"/>
                  </a:cubicBezTo>
                  <a:cubicBezTo>
                    <a:pt x="129602" y="15233"/>
                    <a:pt x="166971" y="11823"/>
                    <a:pt x="166971" y="7617"/>
                  </a:cubicBezTo>
                  <a:cubicBezTo>
                    <a:pt x="166971" y="3411"/>
                    <a:pt x="129602" y="1"/>
                    <a:pt x="83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2"/>
            <p:cNvSpPr/>
            <p:nvPr/>
          </p:nvSpPr>
          <p:spPr>
            <a:xfrm>
              <a:off x="3151725" y="3745425"/>
              <a:ext cx="1626850" cy="696250"/>
            </a:xfrm>
            <a:custGeom>
              <a:avLst/>
              <a:gdLst/>
              <a:ahLst/>
              <a:cxnLst/>
              <a:rect l="l" t="t" r="r" b="b"/>
              <a:pathLst>
                <a:path w="65074" h="27850" extrusionOk="0">
                  <a:moveTo>
                    <a:pt x="1" y="1"/>
                  </a:moveTo>
                  <a:lnTo>
                    <a:pt x="1" y="27850"/>
                  </a:lnTo>
                  <a:lnTo>
                    <a:pt x="65073" y="27850"/>
                  </a:lnTo>
                  <a:lnTo>
                    <a:pt x="65073" y="25025"/>
                  </a:lnTo>
                  <a:lnTo>
                    <a:pt x="56808" y="25025"/>
                  </a:lnTo>
                  <a:lnTo>
                    <a:pt x="56808" y="2825"/>
                  </a:lnTo>
                  <a:lnTo>
                    <a:pt x="65073" y="2825"/>
                  </a:lnTo>
                  <a:lnTo>
                    <a:pt x="650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2"/>
            <p:cNvSpPr/>
            <p:nvPr/>
          </p:nvSpPr>
          <p:spPr>
            <a:xfrm>
              <a:off x="1524925" y="3745425"/>
              <a:ext cx="1626825" cy="696250"/>
            </a:xfrm>
            <a:custGeom>
              <a:avLst/>
              <a:gdLst/>
              <a:ahLst/>
              <a:cxnLst/>
              <a:rect l="l" t="t" r="r" b="b"/>
              <a:pathLst>
                <a:path w="65073" h="27850" extrusionOk="0">
                  <a:moveTo>
                    <a:pt x="0" y="1"/>
                  </a:moveTo>
                  <a:lnTo>
                    <a:pt x="0" y="27850"/>
                  </a:lnTo>
                  <a:lnTo>
                    <a:pt x="65073" y="27850"/>
                  </a:lnTo>
                  <a:lnTo>
                    <a:pt x="650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2"/>
            <p:cNvSpPr/>
            <p:nvPr/>
          </p:nvSpPr>
          <p:spPr>
            <a:xfrm>
              <a:off x="1371125" y="3745425"/>
              <a:ext cx="308125" cy="696250"/>
            </a:xfrm>
            <a:custGeom>
              <a:avLst/>
              <a:gdLst/>
              <a:ahLst/>
              <a:cxnLst/>
              <a:rect l="l" t="t" r="r" b="b"/>
              <a:pathLst>
                <a:path w="12325" h="27850" extrusionOk="0">
                  <a:moveTo>
                    <a:pt x="6152" y="1"/>
                  </a:moveTo>
                  <a:cubicBezTo>
                    <a:pt x="2763" y="1"/>
                    <a:pt x="1" y="6236"/>
                    <a:pt x="1" y="13936"/>
                  </a:cubicBezTo>
                  <a:cubicBezTo>
                    <a:pt x="1" y="21615"/>
                    <a:pt x="2763" y="27850"/>
                    <a:pt x="6152" y="27850"/>
                  </a:cubicBezTo>
                  <a:cubicBezTo>
                    <a:pt x="9563" y="27850"/>
                    <a:pt x="12325" y="21615"/>
                    <a:pt x="12325" y="13936"/>
                  </a:cubicBezTo>
                  <a:cubicBezTo>
                    <a:pt x="12325" y="6236"/>
                    <a:pt x="9563" y="1"/>
                    <a:pt x="6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2"/>
            <p:cNvSpPr/>
            <p:nvPr/>
          </p:nvSpPr>
          <p:spPr>
            <a:xfrm>
              <a:off x="2992725" y="3745425"/>
              <a:ext cx="307600" cy="696250"/>
            </a:xfrm>
            <a:custGeom>
              <a:avLst/>
              <a:gdLst/>
              <a:ahLst/>
              <a:cxnLst/>
              <a:rect l="l" t="t" r="r" b="b"/>
              <a:pathLst>
                <a:path w="12304" h="27850" extrusionOk="0">
                  <a:moveTo>
                    <a:pt x="6152" y="1"/>
                  </a:moveTo>
                  <a:cubicBezTo>
                    <a:pt x="2741" y="1"/>
                    <a:pt x="0" y="6236"/>
                    <a:pt x="0" y="13936"/>
                  </a:cubicBezTo>
                  <a:cubicBezTo>
                    <a:pt x="0" y="21615"/>
                    <a:pt x="2741" y="27850"/>
                    <a:pt x="6152" y="27850"/>
                  </a:cubicBezTo>
                  <a:cubicBezTo>
                    <a:pt x="9541" y="27850"/>
                    <a:pt x="12303" y="21615"/>
                    <a:pt x="12303" y="13936"/>
                  </a:cubicBezTo>
                  <a:cubicBezTo>
                    <a:pt x="12303" y="6236"/>
                    <a:pt x="9541" y="1"/>
                    <a:pt x="61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2"/>
            <p:cNvSpPr/>
            <p:nvPr/>
          </p:nvSpPr>
          <p:spPr>
            <a:xfrm>
              <a:off x="3099950" y="3816050"/>
              <a:ext cx="245350" cy="555025"/>
            </a:xfrm>
            <a:custGeom>
              <a:avLst/>
              <a:gdLst/>
              <a:ahLst/>
              <a:cxnLst/>
              <a:rect l="l" t="t" r="r" b="b"/>
              <a:pathLst>
                <a:path w="9814" h="22201" extrusionOk="0">
                  <a:moveTo>
                    <a:pt x="4917" y="0"/>
                  </a:moveTo>
                  <a:cubicBezTo>
                    <a:pt x="2197" y="0"/>
                    <a:pt x="0" y="4980"/>
                    <a:pt x="0" y="11111"/>
                  </a:cubicBezTo>
                  <a:cubicBezTo>
                    <a:pt x="0" y="17241"/>
                    <a:pt x="2197" y="22200"/>
                    <a:pt x="4917" y="22200"/>
                  </a:cubicBezTo>
                  <a:cubicBezTo>
                    <a:pt x="7617" y="22200"/>
                    <a:pt x="9814" y="17241"/>
                    <a:pt x="9814" y="11111"/>
                  </a:cubicBezTo>
                  <a:cubicBezTo>
                    <a:pt x="9814" y="4980"/>
                    <a:pt x="7617" y="0"/>
                    <a:pt x="4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2"/>
            <p:cNvSpPr/>
            <p:nvPr/>
          </p:nvSpPr>
          <p:spPr>
            <a:xfrm>
              <a:off x="3222875" y="3816050"/>
              <a:ext cx="1497100" cy="555025"/>
            </a:xfrm>
            <a:custGeom>
              <a:avLst/>
              <a:gdLst/>
              <a:ahLst/>
              <a:cxnLst/>
              <a:rect l="l" t="t" r="r" b="b"/>
              <a:pathLst>
                <a:path w="59884" h="22201" extrusionOk="0">
                  <a:moveTo>
                    <a:pt x="0" y="0"/>
                  </a:moveTo>
                  <a:lnTo>
                    <a:pt x="0" y="22200"/>
                  </a:lnTo>
                  <a:lnTo>
                    <a:pt x="59884" y="22200"/>
                  </a:lnTo>
                  <a:cubicBezTo>
                    <a:pt x="58587" y="22200"/>
                    <a:pt x="57519" y="17241"/>
                    <a:pt x="57519" y="11111"/>
                  </a:cubicBezTo>
                  <a:cubicBezTo>
                    <a:pt x="57519" y="4980"/>
                    <a:pt x="58587" y="0"/>
                    <a:pt x="59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2"/>
            <p:cNvSpPr/>
            <p:nvPr/>
          </p:nvSpPr>
          <p:spPr>
            <a:xfrm>
              <a:off x="4753950" y="3745425"/>
              <a:ext cx="49200" cy="70650"/>
            </a:xfrm>
            <a:custGeom>
              <a:avLst/>
              <a:gdLst/>
              <a:ahLst/>
              <a:cxnLst/>
              <a:rect l="l" t="t" r="r" b="b"/>
              <a:pathLst>
                <a:path w="1968" h="2826" extrusionOk="0">
                  <a:moveTo>
                    <a:pt x="984" y="1"/>
                  </a:moveTo>
                  <a:cubicBezTo>
                    <a:pt x="440" y="1"/>
                    <a:pt x="1" y="628"/>
                    <a:pt x="1" y="1423"/>
                  </a:cubicBezTo>
                  <a:cubicBezTo>
                    <a:pt x="1" y="2198"/>
                    <a:pt x="440" y="2825"/>
                    <a:pt x="984" y="2825"/>
                  </a:cubicBezTo>
                  <a:cubicBezTo>
                    <a:pt x="1528" y="2825"/>
                    <a:pt x="1968" y="2198"/>
                    <a:pt x="1968" y="1423"/>
                  </a:cubicBezTo>
                  <a:cubicBezTo>
                    <a:pt x="1968" y="628"/>
                    <a:pt x="1528" y="1"/>
                    <a:pt x="9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2"/>
            <p:cNvSpPr/>
            <p:nvPr/>
          </p:nvSpPr>
          <p:spPr>
            <a:xfrm>
              <a:off x="4753950" y="4371050"/>
              <a:ext cx="49200" cy="70625"/>
            </a:xfrm>
            <a:custGeom>
              <a:avLst/>
              <a:gdLst/>
              <a:ahLst/>
              <a:cxnLst/>
              <a:rect l="l" t="t" r="r" b="b"/>
              <a:pathLst>
                <a:path w="1968" h="2825" extrusionOk="0">
                  <a:moveTo>
                    <a:pt x="984" y="0"/>
                  </a:moveTo>
                  <a:cubicBezTo>
                    <a:pt x="440" y="0"/>
                    <a:pt x="1" y="628"/>
                    <a:pt x="1" y="1423"/>
                  </a:cubicBezTo>
                  <a:cubicBezTo>
                    <a:pt x="1" y="2197"/>
                    <a:pt x="440" y="2825"/>
                    <a:pt x="984" y="2825"/>
                  </a:cubicBezTo>
                  <a:cubicBezTo>
                    <a:pt x="1528" y="2825"/>
                    <a:pt x="1968" y="2197"/>
                    <a:pt x="1968" y="1423"/>
                  </a:cubicBezTo>
                  <a:cubicBezTo>
                    <a:pt x="1968" y="628"/>
                    <a:pt x="1528" y="0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2"/>
            <p:cNvSpPr/>
            <p:nvPr/>
          </p:nvSpPr>
          <p:spPr>
            <a:xfrm>
              <a:off x="3345275" y="3941600"/>
              <a:ext cx="205075" cy="320675"/>
            </a:xfrm>
            <a:custGeom>
              <a:avLst/>
              <a:gdLst/>
              <a:ahLst/>
              <a:cxnLst/>
              <a:rect l="l" t="t" r="r" b="b"/>
              <a:pathLst>
                <a:path w="8203" h="12827" extrusionOk="0">
                  <a:moveTo>
                    <a:pt x="1" y="0"/>
                  </a:moveTo>
                  <a:lnTo>
                    <a:pt x="1" y="12826"/>
                  </a:lnTo>
                  <a:lnTo>
                    <a:pt x="4102" y="9123"/>
                  </a:lnTo>
                  <a:lnTo>
                    <a:pt x="8203" y="12826"/>
                  </a:lnTo>
                  <a:lnTo>
                    <a:pt x="8203" y="0"/>
                  </a:lnTo>
                  <a:close/>
                </a:path>
              </a:pathLst>
            </a:custGeom>
            <a:solidFill>
              <a:srgbClr val="EF53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2"/>
            <p:cNvSpPr/>
            <p:nvPr/>
          </p:nvSpPr>
          <p:spPr>
            <a:xfrm>
              <a:off x="2862975" y="3049200"/>
              <a:ext cx="1626850" cy="696250"/>
            </a:xfrm>
            <a:custGeom>
              <a:avLst/>
              <a:gdLst/>
              <a:ahLst/>
              <a:cxnLst/>
              <a:rect l="l" t="t" r="r" b="b"/>
              <a:pathLst>
                <a:path w="65074" h="27850" extrusionOk="0">
                  <a:moveTo>
                    <a:pt x="1" y="0"/>
                  </a:moveTo>
                  <a:lnTo>
                    <a:pt x="1" y="27850"/>
                  </a:lnTo>
                  <a:lnTo>
                    <a:pt x="65073" y="27850"/>
                  </a:lnTo>
                  <a:lnTo>
                    <a:pt x="65073" y="25025"/>
                  </a:lnTo>
                  <a:lnTo>
                    <a:pt x="56809" y="25025"/>
                  </a:lnTo>
                  <a:lnTo>
                    <a:pt x="56809" y="2825"/>
                  </a:lnTo>
                  <a:lnTo>
                    <a:pt x="65073" y="2825"/>
                  </a:lnTo>
                  <a:lnTo>
                    <a:pt x="65073" y="0"/>
                  </a:lnTo>
                  <a:close/>
                </a:path>
              </a:pathLst>
            </a:custGeom>
            <a:solidFill>
              <a:srgbClr val="9B7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2"/>
            <p:cNvSpPr/>
            <p:nvPr/>
          </p:nvSpPr>
          <p:spPr>
            <a:xfrm>
              <a:off x="1236175" y="3049200"/>
              <a:ext cx="1626825" cy="696250"/>
            </a:xfrm>
            <a:custGeom>
              <a:avLst/>
              <a:gdLst/>
              <a:ahLst/>
              <a:cxnLst/>
              <a:rect l="l" t="t" r="r" b="b"/>
              <a:pathLst>
                <a:path w="65073" h="27850" extrusionOk="0">
                  <a:moveTo>
                    <a:pt x="1" y="0"/>
                  </a:moveTo>
                  <a:lnTo>
                    <a:pt x="1" y="27850"/>
                  </a:lnTo>
                  <a:lnTo>
                    <a:pt x="65073" y="27850"/>
                  </a:lnTo>
                  <a:lnTo>
                    <a:pt x="650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2"/>
            <p:cNvSpPr/>
            <p:nvPr/>
          </p:nvSpPr>
          <p:spPr>
            <a:xfrm>
              <a:off x="1082375" y="3049200"/>
              <a:ext cx="307625" cy="696250"/>
            </a:xfrm>
            <a:custGeom>
              <a:avLst/>
              <a:gdLst/>
              <a:ahLst/>
              <a:cxnLst/>
              <a:rect l="l" t="t" r="r" b="b"/>
              <a:pathLst>
                <a:path w="12305" h="27850" extrusionOk="0">
                  <a:moveTo>
                    <a:pt x="6153" y="0"/>
                  </a:moveTo>
                  <a:cubicBezTo>
                    <a:pt x="2763" y="0"/>
                    <a:pt x="1" y="6236"/>
                    <a:pt x="1" y="13915"/>
                  </a:cubicBezTo>
                  <a:cubicBezTo>
                    <a:pt x="1" y="21614"/>
                    <a:pt x="2763" y="27850"/>
                    <a:pt x="6153" y="27850"/>
                  </a:cubicBezTo>
                  <a:cubicBezTo>
                    <a:pt x="9563" y="27850"/>
                    <a:pt x="12304" y="21614"/>
                    <a:pt x="12304" y="13915"/>
                  </a:cubicBezTo>
                  <a:cubicBezTo>
                    <a:pt x="12304" y="6236"/>
                    <a:pt x="9563" y="0"/>
                    <a:pt x="6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2"/>
            <p:cNvSpPr/>
            <p:nvPr/>
          </p:nvSpPr>
          <p:spPr>
            <a:xfrm>
              <a:off x="2703450" y="3049200"/>
              <a:ext cx="308125" cy="696250"/>
            </a:xfrm>
            <a:custGeom>
              <a:avLst/>
              <a:gdLst/>
              <a:ahLst/>
              <a:cxnLst/>
              <a:rect l="l" t="t" r="r" b="b"/>
              <a:pathLst>
                <a:path w="12325" h="27850" extrusionOk="0">
                  <a:moveTo>
                    <a:pt x="6173" y="0"/>
                  </a:moveTo>
                  <a:cubicBezTo>
                    <a:pt x="2762" y="0"/>
                    <a:pt x="0" y="6236"/>
                    <a:pt x="0" y="13915"/>
                  </a:cubicBezTo>
                  <a:cubicBezTo>
                    <a:pt x="0" y="21614"/>
                    <a:pt x="2762" y="27850"/>
                    <a:pt x="6173" y="27850"/>
                  </a:cubicBezTo>
                  <a:cubicBezTo>
                    <a:pt x="9562" y="27850"/>
                    <a:pt x="12324" y="21614"/>
                    <a:pt x="12324" y="13915"/>
                  </a:cubicBezTo>
                  <a:cubicBezTo>
                    <a:pt x="12324" y="6236"/>
                    <a:pt x="9562" y="0"/>
                    <a:pt x="6173" y="0"/>
                  </a:cubicBezTo>
                  <a:close/>
                </a:path>
              </a:pathLst>
            </a:custGeom>
            <a:solidFill>
              <a:srgbClr val="9B7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2"/>
            <p:cNvSpPr/>
            <p:nvPr/>
          </p:nvSpPr>
          <p:spPr>
            <a:xfrm>
              <a:off x="2811200" y="3119825"/>
              <a:ext cx="245350" cy="555000"/>
            </a:xfrm>
            <a:custGeom>
              <a:avLst/>
              <a:gdLst/>
              <a:ahLst/>
              <a:cxnLst/>
              <a:rect l="l" t="t" r="r" b="b"/>
              <a:pathLst>
                <a:path w="9814" h="22200" extrusionOk="0">
                  <a:moveTo>
                    <a:pt x="4897" y="0"/>
                  </a:moveTo>
                  <a:cubicBezTo>
                    <a:pt x="2198" y="0"/>
                    <a:pt x="1" y="4959"/>
                    <a:pt x="1" y="11090"/>
                  </a:cubicBezTo>
                  <a:cubicBezTo>
                    <a:pt x="1" y="17220"/>
                    <a:pt x="2198" y="22200"/>
                    <a:pt x="4897" y="22200"/>
                  </a:cubicBezTo>
                  <a:cubicBezTo>
                    <a:pt x="7617" y="22200"/>
                    <a:pt x="9814" y="17220"/>
                    <a:pt x="9814" y="11090"/>
                  </a:cubicBezTo>
                  <a:cubicBezTo>
                    <a:pt x="9814" y="4959"/>
                    <a:pt x="7617" y="0"/>
                    <a:pt x="4897" y="0"/>
                  </a:cubicBezTo>
                  <a:close/>
                </a:path>
              </a:pathLst>
            </a:custGeom>
            <a:solidFill>
              <a:srgbClr val="FFF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2"/>
            <p:cNvSpPr/>
            <p:nvPr/>
          </p:nvSpPr>
          <p:spPr>
            <a:xfrm>
              <a:off x="2933600" y="3119825"/>
              <a:ext cx="1497125" cy="555000"/>
            </a:xfrm>
            <a:custGeom>
              <a:avLst/>
              <a:gdLst/>
              <a:ahLst/>
              <a:cxnLst/>
              <a:rect l="l" t="t" r="r" b="b"/>
              <a:pathLst>
                <a:path w="59885" h="22200" extrusionOk="0">
                  <a:moveTo>
                    <a:pt x="1" y="0"/>
                  </a:moveTo>
                  <a:lnTo>
                    <a:pt x="1" y="22200"/>
                  </a:lnTo>
                  <a:lnTo>
                    <a:pt x="59884" y="22200"/>
                  </a:lnTo>
                  <a:cubicBezTo>
                    <a:pt x="58587" y="22200"/>
                    <a:pt x="57541" y="17220"/>
                    <a:pt x="57541" y="11090"/>
                  </a:cubicBezTo>
                  <a:cubicBezTo>
                    <a:pt x="57541" y="4980"/>
                    <a:pt x="58587" y="0"/>
                    <a:pt x="59884" y="0"/>
                  </a:cubicBezTo>
                  <a:close/>
                </a:path>
              </a:pathLst>
            </a:custGeom>
            <a:solidFill>
              <a:srgbClr val="FFF9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2"/>
            <p:cNvSpPr/>
            <p:nvPr/>
          </p:nvSpPr>
          <p:spPr>
            <a:xfrm>
              <a:off x="4465225" y="3049200"/>
              <a:ext cx="48650" cy="70625"/>
            </a:xfrm>
            <a:custGeom>
              <a:avLst/>
              <a:gdLst/>
              <a:ahLst/>
              <a:cxnLst/>
              <a:rect l="l" t="t" r="r" b="b"/>
              <a:pathLst>
                <a:path w="1946" h="2825" extrusionOk="0">
                  <a:moveTo>
                    <a:pt x="983" y="0"/>
                  </a:moveTo>
                  <a:cubicBezTo>
                    <a:pt x="439" y="0"/>
                    <a:pt x="0" y="628"/>
                    <a:pt x="0" y="1402"/>
                  </a:cubicBezTo>
                  <a:cubicBezTo>
                    <a:pt x="0" y="2197"/>
                    <a:pt x="439" y="2825"/>
                    <a:pt x="983" y="2825"/>
                  </a:cubicBezTo>
                  <a:cubicBezTo>
                    <a:pt x="1507" y="2825"/>
                    <a:pt x="1946" y="2197"/>
                    <a:pt x="1946" y="1402"/>
                  </a:cubicBezTo>
                  <a:cubicBezTo>
                    <a:pt x="1946" y="628"/>
                    <a:pt x="1507" y="0"/>
                    <a:pt x="983" y="0"/>
                  </a:cubicBezTo>
                  <a:close/>
                </a:path>
              </a:pathLst>
            </a:custGeom>
            <a:solidFill>
              <a:srgbClr val="EF53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2"/>
            <p:cNvSpPr/>
            <p:nvPr/>
          </p:nvSpPr>
          <p:spPr>
            <a:xfrm>
              <a:off x="4465225" y="3674800"/>
              <a:ext cx="49175" cy="70650"/>
            </a:xfrm>
            <a:custGeom>
              <a:avLst/>
              <a:gdLst/>
              <a:ahLst/>
              <a:cxnLst/>
              <a:rect l="l" t="t" r="r" b="b"/>
              <a:pathLst>
                <a:path w="1967" h="2826" extrusionOk="0">
                  <a:moveTo>
                    <a:pt x="983" y="1"/>
                  </a:moveTo>
                  <a:cubicBezTo>
                    <a:pt x="439" y="1"/>
                    <a:pt x="0" y="629"/>
                    <a:pt x="0" y="1403"/>
                  </a:cubicBezTo>
                  <a:cubicBezTo>
                    <a:pt x="0" y="2198"/>
                    <a:pt x="439" y="2826"/>
                    <a:pt x="983" y="2826"/>
                  </a:cubicBezTo>
                  <a:cubicBezTo>
                    <a:pt x="1527" y="2826"/>
                    <a:pt x="1967" y="2198"/>
                    <a:pt x="1967" y="1403"/>
                  </a:cubicBezTo>
                  <a:cubicBezTo>
                    <a:pt x="1967" y="629"/>
                    <a:pt x="1527" y="1"/>
                    <a:pt x="9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2"/>
            <p:cNvSpPr/>
            <p:nvPr/>
          </p:nvSpPr>
          <p:spPr>
            <a:xfrm>
              <a:off x="3347375" y="2352950"/>
              <a:ext cx="1626300" cy="696275"/>
            </a:xfrm>
            <a:custGeom>
              <a:avLst/>
              <a:gdLst/>
              <a:ahLst/>
              <a:cxnLst/>
              <a:rect l="l" t="t" r="r" b="b"/>
              <a:pathLst>
                <a:path w="65052" h="27851" extrusionOk="0">
                  <a:moveTo>
                    <a:pt x="0" y="1"/>
                  </a:moveTo>
                  <a:lnTo>
                    <a:pt x="0" y="27850"/>
                  </a:lnTo>
                  <a:lnTo>
                    <a:pt x="65052" y="27850"/>
                  </a:lnTo>
                  <a:lnTo>
                    <a:pt x="65052" y="25005"/>
                  </a:lnTo>
                  <a:lnTo>
                    <a:pt x="56787" y="25005"/>
                  </a:lnTo>
                  <a:lnTo>
                    <a:pt x="56787" y="2826"/>
                  </a:lnTo>
                  <a:lnTo>
                    <a:pt x="65052" y="2826"/>
                  </a:lnTo>
                  <a:lnTo>
                    <a:pt x="65052" y="1"/>
                  </a:lnTo>
                  <a:close/>
                </a:path>
              </a:pathLst>
            </a:custGeom>
            <a:solidFill>
              <a:srgbClr val="716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2"/>
            <p:cNvSpPr/>
            <p:nvPr/>
          </p:nvSpPr>
          <p:spPr>
            <a:xfrm>
              <a:off x="1720550" y="2352950"/>
              <a:ext cx="1626325" cy="696275"/>
            </a:xfrm>
            <a:custGeom>
              <a:avLst/>
              <a:gdLst/>
              <a:ahLst/>
              <a:cxnLst/>
              <a:rect l="l" t="t" r="r" b="b"/>
              <a:pathLst>
                <a:path w="65053" h="27851" extrusionOk="0">
                  <a:moveTo>
                    <a:pt x="1" y="1"/>
                  </a:moveTo>
                  <a:lnTo>
                    <a:pt x="1" y="27850"/>
                  </a:lnTo>
                  <a:lnTo>
                    <a:pt x="65052" y="27850"/>
                  </a:lnTo>
                  <a:lnTo>
                    <a:pt x="650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2"/>
            <p:cNvSpPr/>
            <p:nvPr/>
          </p:nvSpPr>
          <p:spPr>
            <a:xfrm>
              <a:off x="1566250" y="2352950"/>
              <a:ext cx="308125" cy="696275"/>
            </a:xfrm>
            <a:custGeom>
              <a:avLst/>
              <a:gdLst/>
              <a:ahLst/>
              <a:cxnLst/>
              <a:rect l="l" t="t" r="r" b="b"/>
              <a:pathLst>
                <a:path w="12325" h="27851" extrusionOk="0">
                  <a:moveTo>
                    <a:pt x="6173" y="1"/>
                  </a:moveTo>
                  <a:cubicBezTo>
                    <a:pt x="2762" y="1"/>
                    <a:pt x="0" y="6236"/>
                    <a:pt x="0" y="13915"/>
                  </a:cubicBezTo>
                  <a:cubicBezTo>
                    <a:pt x="0" y="21615"/>
                    <a:pt x="2762" y="27850"/>
                    <a:pt x="6173" y="27850"/>
                  </a:cubicBezTo>
                  <a:cubicBezTo>
                    <a:pt x="9562" y="27850"/>
                    <a:pt x="12324" y="21615"/>
                    <a:pt x="12324" y="13915"/>
                  </a:cubicBezTo>
                  <a:cubicBezTo>
                    <a:pt x="12324" y="6236"/>
                    <a:pt x="9562" y="1"/>
                    <a:pt x="6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2"/>
            <p:cNvSpPr/>
            <p:nvPr/>
          </p:nvSpPr>
          <p:spPr>
            <a:xfrm>
              <a:off x="3187825" y="2352950"/>
              <a:ext cx="307600" cy="696275"/>
            </a:xfrm>
            <a:custGeom>
              <a:avLst/>
              <a:gdLst/>
              <a:ahLst/>
              <a:cxnLst/>
              <a:rect l="l" t="t" r="r" b="b"/>
              <a:pathLst>
                <a:path w="12304" h="27851" extrusionOk="0">
                  <a:moveTo>
                    <a:pt x="6152" y="1"/>
                  </a:moveTo>
                  <a:cubicBezTo>
                    <a:pt x="2762" y="1"/>
                    <a:pt x="1" y="6236"/>
                    <a:pt x="1" y="13915"/>
                  </a:cubicBezTo>
                  <a:cubicBezTo>
                    <a:pt x="1" y="21615"/>
                    <a:pt x="2762" y="27850"/>
                    <a:pt x="6152" y="27850"/>
                  </a:cubicBezTo>
                  <a:cubicBezTo>
                    <a:pt x="9563" y="27850"/>
                    <a:pt x="12304" y="21615"/>
                    <a:pt x="12304" y="13915"/>
                  </a:cubicBezTo>
                  <a:cubicBezTo>
                    <a:pt x="12304" y="6236"/>
                    <a:pt x="9563" y="1"/>
                    <a:pt x="6152" y="1"/>
                  </a:cubicBezTo>
                  <a:close/>
                </a:path>
              </a:pathLst>
            </a:custGeom>
            <a:solidFill>
              <a:srgbClr val="716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2"/>
            <p:cNvSpPr/>
            <p:nvPr/>
          </p:nvSpPr>
          <p:spPr>
            <a:xfrm>
              <a:off x="3295050" y="2423575"/>
              <a:ext cx="245375" cy="555025"/>
            </a:xfrm>
            <a:custGeom>
              <a:avLst/>
              <a:gdLst/>
              <a:ahLst/>
              <a:cxnLst/>
              <a:rect l="l" t="t" r="r" b="b"/>
              <a:pathLst>
                <a:path w="9815" h="22201" extrusionOk="0">
                  <a:moveTo>
                    <a:pt x="4918" y="1"/>
                  </a:moveTo>
                  <a:cubicBezTo>
                    <a:pt x="2198" y="1"/>
                    <a:pt x="1" y="4960"/>
                    <a:pt x="1" y="11090"/>
                  </a:cubicBezTo>
                  <a:cubicBezTo>
                    <a:pt x="1" y="17221"/>
                    <a:pt x="2198" y="22201"/>
                    <a:pt x="4918" y="22201"/>
                  </a:cubicBezTo>
                  <a:cubicBezTo>
                    <a:pt x="7617" y="22201"/>
                    <a:pt x="9814" y="17221"/>
                    <a:pt x="9814" y="11090"/>
                  </a:cubicBezTo>
                  <a:cubicBezTo>
                    <a:pt x="9814" y="4960"/>
                    <a:pt x="7617" y="1"/>
                    <a:pt x="49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2"/>
            <p:cNvSpPr/>
            <p:nvPr/>
          </p:nvSpPr>
          <p:spPr>
            <a:xfrm>
              <a:off x="3417975" y="2423575"/>
              <a:ext cx="1497125" cy="554500"/>
            </a:xfrm>
            <a:custGeom>
              <a:avLst/>
              <a:gdLst/>
              <a:ahLst/>
              <a:cxnLst/>
              <a:rect l="l" t="t" r="r" b="b"/>
              <a:pathLst>
                <a:path w="59885" h="22180" extrusionOk="0">
                  <a:moveTo>
                    <a:pt x="1" y="1"/>
                  </a:moveTo>
                  <a:lnTo>
                    <a:pt x="1" y="22180"/>
                  </a:lnTo>
                  <a:lnTo>
                    <a:pt x="59884" y="22180"/>
                  </a:lnTo>
                  <a:cubicBezTo>
                    <a:pt x="58587" y="22180"/>
                    <a:pt x="57541" y="17221"/>
                    <a:pt x="57541" y="11090"/>
                  </a:cubicBezTo>
                  <a:cubicBezTo>
                    <a:pt x="57541" y="4960"/>
                    <a:pt x="58587" y="1"/>
                    <a:pt x="59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2"/>
            <p:cNvSpPr/>
            <p:nvPr/>
          </p:nvSpPr>
          <p:spPr>
            <a:xfrm>
              <a:off x="4949600" y="2352950"/>
              <a:ext cx="48675" cy="70650"/>
            </a:xfrm>
            <a:custGeom>
              <a:avLst/>
              <a:gdLst/>
              <a:ahLst/>
              <a:cxnLst/>
              <a:rect l="l" t="t" r="r" b="b"/>
              <a:pathLst>
                <a:path w="1947" h="2826" extrusionOk="0">
                  <a:moveTo>
                    <a:pt x="963" y="1"/>
                  </a:moveTo>
                  <a:cubicBezTo>
                    <a:pt x="440" y="1"/>
                    <a:pt x="0" y="629"/>
                    <a:pt x="0" y="1403"/>
                  </a:cubicBezTo>
                  <a:cubicBezTo>
                    <a:pt x="0" y="2177"/>
                    <a:pt x="440" y="2826"/>
                    <a:pt x="963" y="2826"/>
                  </a:cubicBezTo>
                  <a:cubicBezTo>
                    <a:pt x="1507" y="2826"/>
                    <a:pt x="1946" y="2177"/>
                    <a:pt x="1946" y="1403"/>
                  </a:cubicBezTo>
                  <a:cubicBezTo>
                    <a:pt x="1946" y="629"/>
                    <a:pt x="1507" y="1"/>
                    <a:pt x="9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2"/>
            <p:cNvSpPr/>
            <p:nvPr/>
          </p:nvSpPr>
          <p:spPr>
            <a:xfrm>
              <a:off x="4949600" y="2978575"/>
              <a:ext cx="48675" cy="70650"/>
            </a:xfrm>
            <a:custGeom>
              <a:avLst/>
              <a:gdLst/>
              <a:ahLst/>
              <a:cxnLst/>
              <a:rect l="l" t="t" r="r" b="b"/>
              <a:pathLst>
                <a:path w="1947" h="2826" extrusionOk="0">
                  <a:moveTo>
                    <a:pt x="963" y="1"/>
                  </a:moveTo>
                  <a:cubicBezTo>
                    <a:pt x="440" y="1"/>
                    <a:pt x="0" y="628"/>
                    <a:pt x="0" y="1403"/>
                  </a:cubicBezTo>
                  <a:cubicBezTo>
                    <a:pt x="0" y="2177"/>
                    <a:pt x="440" y="2825"/>
                    <a:pt x="963" y="2825"/>
                  </a:cubicBezTo>
                  <a:cubicBezTo>
                    <a:pt x="1507" y="2825"/>
                    <a:pt x="1946" y="2177"/>
                    <a:pt x="1946" y="1403"/>
                  </a:cubicBezTo>
                  <a:cubicBezTo>
                    <a:pt x="1946" y="628"/>
                    <a:pt x="1507" y="1"/>
                    <a:pt x="9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2"/>
            <p:cNvSpPr/>
            <p:nvPr/>
          </p:nvSpPr>
          <p:spPr>
            <a:xfrm>
              <a:off x="1720550" y="2352950"/>
              <a:ext cx="230725" cy="696275"/>
            </a:xfrm>
            <a:custGeom>
              <a:avLst/>
              <a:gdLst/>
              <a:ahLst/>
              <a:cxnLst/>
              <a:rect l="l" t="t" r="r" b="b"/>
              <a:pathLst>
                <a:path w="9229" h="27851" extrusionOk="0">
                  <a:moveTo>
                    <a:pt x="6152" y="1"/>
                  </a:moveTo>
                  <a:cubicBezTo>
                    <a:pt x="2763" y="1"/>
                    <a:pt x="1" y="6236"/>
                    <a:pt x="1" y="13915"/>
                  </a:cubicBezTo>
                  <a:cubicBezTo>
                    <a:pt x="1" y="21615"/>
                    <a:pt x="2763" y="27850"/>
                    <a:pt x="6152" y="27850"/>
                  </a:cubicBezTo>
                  <a:lnTo>
                    <a:pt x="9228" y="27850"/>
                  </a:lnTo>
                  <a:cubicBezTo>
                    <a:pt x="5838" y="27850"/>
                    <a:pt x="3077" y="21615"/>
                    <a:pt x="3077" y="13915"/>
                  </a:cubicBezTo>
                  <a:cubicBezTo>
                    <a:pt x="3077" y="6236"/>
                    <a:pt x="5838" y="1"/>
                    <a:pt x="9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2"/>
            <p:cNvSpPr/>
            <p:nvPr/>
          </p:nvSpPr>
          <p:spPr>
            <a:xfrm>
              <a:off x="1874350" y="2352950"/>
              <a:ext cx="231225" cy="696275"/>
            </a:xfrm>
            <a:custGeom>
              <a:avLst/>
              <a:gdLst/>
              <a:ahLst/>
              <a:cxnLst/>
              <a:rect l="l" t="t" r="r" b="b"/>
              <a:pathLst>
                <a:path w="9249" h="27851" extrusionOk="0">
                  <a:moveTo>
                    <a:pt x="6152" y="1"/>
                  </a:moveTo>
                  <a:cubicBezTo>
                    <a:pt x="2762" y="1"/>
                    <a:pt x="0" y="6236"/>
                    <a:pt x="0" y="13915"/>
                  </a:cubicBezTo>
                  <a:cubicBezTo>
                    <a:pt x="0" y="21615"/>
                    <a:pt x="2762" y="27850"/>
                    <a:pt x="6152" y="27850"/>
                  </a:cubicBezTo>
                  <a:lnTo>
                    <a:pt x="9249" y="27850"/>
                  </a:lnTo>
                  <a:cubicBezTo>
                    <a:pt x="5838" y="27850"/>
                    <a:pt x="3076" y="21615"/>
                    <a:pt x="3076" y="13915"/>
                  </a:cubicBezTo>
                  <a:cubicBezTo>
                    <a:pt x="3076" y="6236"/>
                    <a:pt x="5838" y="1"/>
                    <a:pt x="92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2"/>
            <p:cNvSpPr/>
            <p:nvPr/>
          </p:nvSpPr>
          <p:spPr>
            <a:xfrm>
              <a:off x="4408036" y="2610309"/>
              <a:ext cx="285848" cy="333099"/>
            </a:xfrm>
            <a:custGeom>
              <a:avLst/>
              <a:gdLst/>
              <a:ahLst/>
              <a:cxnLst/>
              <a:rect l="l" t="t" r="r" b="b"/>
              <a:pathLst>
                <a:path w="6089" h="8266" extrusionOk="0">
                  <a:moveTo>
                    <a:pt x="0" y="1"/>
                  </a:moveTo>
                  <a:lnTo>
                    <a:pt x="0" y="8266"/>
                  </a:lnTo>
                  <a:lnTo>
                    <a:pt x="3034" y="6634"/>
                  </a:lnTo>
                  <a:lnTo>
                    <a:pt x="6089" y="8266"/>
                  </a:lnTo>
                  <a:lnTo>
                    <a:pt x="60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2"/>
            <p:cNvSpPr/>
            <p:nvPr/>
          </p:nvSpPr>
          <p:spPr>
            <a:xfrm>
              <a:off x="1374800" y="3745425"/>
              <a:ext cx="1771725" cy="275175"/>
            </a:xfrm>
            <a:custGeom>
              <a:avLst/>
              <a:gdLst/>
              <a:ahLst/>
              <a:cxnLst/>
              <a:rect l="l" t="t" r="r" b="b"/>
              <a:pathLst>
                <a:path w="70869" h="11007" extrusionOk="0">
                  <a:moveTo>
                    <a:pt x="6026" y="1"/>
                  </a:moveTo>
                  <a:cubicBezTo>
                    <a:pt x="3055" y="1"/>
                    <a:pt x="586" y="4708"/>
                    <a:pt x="0" y="11006"/>
                  </a:cubicBezTo>
                  <a:lnTo>
                    <a:pt x="64843" y="11006"/>
                  </a:lnTo>
                  <a:cubicBezTo>
                    <a:pt x="65449" y="4708"/>
                    <a:pt x="67918" y="1"/>
                    <a:pt x="708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2"/>
            <p:cNvSpPr/>
            <p:nvPr/>
          </p:nvSpPr>
          <p:spPr>
            <a:xfrm>
              <a:off x="3146500" y="3745425"/>
              <a:ext cx="5250" cy="550"/>
            </a:xfrm>
            <a:custGeom>
              <a:avLst/>
              <a:gdLst/>
              <a:ahLst/>
              <a:cxnLst/>
              <a:rect l="l" t="t" r="r" b="b"/>
              <a:pathLst>
                <a:path w="210" h="22" extrusionOk="0">
                  <a:moveTo>
                    <a:pt x="1" y="1"/>
                  </a:moveTo>
                  <a:cubicBezTo>
                    <a:pt x="84" y="1"/>
                    <a:pt x="147" y="1"/>
                    <a:pt x="210" y="22"/>
                  </a:cubicBezTo>
                  <a:lnTo>
                    <a:pt x="210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2"/>
            <p:cNvSpPr/>
            <p:nvPr/>
          </p:nvSpPr>
          <p:spPr>
            <a:xfrm>
              <a:off x="3146500" y="4441650"/>
              <a:ext cx="5250" cy="25"/>
            </a:xfrm>
            <a:custGeom>
              <a:avLst/>
              <a:gdLst/>
              <a:ahLst/>
              <a:cxnLst/>
              <a:rect l="l" t="t" r="r" b="b"/>
              <a:pathLst>
                <a:path w="210" h="1" extrusionOk="0">
                  <a:moveTo>
                    <a:pt x="210" y="1"/>
                  </a:moveTo>
                  <a:cubicBezTo>
                    <a:pt x="147" y="1"/>
                    <a:pt x="84" y="1"/>
                    <a:pt x="1" y="1"/>
                  </a:cubicBezTo>
                  <a:lnTo>
                    <a:pt x="210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2"/>
            <p:cNvSpPr/>
            <p:nvPr/>
          </p:nvSpPr>
          <p:spPr>
            <a:xfrm>
              <a:off x="3187825" y="3049200"/>
              <a:ext cx="1326575" cy="70625"/>
            </a:xfrm>
            <a:custGeom>
              <a:avLst/>
              <a:gdLst/>
              <a:ahLst/>
              <a:cxnLst/>
              <a:rect l="l" t="t" r="r" b="b"/>
              <a:pathLst>
                <a:path w="53063" h="2825" extrusionOk="0">
                  <a:moveTo>
                    <a:pt x="1" y="0"/>
                  </a:moveTo>
                  <a:lnTo>
                    <a:pt x="1" y="2825"/>
                  </a:lnTo>
                  <a:lnTo>
                    <a:pt x="52079" y="2825"/>
                  </a:lnTo>
                  <a:cubicBezTo>
                    <a:pt x="52623" y="2825"/>
                    <a:pt x="53042" y="2197"/>
                    <a:pt x="53042" y="1402"/>
                  </a:cubicBezTo>
                  <a:cubicBezTo>
                    <a:pt x="53063" y="628"/>
                    <a:pt x="52623" y="0"/>
                    <a:pt x="52079" y="0"/>
                  </a:cubicBezTo>
                  <a:close/>
                </a:path>
              </a:pathLst>
            </a:custGeom>
            <a:solidFill>
              <a:srgbClr val="9B74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2"/>
            <p:cNvSpPr/>
            <p:nvPr/>
          </p:nvSpPr>
          <p:spPr>
            <a:xfrm>
              <a:off x="3215550" y="3119825"/>
              <a:ext cx="1215175" cy="160075"/>
            </a:xfrm>
            <a:custGeom>
              <a:avLst/>
              <a:gdLst/>
              <a:ahLst/>
              <a:cxnLst/>
              <a:rect l="l" t="t" r="r" b="b"/>
              <a:pathLst>
                <a:path w="48607" h="6403" extrusionOk="0">
                  <a:moveTo>
                    <a:pt x="2135" y="0"/>
                  </a:moveTo>
                  <a:cubicBezTo>
                    <a:pt x="1193" y="0"/>
                    <a:pt x="377" y="2636"/>
                    <a:pt x="0" y="6403"/>
                  </a:cubicBezTo>
                  <a:lnTo>
                    <a:pt x="46472" y="6403"/>
                  </a:lnTo>
                  <a:cubicBezTo>
                    <a:pt x="46848" y="2615"/>
                    <a:pt x="47664" y="0"/>
                    <a:pt x="48606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2015050" y="4261200"/>
              <a:ext cx="1859625" cy="347875"/>
            </a:xfrm>
            <a:custGeom>
              <a:avLst/>
              <a:gdLst/>
              <a:ahLst/>
              <a:cxnLst/>
              <a:rect l="l" t="t" r="r" b="b"/>
              <a:pathLst>
                <a:path w="74385" h="13915" extrusionOk="0">
                  <a:moveTo>
                    <a:pt x="74280" y="0"/>
                  </a:moveTo>
                  <a:lnTo>
                    <a:pt x="4060" y="7407"/>
                  </a:lnTo>
                  <a:cubicBezTo>
                    <a:pt x="2679" y="7491"/>
                    <a:pt x="1507" y="8370"/>
                    <a:pt x="1068" y="9688"/>
                  </a:cubicBezTo>
                  <a:lnTo>
                    <a:pt x="168" y="12262"/>
                  </a:lnTo>
                  <a:cubicBezTo>
                    <a:pt x="1" y="12743"/>
                    <a:pt x="147" y="13266"/>
                    <a:pt x="524" y="13601"/>
                  </a:cubicBezTo>
                  <a:cubicBezTo>
                    <a:pt x="754" y="13810"/>
                    <a:pt x="1047" y="13915"/>
                    <a:pt x="1340" y="13915"/>
                  </a:cubicBezTo>
                  <a:cubicBezTo>
                    <a:pt x="1528" y="13915"/>
                    <a:pt x="1717" y="13873"/>
                    <a:pt x="1905" y="13789"/>
                  </a:cubicBezTo>
                  <a:cubicBezTo>
                    <a:pt x="3328" y="13078"/>
                    <a:pt x="5713" y="11466"/>
                    <a:pt x="6131" y="8370"/>
                  </a:cubicBezTo>
                  <a:lnTo>
                    <a:pt x="74384" y="1172"/>
                  </a:lnTo>
                  <a:lnTo>
                    <a:pt x="742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2"/>
            <p:cNvSpPr/>
            <p:nvPr/>
          </p:nvSpPr>
          <p:spPr>
            <a:xfrm>
              <a:off x="2205975" y="4261200"/>
              <a:ext cx="1859625" cy="347875"/>
            </a:xfrm>
            <a:custGeom>
              <a:avLst/>
              <a:gdLst/>
              <a:ahLst/>
              <a:cxnLst/>
              <a:rect l="l" t="t" r="r" b="b"/>
              <a:pathLst>
                <a:path w="74385" h="13915" extrusionOk="0">
                  <a:moveTo>
                    <a:pt x="126" y="0"/>
                  </a:moveTo>
                  <a:lnTo>
                    <a:pt x="1" y="1172"/>
                  </a:lnTo>
                  <a:lnTo>
                    <a:pt x="68254" y="8370"/>
                  </a:lnTo>
                  <a:cubicBezTo>
                    <a:pt x="68672" y="11466"/>
                    <a:pt x="71058" y="13078"/>
                    <a:pt x="72480" y="13789"/>
                  </a:cubicBezTo>
                  <a:cubicBezTo>
                    <a:pt x="72669" y="13873"/>
                    <a:pt x="72857" y="13915"/>
                    <a:pt x="73045" y="13915"/>
                  </a:cubicBezTo>
                  <a:cubicBezTo>
                    <a:pt x="73338" y="13915"/>
                    <a:pt x="73631" y="13810"/>
                    <a:pt x="73861" y="13601"/>
                  </a:cubicBezTo>
                  <a:cubicBezTo>
                    <a:pt x="74238" y="13266"/>
                    <a:pt x="74384" y="12743"/>
                    <a:pt x="74217" y="12262"/>
                  </a:cubicBezTo>
                  <a:lnTo>
                    <a:pt x="73317" y="9688"/>
                  </a:lnTo>
                  <a:cubicBezTo>
                    <a:pt x="72878" y="8370"/>
                    <a:pt x="71706" y="7491"/>
                    <a:pt x="70325" y="7407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2"/>
            <p:cNvSpPr/>
            <p:nvPr/>
          </p:nvSpPr>
          <p:spPr>
            <a:xfrm>
              <a:off x="3119300" y="4282875"/>
              <a:ext cx="42925" cy="78025"/>
            </a:xfrm>
            <a:custGeom>
              <a:avLst/>
              <a:gdLst/>
              <a:ahLst/>
              <a:cxnLst/>
              <a:rect l="l" t="t" r="r" b="b"/>
              <a:pathLst>
                <a:path w="1717" h="3121" extrusionOk="0">
                  <a:moveTo>
                    <a:pt x="537" y="1"/>
                  </a:moveTo>
                  <a:cubicBezTo>
                    <a:pt x="511" y="1"/>
                    <a:pt x="485" y="4"/>
                    <a:pt x="461" y="12"/>
                  </a:cubicBezTo>
                  <a:cubicBezTo>
                    <a:pt x="105" y="96"/>
                    <a:pt x="1" y="870"/>
                    <a:pt x="231" y="1728"/>
                  </a:cubicBezTo>
                  <a:cubicBezTo>
                    <a:pt x="425" y="2523"/>
                    <a:pt x="852" y="3120"/>
                    <a:pt x="1197" y="3120"/>
                  </a:cubicBezTo>
                  <a:cubicBezTo>
                    <a:pt x="1224" y="3120"/>
                    <a:pt x="1251" y="3116"/>
                    <a:pt x="1277" y="3109"/>
                  </a:cubicBezTo>
                  <a:cubicBezTo>
                    <a:pt x="1612" y="3025"/>
                    <a:pt x="1716" y="2251"/>
                    <a:pt x="1486" y="1393"/>
                  </a:cubicBezTo>
                  <a:cubicBezTo>
                    <a:pt x="1292" y="598"/>
                    <a:pt x="865" y="1"/>
                    <a:pt x="537" y="1"/>
                  </a:cubicBezTo>
                  <a:close/>
                </a:path>
              </a:pathLst>
            </a:custGeom>
            <a:solidFill>
              <a:srgbClr val="FFE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2"/>
            <p:cNvSpPr/>
            <p:nvPr/>
          </p:nvSpPr>
          <p:spPr>
            <a:xfrm>
              <a:off x="2918425" y="4282875"/>
              <a:ext cx="42925" cy="78025"/>
            </a:xfrm>
            <a:custGeom>
              <a:avLst/>
              <a:gdLst/>
              <a:ahLst/>
              <a:cxnLst/>
              <a:rect l="l" t="t" r="r" b="b"/>
              <a:pathLst>
                <a:path w="1717" h="3121" extrusionOk="0">
                  <a:moveTo>
                    <a:pt x="1197" y="1"/>
                  </a:moveTo>
                  <a:cubicBezTo>
                    <a:pt x="852" y="1"/>
                    <a:pt x="425" y="598"/>
                    <a:pt x="231" y="1393"/>
                  </a:cubicBezTo>
                  <a:cubicBezTo>
                    <a:pt x="1" y="2251"/>
                    <a:pt x="105" y="3025"/>
                    <a:pt x="461" y="3109"/>
                  </a:cubicBezTo>
                  <a:cubicBezTo>
                    <a:pt x="486" y="3116"/>
                    <a:pt x="511" y="3120"/>
                    <a:pt x="537" y="3120"/>
                  </a:cubicBezTo>
                  <a:cubicBezTo>
                    <a:pt x="865" y="3120"/>
                    <a:pt x="1293" y="2523"/>
                    <a:pt x="1486" y="1728"/>
                  </a:cubicBezTo>
                  <a:cubicBezTo>
                    <a:pt x="1717" y="870"/>
                    <a:pt x="1612" y="96"/>
                    <a:pt x="1277" y="12"/>
                  </a:cubicBezTo>
                  <a:cubicBezTo>
                    <a:pt x="1251" y="4"/>
                    <a:pt x="1224" y="1"/>
                    <a:pt x="1197" y="1"/>
                  </a:cubicBezTo>
                  <a:close/>
                </a:path>
              </a:pathLst>
            </a:custGeom>
            <a:solidFill>
              <a:srgbClr val="FFE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2"/>
            <p:cNvSpPr/>
            <p:nvPr/>
          </p:nvSpPr>
          <p:spPr>
            <a:xfrm>
              <a:off x="2902750" y="4179075"/>
              <a:ext cx="275150" cy="182575"/>
            </a:xfrm>
            <a:custGeom>
              <a:avLst/>
              <a:gdLst/>
              <a:ahLst/>
              <a:cxnLst/>
              <a:rect l="l" t="t" r="r" b="b"/>
              <a:pathLst>
                <a:path w="11006" h="7303" extrusionOk="0">
                  <a:moveTo>
                    <a:pt x="5503" y="0"/>
                  </a:moveTo>
                  <a:cubicBezTo>
                    <a:pt x="4080" y="0"/>
                    <a:pt x="2909" y="482"/>
                    <a:pt x="2009" y="1423"/>
                  </a:cubicBezTo>
                  <a:cubicBezTo>
                    <a:pt x="0" y="3515"/>
                    <a:pt x="147" y="7156"/>
                    <a:pt x="147" y="7303"/>
                  </a:cubicBezTo>
                  <a:lnTo>
                    <a:pt x="1339" y="7261"/>
                  </a:lnTo>
                  <a:cubicBezTo>
                    <a:pt x="1318" y="7219"/>
                    <a:pt x="1214" y="3955"/>
                    <a:pt x="2867" y="2239"/>
                  </a:cubicBezTo>
                  <a:cubicBezTo>
                    <a:pt x="3536" y="1528"/>
                    <a:pt x="4394" y="1172"/>
                    <a:pt x="5503" y="1172"/>
                  </a:cubicBezTo>
                  <a:cubicBezTo>
                    <a:pt x="6612" y="1172"/>
                    <a:pt x="7470" y="1528"/>
                    <a:pt x="8160" y="2239"/>
                  </a:cubicBezTo>
                  <a:cubicBezTo>
                    <a:pt x="9813" y="3955"/>
                    <a:pt x="9688" y="7219"/>
                    <a:pt x="9688" y="7261"/>
                  </a:cubicBezTo>
                  <a:lnTo>
                    <a:pt x="10860" y="7303"/>
                  </a:lnTo>
                  <a:cubicBezTo>
                    <a:pt x="10860" y="7156"/>
                    <a:pt x="11006" y="3515"/>
                    <a:pt x="9018" y="1423"/>
                  </a:cubicBezTo>
                  <a:cubicBezTo>
                    <a:pt x="8119" y="482"/>
                    <a:pt x="6926" y="0"/>
                    <a:pt x="5503" y="0"/>
                  </a:cubicBez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2"/>
            <p:cNvSpPr/>
            <p:nvPr/>
          </p:nvSpPr>
          <p:spPr>
            <a:xfrm>
              <a:off x="2207550" y="3913875"/>
              <a:ext cx="723475" cy="723975"/>
            </a:xfrm>
            <a:custGeom>
              <a:avLst/>
              <a:gdLst/>
              <a:ahLst/>
              <a:cxnLst/>
              <a:rect l="l" t="t" r="r" b="b"/>
              <a:pathLst>
                <a:path w="28939" h="28959" extrusionOk="0">
                  <a:moveTo>
                    <a:pt x="14459" y="0"/>
                  </a:moveTo>
                  <a:cubicBezTo>
                    <a:pt x="6466" y="0"/>
                    <a:pt x="1" y="6486"/>
                    <a:pt x="1" y="14479"/>
                  </a:cubicBezTo>
                  <a:cubicBezTo>
                    <a:pt x="1" y="22472"/>
                    <a:pt x="6466" y="28958"/>
                    <a:pt x="14459" y="28958"/>
                  </a:cubicBezTo>
                  <a:cubicBezTo>
                    <a:pt x="22473" y="28958"/>
                    <a:pt x="28938" y="22472"/>
                    <a:pt x="28938" y="14479"/>
                  </a:cubicBezTo>
                  <a:cubicBezTo>
                    <a:pt x="28938" y="6486"/>
                    <a:pt x="22473" y="0"/>
                    <a:pt x="144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2"/>
            <p:cNvSpPr/>
            <p:nvPr/>
          </p:nvSpPr>
          <p:spPr>
            <a:xfrm>
              <a:off x="2207550" y="3914350"/>
              <a:ext cx="458250" cy="457775"/>
            </a:xfrm>
            <a:custGeom>
              <a:avLst/>
              <a:gdLst/>
              <a:ahLst/>
              <a:cxnLst/>
              <a:rect l="l" t="t" r="r" b="b"/>
              <a:pathLst>
                <a:path w="18330" h="18311" extrusionOk="0">
                  <a:moveTo>
                    <a:pt x="14661" y="0"/>
                  </a:moveTo>
                  <a:cubicBezTo>
                    <a:pt x="14594" y="0"/>
                    <a:pt x="14526" y="1"/>
                    <a:pt x="14459" y="2"/>
                  </a:cubicBezTo>
                  <a:cubicBezTo>
                    <a:pt x="13999" y="2"/>
                    <a:pt x="13559" y="23"/>
                    <a:pt x="13099" y="65"/>
                  </a:cubicBezTo>
                  <a:lnTo>
                    <a:pt x="63" y="13100"/>
                  </a:lnTo>
                  <a:cubicBezTo>
                    <a:pt x="22" y="13540"/>
                    <a:pt x="1" y="14000"/>
                    <a:pt x="1" y="14460"/>
                  </a:cubicBezTo>
                  <a:cubicBezTo>
                    <a:pt x="1" y="15799"/>
                    <a:pt x="168" y="17097"/>
                    <a:pt x="503" y="18310"/>
                  </a:cubicBezTo>
                  <a:lnTo>
                    <a:pt x="18330" y="504"/>
                  </a:lnTo>
                  <a:cubicBezTo>
                    <a:pt x="17157" y="186"/>
                    <a:pt x="15929" y="0"/>
                    <a:pt x="146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2"/>
            <p:cNvSpPr/>
            <p:nvPr/>
          </p:nvSpPr>
          <p:spPr>
            <a:xfrm>
              <a:off x="2239475" y="3946300"/>
              <a:ext cx="526250" cy="526250"/>
            </a:xfrm>
            <a:custGeom>
              <a:avLst/>
              <a:gdLst/>
              <a:ahLst/>
              <a:cxnLst/>
              <a:rect l="l" t="t" r="r" b="b"/>
              <a:pathLst>
                <a:path w="21050" h="21050" extrusionOk="0">
                  <a:moveTo>
                    <a:pt x="19166" y="0"/>
                  </a:moveTo>
                  <a:lnTo>
                    <a:pt x="0" y="19166"/>
                  </a:lnTo>
                  <a:cubicBezTo>
                    <a:pt x="293" y="19815"/>
                    <a:pt x="649" y="20443"/>
                    <a:pt x="1025" y="21049"/>
                  </a:cubicBezTo>
                  <a:lnTo>
                    <a:pt x="21049" y="1026"/>
                  </a:lnTo>
                  <a:cubicBezTo>
                    <a:pt x="20463" y="649"/>
                    <a:pt x="19836" y="293"/>
                    <a:pt x="19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2"/>
            <p:cNvSpPr/>
            <p:nvPr/>
          </p:nvSpPr>
          <p:spPr>
            <a:xfrm>
              <a:off x="2192375" y="3899225"/>
              <a:ext cx="753800" cy="753275"/>
            </a:xfrm>
            <a:custGeom>
              <a:avLst/>
              <a:gdLst/>
              <a:ahLst/>
              <a:cxnLst/>
              <a:rect l="l" t="t" r="r" b="b"/>
              <a:pathLst>
                <a:path w="30152" h="30131" extrusionOk="0">
                  <a:moveTo>
                    <a:pt x="15087" y="1193"/>
                  </a:moveTo>
                  <a:cubicBezTo>
                    <a:pt x="22745" y="1193"/>
                    <a:pt x="28959" y="7407"/>
                    <a:pt x="28959" y="15065"/>
                  </a:cubicBezTo>
                  <a:cubicBezTo>
                    <a:pt x="28959" y="22723"/>
                    <a:pt x="22745" y="28958"/>
                    <a:pt x="15087" y="28958"/>
                  </a:cubicBezTo>
                  <a:cubicBezTo>
                    <a:pt x="7429" y="28958"/>
                    <a:pt x="1194" y="22723"/>
                    <a:pt x="1194" y="15065"/>
                  </a:cubicBezTo>
                  <a:cubicBezTo>
                    <a:pt x="1194" y="7407"/>
                    <a:pt x="7408" y="1193"/>
                    <a:pt x="15087" y="1193"/>
                  </a:cubicBezTo>
                  <a:close/>
                  <a:moveTo>
                    <a:pt x="15087" y="0"/>
                  </a:moveTo>
                  <a:cubicBezTo>
                    <a:pt x="6759" y="0"/>
                    <a:pt x="1" y="6759"/>
                    <a:pt x="1" y="15065"/>
                  </a:cubicBezTo>
                  <a:cubicBezTo>
                    <a:pt x="1" y="23372"/>
                    <a:pt x="6759" y="30130"/>
                    <a:pt x="15087" y="30130"/>
                  </a:cubicBezTo>
                  <a:cubicBezTo>
                    <a:pt x="23394" y="30130"/>
                    <a:pt x="30152" y="23372"/>
                    <a:pt x="30152" y="15065"/>
                  </a:cubicBezTo>
                  <a:cubicBezTo>
                    <a:pt x="30152" y="6759"/>
                    <a:pt x="23394" y="0"/>
                    <a:pt x="15087" y="0"/>
                  </a:cubicBez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2"/>
            <p:cNvSpPr/>
            <p:nvPr/>
          </p:nvSpPr>
          <p:spPr>
            <a:xfrm>
              <a:off x="3149650" y="3913875"/>
              <a:ext cx="723450" cy="723975"/>
            </a:xfrm>
            <a:custGeom>
              <a:avLst/>
              <a:gdLst/>
              <a:ahLst/>
              <a:cxnLst/>
              <a:rect l="l" t="t" r="r" b="b"/>
              <a:pathLst>
                <a:path w="28938" h="28959" extrusionOk="0">
                  <a:moveTo>
                    <a:pt x="14479" y="0"/>
                  </a:moveTo>
                  <a:cubicBezTo>
                    <a:pt x="6466" y="0"/>
                    <a:pt x="0" y="6486"/>
                    <a:pt x="0" y="14479"/>
                  </a:cubicBezTo>
                  <a:cubicBezTo>
                    <a:pt x="0" y="22472"/>
                    <a:pt x="6466" y="28958"/>
                    <a:pt x="14479" y="28958"/>
                  </a:cubicBezTo>
                  <a:cubicBezTo>
                    <a:pt x="22472" y="28958"/>
                    <a:pt x="28937" y="22472"/>
                    <a:pt x="28937" y="14479"/>
                  </a:cubicBezTo>
                  <a:cubicBezTo>
                    <a:pt x="28937" y="6486"/>
                    <a:pt x="22472" y="0"/>
                    <a:pt x="14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2"/>
            <p:cNvSpPr/>
            <p:nvPr/>
          </p:nvSpPr>
          <p:spPr>
            <a:xfrm>
              <a:off x="3149125" y="3914350"/>
              <a:ext cx="458775" cy="457775"/>
            </a:xfrm>
            <a:custGeom>
              <a:avLst/>
              <a:gdLst/>
              <a:ahLst/>
              <a:cxnLst/>
              <a:rect l="l" t="t" r="r" b="b"/>
              <a:pathLst>
                <a:path w="18351" h="18311" extrusionOk="0">
                  <a:moveTo>
                    <a:pt x="14681" y="0"/>
                  </a:moveTo>
                  <a:cubicBezTo>
                    <a:pt x="14614" y="0"/>
                    <a:pt x="14547" y="1"/>
                    <a:pt x="14479" y="2"/>
                  </a:cubicBezTo>
                  <a:cubicBezTo>
                    <a:pt x="14019" y="2"/>
                    <a:pt x="13580" y="23"/>
                    <a:pt x="13119" y="65"/>
                  </a:cubicBezTo>
                  <a:lnTo>
                    <a:pt x="84" y="13100"/>
                  </a:lnTo>
                  <a:cubicBezTo>
                    <a:pt x="21" y="13540"/>
                    <a:pt x="0" y="14000"/>
                    <a:pt x="0" y="14460"/>
                  </a:cubicBezTo>
                  <a:cubicBezTo>
                    <a:pt x="0" y="15799"/>
                    <a:pt x="189" y="17097"/>
                    <a:pt x="523" y="18310"/>
                  </a:cubicBezTo>
                  <a:lnTo>
                    <a:pt x="18350" y="504"/>
                  </a:lnTo>
                  <a:cubicBezTo>
                    <a:pt x="17178" y="186"/>
                    <a:pt x="15949" y="0"/>
                    <a:pt x="146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2"/>
            <p:cNvSpPr/>
            <p:nvPr/>
          </p:nvSpPr>
          <p:spPr>
            <a:xfrm>
              <a:off x="3181550" y="3946300"/>
              <a:ext cx="526250" cy="526250"/>
            </a:xfrm>
            <a:custGeom>
              <a:avLst/>
              <a:gdLst/>
              <a:ahLst/>
              <a:cxnLst/>
              <a:rect l="l" t="t" r="r" b="b"/>
              <a:pathLst>
                <a:path w="21050" h="21050" extrusionOk="0">
                  <a:moveTo>
                    <a:pt x="19166" y="0"/>
                  </a:moveTo>
                  <a:lnTo>
                    <a:pt x="0" y="19166"/>
                  </a:lnTo>
                  <a:cubicBezTo>
                    <a:pt x="293" y="19815"/>
                    <a:pt x="649" y="20443"/>
                    <a:pt x="1047" y="21049"/>
                  </a:cubicBezTo>
                  <a:lnTo>
                    <a:pt x="21050" y="1026"/>
                  </a:lnTo>
                  <a:cubicBezTo>
                    <a:pt x="20464" y="649"/>
                    <a:pt x="19836" y="293"/>
                    <a:pt x="191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2"/>
            <p:cNvSpPr/>
            <p:nvPr/>
          </p:nvSpPr>
          <p:spPr>
            <a:xfrm>
              <a:off x="3134475" y="3899225"/>
              <a:ext cx="753800" cy="753275"/>
            </a:xfrm>
            <a:custGeom>
              <a:avLst/>
              <a:gdLst/>
              <a:ahLst/>
              <a:cxnLst/>
              <a:rect l="l" t="t" r="r" b="b"/>
              <a:pathLst>
                <a:path w="30152" h="30131" extrusionOk="0">
                  <a:moveTo>
                    <a:pt x="15086" y="1193"/>
                  </a:moveTo>
                  <a:cubicBezTo>
                    <a:pt x="22744" y="1193"/>
                    <a:pt x="28959" y="7407"/>
                    <a:pt x="28959" y="15065"/>
                  </a:cubicBezTo>
                  <a:cubicBezTo>
                    <a:pt x="28959" y="22723"/>
                    <a:pt x="22744" y="28958"/>
                    <a:pt x="15086" y="28958"/>
                  </a:cubicBezTo>
                  <a:cubicBezTo>
                    <a:pt x="7428" y="28958"/>
                    <a:pt x="1193" y="22723"/>
                    <a:pt x="1193" y="15065"/>
                  </a:cubicBezTo>
                  <a:cubicBezTo>
                    <a:pt x="1193" y="7407"/>
                    <a:pt x="7428" y="1193"/>
                    <a:pt x="15086" y="1193"/>
                  </a:cubicBezTo>
                  <a:close/>
                  <a:moveTo>
                    <a:pt x="15086" y="0"/>
                  </a:moveTo>
                  <a:cubicBezTo>
                    <a:pt x="6759" y="0"/>
                    <a:pt x="0" y="6759"/>
                    <a:pt x="0" y="15065"/>
                  </a:cubicBezTo>
                  <a:cubicBezTo>
                    <a:pt x="0" y="23372"/>
                    <a:pt x="6759" y="30130"/>
                    <a:pt x="15086" y="30130"/>
                  </a:cubicBezTo>
                  <a:cubicBezTo>
                    <a:pt x="23393" y="30130"/>
                    <a:pt x="30151" y="23372"/>
                    <a:pt x="30151" y="15065"/>
                  </a:cubicBezTo>
                  <a:cubicBezTo>
                    <a:pt x="30151" y="6759"/>
                    <a:pt x="23393" y="0"/>
                    <a:pt x="15086" y="0"/>
                  </a:cubicBez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2"/>
            <p:cNvSpPr/>
            <p:nvPr/>
          </p:nvSpPr>
          <p:spPr>
            <a:xfrm>
              <a:off x="2167800" y="4241325"/>
              <a:ext cx="53900" cy="69600"/>
            </a:xfrm>
            <a:custGeom>
              <a:avLst/>
              <a:gdLst/>
              <a:ahLst/>
              <a:cxnLst/>
              <a:rect l="l" t="t" r="r" b="b"/>
              <a:pathLst>
                <a:path w="2156" h="2784" extrusionOk="0">
                  <a:moveTo>
                    <a:pt x="1381" y="0"/>
                  </a:moveTo>
                  <a:cubicBezTo>
                    <a:pt x="607" y="0"/>
                    <a:pt x="0" y="628"/>
                    <a:pt x="0" y="1381"/>
                  </a:cubicBezTo>
                  <a:cubicBezTo>
                    <a:pt x="0" y="2155"/>
                    <a:pt x="607" y="2783"/>
                    <a:pt x="1381" y="2783"/>
                  </a:cubicBezTo>
                  <a:cubicBezTo>
                    <a:pt x="2156" y="2783"/>
                    <a:pt x="1381" y="2155"/>
                    <a:pt x="1381" y="1381"/>
                  </a:cubicBezTo>
                  <a:cubicBezTo>
                    <a:pt x="1381" y="628"/>
                    <a:pt x="2156" y="0"/>
                    <a:pt x="1381" y="0"/>
                  </a:cubicBez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2"/>
            <p:cNvSpPr/>
            <p:nvPr/>
          </p:nvSpPr>
          <p:spPr>
            <a:xfrm>
              <a:off x="3858950" y="4241325"/>
              <a:ext cx="53900" cy="69600"/>
            </a:xfrm>
            <a:custGeom>
              <a:avLst/>
              <a:gdLst/>
              <a:ahLst/>
              <a:cxnLst/>
              <a:rect l="l" t="t" r="r" b="b"/>
              <a:pathLst>
                <a:path w="2156" h="2784" extrusionOk="0">
                  <a:moveTo>
                    <a:pt x="775" y="0"/>
                  </a:moveTo>
                  <a:cubicBezTo>
                    <a:pt x="1" y="0"/>
                    <a:pt x="775" y="628"/>
                    <a:pt x="775" y="1381"/>
                  </a:cubicBezTo>
                  <a:cubicBezTo>
                    <a:pt x="775" y="2155"/>
                    <a:pt x="1" y="2783"/>
                    <a:pt x="775" y="2783"/>
                  </a:cubicBezTo>
                  <a:cubicBezTo>
                    <a:pt x="1549" y="2783"/>
                    <a:pt x="2156" y="2155"/>
                    <a:pt x="2156" y="1381"/>
                  </a:cubicBezTo>
                  <a:cubicBezTo>
                    <a:pt x="2156" y="628"/>
                    <a:pt x="1549" y="0"/>
                    <a:pt x="775" y="0"/>
                  </a:cubicBez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4" name="Google Shape;494;p42"/>
          <p:cNvSpPr/>
          <p:nvPr/>
        </p:nvSpPr>
        <p:spPr>
          <a:xfrm>
            <a:off x="796907" y="2141070"/>
            <a:ext cx="292121" cy="292121"/>
          </a:xfrm>
          <a:custGeom>
            <a:avLst/>
            <a:gdLst/>
            <a:ahLst/>
            <a:cxnLst/>
            <a:rect l="l" t="t" r="r" b="b"/>
            <a:pathLst>
              <a:path w="7994" h="7994" extrusionOk="0">
                <a:moveTo>
                  <a:pt x="3997" y="0"/>
                </a:moveTo>
                <a:cubicBezTo>
                  <a:pt x="3537" y="0"/>
                  <a:pt x="3160" y="377"/>
                  <a:pt x="3160" y="837"/>
                </a:cubicBezTo>
                <a:lnTo>
                  <a:pt x="3160" y="3160"/>
                </a:lnTo>
                <a:lnTo>
                  <a:pt x="858" y="3160"/>
                </a:lnTo>
                <a:cubicBezTo>
                  <a:pt x="377" y="3160"/>
                  <a:pt x="1" y="3536"/>
                  <a:pt x="1" y="3997"/>
                </a:cubicBezTo>
                <a:cubicBezTo>
                  <a:pt x="1" y="4457"/>
                  <a:pt x="377" y="4834"/>
                  <a:pt x="858" y="4834"/>
                </a:cubicBezTo>
                <a:lnTo>
                  <a:pt x="3160" y="4834"/>
                </a:lnTo>
                <a:lnTo>
                  <a:pt x="3160" y="7156"/>
                </a:lnTo>
                <a:cubicBezTo>
                  <a:pt x="3160" y="7617"/>
                  <a:pt x="3537" y="7993"/>
                  <a:pt x="3997" y="7993"/>
                </a:cubicBezTo>
                <a:cubicBezTo>
                  <a:pt x="4457" y="7993"/>
                  <a:pt x="4855" y="7617"/>
                  <a:pt x="4855" y="7156"/>
                </a:cubicBezTo>
                <a:lnTo>
                  <a:pt x="4855" y="4834"/>
                </a:lnTo>
                <a:lnTo>
                  <a:pt x="7156" y="4834"/>
                </a:lnTo>
                <a:cubicBezTo>
                  <a:pt x="7617" y="4834"/>
                  <a:pt x="7993" y="4457"/>
                  <a:pt x="7993" y="3997"/>
                </a:cubicBezTo>
                <a:cubicBezTo>
                  <a:pt x="7993" y="3536"/>
                  <a:pt x="7617" y="3160"/>
                  <a:pt x="7156" y="3160"/>
                </a:cubicBezTo>
                <a:lnTo>
                  <a:pt x="4855" y="3160"/>
                </a:lnTo>
                <a:lnTo>
                  <a:pt x="4855" y="837"/>
                </a:lnTo>
                <a:cubicBezTo>
                  <a:pt x="4855" y="377"/>
                  <a:pt x="4457" y="0"/>
                  <a:pt x="3997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42"/>
          <p:cNvSpPr/>
          <p:nvPr/>
        </p:nvSpPr>
        <p:spPr>
          <a:xfrm>
            <a:off x="2891102" y="3700574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42"/>
          <p:cNvSpPr/>
          <p:nvPr/>
        </p:nvSpPr>
        <p:spPr>
          <a:xfrm>
            <a:off x="1300776" y="1633342"/>
            <a:ext cx="577253" cy="577221"/>
          </a:xfrm>
          <a:custGeom>
            <a:avLst/>
            <a:gdLst/>
            <a:ahLst/>
            <a:cxnLst/>
            <a:rect l="l" t="t" r="r" b="b"/>
            <a:pathLst>
              <a:path w="4207" h="4207" extrusionOk="0">
                <a:moveTo>
                  <a:pt x="2093" y="1"/>
                </a:moveTo>
                <a:cubicBezTo>
                  <a:pt x="1863" y="1"/>
                  <a:pt x="1654" y="210"/>
                  <a:pt x="1654" y="440"/>
                </a:cubicBezTo>
                <a:lnTo>
                  <a:pt x="1654" y="1675"/>
                </a:lnTo>
                <a:lnTo>
                  <a:pt x="440" y="1675"/>
                </a:lnTo>
                <a:cubicBezTo>
                  <a:pt x="189" y="1675"/>
                  <a:pt x="1" y="1863"/>
                  <a:pt x="1" y="2114"/>
                </a:cubicBezTo>
                <a:cubicBezTo>
                  <a:pt x="1" y="2344"/>
                  <a:pt x="189" y="2553"/>
                  <a:pt x="440" y="2553"/>
                </a:cubicBezTo>
                <a:lnTo>
                  <a:pt x="1654" y="2553"/>
                </a:lnTo>
                <a:lnTo>
                  <a:pt x="1654" y="3767"/>
                </a:lnTo>
                <a:cubicBezTo>
                  <a:pt x="1654" y="4018"/>
                  <a:pt x="1863" y="4206"/>
                  <a:pt x="2093" y="4206"/>
                </a:cubicBezTo>
                <a:cubicBezTo>
                  <a:pt x="2344" y="4206"/>
                  <a:pt x="2533" y="4018"/>
                  <a:pt x="2533" y="3767"/>
                </a:cubicBezTo>
                <a:lnTo>
                  <a:pt x="2533" y="2553"/>
                </a:lnTo>
                <a:lnTo>
                  <a:pt x="3767" y="2553"/>
                </a:lnTo>
                <a:cubicBezTo>
                  <a:pt x="3997" y="2553"/>
                  <a:pt x="4206" y="2344"/>
                  <a:pt x="4206" y="2114"/>
                </a:cubicBezTo>
                <a:cubicBezTo>
                  <a:pt x="4206" y="1863"/>
                  <a:pt x="4018" y="1675"/>
                  <a:pt x="3767" y="1675"/>
                </a:cubicBezTo>
                <a:lnTo>
                  <a:pt x="2533" y="1675"/>
                </a:lnTo>
                <a:lnTo>
                  <a:pt x="2533" y="440"/>
                </a:lnTo>
                <a:cubicBezTo>
                  <a:pt x="2533" y="210"/>
                  <a:pt x="2344" y="1"/>
                  <a:pt x="2093" y="1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2405288" y="461027"/>
            <a:ext cx="467507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Dohányzás</a:t>
            </a:r>
            <a:endParaRPr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0286A8F-9A57-4926-94A0-79EE65700A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704417"/>
              </p:ext>
            </p:extLst>
          </p:nvPr>
        </p:nvGraphicFramePr>
        <p:xfrm>
          <a:off x="1865671" y="1334729"/>
          <a:ext cx="5754304" cy="3456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4044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Táplálkozás</a:t>
            </a:r>
            <a:endParaRPr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A87B892-BA81-4D85-945B-26C75AA38464}"/>
              </a:ext>
            </a:extLst>
          </p:cNvPr>
          <p:cNvSpPr txBox="1"/>
          <p:nvPr/>
        </p:nvSpPr>
        <p:spPr>
          <a:xfrm>
            <a:off x="1311828" y="1525405"/>
            <a:ext cx="7057882" cy="3125334"/>
          </a:xfrm>
          <a:prstGeom prst="rect">
            <a:avLst/>
          </a:prstGeom>
          <a:noFill/>
          <a:ln w="0">
            <a:noFill/>
          </a:ln>
        </p:spPr>
        <p:txBody>
          <a:bodyPr lIns="45720" rIns="45720">
            <a:normAutofit/>
          </a:bodyPr>
          <a:lstStyle/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200" b="0" strike="noStrike" spc="-1" dirty="0">
                <a:solidFill>
                  <a:schemeClr val="bg2"/>
                </a:solidFill>
                <a:latin typeface="Garamond"/>
              </a:rPr>
              <a:t>53% - fogyaszt naponta egyszer vagy többször cukros üdítőt</a:t>
            </a:r>
            <a:endParaRPr lang="hu" sz="2200" b="0" strike="noStrike" spc="-1" dirty="0">
              <a:solidFill>
                <a:schemeClr val="bg2"/>
              </a:solidFill>
              <a:latin typeface="Garamond"/>
            </a:endParaRP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200" b="0" strike="noStrike" spc="-1" dirty="0">
                <a:solidFill>
                  <a:schemeClr val="bg2"/>
                </a:solidFill>
                <a:latin typeface="Garamond"/>
              </a:rPr>
              <a:t>16,6% -  naponta egyszer vagy többször fogyaszt energia italt</a:t>
            </a:r>
            <a:endParaRPr lang="hu" sz="2200" b="0" strike="noStrike" spc="-1" dirty="0">
              <a:solidFill>
                <a:schemeClr val="bg2"/>
              </a:solidFill>
              <a:latin typeface="Garamond"/>
            </a:endParaRP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200" b="0" strike="noStrike" spc="-1" dirty="0">
                <a:solidFill>
                  <a:schemeClr val="bg2"/>
                </a:solidFill>
                <a:latin typeface="Garamond"/>
              </a:rPr>
              <a:t>79% - ad cukrot ételhez, italhoz</a:t>
            </a:r>
            <a:endParaRPr lang="hu" sz="2200" b="0" strike="noStrike" spc="-1" dirty="0">
              <a:solidFill>
                <a:schemeClr val="bg2"/>
              </a:solidFill>
              <a:latin typeface="Garamond"/>
            </a:endParaRP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200" b="0" strike="noStrike" spc="-1" dirty="0">
                <a:solidFill>
                  <a:schemeClr val="bg2"/>
                </a:solidFill>
                <a:latin typeface="Garamond"/>
              </a:rPr>
              <a:t>37,9% - fogyaszt friss zöldséget naponta</a:t>
            </a:r>
            <a:endParaRPr lang="hu" sz="2200" b="0" strike="noStrike" spc="-1" dirty="0">
              <a:solidFill>
                <a:schemeClr val="bg2"/>
              </a:solidFill>
              <a:latin typeface="Garamond"/>
            </a:endParaRP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200" b="0" strike="noStrike" spc="-1" dirty="0">
                <a:solidFill>
                  <a:schemeClr val="bg2"/>
                </a:solidFill>
                <a:latin typeface="Garamond"/>
              </a:rPr>
              <a:t>36,4% - fogyaszt friss gyümölcsöt naponta</a:t>
            </a:r>
            <a:endParaRPr lang="hu" sz="2200" b="0" strike="noStrike" spc="-1" dirty="0">
              <a:solidFill>
                <a:schemeClr val="bg2"/>
              </a:solidFill>
              <a:latin typeface="Garamond"/>
            </a:endParaRP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200" b="0" strike="noStrike" spc="-1" dirty="0">
                <a:solidFill>
                  <a:schemeClr val="bg2"/>
                </a:solidFill>
                <a:latin typeface="Garamond"/>
              </a:rPr>
              <a:t>59% - soha nem fogyaszt teljes kiőrlésű pékárút</a:t>
            </a:r>
            <a:endParaRPr lang="hu" sz="2200" b="0" strike="noStrike" spc="-1" dirty="0">
              <a:solidFill>
                <a:schemeClr val="bg2"/>
              </a:solidFill>
              <a:latin typeface="Garamond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" sz="2200" b="0" strike="noStrike" spc="-1" dirty="0">
              <a:solidFill>
                <a:schemeClr val="bg2"/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031248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Fogak állapota</a:t>
            </a:r>
            <a:endParaRPr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0286A8F-9A57-4926-94A0-79EE65700A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9990754"/>
              </p:ext>
            </p:extLst>
          </p:nvPr>
        </p:nvGraphicFramePr>
        <p:xfrm>
          <a:off x="1355139" y="909775"/>
          <a:ext cx="6672983" cy="411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0552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/>
          </p:nvPr>
        </p:nvSpPr>
        <p:spPr>
          <a:xfrm>
            <a:off x="714000" y="409479"/>
            <a:ext cx="7716000" cy="36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Háziorvosi ellátás</a:t>
            </a:r>
            <a:endParaRPr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8568DEA-C044-4B80-9918-56B82A762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098" y="826127"/>
            <a:ext cx="8261913" cy="4015439"/>
          </a:xfrm>
        </p:spPr>
        <p:txBody>
          <a:bodyPr/>
          <a:lstStyle/>
          <a:p>
            <a:r>
              <a:rPr lang="en-US" sz="1600" dirty="0">
                <a:latin typeface="Garamond" panose="02020404030301010803" pitchFamily="18" charset="0"/>
              </a:rPr>
              <a:t>A 2021. </a:t>
            </a:r>
            <a:r>
              <a:rPr lang="en-US" sz="1600" dirty="0" err="1">
                <a:latin typeface="Garamond" panose="02020404030301010803" pitchFamily="18" charset="0"/>
              </a:rPr>
              <a:t>február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elsejei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adatok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szerint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b="1" dirty="0">
                <a:latin typeface="Garamond" panose="02020404030301010803" pitchFamily="18" charset="0"/>
              </a:rPr>
              <a:t>609 </a:t>
            </a:r>
            <a:r>
              <a:rPr lang="en-US" sz="1600" b="1" dirty="0" err="1">
                <a:latin typeface="Garamond" panose="02020404030301010803" pitchFamily="18" charset="0"/>
              </a:rPr>
              <a:t>betöltetlen</a:t>
            </a:r>
            <a:r>
              <a:rPr lang="en-US" sz="1600" b="1" dirty="0">
                <a:latin typeface="Garamond" panose="02020404030301010803" pitchFamily="18" charset="0"/>
              </a:rPr>
              <a:t> </a:t>
            </a:r>
            <a:r>
              <a:rPr lang="en-US" sz="1600" b="1" dirty="0" err="1">
                <a:latin typeface="Garamond" panose="02020404030301010803" pitchFamily="18" charset="0"/>
              </a:rPr>
              <a:t>háziorvosi</a:t>
            </a:r>
            <a:r>
              <a:rPr lang="en-US" sz="1600" b="1" dirty="0">
                <a:latin typeface="Garamond" panose="02020404030301010803" pitchFamily="18" charset="0"/>
              </a:rPr>
              <a:t> praxis van </a:t>
            </a:r>
            <a:r>
              <a:rPr lang="en-US" sz="1600" b="1" dirty="0" err="1">
                <a:latin typeface="Garamond" panose="02020404030301010803" pitchFamily="18" charset="0"/>
              </a:rPr>
              <a:t>Magyarországon</a:t>
            </a:r>
            <a:r>
              <a:rPr lang="en-US" sz="1600" dirty="0">
                <a:latin typeface="Garamond" panose="02020404030301010803" pitchFamily="18" charset="0"/>
              </a:rPr>
              <a:t>, </a:t>
            </a:r>
            <a:r>
              <a:rPr lang="en-US" sz="1600" dirty="0" err="1">
                <a:latin typeface="Garamond" panose="02020404030301010803" pitchFamily="18" charset="0"/>
              </a:rPr>
              <a:t>összesen</a:t>
            </a:r>
            <a:r>
              <a:rPr lang="en-US" sz="1600" dirty="0">
                <a:latin typeface="Garamond" panose="02020404030301010803" pitchFamily="18" charset="0"/>
              </a:rPr>
              <a:t> 458 </a:t>
            </a:r>
            <a:r>
              <a:rPr lang="en-US" sz="1600" dirty="0" err="1">
                <a:latin typeface="Garamond" panose="02020404030301010803" pitchFamily="18" charset="0"/>
              </a:rPr>
              <a:t>településen</a:t>
            </a:r>
            <a:r>
              <a:rPr lang="en-US" sz="1600" dirty="0">
                <a:latin typeface="Garamond" panose="02020404030301010803" pitchFamily="18" charset="0"/>
              </a:rPr>
              <a:t>.</a:t>
            </a:r>
            <a:r>
              <a:rPr lang="hu-HU" sz="1600" dirty="0">
                <a:latin typeface="Garamond" panose="02020404030301010803" pitchFamily="18" charset="0"/>
              </a:rPr>
              <a:t> /700.000 lakos/</a:t>
            </a:r>
          </a:p>
          <a:p>
            <a:r>
              <a:rPr lang="en-US" sz="1600" dirty="0">
                <a:latin typeface="Garamond" panose="02020404030301010803" pitchFamily="18" charset="0"/>
              </a:rPr>
              <a:t>A 609 </a:t>
            </a:r>
            <a:r>
              <a:rPr lang="en-US" sz="1600" dirty="0" err="1">
                <a:latin typeface="Garamond" panose="02020404030301010803" pitchFamily="18" charset="0"/>
              </a:rPr>
              <a:t>praxisból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b="1" dirty="0">
                <a:latin typeface="Garamond" panose="02020404030301010803" pitchFamily="18" charset="0"/>
              </a:rPr>
              <a:t>16 </a:t>
            </a:r>
            <a:r>
              <a:rPr lang="en-US" sz="1600" b="1" dirty="0" err="1">
                <a:latin typeface="Garamond" panose="02020404030301010803" pitchFamily="18" charset="0"/>
              </a:rPr>
              <a:t>közel</a:t>
            </a:r>
            <a:r>
              <a:rPr lang="en-US" sz="1600" b="1" dirty="0">
                <a:latin typeface="Garamond" panose="02020404030301010803" pitchFamily="18" charset="0"/>
              </a:rPr>
              <a:t> 15 </a:t>
            </a:r>
            <a:r>
              <a:rPr lang="en-US" sz="1600" b="1" dirty="0" err="1">
                <a:latin typeface="Garamond" panose="02020404030301010803" pitchFamily="18" charset="0"/>
              </a:rPr>
              <a:t>éve</a:t>
            </a:r>
            <a:r>
              <a:rPr lang="en-US" sz="1600" b="1" dirty="0">
                <a:latin typeface="Garamond" panose="02020404030301010803" pitchFamily="18" charset="0"/>
              </a:rPr>
              <a:t>, 59 </a:t>
            </a:r>
            <a:r>
              <a:rPr lang="en-US" sz="1600" b="1" dirty="0" err="1">
                <a:latin typeface="Garamond" panose="02020404030301010803" pitchFamily="18" charset="0"/>
              </a:rPr>
              <a:t>több</a:t>
            </a:r>
            <a:r>
              <a:rPr lang="en-US" sz="1600" b="1" dirty="0">
                <a:latin typeface="Garamond" panose="02020404030301010803" pitchFamily="18" charset="0"/>
              </a:rPr>
              <a:t> mint 10 </a:t>
            </a:r>
            <a:r>
              <a:rPr lang="en-US" sz="1600" b="1" dirty="0" err="1">
                <a:latin typeface="Garamond" panose="02020404030301010803" pitchFamily="18" charset="0"/>
              </a:rPr>
              <a:t>éve</a:t>
            </a:r>
            <a:r>
              <a:rPr lang="en-US" sz="1600" b="1" dirty="0">
                <a:latin typeface="Garamond" panose="02020404030301010803" pitchFamily="18" charset="0"/>
              </a:rPr>
              <a:t>, 157 </a:t>
            </a:r>
            <a:r>
              <a:rPr lang="en-US" sz="1600" b="1" dirty="0" err="1">
                <a:latin typeface="Garamond" panose="02020404030301010803" pitchFamily="18" charset="0"/>
              </a:rPr>
              <a:t>pedig</a:t>
            </a:r>
            <a:r>
              <a:rPr lang="en-US" sz="1600" b="1" dirty="0">
                <a:latin typeface="Garamond" panose="02020404030301010803" pitchFamily="18" charset="0"/>
              </a:rPr>
              <a:t> </a:t>
            </a:r>
            <a:r>
              <a:rPr lang="en-US" sz="1600" b="1" dirty="0" err="1">
                <a:latin typeface="Garamond" panose="02020404030301010803" pitchFamily="18" charset="0"/>
              </a:rPr>
              <a:t>több</a:t>
            </a:r>
            <a:r>
              <a:rPr lang="en-US" sz="1600" b="1" dirty="0">
                <a:latin typeface="Garamond" panose="02020404030301010803" pitchFamily="18" charset="0"/>
              </a:rPr>
              <a:t> mint 5 </a:t>
            </a:r>
            <a:r>
              <a:rPr lang="en-US" sz="1600" b="1" dirty="0" err="1">
                <a:latin typeface="Garamond" panose="02020404030301010803" pitchFamily="18" charset="0"/>
              </a:rPr>
              <a:t>éve</a:t>
            </a:r>
            <a:r>
              <a:rPr lang="en-US" sz="1600" b="1" dirty="0">
                <a:latin typeface="Garamond" panose="02020404030301010803" pitchFamily="18" charset="0"/>
              </a:rPr>
              <a:t> </a:t>
            </a:r>
            <a:r>
              <a:rPr lang="en-US" sz="1600" b="1" dirty="0" err="1">
                <a:latin typeface="Garamond" panose="02020404030301010803" pitchFamily="18" charset="0"/>
              </a:rPr>
              <a:t>betöltetlen</a:t>
            </a:r>
            <a:r>
              <a:rPr lang="en-US" sz="1600" b="1" dirty="0">
                <a:latin typeface="Garamond" panose="02020404030301010803" pitchFamily="18" charset="0"/>
              </a:rPr>
              <a:t>.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hu-HU" sz="1600" dirty="0">
                <a:latin typeface="Garamond" panose="02020404030301010803" pitchFamily="18" charset="0"/>
              </a:rPr>
              <a:t>/</a:t>
            </a:r>
            <a:r>
              <a:rPr lang="en-US" sz="1600" dirty="0" err="1">
                <a:latin typeface="Garamond" panose="02020404030301010803" pitchFamily="18" charset="0"/>
              </a:rPr>
              <a:t>több</a:t>
            </a:r>
            <a:r>
              <a:rPr lang="en-US" sz="1600" dirty="0">
                <a:latin typeface="Garamond" panose="02020404030301010803" pitchFamily="18" charset="0"/>
              </a:rPr>
              <a:t> mint</a:t>
            </a:r>
            <a:r>
              <a:rPr lang="hu-HU" sz="1600" dirty="0">
                <a:latin typeface="Garamond" panose="02020404030301010803" pitchFamily="18" charset="0"/>
              </a:rPr>
              <a:t>, 500.000 embernek </a:t>
            </a:r>
            <a:r>
              <a:rPr lang="en-US" sz="1600" dirty="0" err="1">
                <a:latin typeface="Garamond" panose="02020404030301010803" pitchFamily="18" charset="0"/>
              </a:rPr>
              <a:t>tartósan</a:t>
            </a:r>
            <a:r>
              <a:rPr lang="en-US" sz="1600" dirty="0">
                <a:latin typeface="Garamond" panose="02020404030301010803" pitchFamily="18" charset="0"/>
              </a:rPr>
              <a:t> (</a:t>
            </a:r>
            <a:r>
              <a:rPr lang="en-US" sz="1600" dirty="0" err="1">
                <a:latin typeface="Garamond" panose="02020404030301010803" pitchFamily="18" charset="0"/>
              </a:rPr>
              <a:t>több</a:t>
            </a:r>
            <a:r>
              <a:rPr lang="en-US" sz="1600" dirty="0">
                <a:latin typeface="Garamond" panose="02020404030301010803" pitchFamily="18" charset="0"/>
              </a:rPr>
              <a:t> mint </a:t>
            </a:r>
            <a:r>
              <a:rPr lang="en-US" sz="1600" dirty="0" err="1">
                <a:latin typeface="Garamond" panose="02020404030301010803" pitchFamily="18" charset="0"/>
              </a:rPr>
              <a:t>fél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éve</a:t>
            </a:r>
            <a:r>
              <a:rPr lang="en-US" sz="1600" dirty="0">
                <a:latin typeface="Garamond" panose="02020404030301010803" pitchFamily="18" charset="0"/>
              </a:rPr>
              <a:t>) </a:t>
            </a:r>
            <a:r>
              <a:rPr lang="en-US" sz="1600" dirty="0" err="1">
                <a:latin typeface="Garamond" panose="02020404030301010803" pitchFamily="18" charset="0"/>
              </a:rPr>
              <a:t>nincs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állandó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háziorvos</a:t>
            </a:r>
            <a:r>
              <a:rPr lang="hu-HU" sz="1600" dirty="0">
                <a:latin typeface="Garamond" panose="02020404030301010803" pitchFamily="18" charset="0"/>
              </a:rPr>
              <a:t>a, és kb.</a:t>
            </a:r>
            <a:r>
              <a:rPr lang="en-US" sz="1600" dirty="0">
                <a:latin typeface="Garamond" panose="02020404030301010803" pitchFamily="18" charset="0"/>
              </a:rPr>
              <a:t>150</a:t>
            </a:r>
            <a:r>
              <a:rPr lang="hu-HU" sz="1600" dirty="0">
                <a:latin typeface="Garamond" panose="02020404030301010803" pitchFamily="18" charset="0"/>
              </a:rPr>
              <a:t>.00 </a:t>
            </a:r>
            <a:r>
              <a:rPr lang="en-US" sz="1600" dirty="0" err="1">
                <a:latin typeface="Garamond" panose="02020404030301010803" pitchFamily="18" charset="0"/>
              </a:rPr>
              <a:t>embert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több</a:t>
            </a:r>
            <a:r>
              <a:rPr lang="en-US" sz="1600" dirty="0">
                <a:latin typeface="Garamond" panose="02020404030301010803" pitchFamily="18" charset="0"/>
              </a:rPr>
              <a:t> mint </a:t>
            </a:r>
            <a:r>
              <a:rPr lang="en-US" sz="1600" dirty="0" err="1">
                <a:latin typeface="Garamond" panose="02020404030301010803" pitchFamily="18" charset="0"/>
              </a:rPr>
              <a:t>öt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éve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nem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lát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el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állandó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háziorvos</a:t>
            </a:r>
            <a:r>
              <a:rPr lang="hu-HU" sz="1600" dirty="0">
                <a:latin typeface="Garamond" panose="02020404030301010803" pitchFamily="18" charset="0"/>
              </a:rPr>
              <a:t>/</a:t>
            </a:r>
          </a:p>
          <a:p>
            <a:endParaRPr lang="hu-HU" sz="1600" dirty="0">
              <a:latin typeface="Garamond" panose="02020404030301010803" pitchFamily="18" charset="0"/>
            </a:endParaRPr>
          </a:p>
          <a:p>
            <a:r>
              <a:rPr lang="hu-HU" sz="1600" dirty="0">
                <a:latin typeface="Garamond" panose="02020404030301010803" pitchFamily="18" charset="0"/>
              </a:rPr>
              <a:t>A</a:t>
            </a:r>
            <a:r>
              <a:rPr lang="en-US" sz="1600" dirty="0">
                <a:latin typeface="Garamond" panose="02020404030301010803" pitchFamily="18" charset="0"/>
              </a:rPr>
              <a:t> 6350 praxis </a:t>
            </a:r>
            <a:r>
              <a:rPr lang="en-US" sz="1600" dirty="0" err="1">
                <a:latin typeface="Garamond" panose="02020404030301010803" pitchFamily="18" charset="0"/>
              </a:rPr>
              <a:t>közül</a:t>
            </a:r>
            <a:r>
              <a:rPr lang="en-US" sz="1600" dirty="0">
                <a:latin typeface="Garamond" panose="02020404030301010803" pitchFamily="18" charset="0"/>
              </a:rPr>
              <a:t>, </a:t>
            </a:r>
            <a:r>
              <a:rPr lang="en-US" sz="1600" dirty="0" err="1">
                <a:latin typeface="Garamond" panose="02020404030301010803" pitchFamily="18" charset="0"/>
              </a:rPr>
              <a:t>nagyságrendileg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minden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tizedik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betöltetlen</a:t>
            </a:r>
            <a:r>
              <a:rPr lang="en-US" sz="1600" dirty="0">
                <a:latin typeface="Garamond" panose="02020404030301010803" pitchFamily="18" charset="0"/>
              </a:rPr>
              <a:t>, </a:t>
            </a:r>
          </a:p>
          <a:p>
            <a:r>
              <a:rPr lang="en-US" sz="1600" dirty="0">
                <a:latin typeface="Garamond" panose="02020404030301010803" pitchFamily="18" charset="0"/>
              </a:rPr>
              <a:t>2010 </a:t>
            </a:r>
            <a:r>
              <a:rPr lang="en-US" sz="1600" dirty="0" err="1">
                <a:latin typeface="Garamond" panose="02020404030301010803" pitchFamily="18" charset="0"/>
              </a:rPr>
              <a:t>és</a:t>
            </a:r>
            <a:r>
              <a:rPr lang="en-US" sz="1600" dirty="0">
                <a:latin typeface="Garamond" panose="02020404030301010803" pitchFamily="18" charset="0"/>
              </a:rPr>
              <a:t> 2019 </a:t>
            </a:r>
            <a:r>
              <a:rPr lang="en-US" sz="1600" dirty="0" err="1">
                <a:latin typeface="Garamond" panose="02020404030301010803" pitchFamily="18" charset="0"/>
              </a:rPr>
              <a:t>között</a:t>
            </a:r>
            <a:r>
              <a:rPr lang="en-US" sz="1600" dirty="0">
                <a:latin typeface="Garamond" panose="02020404030301010803" pitchFamily="18" charset="0"/>
              </a:rPr>
              <a:t> 438 </a:t>
            </a:r>
            <a:r>
              <a:rPr lang="en-US" sz="1600" dirty="0" err="1">
                <a:latin typeface="Garamond" panose="02020404030301010803" pitchFamily="18" charset="0"/>
              </a:rPr>
              <a:t>fővel</a:t>
            </a:r>
            <a:r>
              <a:rPr lang="en-US" sz="1600" dirty="0">
                <a:latin typeface="Garamond" panose="02020404030301010803" pitchFamily="18" charset="0"/>
              </a:rPr>
              <a:t> (7 </a:t>
            </a:r>
            <a:r>
              <a:rPr lang="en-US" sz="1600" dirty="0" err="1">
                <a:latin typeface="Garamond" panose="02020404030301010803" pitchFamily="18" charset="0"/>
              </a:rPr>
              <a:t>százalékkal</a:t>
            </a:r>
            <a:r>
              <a:rPr lang="en-US" sz="1600" dirty="0">
                <a:latin typeface="Garamond" panose="02020404030301010803" pitchFamily="18" charset="0"/>
              </a:rPr>
              <a:t>) </a:t>
            </a:r>
            <a:r>
              <a:rPr lang="en-US" sz="1600" dirty="0" err="1">
                <a:latin typeface="Garamond" panose="02020404030301010803" pitchFamily="18" charset="0"/>
              </a:rPr>
              <a:t>csökkent</a:t>
            </a:r>
            <a:r>
              <a:rPr lang="en-US" sz="1600" dirty="0">
                <a:latin typeface="Garamond" panose="02020404030301010803" pitchFamily="18" charset="0"/>
              </a:rPr>
              <a:t> a </a:t>
            </a:r>
            <a:r>
              <a:rPr lang="en-US" sz="1600" dirty="0" err="1">
                <a:latin typeface="Garamond" panose="02020404030301010803" pitchFamily="18" charset="0"/>
              </a:rPr>
              <a:t>praktizáló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háziorvosok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száma</a:t>
            </a:r>
            <a:endParaRPr lang="hu-HU" sz="1600" dirty="0">
              <a:latin typeface="Garamond" panose="02020404030301010803" pitchFamily="18" charset="0"/>
            </a:endParaRPr>
          </a:p>
          <a:p>
            <a:r>
              <a:rPr lang="hu-HU" sz="1600" dirty="0">
                <a:latin typeface="Garamond" panose="02020404030301010803" pitchFamily="18" charset="0"/>
              </a:rPr>
              <a:t>E</a:t>
            </a:r>
            <a:r>
              <a:rPr lang="en-US" sz="1600" dirty="0" err="1">
                <a:latin typeface="Garamond" panose="02020404030301010803" pitchFamily="18" charset="0"/>
              </a:rPr>
              <a:t>gy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betegre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átlagosan</a:t>
            </a:r>
            <a:r>
              <a:rPr lang="en-US" sz="1600" dirty="0">
                <a:latin typeface="Garamond" panose="02020404030301010803" pitchFamily="18" charset="0"/>
              </a:rPr>
              <a:t> maximum 12 perc jut.</a:t>
            </a:r>
            <a:endParaRPr lang="hu-HU" sz="1600" dirty="0">
              <a:latin typeface="Garamond" panose="02020404030301010803" pitchFamily="18" charset="0"/>
            </a:endParaRPr>
          </a:p>
          <a:p>
            <a:r>
              <a:rPr lang="en-US" sz="1600" dirty="0" err="1">
                <a:latin typeface="Garamond" panose="02020404030301010803" pitchFamily="18" charset="0"/>
              </a:rPr>
              <a:t>Megyei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szinten</a:t>
            </a:r>
            <a:r>
              <a:rPr lang="en-US" sz="1600" dirty="0">
                <a:latin typeface="Garamond" panose="02020404030301010803" pitchFamily="18" charset="0"/>
              </a:rPr>
              <a:t> a </a:t>
            </a:r>
            <a:r>
              <a:rPr lang="en-US" sz="1600" dirty="0" err="1">
                <a:latin typeface="Garamond" panose="02020404030301010803" pitchFamily="18" charset="0"/>
              </a:rPr>
              <a:t>legtöbb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háziorvos</a:t>
            </a:r>
            <a:r>
              <a:rPr lang="en-US" sz="1600" dirty="0">
                <a:latin typeface="Garamond" panose="02020404030301010803" pitchFamily="18" charset="0"/>
              </a:rPr>
              <a:t> (75) </a:t>
            </a:r>
            <a:r>
              <a:rPr lang="en-US" sz="1600" dirty="0" err="1">
                <a:latin typeface="Garamond" panose="02020404030301010803" pitchFamily="18" charset="0"/>
              </a:rPr>
              <a:t>Borsod-Abaúj-Zemplén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megyében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hiányzik</a:t>
            </a:r>
            <a:endParaRPr lang="hu-HU" sz="1600" dirty="0">
              <a:latin typeface="Garamond" panose="02020404030301010803" pitchFamily="18" charset="0"/>
            </a:endParaRPr>
          </a:p>
          <a:p>
            <a:r>
              <a:rPr lang="en-US" sz="1600" dirty="0">
                <a:latin typeface="Garamond" panose="02020404030301010803" pitchFamily="18" charset="0"/>
              </a:rPr>
              <a:t>A </a:t>
            </a:r>
            <a:r>
              <a:rPr lang="en-US" sz="1600" dirty="0" err="1">
                <a:latin typeface="Garamond" panose="02020404030301010803" pitchFamily="18" charset="0"/>
              </a:rPr>
              <a:t>települések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közül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kiemelkedik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Tatabánya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és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Salgótarján</a:t>
            </a:r>
            <a:r>
              <a:rPr lang="en-US" sz="1600" dirty="0">
                <a:latin typeface="Garamond" panose="02020404030301010803" pitchFamily="18" charset="0"/>
              </a:rPr>
              <a:t> (7-7 </a:t>
            </a:r>
            <a:r>
              <a:rPr lang="en-US" sz="1600" dirty="0" err="1">
                <a:latin typeface="Garamond" panose="02020404030301010803" pitchFamily="18" charset="0"/>
              </a:rPr>
              <a:t>betöltetlen</a:t>
            </a:r>
            <a:r>
              <a:rPr lang="en-US" sz="1600" dirty="0">
                <a:latin typeface="Garamond" panose="02020404030301010803" pitchFamily="18" charset="0"/>
              </a:rPr>
              <a:t> </a:t>
            </a:r>
            <a:r>
              <a:rPr lang="en-US" sz="1600" dirty="0" err="1">
                <a:latin typeface="Garamond" panose="02020404030301010803" pitchFamily="18" charset="0"/>
              </a:rPr>
              <a:t>praxissal</a:t>
            </a:r>
            <a:r>
              <a:rPr lang="en-US" sz="1600" dirty="0">
                <a:latin typeface="Garamond" panose="02020404030301010803" pitchFamily="18" charset="0"/>
              </a:rPr>
              <a:t>). </a:t>
            </a:r>
            <a:endParaRPr lang="hu-HU" sz="1600" dirty="0">
              <a:latin typeface="Garamond" panose="02020404030301010803" pitchFamily="18" charset="0"/>
            </a:endParaRPr>
          </a:p>
          <a:p>
            <a:r>
              <a:rPr lang="hu-HU" sz="1600" dirty="0">
                <a:latin typeface="Garamond" panose="02020404030301010803" pitchFamily="18" charset="0"/>
              </a:rPr>
              <a:t>A háziorvosok átlag életkora 59 év körüli, a pandémia pedig felgyorsította a praxisok elhagyását, mivel a veszélyeztetett (65 év feletti) korosztályba tartozó háziorvosok már valószínűleg nem térnek  vissza az ellátásba dolgozni – véli a </a:t>
            </a:r>
            <a:r>
              <a:rPr lang="en-US" sz="1600" dirty="0">
                <a:latin typeface="Garamond" panose="02020404030301010803" pitchFamily="18" charset="0"/>
              </a:rPr>
              <a:t>GKI </a:t>
            </a:r>
            <a:r>
              <a:rPr lang="en-US" sz="1600" dirty="0" err="1">
                <a:latin typeface="Garamond" panose="02020404030301010803" pitchFamily="18" charset="0"/>
              </a:rPr>
              <a:t>Gazdaságkutató</a:t>
            </a:r>
            <a:r>
              <a:rPr lang="en-US" sz="1600" dirty="0">
                <a:latin typeface="Garamond" panose="02020404030301010803" pitchFamily="18" charset="0"/>
              </a:rPr>
              <a:t> </a:t>
            </a:r>
            <a:r>
              <a:rPr lang="en-US" sz="1600" dirty="0" err="1">
                <a:latin typeface="Garamond" panose="02020404030301010803" pitchFamily="18" charset="0"/>
              </a:rPr>
              <a:t>Zrt</a:t>
            </a:r>
            <a:r>
              <a:rPr lang="hu-HU" sz="1600" dirty="0">
                <a:latin typeface="Garamond" panose="02020404030301010803" pitchFamily="18" charset="0"/>
              </a:rPr>
              <a:t>.</a:t>
            </a:r>
            <a:endParaRPr lang="en-US" sz="1600" dirty="0">
              <a:latin typeface="Garamond" panose="02020404030301010803" pitchFamily="18" charset="0"/>
            </a:endParaRP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F0ADB298-5966-414E-B333-B37C7705B065}"/>
              </a:ext>
            </a:extLst>
          </p:cNvPr>
          <p:cNvSpPr txBox="1"/>
          <p:nvPr/>
        </p:nvSpPr>
        <p:spPr>
          <a:xfrm>
            <a:off x="1129551" y="4889515"/>
            <a:ext cx="64747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Garamond" panose="02020404030301010803" pitchFamily="18" charset="0"/>
              </a:rPr>
              <a:t>https://www.azenpenzem.hu/cikkek/minden-tizedik-haziorvosi-praxis-betoltetlen/7530/</a:t>
            </a:r>
          </a:p>
        </p:txBody>
      </p:sp>
    </p:spTree>
    <p:extLst>
      <p:ext uri="{BB962C8B-B14F-4D97-AF65-F5344CB8AC3E}">
        <p14:creationId xmlns:p14="http://schemas.microsoft.com/office/powerpoint/2010/main" val="308941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2FD06B6-6890-4C3F-8F37-28EFE4FDF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48F4970-EBF2-49DE-9250-B80114AE71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187" y="796172"/>
            <a:ext cx="6178507" cy="347276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96A8104A-B9F3-4AA2-87CD-98B432F93748}"/>
              </a:ext>
            </a:extLst>
          </p:cNvPr>
          <p:cNvSpPr txBox="1"/>
          <p:nvPr/>
        </p:nvSpPr>
        <p:spPr>
          <a:xfrm>
            <a:off x="2874307" y="4260348"/>
            <a:ext cx="59570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Betöltetlen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praxisok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Magyarországon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idén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szeptember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elsejétől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. </a:t>
            </a:r>
            <a:br>
              <a:rPr lang="hu-HU" sz="1200" dirty="0">
                <a:solidFill>
                  <a:schemeClr val="bg2"/>
                </a:solidFill>
                <a:latin typeface="Garamond" panose="02020404030301010803" pitchFamily="18" charset="0"/>
              </a:rPr>
            </a:b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A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körök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mérete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a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körzetekhez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tartozó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ellátandókat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mutatja</a:t>
            </a:r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.</a:t>
            </a:r>
            <a:endParaRPr lang="hu-HU" sz="1200" dirty="0">
              <a:solidFill>
                <a:schemeClr val="bg2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https://www.szabadeuropa.hu/</a:t>
            </a:r>
          </a:p>
          <a:p>
            <a:pPr algn="ctr"/>
            <a:endParaRPr lang="en-US" sz="1200" dirty="0">
              <a:solidFill>
                <a:schemeClr val="bg2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EB132F3C-B4D0-471C-9DE9-B48B2DF261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485" y="2532556"/>
            <a:ext cx="3254644" cy="231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8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</a:t>
            </a:r>
            <a:r>
              <a:rPr lang="hu-HU" dirty="0" err="1"/>
              <a:t>zexuális</a:t>
            </a:r>
            <a:r>
              <a:rPr lang="hu-HU" dirty="0"/>
              <a:t> magatartás</a:t>
            </a:r>
            <a:endParaRPr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A2A9E75F-E270-470D-BAF0-DD4C5DDEF403}"/>
              </a:ext>
            </a:extLst>
          </p:cNvPr>
          <p:cNvSpPr txBox="1"/>
          <p:nvPr/>
        </p:nvSpPr>
        <p:spPr>
          <a:xfrm>
            <a:off x="105070" y="1602579"/>
            <a:ext cx="8674720" cy="2810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3040" lvl="1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400" b="1" spc="-1" dirty="0">
                <a:solidFill>
                  <a:schemeClr val="bg2"/>
                </a:solidFill>
                <a:latin typeface="Garamond"/>
              </a:rPr>
              <a:t>27% semmilyen fogamzásgátlót nem használ</a:t>
            </a:r>
          </a:p>
          <a:p>
            <a:pPr marL="743040" lvl="1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400" b="0" strike="noStrike" spc="-1" dirty="0">
                <a:solidFill>
                  <a:schemeClr val="bg2"/>
                </a:solidFill>
                <a:latin typeface="Garamond"/>
              </a:rPr>
              <a:t>Válaszadó nők </a:t>
            </a:r>
            <a:r>
              <a:rPr lang="hu-HU" sz="2400" b="1" strike="noStrike" spc="-1" dirty="0">
                <a:solidFill>
                  <a:schemeClr val="bg2"/>
                </a:solidFill>
                <a:latin typeface="Garamond"/>
              </a:rPr>
              <a:t>67%-</a:t>
            </a:r>
            <a:r>
              <a:rPr lang="hu-HU" sz="2400" b="1" strike="noStrike" spc="-1" dirty="0" err="1">
                <a:solidFill>
                  <a:schemeClr val="bg2"/>
                </a:solidFill>
                <a:latin typeface="Garamond"/>
              </a:rPr>
              <a:t>nak</a:t>
            </a:r>
            <a:r>
              <a:rPr lang="hu-HU" sz="2400" b="1" strike="noStrike" spc="-1" dirty="0">
                <a:solidFill>
                  <a:schemeClr val="bg2"/>
                </a:solidFill>
                <a:latin typeface="Garamond"/>
              </a:rPr>
              <a:t> volt már terhességmegszakítása </a:t>
            </a:r>
            <a:r>
              <a:rPr lang="hu-HU" sz="2400" b="0" strike="noStrike" spc="-1" dirty="0">
                <a:solidFill>
                  <a:schemeClr val="bg2"/>
                </a:solidFill>
                <a:latin typeface="Garamond"/>
              </a:rPr>
              <a:t>– </a:t>
            </a:r>
            <a:r>
              <a:rPr lang="hu-HU" sz="2400" spc="-1" dirty="0">
                <a:solidFill>
                  <a:schemeClr val="bg2"/>
                </a:solidFill>
                <a:latin typeface="Garamond"/>
              </a:rPr>
              <a:t>KSH, 2019: 17,8%</a:t>
            </a:r>
            <a:endParaRPr lang="en-GB" sz="2400" spc="-1" dirty="0">
              <a:solidFill>
                <a:schemeClr val="bg2"/>
              </a:solidFill>
              <a:latin typeface="Garamond"/>
            </a:endParaRPr>
          </a:p>
          <a:p>
            <a:pPr marL="743040" lvl="1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400" b="1" spc="-1" dirty="0">
                <a:solidFill>
                  <a:schemeClr val="bg2"/>
                </a:solidFill>
                <a:latin typeface="Garamond"/>
              </a:rPr>
              <a:t>42% nem hiszi, hogy az óvszer megvéd </a:t>
            </a:r>
            <a:r>
              <a:rPr lang="hu-HU" sz="2400" spc="-1" dirty="0">
                <a:solidFill>
                  <a:schemeClr val="bg2"/>
                </a:solidFill>
                <a:latin typeface="Garamond"/>
              </a:rPr>
              <a:t>a nemi betegségektől</a:t>
            </a:r>
          </a:p>
          <a:p>
            <a:pPr marL="743040" lvl="1" indent="-2854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32,1% dohányzott a terhesség alatt</a:t>
            </a:r>
          </a:p>
        </p:txBody>
      </p:sp>
    </p:spTree>
    <p:extLst>
      <p:ext uri="{BB962C8B-B14F-4D97-AF65-F5344CB8AC3E}">
        <p14:creationId xmlns:p14="http://schemas.microsoft.com/office/powerpoint/2010/main" val="2826509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 </a:t>
            </a: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C0FE71B5-B53D-44BD-92FF-5A29C49252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75" y="1869722"/>
            <a:ext cx="3992506" cy="2353031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67E93E7B-77A0-40D5-8A96-ECF6D330AD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30" y="1474217"/>
            <a:ext cx="3992506" cy="2398483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2E28259B-BD36-48FB-9273-99A3CE53F47A}"/>
              </a:ext>
            </a:extLst>
          </p:cNvPr>
          <p:cNvSpPr txBox="1"/>
          <p:nvPr/>
        </p:nvSpPr>
        <p:spPr>
          <a:xfrm>
            <a:off x="1007846" y="4919846"/>
            <a:ext cx="57287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https://www.ksh.hu/docs/hun/xftp/stattukor/nemzetiseg_demografia.pdf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3CCBE6BE-2C7B-40C5-9EEA-1F51C5C6FC1C}"/>
              </a:ext>
            </a:extLst>
          </p:cNvPr>
          <p:cNvSpPr txBox="1"/>
          <p:nvPr/>
        </p:nvSpPr>
        <p:spPr>
          <a:xfrm>
            <a:off x="2273754" y="499499"/>
            <a:ext cx="459644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3000" b="1" dirty="0">
                <a:solidFill>
                  <a:schemeClr val="dk2"/>
                </a:solidFill>
                <a:latin typeface="Libre Baskerville"/>
                <a:sym typeface="Libre Baskerville"/>
              </a:rPr>
              <a:t>Gazdasági aktivitás</a:t>
            </a:r>
            <a:endParaRPr lang="en-US" sz="3000" b="1" dirty="0">
              <a:solidFill>
                <a:schemeClr val="dk2"/>
              </a:solidFill>
              <a:latin typeface="Libre Baskerville"/>
              <a:sym typeface="Libre 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4200002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77B29187-FD30-45FF-BCFA-C3966AF4D8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3349" y="300845"/>
            <a:ext cx="1363371" cy="238143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BB00ADE-8E0B-4842-B618-F0EA69CAA0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919" y="300845"/>
            <a:ext cx="1387185" cy="238143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4980932-805A-435B-AEA3-C8357C6D224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4768" y="299889"/>
            <a:ext cx="1345979" cy="2310693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3BBCC517-5E5B-4110-9426-9948FA421F3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166" y="299889"/>
            <a:ext cx="1335023" cy="2317507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C0FE3A4B-97CF-447D-9D19-6EA812E4F59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0608" y="304123"/>
            <a:ext cx="1335024" cy="2313273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AD77A711-F75F-4B05-8E4E-F3EE1856CF6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8051" y="299889"/>
            <a:ext cx="1363919" cy="2317507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3F03D4BB-62E6-4A17-B916-21D2BB2284D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697" y="2365566"/>
            <a:ext cx="1384185" cy="2527642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94ADFC3E-CD32-4B12-8DC8-2F5C39A774A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890" y="2266506"/>
            <a:ext cx="1198145" cy="2626702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083FC363-43E5-49D7-9098-4C96EE8936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947" y="2382627"/>
            <a:ext cx="1445297" cy="2510581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9B94153B-408D-436D-A8AE-BDFA7F52AA3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8657" y="2382627"/>
            <a:ext cx="1194305" cy="2510581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16609124-F29B-40B2-871D-92C69490F980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5381" y="2382626"/>
            <a:ext cx="1460363" cy="251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6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293" y="774183"/>
            <a:ext cx="3079376" cy="2314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335" y="3132490"/>
            <a:ext cx="3240360" cy="1761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7308" y="3263143"/>
            <a:ext cx="3386612" cy="1561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366" y="757429"/>
            <a:ext cx="3212976" cy="2409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39554" y="252635"/>
            <a:ext cx="3998514" cy="583574"/>
          </a:xfrm>
        </p:spPr>
        <p:txBody>
          <a:bodyPr/>
          <a:lstStyle/>
          <a:p>
            <a:r>
              <a:rPr lang="hu-HU" sz="2700" dirty="0"/>
              <a:t>Környezeti tényezők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98785" y="1962802"/>
            <a:ext cx="4843760" cy="2071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16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2405288" y="461027"/>
            <a:ext cx="467507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Egészségmagatartás</a:t>
            </a:r>
            <a:r>
              <a:rPr lang="en-US" dirty="0"/>
              <a:t> </a:t>
            </a:r>
            <a:endParaRPr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0286A8F-9A57-4926-94A0-79EE65700A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5422685"/>
              </p:ext>
            </p:extLst>
          </p:nvPr>
        </p:nvGraphicFramePr>
        <p:xfrm>
          <a:off x="664552" y="1295983"/>
          <a:ext cx="4062431" cy="3456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églalap 4">
            <a:extLst>
              <a:ext uri="{FF2B5EF4-FFF2-40B4-BE49-F238E27FC236}">
                <a16:creationId xmlns:a16="http://schemas.microsoft.com/office/drawing/2014/main" id="{F6F844AF-A480-4387-87D0-D3E463956231}"/>
              </a:ext>
            </a:extLst>
          </p:cNvPr>
          <p:cNvSpPr/>
          <p:nvPr/>
        </p:nvSpPr>
        <p:spPr>
          <a:xfrm>
            <a:off x="4339525" y="1595411"/>
            <a:ext cx="4485072" cy="2781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56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</a:pPr>
            <a:r>
              <a:rPr lang="hu-HU" sz="2400" b="1" spc="-1" dirty="0">
                <a:solidFill>
                  <a:schemeClr val="bg2"/>
                </a:solidFill>
                <a:latin typeface="Garamond"/>
              </a:rPr>
              <a:t>Prevenciós programokon való részvétel: </a:t>
            </a:r>
            <a:endParaRPr lang="hu" sz="2400" b="1" spc="-1" dirty="0">
              <a:solidFill>
                <a:schemeClr val="bg2"/>
              </a:solidFill>
              <a:latin typeface="Garamond"/>
            </a:endParaRPr>
          </a:p>
          <a:p>
            <a:pPr marL="343260" lvl="3" indent="-3429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Arial" panose="020B0604020202020204" pitchFamily="34" charset="0"/>
              <a:buChar char="•"/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Válaszadók kevesebb, mint fele találkozik leszokásra buzdító valamilyen reklámanyaggal</a:t>
            </a:r>
            <a:endParaRPr lang="hu" sz="2400" spc="-1" dirty="0">
              <a:solidFill>
                <a:schemeClr val="bg2"/>
              </a:solidFill>
              <a:latin typeface="Garamond"/>
            </a:endParaRPr>
          </a:p>
          <a:p>
            <a:pPr marL="343260" lvl="3" indent="-3429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Arial" panose="020B0604020202020204" pitchFamily="34" charset="0"/>
              <a:buChar char="•"/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Prevenciós programok, mint </a:t>
            </a:r>
            <a:r>
              <a:rPr lang="hu-HU" sz="2400" b="1" spc="-1" dirty="0">
                <a:solidFill>
                  <a:schemeClr val="bg2"/>
                </a:solidFill>
                <a:latin typeface="Garamond"/>
              </a:rPr>
              <a:t>negatív tapasztalat</a:t>
            </a:r>
            <a:endParaRPr lang="hu" sz="2400" b="1" spc="-1" dirty="0">
              <a:solidFill>
                <a:schemeClr val="bg2"/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18308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297200"/>
            <a:ext cx="7715700" cy="8982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Daganatos megbetegedések megoszlása</a:t>
            </a:r>
            <a:endParaRPr dirty="0"/>
          </a:p>
        </p:txBody>
      </p: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ACFC3E07-88BF-405D-B6DC-AF7C47DD143F}"/>
              </a:ext>
            </a:extLst>
          </p:cNvPr>
          <p:cNvGrpSpPr/>
          <p:nvPr/>
        </p:nvGrpSpPr>
        <p:grpSpPr>
          <a:xfrm>
            <a:off x="1062316" y="1195480"/>
            <a:ext cx="6797488" cy="3491317"/>
            <a:chOff x="1264022" y="1472604"/>
            <a:chExt cx="6797488" cy="3491317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07A6D6F0-70CC-4D24-BE54-1E6EB119E8B4}"/>
                </a:ext>
              </a:extLst>
            </p:cNvPr>
            <p:cNvGrpSpPr/>
            <p:nvPr/>
          </p:nvGrpSpPr>
          <p:grpSpPr>
            <a:xfrm>
              <a:off x="1264022" y="1472604"/>
              <a:ext cx="6797488" cy="3491317"/>
              <a:chOff x="1109383" y="1186985"/>
              <a:chExt cx="6797488" cy="3491317"/>
            </a:xfrm>
          </p:grpSpPr>
          <p:pic>
            <p:nvPicPr>
              <p:cNvPr id="2" name="Kép 1">
                <a:extLst>
                  <a:ext uri="{FF2B5EF4-FFF2-40B4-BE49-F238E27FC236}">
                    <a16:creationId xmlns:a16="http://schemas.microsoft.com/office/drawing/2014/main" id="{BB00FAB1-A523-4657-B24B-382738733C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09383" y="1186985"/>
                <a:ext cx="6797488" cy="3491317"/>
              </a:xfrm>
              <a:prstGeom prst="rect">
                <a:avLst/>
              </a:prstGeom>
            </p:spPr>
          </p:pic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D0936594-D582-42AB-9511-1666C5562402}"/>
                  </a:ext>
                </a:extLst>
              </p:cNvPr>
              <p:cNvSpPr txBox="1"/>
              <p:nvPr/>
            </p:nvSpPr>
            <p:spPr>
              <a:xfrm>
                <a:off x="2774577" y="2795051"/>
                <a:ext cx="1035426" cy="523220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Garamond" panose="02020404030301010803" pitchFamily="18" charset="0"/>
                  </a:rPr>
                  <a:t>Fejlett országok</a:t>
                </a:r>
                <a:endParaRPr lang="en-US" dirty="0">
                  <a:latin typeface="Garamond" panose="02020404030301010803" pitchFamily="18" charset="0"/>
                </a:endParaRPr>
              </a:p>
            </p:txBody>
          </p:sp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58A69FF4-57C6-4208-8EEF-1F99908C8EB7}"/>
                  </a:ext>
                </a:extLst>
              </p:cNvPr>
              <p:cNvSpPr txBox="1"/>
              <p:nvPr/>
            </p:nvSpPr>
            <p:spPr>
              <a:xfrm>
                <a:off x="6521822" y="2563460"/>
                <a:ext cx="1035425" cy="523220"/>
              </a:xfrm>
              <a:prstGeom prst="rect">
                <a:avLst/>
              </a:prstGeom>
              <a:solidFill>
                <a:srgbClr val="00B0F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Garamond" panose="02020404030301010803" pitchFamily="18" charset="0"/>
                  </a:rPr>
                  <a:t>Fejlett országok</a:t>
                </a:r>
                <a:endParaRPr lang="en-US" dirty="0">
                  <a:latin typeface="Garamond" panose="02020404030301010803" pitchFamily="18" charset="0"/>
                </a:endParaRPr>
              </a:p>
            </p:txBody>
          </p:sp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B5E34B3F-0729-4C25-8247-2A372540F835}"/>
                  </a:ext>
                </a:extLst>
              </p:cNvPr>
              <p:cNvSpPr txBox="1"/>
              <p:nvPr/>
            </p:nvSpPr>
            <p:spPr>
              <a:xfrm>
                <a:off x="1389529" y="2853766"/>
                <a:ext cx="1035424" cy="523220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Garamond" panose="02020404030301010803" pitchFamily="18" charset="0"/>
                  </a:rPr>
                  <a:t>Fejlődő országok</a:t>
                </a:r>
                <a:endParaRPr lang="en-US" dirty="0">
                  <a:latin typeface="Garamond" panose="02020404030301010803" pitchFamily="18" charset="0"/>
                </a:endParaRPr>
              </a:p>
            </p:txBody>
          </p:sp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C3A74312-B566-455C-908E-DCB12780FFDF}"/>
                  </a:ext>
                </a:extLst>
              </p:cNvPr>
              <p:cNvSpPr txBox="1"/>
              <p:nvPr/>
            </p:nvSpPr>
            <p:spPr>
              <a:xfrm>
                <a:off x="5136776" y="3013270"/>
                <a:ext cx="1199029" cy="523220"/>
              </a:xfrm>
              <a:prstGeom prst="rect">
                <a:avLst/>
              </a:prstGeom>
              <a:solidFill>
                <a:srgbClr val="FF505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Garamond" panose="02020404030301010803" pitchFamily="18" charset="0"/>
                  </a:rPr>
                  <a:t>Fejlődő országok</a:t>
                </a:r>
                <a:endParaRPr lang="en-US" dirty="0">
                  <a:latin typeface="Garamond" panose="02020404030301010803" pitchFamily="18" charset="0"/>
                </a:endParaRPr>
              </a:p>
            </p:txBody>
          </p:sp>
        </p:grpSp>
        <p:sp>
          <p:nvSpPr>
            <p:cNvPr id="3" name="Szövegdoboz 2">
              <a:extLst>
                <a:ext uri="{FF2B5EF4-FFF2-40B4-BE49-F238E27FC236}">
                  <a16:creationId xmlns:a16="http://schemas.microsoft.com/office/drawing/2014/main" id="{71760039-2FB1-4615-9988-879999E3DAC9}"/>
                </a:ext>
              </a:extLst>
            </p:cNvPr>
            <p:cNvSpPr txBox="1"/>
            <p:nvPr/>
          </p:nvSpPr>
          <p:spPr>
            <a:xfrm>
              <a:off x="1735790" y="1506163"/>
              <a:ext cx="2201958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800" dirty="0">
                  <a:solidFill>
                    <a:schemeClr val="accent3">
                      <a:lumMod val="50000"/>
                    </a:schemeClr>
                  </a:solidFill>
                  <a:latin typeface="Garamond" panose="02020404030301010803" pitchFamily="18" charset="0"/>
                </a:rPr>
                <a:t>DIAGNÓZIS</a:t>
              </a:r>
              <a:endParaRPr lang="en-US" sz="1800" dirty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5" name="Szövegdoboz 4">
              <a:extLst>
                <a:ext uri="{FF2B5EF4-FFF2-40B4-BE49-F238E27FC236}">
                  <a16:creationId xmlns:a16="http://schemas.microsoft.com/office/drawing/2014/main" id="{A1863F3A-B8CB-4788-B87D-0ECD7C340436}"/>
                </a:ext>
              </a:extLst>
            </p:cNvPr>
            <p:cNvSpPr txBox="1"/>
            <p:nvPr/>
          </p:nvSpPr>
          <p:spPr>
            <a:xfrm>
              <a:off x="5550271" y="1492427"/>
              <a:ext cx="2050678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800" dirty="0">
                  <a:solidFill>
                    <a:schemeClr val="accent3">
                      <a:lumMod val="50000"/>
                    </a:schemeClr>
                  </a:solidFill>
                  <a:latin typeface="Garamond" panose="02020404030301010803" pitchFamily="18" charset="0"/>
                </a:rPr>
                <a:t>HALÁLOZÁS</a:t>
              </a:r>
              <a:endParaRPr lang="en-US" sz="1800" dirty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277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</a:t>
            </a:r>
            <a:r>
              <a:rPr lang="hu-HU" dirty="0" err="1"/>
              <a:t>zűrővizsgálatok</a:t>
            </a:r>
            <a:endParaRPr dirty="0"/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93D805F1-42B4-479C-85DE-CDC2003302FA}"/>
              </a:ext>
            </a:extLst>
          </p:cNvPr>
          <p:cNvSpPr/>
          <p:nvPr/>
        </p:nvSpPr>
        <p:spPr>
          <a:xfrm>
            <a:off x="524039" y="1313444"/>
            <a:ext cx="8095872" cy="3179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hu" sz="2400" spc="-1" dirty="0">
              <a:solidFill>
                <a:schemeClr val="bg2"/>
              </a:solidFill>
              <a:latin typeface="Garamond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Szívesen részt venne-e szűrésen: </a:t>
            </a:r>
            <a:r>
              <a:rPr lang="hu-HU" sz="2400" b="1" spc="-1" dirty="0">
                <a:solidFill>
                  <a:schemeClr val="bg2"/>
                </a:solidFill>
                <a:latin typeface="Garamond"/>
              </a:rPr>
              <a:t>46,2% - igen</a:t>
            </a:r>
          </a:p>
          <a:p>
            <a:pPr lvl="0">
              <a:lnSpc>
                <a:spcPct val="150000"/>
              </a:lnSpc>
            </a:pPr>
            <a:endParaRPr lang="hu-HU" sz="2400" spc="-1" dirty="0">
              <a:solidFill>
                <a:schemeClr val="bg2"/>
              </a:solidFill>
              <a:latin typeface="Garamond"/>
            </a:endParaRPr>
          </a:p>
          <a:p>
            <a:pPr lvl="0">
              <a:lnSpc>
                <a:spcPct val="150000"/>
              </a:lnSpc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Védőoltásokkal kapcsolatos ismeretek :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Vannak  félelmei a védőoltásokkal kapcsolatban: 35,3%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Védőoltással megelőzhető-e a méhnyakrák: 42,85% - nem tudja</a:t>
            </a:r>
            <a:endParaRPr lang="hu" sz="2400" spc="-1" dirty="0">
              <a:solidFill>
                <a:schemeClr val="bg2"/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55969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5A34753-A86E-4835-88B5-DF2228745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0" y="390525"/>
            <a:ext cx="43815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53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 </a:t>
            </a: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96BB2914-15B2-4494-97D1-FF9052153D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9618" y="779928"/>
            <a:ext cx="4444253" cy="4020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2918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5"/>
          <p:cNvSpPr txBox="1">
            <a:spLocks noGrp="1"/>
          </p:cNvSpPr>
          <p:nvPr>
            <p:ph type="title" idx="2"/>
          </p:nvPr>
        </p:nvSpPr>
        <p:spPr>
          <a:xfrm>
            <a:off x="2933030" y="630946"/>
            <a:ext cx="5112368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200" dirty="0"/>
              <a:t>Egyenlőtlenségek csökkentése</a:t>
            </a:r>
            <a:endParaRPr sz="3200" dirty="0"/>
          </a:p>
        </p:txBody>
      </p:sp>
      <p:sp>
        <p:nvSpPr>
          <p:cNvPr id="528" name="Google Shape;528;p45"/>
          <p:cNvSpPr/>
          <p:nvPr/>
        </p:nvSpPr>
        <p:spPr>
          <a:xfrm>
            <a:off x="5857658" y="2960820"/>
            <a:ext cx="292121" cy="292121"/>
          </a:xfrm>
          <a:custGeom>
            <a:avLst/>
            <a:gdLst/>
            <a:ahLst/>
            <a:cxnLst/>
            <a:rect l="l" t="t" r="r" b="b"/>
            <a:pathLst>
              <a:path w="7994" h="7994" extrusionOk="0">
                <a:moveTo>
                  <a:pt x="3997" y="0"/>
                </a:moveTo>
                <a:cubicBezTo>
                  <a:pt x="3537" y="0"/>
                  <a:pt x="3160" y="377"/>
                  <a:pt x="3160" y="837"/>
                </a:cubicBezTo>
                <a:lnTo>
                  <a:pt x="3160" y="3160"/>
                </a:lnTo>
                <a:lnTo>
                  <a:pt x="858" y="3160"/>
                </a:lnTo>
                <a:cubicBezTo>
                  <a:pt x="377" y="3160"/>
                  <a:pt x="1" y="3536"/>
                  <a:pt x="1" y="3997"/>
                </a:cubicBezTo>
                <a:cubicBezTo>
                  <a:pt x="1" y="4457"/>
                  <a:pt x="377" y="4834"/>
                  <a:pt x="858" y="4834"/>
                </a:cubicBezTo>
                <a:lnTo>
                  <a:pt x="3160" y="4834"/>
                </a:lnTo>
                <a:lnTo>
                  <a:pt x="3160" y="7156"/>
                </a:lnTo>
                <a:cubicBezTo>
                  <a:pt x="3160" y="7617"/>
                  <a:pt x="3537" y="7993"/>
                  <a:pt x="3997" y="7993"/>
                </a:cubicBezTo>
                <a:cubicBezTo>
                  <a:pt x="4457" y="7993"/>
                  <a:pt x="4855" y="7617"/>
                  <a:pt x="4855" y="7156"/>
                </a:cubicBezTo>
                <a:lnTo>
                  <a:pt x="4855" y="4834"/>
                </a:lnTo>
                <a:lnTo>
                  <a:pt x="7156" y="4834"/>
                </a:lnTo>
                <a:cubicBezTo>
                  <a:pt x="7617" y="4834"/>
                  <a:pt x="7993" y="4457"/>
                  <a:pt x="7993" y="3997"/>
                </a:cubicBezTo>
                <a:cubicBezTo>
                  <a:pt x="7993" y="3536"/>
                  <a:pt x="7617" y="3160"/>
                  <a:pt x="7156" y="3160"/>
                </a:cubicBezTo>
                <a:lnTo>
                  <a:pt x="4855" y="3160"/>
                </a:lnTo>
                <a:lnTo>
                  <a:pt x="4855" y="837"/>
                </a:lnTo>
                <a:cubicBezTo>
                  <a:pt x="4855" y="377"/>
                  <a:pt x="4457" y="0"/>
                  <a:pt x="3997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45"/>
          <p:cNvSpPr/>
          <p:nvPr/>
        </p:nvSpPr>
        <p:spPr>
          <a:xfrm>
            <a:off x="8402383" y="2899627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45"/>
          <p:cNvSpPr/>
          <p:nvPr/>
        </p:nvSpPr>
        <p:spPr>
          <a:xfrm>
            <a:off x="7456117" y="1572346"/>
            <a:ext cx="577253" cy="577221"/>
          </a:xfrm>
          <a:custGeom>
            <a:avLst/>
            <a:gdLst/>
            <a:ahLst/>
            <a:cxnLst/>
            <a:rect l="l" t="t" r="r" b="b"/>
            <a:pathLst>
              <a:path w="4207" h="4207" extrusionOk="0">
                <a:moveTo>
                  <a:pt x="2093" y="1"/>
                </a:moveTo>
                <a:cubicBezTo>
                  <a:pt x="1863" y="1"/>
                  <a:pt x="1654" y="210"/>
                  <a:pt x="1654" y="440"/>
                </a:cubicBezTo>
                <a:lnTo>
                  <a:pt x="1654" y="1675"/>
                </a:lnTo>
                <a:lnTo>
                  <a:pt x="440" y="1675"/>
                </a:lnTo>
                <a:cubicBezTo>
                  <a:pt x="189" y="1675"/>
                  <a:pt x="1" y="1863"/>
                  <a:pt x="1" y="2114"/>
                </a:cubicBezTo>
                <a:cubicBezTo>
                  <a:pt x="1" y="2344"/>
                  <a:pt x="189" y="2553"/>
                  <a:pt x="440" y="2553"/>
                </a:cubicBezTo>
                <a:lnTo>
                  <a:pt x="1654" y="2553"/>
                </a:lnTo>
                <a:lnTo>
                  <a:pt x="1654" y="3767"/>
                </a:lnTo>
                <a:cubicBezTo>
                  <a:pt x="1654" y="4018"/>
                  <a:pt x="1863" y="4206"/>
                  <a:pt x="2093" y="4206"/>
                </a:cubicBezTo>
                <a:cubicBezTo>
                  <a:pt x="2344" y="4206"/>
                  <a:pt x="2533" y="4018"/>
                  <a:pt x="2533" y="3767"/>
                </a:cubicBezTo>
                <a:lnTo>
                  <a:pt x="2533" y="2553"/>
                </a:lnTo>
                <a:lnTo>
                  <a:pt x="3767" y="2553"/>
                </a:lnTo>
                <a:cubicBezTo>
                  <a:pt x="3997" y="2553"/>
                  <a:pt x="4206" y="2344"/>
                  <a:pt x="4206" y="2114"/>
                </a:cubicBezTo>
                <a:cubicBezTo>
                  <a:pt x="4206" y="1863"/>
                  <a:pt x="4018" y="1675"/>
                  <a:pt x="3767" y="1675"/>
                </a:cubicBezTo>
                <a:lnTo>
                  <a:pt x="2533" y="1675"/>
                </a:lnTo>
                <a:lnTo>
                  <a:pt x="2533" y="440"/>
                </a:lnTo>
                <a:cubicBezTo>
                  <a:pt x="2533" y="210"/>
                  <a:pt x="2344" y="1"/>
                  <a:pt x="2093" y="1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1" name="Google Shape;531;p45"/>
          <p:cNvGrpSpPr/>
          <p:nvPr/>
        </p:nvGrpSpPr>
        <p:grpSpPr>
          <a:xfrm>
            <a:off x="6057899" y="3381935"/>
            <a:ext cx="2757999" cy="1113788"/>
            <a:chOff x="4189650" y="2440275"/>
            <a:chExt cx="4195525" cy="2055425"/>
          </a:xfrm>
        </p:grpSpPr>
        <p:sp>
          <p:nvSpPr>
            <p:cNvPr id="532" name="Google Shape;532;p45"/>
            <p:cNvSpPr/>
            <p:nvPr/>
          </p:nvSpPr>
          <p:spPr>
            <a:xfrm>
              <a:off x="4189650" y="4130425"/>
              <a:ext cx="4195525" cy="365275"/>
            </a:xfrm>
            <a:custGeom>
              <a:avLst/>
              <a:gdLst/>
              <a:ahLst/>
              <a:cxnLst/>
              <a:rect l="l" t="t" r="r" b="b"/>
              <a:pathLst>
                <a:path w="167821" h="14611" extrusionOk="0">
                  <a:moveTo>
                    <a:pt x="83894" y="0"/>
                  </a:moveTo>
                  <a:cubicBezTo>
                    <a:pt x="37561" y="0"/>
                    <a:pt x="1" y="3269"/>
                    <a:pt x="1" y="7305"/>
                  </a:cubicBezTo>
                  <a:cubicBezTo>
                    <a:pt x="1" y="11342"/>
                    <a:pt x="37561" y="14611"/>
                    <a:pt x="83894" y="14611"/>
                  </a:cubicBezTo>
                  <a:cubicBezTo>
                    <a:pt x="130227" y="14611"/>
                    <a:pt x="167820" y="11342"/>
                    <a:pt x="167820" y="7305"/>
                  </a:cubicBezTo>
                  <a:cubicBezTo>
                    <a:pt x="167820" y="3269"/>
                    <a:pt x="130227" y="0"/>
                    <a:pt x="83894" y="0"/>
                  </a:cubicBezTo>
                  <a:close/>
                </a:path>
              </a:pathLst>
            </a:custGeom>
            <a:solidFill>
              <a:srgbClr val="443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5"/>
            <p:cNvSpPr/>
            <p:nvPr/>
          </p:nvSpPr>
          <p:spPr>
            <a:xfrm>
              <a:off x="5619000" y="3139700"/>
              <a:ext cx="117625" cy="144300"/>
            </a:xfrm>
            <a:custGeom>
              <a:avLst/>
              <a:gdLst/>
              <a:ahLst/>
              <a:cxnLst/>
              <a:rect l="l" t="t" r="r" b="b"/>
              <a:pathLst>
                <a:path w="4705" h="5772" extrusionOk="0">
                  <a:moveTo>
                    <a:pt x="2202" y="1"/>
                  </a:moveTo>
                  <a:cubicBezTo>
                    <a:pt x="1969" y="1202"/>
                    <a:pt x="1635" y="2202"/>
                    <a:pt x="468" y="2603"/>
                  </a:cubicBezTo>
                  <a:cubicBezTo>
                    <a:pt x="460" y="2604"/>
                    <a:pt x="451" y="2605"/>
                    <a:pt x="442" y="2605"/>
                  </a:cubicBezTo>
                  <a:cubicBezTo>
                    <a:pt x="344" y="2605"/>
                    <a:pt x="212" y="2511"/>
                    <a:pt x="118" y="2511"/>
                  </a:cubicBezTo>
                  <a:cubicBezTo>
                    <a:pt x="49" y="2511"/>
                    <a:pt x="1" y="2562"/>
                    <a:pt x="1" y="2736"/>
                  </a:cubicBezTo>
                  <a:cubicBezTo>
                    <a:pt x="1" y="2970"/>
                    <a:pt x="134" y="3170"/>
                    <a:pt x="368" y="3270"/>
                  </a:cubicBezTo>
                  <a:cubicBezTo>
                    <a:pt x="901" y="3470"/>
                    <a:pt x="1468" y="3670"/>
                    <a:pt x="1735" y="4271"/>
                  </a:cubicBezTo>
                  <a:cubicBezTo>
                    <a:pt x="2002" y="4671"/>
                    <a:pt x="2102" y="5171"/>
                    <a:pt x="2202" y="5772"/>
                  </a:cubicBezTo>
                  <a:cubicBezTo>
                    <a:pt x="2603" y="4371"/>
                    <a:pt x="3203" y="3303"/>
                    <a:pt x="4704" y="2836"/>
                  </a:cubicBezTo>
                  <a:cubicBezTo>
                    <a:pt x="3503" y="2403"/>
                    <a:pt x="2769" y="1835"/>
                    <a:pt x="2536" y="735"/>
                  </a:cubicBezTo>
                  <a:cubicBezTo>
                    <a:pt x="2436" y="535"/>
                    <a:pt x="2336" y="334"/>
                    <a:pt x="2202" y="1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5"/>
            <p:cNvSpPr/>
            <p:nvPr/>
          </p:nvSpPr>
          <p:spPr>
            <a:xfrm>
              <a:off x="5515600" y="2769450"/>
              <a:ext cx="120100" cy="133000"/>
            </a:xfrm>
            <a:custGeom>
              <a:avLst/>
              <a:gdLst/>
              <a:ahLst/>
              <a:cxnLst/>
              <a:rect l="l" t="t" r="r" b="b"/>
              <a:pathLst>
                <a:path w="4804" h="5320" extrusionOk="0">
                  <a:moveTo>
                    <a:pt x="2235" y="0"/>
                  </a:moveTo>
                  <a:cubicBezTo>
                    <a:pt x="1835" y="1368"/>
                    <a:pt x="1401" y="2402"/>
                    <a:pt x="0" y="2569"/>
                  </a:cubicBezTo>
                  <a:cubicBezTo>
                    <a:pt x="0" y="2802"/>
                    <a:pt x="134" y="2902"/>
                    <a:pt x="334" y="2969"/>
                  </a:cubicBezTo>
                  <a:cubicBezTo>
                    <a:pt x="1268" y="3269"/>
                    <a:pt x="1802" y="3903"/>
                    <a:pt x="1969" y="4870"/>
                  </a:cubicBezTo>
                  <a:cubicBezTo>
                    <a:pt x="2069" y="5192"/>
                    <a:pt x="2109" y="5319"/>
                    <a:pt x="2190" y="5319"/>
                  </a:cubicBezTo>
                  <a:cubicBezTo>
                    <a:pt x="2244" y="5319"/>
                    <a:pt x="2316" y="5264"/>
                    <a:pt x="2436" y="5171"/>
                  </a:cubicBezTo>
                  <a:cubicBezTo>
                    <a:pt x="2602" y="3936"/>
                    <a:pt x="3370" y="3169"/>
                    <a:pt x="4804" y="2702"/>
                  </a:cubicBezTo>
                  <a:cubicBezTo>
                    <a:pt x="3236" y="2369"/>
                    <a:pt x="2636" y="1368"/>
                    <a:pt x="2235" y="0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5"/>
            <p:cNvSpPr/>
            <p:nvPr/>
          </p:nvSpPr>
          <p:spPr>
            <a:xfrm>
              <a:off x="6028475" y="3170575"/>
              <a:ext cx="75075" cy="90900"/>
            </a:xfrm>
            <a:custGeom>
              <a:avLst/>
              <a:gdLst/>
              <a:ahLst/>
              <a:cxnLst/>
              <a:rect l="l" t="t" r="r" b="b"/>
              <a:pathLst>
                <a:path w="3003" h="3636" extrusionOk="0">
                  <a:moveTo>
                    <a:pt x="1535" y="0"/>
                  </a:moveTo>
                  <a:cubicBezTo>
                    <a:pt x="1301" y="767"/>
                    <a:pt x="801" y="1268"/>
                    <a:pt x="0" y="1668"/>
                  </a:cubicBezTo>
                  <a:cubicBezTo>
                    <a:pt x="967" y="1935"/>
                    <a:pt x="1301" y="2569"/>
                    <a:pt x="1535" y="3636"/>
                  </a:cubicBezTo>
                  <a:cubicBezTo>
                    <a:pt x="1835" y="2535"/>
                    <a:pt x="2202" y="1901"/>
                    <a:pt x="3002" y="1701"/>
                  </a:cubicBezTo>
                  <a:cubicBezTo>
                    <a:pt x="2435" y="1234"/>
                    <a:pt x="1801" y="834"/>
                    <a:pt x="1535" y="0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5"/>
            <p:cNvSpPr/>
            <p:nvPr/>
          </p:nvSpPr>
          <p:spPr>
            <a:xfrm>
              <a:off x="6304500" y="3626725"/>
              <a:ext cx="88425" cy="103425"/>
            </a:xfrm>
            <a:custGeom>
              <a:avLst/>
              <a:gdLst/>
              <a:ahLst/>
              <a:cxnLst/>
              <a:rect l="l" t="t" r="r" b="b"/>
              <a:pathLst>
                <a:path w="3537" h="4137" extrusionOk="0">
                  <a:moveTo>
                    <a:pt x="1568" y="0"/>
                  </a:moveTo>
                  <a:cubicBezTo>
                    <a:pt x="1401" y="1068"/>
                    <a:pt x="1034" y="1802"/>
                    <a:pt x="0" y="2002"/>
                  </a:cubicBezTo>
                  <a:cubicBezTo>
                    <a:pt x="267" y="2669"/>
                    <a:pt x="1134" y="2702"/>
                    <a:pt x="1335" y="3436"/>
                  </a:cubicBezTo>
                  <a:cubicBezTo>
                    <a:pt x="1435" y="3603"/>
                    <a:pt x="1535" y="3803"/>
                    <a:pt x="1668" y="4137"/>
                  </a:cubicBezTo>
                  <a:cubicBezTo>
                    <a:pt x="2002" y="3203"/>
                    <a:pt x="2435" y="2502"/>
                    <a:pt x="3536" y="2102"/>
                  </a:cubicBezTo>
                  <a:cubicBezTo>
                    <a:pt x="2302" y="1768"/>
                    <a:pt x="1968" y="901"/>
                    <a:pt x="1568" y="0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5"/>
            <p:cNvSpPr/>
            <p:nvPr/>
          </p:nvSpPr>
          <p:spPr>
            <a:xfrm>
              <a:off x="6840700" y="3392400"/>
              <a:ext cx="90925" cy="111750"/>
            </a:xfrm>
            <a:custGeom>
              <a:avLst/>
              <a:gdLst/>
              <a:ahLst/>
              <a:cxnLst/>
              <a:rect l="l" t="t" r="r" b="b"/>
              <a:pathLst>
                <a:path w="3637" h="4470" extrusionOk="0">
                  <a:moveTo>
                    <a:pt x="1769" y="0"/>
                  </a:moveTo>
                  <a:cubicBezTo>
                    <a:pt x="1602" y="1168"/>
                    <a:pt x="1135" y="1835"/>
                    <a:pt x="1" y="2168"/>
                  </a:cubicBezTo>
                  <a:cubicBezTo>
                    <a:pt x="1135" y="2535"/>
                    <a:pt x="1569" y="3236"/>
                    <a:pt x="1802" y="4470"/>
                  </a:cubicBezTo>
                  <a:cubicBezTo>
                    <a:pt x="2102" y="3302"/>
                    <a:pt x="2569" y="2569"/>
                    <a:pt x="3637" y="2168"/>
                  </a:cubicBezTo>
                  <a:cubicBezTo>
                    <a:pt x="2569" y="1801"/>
                    <a:pt x="2102" y="1067"/>
                    <a:pt x="1769" y="0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5"/>
            <p:cNvSpPr/>
            <p:nvPr/>
          </p:nvSpPr>
          <p:spPr>
            <a:xfrm>
              <a:off x="6178575" y="2993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D7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5"/>
            <p:cNvSpPr/>
            <p:nvPr/>
          </p:nvSpPr>
          <p:spPr>
            <a:xfrm>
              <a:off x="6226950" y="3639225"/>
              <a:ext cx="110925" cy="147625"/>
            </a:xfrm>
            <a:custGeom>
              <a:avLst/>
              <a:gdLst/>
              <a:ahLst/>
              <a:cxnLst/>
              <a:rect l="l" t="t" r="r" b="b"/>
              <a:pathLst>
                <a:path w="4437" h="5905" extrusionOk="0">
                  <a:moveTo>
                    <a:pt x="2402" y="1"/>
                  </a:moveTo>
                  <a:cubicBezTo>
                    <a:pt x="2202" y="1302"/>
                    <a:pt x="1601" y="2336"/>
                    <a:pt x="0" y="2836"/>
                  </a:cubicBezTo>
                  <a:cubicBezTo>
                    <a:pt x="1668" y="3236"/>
                    <a:pt x="2168" y="4304"/>
                    <a:pt x="2435" y="5905"/>
                  </a:cubicBezTo>
                  <a:cubicBezTo>
                    <a:pt x="2735" y="4404"/>
                    <a:pt x="3336" y="3470"/>
                    <a:pt x="4437" y="2936"/>
                  </a:cubicBezTo>
                  <a:cubicBezTo>
                    <a:pt x="4236" y="2202"/>
                    <a:pt x="3369" y="2169"/>
                    <a:pt x="3102" y="1502"/>
                  </a:cubicBezTo>
                  <a:cubicBezTo>
                    <a:pt x="2869" y="1002"/>
                    <a:pt x="2635" y="501"/>
                    <a:pt x="2402" y="1"/>
                  </a:cubicBezTo>
                  <a:close/>
                </a:path>
              </a:pathLst>
            </a:custGeom>
            <a:solidFill>
              <a:srgbClr val="CCD7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5"/>
            <p:cNvSpPr/>
            <p:nvPr/>
          </p:nvSpPr>
          <p:spPr>
            <a:xfrm>
              <a:off x="6407075" y="3825950"/>
              <a:ext cx="1752925" cy="415425"/>
            </a:xfrm>
            <a:custGeom>
              <a:avLst/>
              <a:gdLst/>
              <a:ahLst/>
              <a:cxnLst/>
              <a:rect l="l" t="t" r="r" b="b"/>
              <a:pathLst>
                <a:path w="70117" h="16617" extrusionOk="0">
                  <a:moveTo>
                    <a:pt x="22824" y="1"/>
                  </a:moveTo>
                  <a:cubicBezTo>
                    <a:pt x="21576" y="1"/>
                    <a:pt x="20330" y="217"/>
                    <a:pt x="19114" y="404"/>
                  </a:cubicBezTo>
                  <a:cubicBezTo>
                    <a:pt x="13210" y="1238"/>
                    <a:pt x="7706" y="3106"/>
                    <a:pt x="3102" y="7042"/>
                  </a:cubicBezTo>
                  <a:cubicBezTo>
                    <a:pt x="1935" y="8010"/>
                    <a:pt x="667" y="8977"/>
                    <a:pt x="0" y="10445"/>
                  </a:cubicBezTo>
                  <a:cubicBezTo>
                    <a:pt x="34" y="10778"/>
                    <a:pt x="267" y="10945"/>
                    <a:pt x="534" y="11045"/>
                  </a:cubicBezTo>
                  <a:cubicBezTo>
                    <a:pt x="2569" y="12079"/>
                    <a:pt x="3970" y="13714"/>
                    <a:pt x="5071" y="15682"/>
                  </a:cubicBezTo>
                  <a:cubicBezTo>
                    <a:pt x="5237" y="16049"/>
                    <a:pt x="5437" y="16416"/>
                    <a:pt x="5871" y="16516"/>
                  </a:cubicBezTo>
                  <a:cubicBezTo>
                    <a:pt x="6046" y="16543"/>
                    <a:pt x="6220" y="16556"/>
                    <a:pt x="6394" y="16556"/>
                  </a:cubicBezTo>
                  <a:cubicBezTo>
                    <a:pt x="6854" y="16556"/>
                    <a:pt x="7313" y="16470"/>
                    <a:pt x="7772" y="16349"/>
                  </a:cubicBezTo>
                  <a:cubicBezTo>
                    <a:pt x="12609" y="15081"/>
                    <a:pt x="17613" y="14681"/>
                    <a:pt x="22583" y="14548"/>
                  </a:cubicBezTo>
                  <a:cubicBezTo>
                    <a:pt x="22891" y="14542"/>
                    <a:pt x="23199" y="14539"/>
                    <a:pt x="23507" y="14539"/>
                  </a:cubicBezTo>
                  <a:cubicBezTo>
                    <a:pt x="26735" y="14539"/>
                    <a:pt x="29963" y="14843"/>
                    <a:pt x="33191" y="15148"/>
                  </a:cubicBezTo>
                  <a:cubicBezTo>
                    <a:pt x="37694" y="15615"/>
                    <a:pt x="42197" y="16015"/>
                    <a:pt x="46700" y="16416"/>
                  </a:cubicBezTo>
                  <a:cubicBezTo>
                    <a:pt x="47467" y="16416"/>
                    <a:pt x="48235" y="16616"/>
                    <a:pt x="49002" y="16616"/>
                  </a:cubicBezTo>
                  <a:lnTo>
                    <a:pt x="68883" y="16616"/>
                  </a:lnTo>
                  <a:cubicBezTo>
                    <a:pt x="68949" y="16616"/>
                    <a:pt x="69016" y="16616"/>
                    <a:pt x="69083" y="16616"/>
                  </a:cubicBezTo>
                  <a:cubicBezTo>
                    <a:pt x="69448" y="16616"/>
                    <a:pt x="69807" y="16593"/>
                    <a:pt x="70117" y="16282"/>
                  </a:cubicBezTo>
                  <a:cubicBezTo>
                    <a:pt x="70050" y="16015"/>
                    <a:pt x="69984" y="15682"/>
                    <a:pt x="69917" y="15381"/>
                  </a:cubicBezTo>
                  <a:cubicBezTo>
                    <a:pt x="69817" y="14981"/>
                    <a:pt x="69717" y="14614"/>
                    <a:pt x="69583" y="14214"/>
                  </a:cubicBezTo>
                  <a:cubicBezTo>
                    <a:pt x="69362" y="14317"/>
                    <a:pt x="69133" y="14349"/>
                    <a:pt x="68904" y="14349"/>
                  </a:cubicBezTo>
                  <a:cubicBezTo>
                    <a:pt x="68616" y="14349"/>
                    <a:pt x="68327" y="14299"/>
                    <a:pt x="68049" y="14281"/>
                  </a:cubicBezTo>
                  <a:lnTo>
                    <a:pt x="68583" y="14281"/>
                  </a:lnTo>
                  <a:cubicBezTo>
                    <a:pt x="68694" y="14292"/>
                    <a:pt x="68805" y="14303"/>
                    <a:pt x="68915" y="14303"/>
                  </a:cubicBezTo>
                  <a:cubicBezTo>
                    <a:pt x="69135" y="14303"/>
                    <a:pt x="69350" y="14258"/>
                    <a:pt x="69550" y="14081"/>
                  </a:cubicBezTo>
                  <a:cubicBezTo>
                    <a:pt x="69150" y="13280"/>
                    <a:pt x="68716" y="12479"/>
                    <a:pt x="68449" y="11612"/>
                  </a:cubicBezTo>
                  <a:cubicBezTo>
                    <a:pt x="68015" y="10211"/>
                    <a:pt x="66681" y="9411"/>
                    <a:pt x="66147" y="8076"/>
                  </a:cubicBezTo>
                  <a:cubicBezTo>
                    <a:pt x="65814" y="7242"/>
                    <a:pt x="65447" y="6408"/>
                    <a:pt x="64713" y="5841"/>
                  </a:cubicBezTo>
                  <a:cubicBezTo>
                    <a:pt x="64380" y="5574"/>
                    <a:pt x="64013" y="5474"/>
                    <a:pt x="63579" y="5408"/>
                  </a:cubicBezTo>
                  <a:cubicBezTo>
                    <a:pt x="58942" y="4907"/>
                    <a:pt x="54339" y="4007"/>
                    <a:pt x="49736" y="3206"/>
                  </a:cubicBezTo>
                  <a:cubicBezTo>
                    <a:pt x="47201" y="2772"/>
                    <a:pt x="44699" y="2205"/>
                    <a:pt x="42164" y="1705"/>
                  </a:cubicBezTo>
                  <a:cubicBezTo>
                    <a:pt x="37060" y="738"/>
                    <a:pt x="31956" y="4"/>
                    <a:pt x="26753" y="4"/>
                  </a:cubicBezTo>
                  <a:lnTo>
                    <a:pt x="23083" y="4"/>
                  </a:lnTo>
                  <a:cubicBezTo>
                    <a:pt x="22997" y="2"/>
                    <a:pt x="22910" y="1"/>
                    <a:pt x="22824" y="1"/>
                  </a:cubicBezTo>
                  <a:close/>
                </a:path>
              </a:pathLst>
            </a:custGeom>
            <a:solidFill>
              <a:srgbClr val="CDB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5"/>
            <p:cNvSpPr/>
            <p:nvPr/>
          </p:nvSpPr>
          <p:spPr>
            <a:xfrm>
              <a:off x="4501550" y="3782850"/>
              <a:ext cx="1831325" cy="458825"/>
            </a:xfrm>
            <a:custGeom>
              <a:avLst/>
              <a:gdLst/>
              <a:ahLst/>
              <a:cxnLst/>
              <a:rect l="l" t="t" r="r" b="b"/>
              <a:pathLst>
                <a:path w="73253" h="18353" extrusionOk="0">
                  <a:moveTo>
                    <a:pt x="49783" y="1"/>
                  </a:moveTo>
                  <a:cubicBezTo>
                    <a:pt x="46677" y="1"/>
                    <a:pt x="43592" y="294"/>
                    <a:pt x="40529" y="694"/>
                  </a:cubicBezTo>
                  <a:cubicBezTo>
                    <a:pt x="33658" y="1628"/>
                    <a:pt x="26953" y="3296"/>
                    <a:pt x="20215" y="4697"/>
                  </a:cubicBezTo>
                  <a:cubicBezTo>
                    <a:pt x="15845" y="5597"/>
                    <a:pt x="11475" y="6364"/>
                    <a:pt x="7105" y="7098"/>
                  </a:cubicBezTo>
                  <a:cubicBezTo>
                    <a:pt x="6505" y="7165"/>
                    <a:pt x="5938" y="7232"/>
                    <a:pt x="5404" y="7565"/>
                  </a:cubicBezTo>
                  <a:cubicBezTo>
                    <a:pt x="4904" y="7966"/>
                    <a:pt x="4770" y="8599"/>
                    <a:pt x="4437" y="9133"/>
                  </a:cubicBezTo>
                  <a:cubicBezTo>
                    <a:pt x="3970" y="9934"/>
                    <a:pt x="3669" y="11034"/>
                    <a:pt x="2969" y="11535"/>
                  </a:cubicBezTo>
                  <a:cubicBezTo>
                    <a:pt x="2168" y="12135"/>
                    <a:pt x="1902" y="12836"/>
                    <a:pt x="1635" y="13636"/>
                  </a:cubicBezTo>
                  <a:cubicBezTo>
                    <a:pt x="1234" y="14737"/>
                    <a:pt x="801" y="15838"/>
                    <a:pt x="400" y="16939"/>
                  </a:cubicBezTo>
                  <a:cubicBezTo>
                    <a:pt x="512" y="17050"/>
                    <a:pt x="646" y="17093"/>
                    <a:pt x="788" y="17108"/>
                  </a:cubicBezTo>
                  <a:lnTo>
                    <a:pt x="788" y="17108"/>
                  </a:lnTo>
                  <a:cubicBezTo>
                    <a:pt x="583" y="17116"/>
                    <a:pt x="381" y="17150"/>
                    <a:pt x="200" y="17306"/>
                  </a:cubicBezTo>
                  <a:cubicBezTo>
                    <a:pt x="134" y="17539"/>
                    <a:pt x="67" y="17806"/>
                    <a:pt x="0" y="18039"/>
                  </a:cubicBezTo>
                  <a:cubicBezTo>
                    <a:pt x="289" y="18306"/>
                    <a:pt x="638" y="18351"/>
                    <a:pt x="986" y="18351"/>
                  </a:cubicBezTo>
                  <a:cubicBezTo>
                    <a:pt x="1160" y="18351"/>
                    <a:pt x="1334" y="18340"/>
                    <a:pt x="1501" y="18340"/>
                  </a:cubicBezTo>
                  <a:cubicBezTo>
                    <a:pt x="2225" y="18330"/>
                    <a:pt x="2949" y="18327"/>
                    <a:pt x="3672" y="18327"/>
                  </a:cubicBezTo>
                  <a:cubicBezTo>
                    <a:pt x="5650" y="18327"/>
                    <a:pt x="7627" y="18353"/>
                    <a:pt x="9604" y="18353"/>
                  </a:cubicBezTo>
                  <a:cubicBezTo>
                    <a:pt x="12040" y="18353"/>
                    <a:pt x="14476" y="18314"/>
                    <a:pt x="16912" y="18140"/>
                  </a:cubicBezTo>
                  <a:cubicBezTo>
                    <a:pt x="19748" y="17906"/>
                    <a:pt x="22616" y="17773"/>
                    <a:pt x="25452" y="17606"/>
                  </a:cubicBezTo>
                  <a:cubicBezTo>
                    <a:pt x="28454" y="17406"/>
                    <a:pt x="31456" y="17172"/>
                    <a:pt x="34458" y="16972"/>
                  </a:cubicBezTo>
                  <a:cubicBezTo>
                    <a:pt x="38594" y="16672"/>
                    <a:pt x="42731" y="16405"/>
                    <a:pt x="46900" y="16272"/>
                  </a:cubicBezTo>
                  <a:cubicBezTo>
                    <a:pt x="47176" y="16264"/>
                    <a:pt x="47453" y="16261"/>
                    <a:pt x="47729" y="16261"/>
                  </a:cubicBezTo>
                  <a:cubicBezTo>
                    <a:pt x="50021" y="16261"/>
                    <a:pt x="52313" y="16490"/>
                    <a:pt x="54606" y="16638"/>
                  </a:cubicBezTo>
                  <a:cubicBezTo>
                    <a:pt x="57408" y="16839"/>
                    <a:pt x="60176" y="17206"/>
                    <a:pt x="62845" y="18073"/>
                  </a:cubicBezTo>
                  <a:cubicBezTo>
                    <a:pt x="63054" y="18119"/>
                    <a:pt x="63279" y="18182"/>
                    <a:pt x="63498" y="18182"/>
                  </a:cubicBezTo>
                  <a:cubicBezTo>
                    <a:pt x="63594" y="18182"/>
                    <a:pt x="63688" y="18170"/>
                    <a:pt x="63779" y="18140"/>
                  </a:cubicBezTo>
                  <a:cubicBezTo>
                    <a:pt x="64213" y="17973"/>
                    <a:pt x="64346" y="17572"/>
                    <a:pt x="64513" y="17206"/>
                  </a:cubicBezTo>
                  <a:cubicBezTo>
                    <a:pt x="66081" y="14203"/>
                    <a:pt x="68516" y="12469"/>
                    <a:pt x="71918" y="12102"/>
                  </a:cubicBezTo>
                  <a:cubicBezTo>
                    <a:pt x="72385" y="12069"/>
                    <a:pt x="72919" y="12102"/>
                    <a:pt x="73252" y="11568"/>
                  </a:cubicBezTo>
                  <a:cubicBezTo>
                    <a:pt x="73252" y="11135"/>
                    <a:pt x="73019" y="10734"/>
                    <a:pt x="72819" y="10367"/>
                  </a:cubicBezTo>
                  <a:cubicBezTo>
                    <a:pt x="70884" y="6831"/>
                    <a:pt x="67982" y="4330"/>
                    <a:pt x="64379" y="2595"/>
                  </a:cubicBezTo>
                  <a:cubicBezTo>
                    <a:pt x="60510" y="760"/>
                    <a:pt x="56340" y="327"/>
                    <a:pt x="52137" y="60"/>
                  </a:cubicBezTo>
                  <a:cubicBezTo>
                    <a:pt x="51351" y="20"/>
                    <a:pt x="50566" y="1"/>
                    <a:pt x="49783" y="1"/>
                  </a:cubicBezTo>
                  <a:close/>
                </a:path>
              </a:pathLst>
            </a:custGeom>
            <a:solidFill>
              <a:srgbClr val="CDB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5"/>
            <p:cNvSpPr/>
            <p:nvPr/>
          </p:nvSpPr>
          <p:spPr>
            <a:xfrm>
              <a:off x="7130925" y="3020450"/>
              <a:ext cx="502050" cy="271450"/>
            </a:xfrm>
            <a:custGeom>
              <a:avLst/>
              <a:gdLst/>
              <a:ahLst/>
              <a:cxnLst/>
              <a:rect l="l" t="t" r="r" b="b"/>
              <a:pathLst>
                <a:path w="20082" h="10858" extrusionOk="0">
                  <a:moveTo>
                    <a:pt x="20081" y="1"/>
                  </a:moveTo>
                  <a:lnTo>
                    <a:pt x="20081" y="1"/>
                  </a:lnTo>
                  <a:cubicBezTo>
                    <a:pt x="18980" y="401"/>
                    <a:pt x="18013" y="768"/>
                    <a:pt x="17079" y="1135"/>
                  </a:cubicBezTo>
                  <a:cubicBezTo>
                    <a:pt x="14511" y="2369"/>
                    <a:pt x="11942" y="3570"/>
                    <a:pt x="9407" y="4871"/>
                  </a:cubicBezTo>
                  <a:cubicBezTo>
                    <a:pt x="6438" y="6372"/>
                    <a:pt x="3569" y="7973"/>
                    <a:pt x="834" y="9908"/>
                  </a:cubicBezTo>
                  <a:cubicBezTo>
                    <a:pt x="701" y="10308"/>
                    <a:pt x="0" y="10241"/>
                    <a:pt x="100" y="10842"/>
                  </a:cubicBezTo>
                  <a:cubicBezTo>
                    <a:pt x="148" y="10852"/>
                    <a:pt x="194" y="10857"/>
                    <a:pt x="239" y="10857"/>
                  </a:cubicBezTo>
                  <a:cubicBezTo>
                    <a:pt x="476" y="10857"/>
                    <a:pt x="677" y="10726"/>
                    <a:pt x="901" y="10642"/>
                  </a:cubicBezTo>
                  <a:cubicBezTo>
                    <a:pt x="3336" y="9808"/>
                    <a:pt x="5804" y="9107"/>
                    <a:pt x="8306" y="8507"/>
                  </a:cubicBezTo>
                  <a:cubicBezTo>
                    <a:pt x="11242" y="7806"/>
                    <a:pt x="14177" y="7206"/>
                    <a:pt x="17112" y="6706"/>
                  </a:cubicBezTo>
                  <a:cubicBezTo>
                    <a:pt x="17546" y="6605"/>
                    <a:pt x="18180" y="6772"/>
                    <a:pt x="18380" y="6105"/>
                  </a:cubicBezTo>
                  <a:cubicBezTo>
                    <a:pt x="18914" y="4104"/>
                    <a:pt x="19481" y="2136"/>
                    <a:pt x="20081" y="1"/>
                  </a:cubicBezTo>
                  <a:close/>
                </a:path>
              </a:pathLst>
            </a:custGeom>
            <a:solidFill>
              <a:srgbClr val="BEA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5"/>
            <p:cNvSpPr/>
            <p:nvPr/>
          </p:nvSpPr>
          <p:spPr>
            <a:xfrm>
              <a:off x="7100900" y="3268125"/>
              <a:ext cx="52550" cy="37550"/>
            </a:xfrm>
            <a:custGeom>
              <a:avLst/>
              <a:gdLst/>
              <a:ahLst/>
              <a:cxnLst/>
              <a:rect l="l" t="t" r="r" b="b"/>
              <a:pathLst>
                <a:path w="2102" h="1502" extrusionOk="0">
                  <a:moveTo>
                    <a:pt x="2035" y="1"/>
                  </a:moveTo>
                  <a:lnTo>
                    <a:pt x="2035" y="1"/>
                  </a:lnTo>
                  <a:cubicBezTo>
                    <a:pt x="1335" y="434"/>
                    <a:pt x="534" y="801"/>
                    <a:pt x="0" y="1502"/>
                  </a:cubicBezTo>
                  <a:cubicBezTo>
                    <a:pt x="467" y="1402"/>
                    <a:pt x="868" y="1168"/>
                    <a:pt x="1301" y="935"/>
                  </a:cubicBezTo>
                  <a:cubicBezTo>
                    <a:pt x="1335" y="434"/>
                    <a:pt x="2102" y="535"/>
                    <a:pt x="2035" y="1"/>
                  </a:cubicBezTo>
                  <a:close/>
                </a:path>
              </a:pathLst>
            </a:custGeom>
            <a:solidFill>
              <a:srgbClr val="92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5"/>
            <p:cNvSpPr/>
            <p:nvPr/>
          </p:nvSpPr>
          <p:spPr>
            <a:xfrm>
              <a:off x="6521325" y="4225350"/>
              <a:ext cx="1676225" cy="76500"/>
            </a:xfrm>
            <a:custGeom>
              <a:avLst/>
              <a:gdLst/>
              <a:ahLst/>
              <a:cxnLst/>
              <a:rect l="l" t="t" r="r" b="b"/>
              <a:pathLst>
                <a:path w="67049" h="3060" extrusionOk="0">
                  <a:moveTo>
                    <a:pt x="16332" y="1"/>
                  </a:moveTo>
                  <a:cubicBezTo>
                    <a:pt x="11897" y="1"/>
                    <a:pt x="7464" y="37"/>
                    <a:pt x="3036" y="173"/>
                  </a:cubicBezTo>
                  <a:cubicBezTo>
                    <a:pt x="2402" y="373"/>
                    <a:pt x="1768" y="339"/>
                    <a:pt x="1134" y="373"/>
                  </a:cubicBezTo>
                  <a:cubicBezTo>
                    <a:pt x="934" y="606"/>
                    <a:pt x="1034" y="840"/>
                    <a:pt x="1101" y="1073"/>
                  </a:cubicBezTo>
                  <a:cubicBezTo>
                    <a:pt x="1199" y="1489"/>
                    <a:pt x="1207" y="1815"/>
                    <a:pt x="902" y="1815"/>
                  </a:cubicBezTo>
                  <a:cubicBezTo>
                    <a:pt x="791" y="1815"/>
                    <a:pt x="639" y="1772"/>
                    <a:pt x="434" y="1674"/>
                  </a:cubicBezTo>
                  <a:cubicBezTo>
                    <a:pt x="369" y="1637"/>
                    <a:pt x="314" y="1620"/>
                    <a:pt x="268" y="1620"/>
                  </a:cubicBezTo>
                  <a:cubicBezTo>
                    <a:pt x="150" y="1620"/>
                    <a:pt x="91" y="1730"/>
                    <a:pt x="67" y="1874"/>
                  </a:cubicBezTo>
                  <a:cubicBezTo>
                    <a:pt x="0" y="2641"/>
                    <a:pt x="534" y="2841"/>
                    <a:pt x="1101" y="2941"/>
                  </a:cubicBezTo>
                  <a:cubicBezTo>
                    <a:pt x="1494" y="3016"/>
                    <a:pt x="1888" y="3060"/>
                    <a:pt x="2287" y="3060"/>
                  </a:cubicBezTo>
                  <a:cubicBezTo>
                    <a:pt x="2599" y="3060"/>
                    <a:pt x="2914" y="3033"/>
                    <a:pt x="3236" y="2975"/>
                  </a:cubicBezTo>
                  <a:cubicBezTo>
                    <a:pt x="3412" y="2816"/>
                    <a:pt x="3617" y="2778"/>
                    <a:pt x="3825" y="2778"/>
                  </a:cubicBezTo>
                  <a:cubicBezTo>
                    <a:pt x="4010" y="2778"/>
                    <a:pt x="4197" y="2808"/>
                    <a:pt x="4370" y="2808"/>
                  </a:cubicBezTo>
                  <a:lnTo>
                    <a:pt x="65380" y="2808"/>
                  </a:lnTo>
                  <a:cubicBezTo>
                    <a:pt x="66414" y="2808"/>
                    <a:pt x="66948" y="2408"/>
                    <a:pt x="67015" y="1674"/>
                  </a:cubicBezTo>
                  <a:cubicBezTo>
                    <a:pt x="67048" y="940"/>
                    <a:pt x="66548" y="473"/>
                    <a:pt x="65547" y="339"/>
                  </a:cubicBezTo>
                  <a:cubicBezTo>
                    <a:pt x="65013" y="339"/>
                    <a:pt x="64480" y="373"/>
                    <a:pt x="63979" y="373"/>
                  </a:cubicBezTo>
                  <a:cubicBezTo>
                    <a:pt x="62650" y="355"/>
                    <a:pt x="61323" y="349"/>
                    <a:pt x="59996" y="349"/>
                  </a:cubicBezTo>
                  <a:cubicBezTo>
                    <a:pt x="57275" y="349"/>
                    <a:pt x="54558" y="374"/>
                    <a:pt x="51840" y="374"/>
                  </a:cubicBezTo>
                  <a:cubicBezTo>
                    <a:pt x="48562" y="374"/>
                    <a:pt x="45283" y="337"/>
                    <a:pt x="41997" y="173"/>
                  </a:cubicBezTo>
                  <a:cubicBezTo>
                    <a:pt x="41776" y="246"/>
                    <a:pt x="41534" y="269"/>
                    <a:pt x="41294" y="269"/>
                  </a:cubicBezTo>
                  <a:cubicBezTo>
                    <a:pt x="41101" y="269"/>
                    <a:pt x="40908" y="254"/>
                    <a:pt x="40729" y="239"/>
                  </a:cubicBezTo>
                  <a:cubicBezTo>
                    <a:pt x="39095" y="106"/>
                    <a:pt x="37427" y="39"/>
                    <a:pt x="35792" y="39"/>
                  </a:cubicBezTo>
                  <a:cubicBezTo>
                    <a:pt x="34481" y="47"/>
                    <a:pt x="33169" y="50"/>
                    <a:pt x="31856" y="50"/>
                  </a:cubicBezTo>
                  <a:cubicBezTo>
                    <a:pt x="26685" y="50"/>
                    <a:pt x="21508" y="1"/>
                    <a:pt x="16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5"/>
            <p:cNvSpPr/>
            <p:nvPr/>
          </p:nvSpPr>
          <p:spPr>
            <a:xfrm>
              <a:off x="4464025" y="4225475"/>
              <a:ext cx="1682875" cy="79250"/>
            </a:xfrm>
            <a:custGeom>
              <a:avLst/>
              <a:gdLst/>
              <a:ahLst/>
              <a:cxnLst/>
              <a:rect l="l" t="t" r="r" b="b"/>
              <a:pathLst>
                <a:path w="67315" h="3170" extrusionOk="0">
                  <a:moveTo>
                    <a:pt x="62178" y="1"/>
                  </a:moveTo>
                  <a:cubicBezTo>
                    <a:pt x="50403" y="34"/>
                    <a:pt x="38628" y="34"/>
                    <a:pt x="26853" y="34"/>
                  </a:cubicBezTo>
                  <a:cubicBezTo>
                    <a:pt x="25518" y="34"/>
                    <a:pt x="24184" y="101"/>
                    <a:pt x="22850" y="101"/>
                  </a:cubicBezTo>
                  <a:cubicBezTo>
                    <a:pt x="21837" y="125"/>
                    <a:pt x="20807" y="248"/>
                    <a:pt x="19785" y="248"/>
                  </a:cubicBezTo>
                  <a:cubicBezTo>
                    <a:pt x="19359" y="248"/>
                    <a:pt x="18935" y="227"/>
                    <a:pt x="18513" y="168"/>
                  </a:cubicBezTo>
                  <a:cubicBezTo>
                    <a:pt x="18157" y="168"/>
                    <a:pt x="17802" y="153"/>
                    <a:pt x="17446" y="153"/>
                  </a:cubicBezTo>
                  <a:cubicBezTo>
                    <a:pt x="17268" y="153"/>
                    <a:pt x="17090" y="157"/>
                    <a:pt x="16912" y="168"/>
                  </a:cubicBezTo>
                  <a:cubicBezTo>
                    <a:pt x="14574" y="335"/>
                    <a:pt x="12235" y="377"/>
                    <a:pt x="9897" y="377"/>
                  </a:cubicBezTo>
                  <a:cubicBezTo>
                    <a:pt x="7461" y="377"/>
                    <a:pt x="5025" y="331"/>
                    <a:pt x="2589" y="331"/>
                  </a:cubicBezTo>
                  <a:cubicBezTo>
                    <a:pt x="2226" y="331"/>
                    <a:pt x="1864" y="332"/>
                    <a:pt x="1501" y="334"/>
                  </a:cubicBezTo>
                  <a:cubicBezTo>
                    <a:pt x="901" y="368"/>
                    <a:pt x="400" y="535"/>
                    <a:pt x="167" y="1168"/>
                  </a:cubicBezTo>
                  <a:cubicBezTo>
                    <a:pt x="0" y="1635"/>
                    <a:pt x="100" y="2036"/>
                    <a:pt x="400" y="2403"/>
                  </a:cubicBezTo>
                  <a:cubicBezTo>
                    <a:pt x="718" y="2778"/>
                    <a:pt x="1137" y="2804"/>
                    <a:pt x="1568" y="2804"/>
                  </a:cubicBezTo>
                  <a:cubicBezTo>
                    <a:pt x="1635" y="2804"/>
                    <a:pt x="1701" y="2803"/>
                    <a:pt x="1768" y="2803"/>
                  </a:cubicBezTo>
                  <a:lnTo>
                    <a:pt x="61944" y="2803"/>
                  </a:lnTo>
                  <a:cubicBezTo>
                    <a:pt x="62111" y="2803"/>
                    <a:pt x="62283" y="2778"/>
                    <a:pt x="62444" y="2778"/>
                  </a:cubicBezTo>
                  <a:cubicBezTo>
                    <a:pt x="62703" y="2778"/>
                    <a:pt x="62935" y="2841"/>
                    <a:pt x="63078" y="3170"/>
                  </a:cubicBezTo>
                  <a:cubicBezTo>
                    <a:pt x="63586" y="3038"/>
                    <a:pt x="64105" y="3023"/>
                    <a:pt x="64622" y="3023"/>
                  </a:cubicBezTo>
                  <a:cubicBezTo>
                    <a:pt x="64774" y="3023"/>
                    <a:pt x="64927" y="3024"/>
                    <a:pt x="65079" y="3024"/>
                  </a:cubicBezTo>
                  <a:cubicBezTo>
                    <a:pt x="65325" y="3024"/>
                    <a:pt x="65571" y="3021"/>
                    <a:pt x="65814" y="3003"/>
                  </a:cubicBezTo>
                  <a:cubicBezTo>
                    <a:pt x="66481" y="2936"/>
                    <a:pt x="66915" y="2603"/>
                    <a:pt x="67148" y="1969"/>
                  </a:cubicBezTo>
                  <a:cubicBezTo>
                    <a:pt x="67315" y="1469"/>
                    <a:pt x="67181" y="1002"/>
                    <a:pt x="66681" y="701"/>
                  </a:cubicBezTo>
                  <a:cubicBezTo>
                    <a:pt x="66617" y="683"/>
                    <a:pt x="66561" y="675"/>
                    <a:pt x="66512" y="675"/>
                  </a:cubicBezTo>
                  <a:cubicBezTo>
                    <a:pt x="66202" y="675"/>
                    <a:pt x="66158" y="1005"/>
                    <a:pt x="66014" y="1235"/>
                  </a:cubicBezTo>
                  <a:cubicBezTo>
                    <a:pt x="65900" y="1434"/>
                    <a:pt x="65835" y="1731"/>
                    <a:pt x="65590" y="1731"/>
                  </a:cubicBezTo>
                  <a:cubicBezTo>
                    <a:pt x="65548" y="1731"/>
                    <a:pt x="65501" y="1722"/>
                    <a:pt x="65447" y="1702"/>
                  </a:cubicBezTo>
                  <a:cubicBezTo>
                    <a:pt x="65113" y="1569"/>
                    <a:pt x="65280" y="1235"/>
                    <a:pt x="65313" y="968"/>
                  </a:cubicBezTo>
                  <a:cubicBezTo>
                    <a:pt x="65347" y="768"/>
                    <a:pt x="65447" y="568"/>
                    <a:pt x="65280" y="368"/>
                  </a:cubicBezTo>
                  <a:cubicBezTo>
                    <a:pt x="65047" y="301"/>
                    <a:pt x="64813" y="234"/>
                    <a:pt x="64580" y="168"/>
                  </a:cubicBezTo>
                  <a:cubicBezTo>
                    <a:pt x="64453" y="183"/>
                    <a:pt x="64328" y="190"/>
                    <a:pt x="64202" y="190"/>
                  </a:cubicBezTo>
                  <a:cubicBezTo>
                    <a:pt x="63535" y="190"/>
                    <a:pt x="62880" y="1"/>
                    <a:pt x="621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5"/>
            <p:cNvSpPr/>
            <p:nvPr/>
          </p:nvSpPr>
          <p:spPr>
            <a:xfrm>
              <a:off x="6086850" y="4076200"/>
              <a:ext cx="473675" cy="203425"/>
            </a:xfrm>
            <a:custGeom>
              <a:avLst/>
              <a:gdLst/>
              <a:ahLst/>
              <a:cxnLst/>
              <a:rect l="l" t="t" r="r" b="b"/>
              <a:pathLst>
                <a:path w="18947" h="8137" extrusionOk="0">
                  <a:moveTo>
                    <a:pt x="9707" y="1"/>
                  </a:moveTo>
                  <a:cubicBezTo>
                    <a:pt x="8173" y="101"/>
                    <a:pt x="6638" y="335"/>
                    <a:pt x="5204" y="1002"/>
                  </a:cubicBezTo>
                  <a:cubicBezTo>
                    <a:pt x="2902" y="2136"/>
                    <a:pt x="1434" y="4037"/>
                    <a:pt x="367" y="6339"/>
                  </a:cubicBezTo>
                  <a:cubicBezTo>
                    <a:pt x="267" y="6639"/>
                    <a:pt x="167" y="6906"/>
                    <a:pt x="100" y="7206"/>
                  </a:cubicBezTo>
                  <a:cubicBezTo>
                    <a:pt x="0" y="7573"/>
                    <a:pt x="67" y="7907"/>
                    <a:pt x="434" y="8073"/>
                  </a:cubicBezTo>
                  <a:cubicBezTo>
                    <a:pt x="508" y="8104"/>
                    <a:pt x="575" y="8118"/>
                    <a:pt x="636" y="8118"/>
                  </a:cubicBezTo>
                  <a:cubicBezTo>
                    <a:pt x="906" y="8118"/>
                    <a:pt x="1059" y="7851"/>
                    <a:pt x="1168" y="7606"/>
                  </a:cubicBezTo>
                  <a:cubicBezTo>
                    <a:pt x="1301" y="7306"/>
                    <a:pt x="1434" y="6973"/>
                    <a:pt x="1568" y="6672"/>
                  </a:cubicBezTo>
                  <a:cubicBezTo>
                    <a:pt x="2949" y="3126"/>
                    <a:pt x="6043" y="1184"/>
                    <a:pt x="9442" y="1184"/>
                  </a:cubicBezTo>
                  <a:cubicBezTo>
                    <a:pt x="10231" y="1184"/>
                    <a:pt x="11037" y="1288"/>
                    <a:pt x="11842" y="1502"/>
                  </a:cubicBezTo>
                  <a:cubicBezTo>
                    <a:pt x="14911" y="2303"/>
                    <a:pt x="16612" y="4671"/>
                    <a:pt x="17613" y="7573"/>
                  </a:cubicBezTo>
                  <a:cubicBezTo>
                    <a:pt x="17793" y="7805"/>
                    <a:pt x="17934" y="8137"/>
                    <a:pt x="18219" y="8137"/>
                  </a:cubicBezTo>
                  <a:cubicBezTo>
                    <a:pt x="18303" y="8137"/>
                    <a:pt x="18400" y="8108"/>
                    <a:pt x="18513" y="8040"/>
                  </a:cubicBezTo>
                  <a:cubicBezTo>
                    <a:pt x="18947" y="7773"/>
                    <a:pt x="18847" y="7340"/>
                    <a:pt x="18680" y="6973"/>
                  </a:cubicBezTo>
                  <a:cubicBezTo>
                    <a:pt x="18613" y="6772"/>
                    <a:pt x="18580" y="6572"/>
                    <a:pt x="18513" y="6372"/>
                  </a:cubicBezTo>
                  <a:cubicBezTo>
                    <a:pt x="17246" y="3870"/>
                    <a:pt x="15578" y="1736"/>
                    <a:pt x="12943" y="568"/>
                  </a:cubicBezTo>
                  <a:cubicBezTo>
                    <a:pt x="12809" y="535"/>
                    <a:pt x="12676" y="501"/>
                    <a:pt x="12542" y="501"/>
                  </a:cubicBezTo>
                  <a:cubicBezTo>
                    <a:pt x="12242" y="401"/>
                    <a:pt x="11942" y="301"/>
                    <a:pt x="11642" y="201"/>
                  </a:cubicBezTo>
                  <a:cubicBezTo>
                    <a:pt x="11275" y="201"/>
                    <a:pt x="10875" y="168"/>
                    <a:pt x="10508" y="134"/>
                  </a:cubicBezTo>
                  <a:cubicBezTo>
                    <a:pt x="10369" y="134"/>
                    <a:pt x="10238" y="156"/>
                    <a:pt x="10113" y="156"/>
                  </a:cubicBezTo>
                  <a:cubicBezTo>
                    <a:pt x="9968" y="156"/>
                    <a:pt x="9833" y="127"/>
                    <a:pt x="97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5"/>
            <p:cNvSpPr/>
            <p:nvPr/>
          </p:nvSpPr>
          <p:spPr>
            <a:xfrm>
              <a:off x="6979150" y="3826875"/>
              <a:ext cx="98425" cy="5025"/>
            </a:xfrm>
            <a:custGeom>
              <a:avLst/>
              <a:gdLst/>
              <a:ahLst/>
              <a:cxnLst/>
              <a:rect l="l" t="t" r="r" b="b"/>
              <a:pathLst>
                <a:path w="3937" h="201" extrusionOk="0">
                  <a:moveTo>
                    <a:pt x="1981" y="0"/>
                  </a:moveTo>
                  <a:cubicBezTo>
                    <a:pt x="1326" y="0"/>
                    <a:pt x="667" y="67"/>
                    <a:pt x="0" y="200"/>
                  </a:cubicBezTo>
                  <a:lnTo>
                    <a:pt x="3936" y="200"/>
                  </a:lnTo>
                  <a:cubicBezTo>
                    <a:pt x="3286" y="67"/>
                    <a:pt x="2635" y="0"/>
                    <a:pt x="1981" y="0"/>
                  </a:cubicBezTo>
                  <a:close/>
                </a:path>
              </a:pathLst>
            </a:custGeom>
            <a:solidFill>
              <a:srgbClr val="CAC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5"/>
            <p:cNvSpPr/>
            <p:nvPr/>
          </p:nvSpPr>
          <p:spPr>
            <a:xfrm>
              <a:off x="5780800" y="3867675"/>
              <a:ext cx="252700" cy="322800"/>
            </a:xfrm>
            <a:custGeom>
              <a:avLst/>
              <a:gdLst/>
              <a:ahLst/>
              <a:cxnLst/>
              <a:rect l="l" t="t" r="r" b="b"/>
              <a:pathLst>
                <a:path w="10108" h="12912" extrusionOk="0">
                  <a:moveTo>
                    <a:pt x="796" y="1"/>
                  </a:moveTo>
                  <a:cubicBezTo>
                    <a:pt x="675" y="1"/>
                    <a:pt x="555" y="1"/>
                    <a:pt x="434" y="3"/>
                  </a:cubicBezTo>
                  <a:cubicBezTo>
                    <a:pt x="334" y="3"/>
                    <a:pt x="234" y="36"/>
                    <a:pt x="167" y="136"/>
                  </a:cubicBezTo>
                  <a:cubicBezTo>
                    <a:pt x="167" y="1270"/>
                    <a:pt x="167" y="2438"/>
                    <a:pt x="167" y="3605"/>
                  </a:cubicBezTo>
                  <a:cubicBezTo>
                    <a:pt x="0" y="3805"/>
                    <a:pt x="0" y="3972"/>
                    <a:pt x="167" y="4172"/>
                  </a:cubicBezTo>
                  <a:cubicBezTo>
                    <a:pt x="200" y="4306"/>
                    <a:pt x="200" y="4439"/>
                    <a:pt x="200" y="4606"/>
                  </a:cubicBezTo>
                  <a:cubicBezTo>
                    <a:pt x="400" y="5507"/>
                    <a:pt x="133" y="6474"/>
                    <a:pt x="300" y="7375"/>
                  </a:cubicBezTo>
                  <a:cubicBezTo>
                    <a:pt x="300" y="8309"/>
                    <a:pt x="334" y="9243"/>
                    <a:pt x="334" y="10177"/>
                  </a:cubicBezTo>
                  <a:cubicBezTo>
                    <a:pt x="200" y="10377"/>
                    <a:pt x="200" y="10544"/>
                    <a:pt x="334" y="10744"/>
                  </a:cubicBezTo>
                  <a:cubicBezTo>
                    <a:pt x="434" y="11144"/>
                    <a:pt x="234" y="11578"/>
                    <a:pt x="467" y="11978"/>
                  </a:cubicBezTo>
                  <a:cubicBezTo>
                    <a:pt x="1234" y="11678"/>
                    <a:pt x="1801" y="11077"/>
                    <a:pt x="2535" y="10910"/>
                  </a:cubicBezTo>
                  <a:cubicBezTo>
                    <a:pt x="2802" y="10810"/>
                    <a:pt x="3036" y="10777"/>
                    <a:pt x="3269" y="10610"/>
                  </a:cubicBezTo>
                  <a:cubicBezTo>
                    <a:pt x="4361" y="9975"/>
                    <a:pt x="4728" y="9626"/>
                    <a:pt x="5064" y="9626"/>
                  </a:cubicBezTo>
                  <a:cubicBezTo>
                    <a:pt x="5414" y="9626"/>
                    <a:pt x="5730" y="10008"/>
                    <a:pt x="6805" y="10844"/>
                  </a:cubicBezTo>
                  <a:cubicBezTo>
                    <a:pt x="6905" y="10910"/>
                    <a:pt x="6972" y="11011"/>
                    <a:pt x="7072" y="11077"/>
                  </a:cubicBezTo>
                  <a:cubicBezTo>
                    <a:pt x="7405" y="11311"/>
                    <a:pt x="7772" y="11544"/>
                    <a:pt x="8173" y="11644"/>
                  </a:cubicBezTo>
                  <a:cubicBezTo>
                    <a:pt x="8673" y="12045"/>
                    <a:pt x="9207" y="12412"/>
                    <a:pt x="9874" y="12912"/>
                  </a:cubicBezTo>
                  <a:cubicBezTo>
                    <a:pt x="9940" y="9042"/>
                    <a:pt x="10007" y="5407"/>
                    <a:pt x="10074" y="1771"/>
                  </a:cubicBezTo>
                  <a:cubicBezTo>
                    <a:pt x="10107" y="1671"/>
                    <a:pt x="10107" y="1570"/>
                    <a:pt x="10007" y="1470"/>
                  </a:cubicBezTo>
                  <a:cubicBezTo>
                    <a:pt x="9707" y="1237"/>
                    <a:pt x="9340" y="1170"/>
                    <a:pt x="8973" y="1103"/>
                  </a:cubicBezTo>
                  <a:cubicBezTo>
                    <a:pt x="6320" y="368"/>
                    <a:pt x="3575" y="1"/>
                    <a:pt x="7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5"/>
            <p:cNvSpPr/>
            <p:nvPr/>
          </p:nvSpPr>
          <p:spPr>
            <a:xfrm>
              <a:off x="6040975" y="4100925"/>
              <a:ext cx="561250" cy="235500"/>
            </a:xfrm>
            <a:custGeom>
              <a:avLst/>
              <a:gdLst/>
              <a:ahLst/>
              <a:cxnLst/>
              <a:rect l="l" t="t" r="r" b="b"/>
              <a:pathLst>
                <a:path w="22450" h="9420" extrusionOk="0">
                  <a:moveTo>
                    <a:pt x="11467" y="0"/>
                  </a:moveTo>
                  <a:cubicBezTo>
                    <a:pt x="11294" y="0"/>
                    <a:pt x="11119" y="5"/>
                    <a:pt x="10942" y="13"/>
                  </a:cubicBezTo>
                  <a:cubicBezTo>
                    <a:pt x="7639" y="179"/>
                    <a:pt x="5271" y="1747"/>
                    <a:pt x="3636" y="4549"/>
                  </a:cubicBezTo>
                  <a:cubicBezTo>
                    <a:pt x="3470" y="4883"/>
                    <a:pt x="3236" y="5250"/>
                    <a:pt x="3403" y="5683"/>
                  </a:cubicBezTo>
                  <a:cubicBezTo>
                    <a:pt x="3837" y="6017"/>
                    <a:pt x="4103" y="6417"/>
                    <a:pt x="3837" y="6951"/>
                  </a:cubicBezTo>
                  <a:cubicBezTo>
                    <a:pt x="3615" y="7458"/>
                    <a:pt x="3213" y="7754"/>
                    <a:pt x="2630" y="7754"/>
                  </a:cubicBezTo>
                  <a:cubicBezTo>
                    <a:pt x="2599" y="7754"/>
                    <a:pt x="2568" y="7753"/>
                    <a:pt x="2536" y="7752"/>
                  </a:cubicBezTo>
                  <a:cubicBezTo>
                    <a:pt x="2324" y="7740"/>
                    <a:pt x="2117" y="7737"/>
                    <a:pt x="1910" y="7737"/>
                  </a:cubicBezTo>
                  <a:cubicBezTo>
                    <a:pt x="1498" y="7737"/>
                    <a:pt x="1090" y="7752"/>
                    <a:pt x="668" y="7752"/>
                  </a:cubicBezTo>
                  <a:cubicBezTo>
                    <a:pt x="367" y="7752"/>
                    <a:pt x="67" y="7752"/>
                    <a:pt x="0" y="8152"/>
                  </a:cubicBezTo>
                  <a:cubicBezTo>
                    <a:pt x="201" y="9086"/>
                    <a:pt x="868" y="9419"/>
                    <a:pt x="1702" y="9419"/>
                  </a:cubicBezTo>
                  <a:lnTo>
                    <a:pt x="20715" y="9419"/>
                  </a:lnTo>
                  <a:cubicBezTo>
                    <a:pt x="21649" y="9419"/>
                    <a:pt x="22283" y="8952"/>
                    <a:pt x="22450" y="7952"/>
                  </a:cubicBezTo>
                  <a:cubicBezTo>
                    <a:pt x="22207" y="7769"/>
                    <a:pt x="21942" y="7725"/>
                    <a:pt x="21673" y="7725"/>
                  </a:cubicBezTo>
                  <a:cubicBezTo>
                    <a:pt x="21424" y="7725"/>
                    <a:pt x="21171" y="7763"/>
                    <a:pt x="20926" y="7763"/>
                  </a:cubicBezTo>
                  <a:cubicBezTo>
                    <a:pt x="20855" y="7763"/>
                    <a:pt x="20785" y="7760"/>
                    <a:pt x="20715" y="7752"/>
                  </a:cubicBezTo>
                  <a:cubicBezTo>
                    <a:pt x="20048" y="7651"/>
                    <a:pt x="19281" y="7618"/>
                    <a:pt x="19448" y="6584"/>
                  </a:cubicBezTo>
                  <a:cubicBezTo>
                    <a:pt x="19648" y="6317"/>
                    <a:pt x="19548" y="6050"/>
                    <a:pt x="19448" y="5783"/>
                  </a:cubicBezTo>
                  <a:cubicBezTo>
                    <a:pt x="18747" y="4282"/>
                    <a:pt x="17947" y="2881"/>
                    <a:pt x="16646" y="1814"/>
                  </a:cubicBezTo>
                  <a:cubicBezTo>
                    <a:pt x="15114" y="527"/>
                    <a:pt x="13414" y="0"/>
                    <a:pt x="11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5"/>
            <p:cNvSpPr/>
            <p:nvPr/>
          </p:nvSpPr>
          <p:spPr>
            <a:xfrm>
              <a:off x="6597200" y="4183575"/>
              <a:ext cx="974050" cy="50725"/>
            </a:xfrm>
            <a:custGeom>
              <a:avLst/>
              <a:gdLst/>
              <a:ahLst/>
              <a:cxnLst/>
              <a:rect l="l" t="t" r="r" b="b"/>
              <a:pathLst>
                <a:path w="38962" h="2029" extrusionOk="0">
                  <a:moveTo>
                    <a:pt x="15286" y="1"/>
                  </a:moveTo>
                  <a:cubicBezTo>
                    <a:pt x="13709" y="1"/>
                    <a:pt x="12128" y="53"/>
                    <a:pt x="10542" y="176"/>
                  </a:cubicBezTo>
                  <a:cubicBezTo>
                    <a:pt x="7006" y="443"/>
                    <a:pt x="3436" y="876"/>
                    <a:pt x="1" y="1844"/>
                  </a:cubicBezTo>
                  <a:cubicBezTo>
                    <a:pt x="153" y="1996"/>
                    <a:pt x="327" y="2029"/>
                    <a:pt x="499" y="2029"/>
                  </a:cubicBezTo>
                  <a:cubicBezTo>
                    <a:pt x="627" y="2029"/>
                    <a:pt x="754" y="2010"/>
                    <a:pt x="868" y="2010"/>
                  </a:cubicBezTo>
                  <a:lnTo>
                    <a:pt x="37894" y="2010"/>
                  </a:lnTo>
                  <a:cubicBezTo>
                    <a:pt x="38052" y="2010"/>
                    <a:pt x="38215" y="2029"/>
                    <a:pt x="38374" y="2029"/>
                  </a:cubicBezTo>
                  <a:cubicBezTo>
                    <a:pt x="38586" y="2029"/>
                    <a:pt x="38790" y="1996"/>
                    <a:pt x="38962" y="1844"/>
                  </a:cubicBezTo>
                  <a:cubicBezTo>
                    <a:pt x="35926" y="1577"/>
                    <a:pt x="32857" y="1310"/>
                    <a:pt x="29789" y="976"/>
                  </a:cubicBezTo>
                  <a:cubicBezTo>
                    <a:pt x="24955" y="498"/>
                    <a:pt x="20139" y="1"/>
                    <a:pt x="15286" y="1"/>
                  </a:cubicBezTo>
                  <a:close/>
                </a:path>
              </a:pathLst>
            </a:custGeom>
            <a:solidFill>
              <a:srgbClr val="665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5"/>
            <p:cNvSpPr/>
            <p:nvPr/>
          </p:nvSpPr>
          <p:spPr>
            <a:xfrm>
              <a:off x="4926850" y="4182950"/>
              <a:ext cx="1151675" cy="51350"/>
            </a:xfrm>
            <a:custGeom>
              <a:avLst/>
              <a:gdLst/>
              <a:ahLst/>
              <a:cxnLst/>
              <a:rect l="l" t="t" r="r" b="b"/>
              <a:pathLst>
                <a:path w="46067" h="2054" extrusionOk="0">
                  <a:moveTo>
                    <a:pt x="31628" y="0"/>
                  </a:moveTo>
                  <a:cubicBezTo>
                    <a:pt x="30815" y="0"/>
                    <a:pt x="30001" y="12"/>
                    <a:pt x="29188" y="34"/>
                  </a:cubicBezTo>
                  <a:cubicBezTo>
                    <a:pt x="19448" y="268"/>
                    <a:pt x="9741" y="1335"/>
                    <a:pt x="0" y="1869"/>
                  </a:cubicBezTo>
                  <a:cubicBezTo>
                    <a:pt x="153" y="2021"/>
                    <a:pt x="338" y="2054"/>
                    <a:pt x="531" y="2054"/>
                  </a:cubicBezTo>
                  <a:cubicBezTo>
                    <a:pt x="676" y="2054"/>
                    <a:pt x="825" y="2035"/>
                    <a:pt x="968" y="2035"/>
                  </a:cubicBezTo>
                  <a:lnTo>
                    <a:pt x="45199" y="2035"/>
                  </a:lnTo>
                  <a:cubicBezTo>
                    <a:pt x="45328" y="2035"/>
                    <a:pt x="45463" y="2054"/>
                    <a:pt x="45593" y="2054"/>
                  </a:cubicBezTo>
                  <a:cubicBezTo>
                    <a:pt x="45767" y="2054"/>
                    <a:pt x="45933" y="2021"/>
                    <a:pt x="46067" y="1869"/>
                  </a:cubicBezTo>
                  <a:cubicBezTo>
                    <a:pt x="45433" y="1669"/>
                    <a:pt x="44766" y="1435"/>
                    <a:pt x="44098" y="1268"/>
                  </a:cubicBezTo>
                  <a:cubicBezTo>
                    <a:pt x="39992" y="319"/>
                    <a:pt x="35816" y="0"/>
                    <a:pt x="31628" y="0"/>
                  </a:cubicBezTo>
                  <a:close/>
                </a:path>
              </a:pathLst>
            </a:custGeom>
            <a:solidFill>
              <a:srgbClr val="665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5"/>
            <p:cNvSpPr/>
            <p:nvPr/>
          </p:nvSpPr>
          <p:spPr>
            <a:xfrm>
              <a:off x="5789125" y="3848550"/>
              <a:ext cx="254375" cy="58400"/>
            </a:xfrm>
            <a:custGeom>
              <a:avLst/>
              <a:gdLst/>
              <a:ahLst/>
              <a:cxnLst/>
              <a:rect l="l" t="t" r="r" b="b"/>
              <a:pathLst>
                <a:path w="10175" h="2336" extrusionOk="0">
                  <a:moveTo>
                    <a:pt x="1902" y="67"/>
                  </a:moveTo>
                  <a:cubicBezTo>
                    <a:pt x="1168" y="101"/>
                    <a:pt x="368" y="0"/>
                    <a:pt x="1" y="868"/>
                  </a:cubicBezTo>
                  <a:cubicBezTo>
                    <a:pt x="81" y="1048"/>
                    <a:pt x="197" y="1084"/>
                    <a:pt x="334" y="1084"/>
                  </a:cubicBezTo>
                  <a:cubicBezTo>
                    <a:pt x="426" y="1084"/>
                    <a:pt x="528" y="1068"/>
                    <a:pt x="634" y="1068"/>
                  </a:cubicBezTo>
                  <a:cubicBezTo>
                    <a:pt x="927" y="1056"/>
                    <a:pt x="1220" y="1048"/>
                    <a:pt x="1513" y="1048"/>
                  </a:cubicBezTo>
                  <a:cubicBezTo>
                    <a:pt x="2021" y="1048"/>
                    <a:pt x="2529" y="1071"/>
                    <a:pt x="3036" y="1135"/>
                  </a:cubicBezTo>
                  <a:cubicBezTo>
                    <a:pt x="5271" y="1368"/>
                    <a:pt x="7506" y="1802"/>
                    <a:pt x="9708" y="2335"/>
                  </a:cubicBezTo>
                  <a:cubicBezTo>
                    <a:pt x="10175" y="2102"/>
                    <a:pt x="10141" y="1802"/>
                    <a:pt x="9908" y="1435"/>
                  </a:cubicBezTo>
                  <a:cubicBezTo>
                    <a:pt x="7306" y="568"/>
                    <a:pt x="4604" y="201"/>
                    <a:pt x="1902" y="67"/>
                  </a:cubicBezTo>
                  <a:close/>
                </a:path>
              </a:pathLst>
            </a:custGeom>
            <a:solidFill>
              <a:srgbClr val="986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5"/>
            <p:cNvSpPr/>
            <p:nvPr/>
          </p:nvSpPr>
          <p:spPr>
            <a:xfrm>
              <a:off x="6568850" y="3883300"/>
              <a:ext cx="1288450" cy="137775"/>
            </a:xfrm>
            <a:custGeom>
              <a:avLst/>
              <a:gdLst/>
              <a:ahLst/>
              <a:cxnLst/>
              <a:rect l="l" t="t" r="r" b="b"/>
              <a:pathLst>
                <a:path w="51538" h="5511" extrusionOk="0">
                  <a:moveTo>
                    <a:pt x="18760" y="0"/>
                  </a:moveTo>
                  <a:cubicBezTo>
                    <a:pt x="13883" y="0"/>
                    <a:pt x="9161" y="929"/>
                    <a:pt x="4570" y="2647"/>
                  </a:cubicBezTo>
                  <a:cubicBezTo>
                    <a:pt x="3003" y="3214"/>
                    <a:pt x="1435" y="3881"/>
                    <a:pt x="1" y="4815"/>
                  </a:cubicBezTo>
                  <a:cubicBezTo>
                    <a:pt x="1535" y="4281"/>
                    <a:pt x="3003" y="3681"/>
                    <a:pt x="4537" y="3180"/>
                  </a:cubicBezTo>
                  <a:cubicBezTo>
                    <a:pt x="8573" y="1813"/>
                    <a:pt x="12676" y="912"/>
                    <a:pt x="16979" y="745"/>
                  </a:cubicBezTo>
                  <a:cubicBezTo>
                    <a:pt x="17444" y="731"/>
                    <a:pt x="17909" y="725"/>
                    <a:pt x="18373" y="725"/>
                  </a:cubicBezTo>
                  <a:cubicBezTo>
                    <a:pt x="22366" y="725"/>
                    <a:pt x="26314" y="1218"/>
                    <a:pt x="30289" y="1846"/>
                  </a:cubicBezTo>
                  <a:cubicBezTo>
                    <a:pt x="36226" y="2780"/>
                    <a:pt x="42164" y="3948"/>
                    <a:pt x="48102" y="5015"/>
                  </a:cubicBezTo>
                  <a:cubicBezTo>
                    <a:pt x="49069" y="5214"/>
                    <a:pt x="50012" y="5510"/>
                    <a:pt x="51014" y="5510"/>
                  </a:cubicBezTo>
                  <a:cubicBezTo>
                    <a:pt x="51186" y="5510"/>
                    <a:pt x="51361" y="5502"/>
                    <a:pt x="51537" y="5482"/>
                  </a:cubicBezTo>
                  <a:cubicBezTo>
                    <a:pt x="48502" y="4782"/>
                    <a:pt x="45466" y="4048"/>
                    <a:pt x="42397" y="3414"/>
                  </a:cubicBezTo>
                  <a:cubicBezTo>
                    <a:pt x="39062" y="2713"/>
                    <a:pt x="35693" y="2080"/>
                    <a:pt x="32324" y="1446"/>
                  </a:cubicBezTo>
                  <a:cubicBezTo>
                    <a:pt x="28454" y="712"/>
                    <a:pt x="24551" y="245"/>
                    <a:pt x="20615" y="45"/>
                  </a:cubicBezTo>
                  <a:cubicBezTo>
                    <a:pt x="19994" y="15"/>
                    <a:pt x="19376" y="0"/>
                    <a:pt x="18760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5"/>
            <p:cNvSpPr/>
            <p:nvPr/>
          </p:nvSpPr>
          <p:spPr>
            <a:xfrm>
              <a:off x="6568025" y="3982950"/>
              <a:ext cx="803925" cy="105800"/>
            </a:xfrm>
            <a:custGeom>
              <a:avLst/>
              <a:gdLst/>
              <a:ahLst/>
              <a:cxnLst/>
              <a:rect l="l" t="t" r="r" b="b"/>
              <a:pathLst>
                <a:path w="32157" h="4232" extrusionOk="0">
                  <a:moveTo>
                    <a:pt x="18432" y="0"/>
                  </a:moveTo>
                  <a:cubicBezTo>
                    <a:pt x="12165" y="0"/>
                    <a:pt x="6004" y="1171"/>
                    <a:pt x="0" y="4231"/>
                  </a:cubicBezTo>
                  <a:cubicBezTo>
                    <a:pt x="6421" y="1536"/>
                    <a:pt x="12993" y="477"/>
                    <a:pt x="19656" y="477"/>
                  </a:cubicBezTo>
                  <a:cubicBezTo>
                    <a:pt x="23793" y="477"/>
                    <a:pt x="27965" y="885"/>
                    <a:pt x="32156" y="1563"/>
                  </a:cubicBezTo>
                  <a:cubicBezTo>
                    <a:pt x="27540" y="611"/>
                    <a:pt x="22958" y="0"/>
                    <a:pt x="18432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5"/>
            <p:cNvSpPr/>
            <p:nvPr/>
          </p:nvSpPr>
          <p:spPr>
            <a:xfrm>
              <a:off x="6658075" y="4079275"/>
              <a:ext cx="633825" cy="61175"/>
            </a:xfrm>
            <a:custGeom>
              <a:avLst/>
              <a:gdLst/>
              <a:ahLst/>
              <a:cxnLst/>
              <a:rect l="l" t="t" r="r" b="b"/>
              <a:pathLst>
                <a:path w="25353" h="2447" extrusionOk="0">
                  <a:moveTo>
                    <a:pt x="13349" y="1"/>
                  </a:moveTo>
                  <a:cubicBezTo>
                    <a:pt x="8869" y="1"/>
                    <a:pt x="4416" y="663"/>
                    <a:pt x="1" y="2446"/>
                  </a:cubicBezTo>
                  <a:cubicBezTo>
                    <a:pt x="4691" y="970"/>
                    <a:pt x="9412" y="426"/>
                    <a:pt x="14154" y="426"/>
                  </a:cubicBezTo>
                  <a:cubicBezTo>
                    <a:pt x="17876" y="426"/>
                    <a:pt x="21611" y="761"/>
                    <a:pt x="25352" y="1246"/>
                  </a:cubicBezTo>
                  <a:cubicBezTo>
                    <a:pt x="21334" y="524"/>
                    <a:pt x="17331" y="1"/>
                    <a:pt x="13349" y="1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5"/>
            <p:cNvSpPr/>
            <p:nvPr/>
          </p:nvSpPr>
          <p:spPr>
            <a:xfrm>
              <a:off x="4968550" y="3846625"/>
              <a:ext cx="867300" cy="134550"/>
            </a:xfrm>
            <a:custGeom>
              <a:avLst/>
              <a:gdLst/>
              <a:ahLst/>
              <a:cxnLst/>
              <a:rect l="l" t="t" r="r" b="b"/>
              <a:pathLst>
                <a:path w="34692" h="5382" extrusionOk="0">
                  <a:moveTo>
                    <a:pt x="34175" y="0"/>
                  </a:moveTo>
                  <a:cubicBezTo>
                    <a:pt x="34052" y="0"/>
                    <a:pt x="33924" y="11"/>
                    <a:pt x="33791" y="11"/>
                  </a:cubicBezTo>
                  <a:cubicBezTo>
                    <a:pt x="30689" y="11"/>
                    <a:pt x="27620" y="11"/>
                    <a:pt x="24518" y="344"/>
                  </a:cubicBezTo>
                  <a:cubicBezTo>
                    <a:pt x="21516" y="645"/>
                    <a:pt x="18547" y="1078"/>
                    <a:pt x="15611" y="1612"/>
                  </a:cubicBezTo>
                  <a:cubicBezTo>
                    <a:pt x="12042" y="2246"/>
                    <a:pt x="8540" y="3180"/>
                    <a:pt x="5004" y="3980"/>
                  </a:cubicBezTo>
                  <a:cubicBezTo>
                    <a:pt x="3336" y="4347"/>
                    <a:pt x="1668" y="4814"/>
                    <a:pt x="0" y="5248"/>
                  </a:cubicBezTo>
                  <a:cubicBezTo>
                    <a:pt x="134" y="5337"/>
                    <a:pt x="267" y="5381"/>
                    <a:pt x="391" y="5381"/>
                  </a:cubicBezTo>
                  <a:cubicBezTo>
                    <a:pt x="452" y="5381"/>
                    <a:pt x="512" y="5370"/>
                    <a:pt x="567" y="5348"/>
                  </a:cubicBezTo>
                  <a:cubicBezTo>
                    <a:pt x="6471" y="3947"/>
                    <a:pt x="12376" y="2679"/>
                    <a:pt x="18380" y="1812"/>
                  </a:cubicBezTo>
                  <a:cubicBezTo>
                    <a:pt x="22333" y="1227"/>
                    <a:pt x="26309" y="945"/>
                    <a:pt x="30288" y="945"/>
                  </a:cubicBezTo>
                  <a:cubicBezTo>
                    <a:pt x="31078" y="945"/>
                    <a:pt x="31867" y="956"/>
                    <a:pt x="32657" y="978"/>
                  </a:cubicBezTo>
                  <a:cubicBezTo>
                    <a:pt x="32724" y="945"/>
                    <a:pt x="32790" y="945"/>
                    <a:pt x="32824" y="945"/>
                  </a:cubicBezTo>
                  <a:cubicBezTo>
                    <a:pt x="33391" y="544"/>
                    <a:pt x="34125" y="544"/>
                    <a:pt x="34692" y="144"/>
                  </a:cubicBezTo>
                  <a:cubicBezTo>
                    <a:pt x="34531" y="24"/>
                    <a:pt x="34359" y="0"/>
                    <a:pt x="34175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5"/>
            <p:cNvSpPr/>
            <p:nvPr/>
          </p:nvSpPr>
          <p:spPr>
            <a:xfrm>
              <a:off x="5132000" y="4031975"/>
              <a:ext cx="656850" cy="60100"/>
            </a:xfrm>
            <a:custGeom>
              <a:avLst/>
              <a:gdLst/>
              <a:ahLst/>
              <a:cxnLst/>
              <a:rect l="l" t="t" r="r" b="b"/>
              <a:pathLst>
                <a:path w="26274" h="2404" extrusionOk="0">
                  <a:moveTo>
                    <a:pt x="21650" y="0"/>
                  </a:moveTo>
                  <a:cubicBezTo>
                    <a:pt x="19355" y="0"/>
                    <a:pt x="17052" y="131"/>
                    <a:pt x="14777" y="302"/>
                  </a:cubicBezTo>
                  <a:cubicBezTo>
                    <a:pt x="11775" y="502"/>
                    <a:pt x="8806" y="869"/>
                    <a:pt x="5838" y="1336"/>
                  </a:cubicBezTo>
                  <a:cubicBezTo>
                    <a:pt x="3903" y="1670"/>
                    <a:pt x="1935" y="1870"/>
                    <a:pt x="0" y="2404"/>
                  </a:cubicBezTo>
                  <a:cubicBezTo>
                    <a:pt x="6878" y="1534"/>
                    <a:pt x="13756" y="581"/>
                    <a:pt x="20700" y="581"/>
                  </a:cubicBezTo>
                  <a:cubicBezTo>
                    <a:pt x="22546" y="581"/>
                    <a:pt x="24396" y="649"/>
                    <a:pt x="26252" y="803"/>
                  </a:cubicBezTo>
                  <a:cubicBezTo>
                    <a:pt x="26273" y="212"/>
                    <a:pt x="26161" y="115"/>
                    <a:pt x="25941" y="115"/>
                  </a:cubicBezTo>
                  <a:cubicBezTo>
                    <a:pt x="25833" y="115"/>
                    <a:pt x="25699" y="138"/>
                    <a:pt x="25542" y="138"/>
                  </a:cubicBezTo>
                  <a:cubicBezTo>
                    <a:pt x="25513" y="138"/>
                    <a:pt x="25483" y="137"/>
                    <a:pt x="25452" y="135"/>
                  </a:cubicBezTo>
                  <a:cubicBezTo>
                    <a:pt x="24191" y="40"/>
                    <a:pt x="22921" y="0"/>
                    <a:pt x="21650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5"/>
            <p:cNvSpPr/>
            <p:nvPr/>
          </p:nvSpPr>
          <p:spPr>
            <a:xfrm>
              <a:off x="5222050" y="4120775"/>
              <a:ext cx="567100" cy="37175"/>
            </a:xfrm>
            <a:custGeom>
              <a:avLst/>
              <a:gdLst/>
              <a:ahLst/>
              <a:cxnLst/>
              <a:rect l="l" t="t" r="r" b="b"/>
              <a:pathLst>
                <a:path w="22684" h="1487" extrusionOk="0">
                  <a:moveTo>
                    <a:pt x="18213" y="0"/>
                  </a:moveTo>
                  <a:cubicBezTo>
                    <a:pt x="12110" y="0"/>
                    <a:pt x="6034" y="334"/>
                    <a:pt x="1" y="1487"/>
                  </a:cubicBezTo>
                  <a:cubicBezTo>
                    <a:pt x="5667" y="860"/>
                    <a:pt x="11333" y="497"/>
                    <a:pt x="17028" y="497"/>
                  </a:cubicBezTo>
                  <a:cubicBezTo>
                    <a:pt x="18910" y="497"/>
                    <a:pt x="20795" y="537"/>
                    <a:pt x="22684" y="620"/>
                  </a:cubicBezTo>
                  <a:cubicBezTo>
                    <a:pt x="22684" y="420"/>
                    <a:pt x="22684" y="253"/>
                    <a:pt x="22684" y="53"/>
                  </a:cubicBezTo>
                  <a:cubicBezTo>
                    <a:pt x="21192" y="20"/>
                    <a:pt x="19701" y="0"/>
                    <a:pt x="18213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5"/>
            <p:cNvSpPr/>
            <p:nvPr/>
          </p:nvSpPr>
          <p:spPr>
            <a:xfrm>
              <a:off x="5318800" y="3954400"/>
              <a:ext cx="466175" cy="41775"/>
            </a:xfrm>
            <a:custGeom>
              <a:avLst/>
              <a:gdLst/>
              <a:ahLst/>
              <a:cxnLst/>
              <a:rect l="l" t="t" r="r" b="b"/>
              <a:pathLst>
                <a:path w="18647" h="1671" extrusionOk="0">
                  <a:moveTo>
                    <a:pt x="17861" y="0"/>
                  </a:moveTo>
                  <a:cubicBezTo>
                    <a:pt x="17756" y="0"/>
                    <a:pt x="17651" y="3"/>
                    <a:pt x="17546" y="3"/>
                  </a:cubicBezTo>
                  <a:cubicBezTo>
                    <a:pt x="17373" y="1"/>
                    <a:pt x="17201" y="1"/>
                    <a:pt x="17028" y="1"/>
                  </a:cubicBezTo>
                  <a:cubicBezTo>
                    <a:pt x="13468" y="1"/>
                    <a:pt x="9938" y="323"/>
                    <a:pt x="6438" y="737"/>
                  </a:cubicBezTo>
                  <a:cubicBezTo>
                    <a:pt x="4270" y="1004"/>
                    <a:pt x="2135" y="1370"/>
                    <a:pt x="0" y="1671"/>
                  </a:cubicBezTo>
                  <a:cubicBezTo>
                    <a:pt x="4939" y="1193"/>
                    <a:pt x="9856" y="567"/>
                    <a:pt x="14820" y="567"/>
                  </a:cubicBezTo>
                  <a:cubicBezTo>
                    <a:pt x="16092" y="567"/>
                    <a:pt x="17367" y="608"/>
                    <a:pt x="18647" y="703"/>
                  </a:cubicBezTo>
                  <a:cubicBezTo>
                    <a:pt x="18647" y="503"/>
                    <a:pt x="18647" y="303"/>
                    <a:pt x="18647" y="136"/>
                  </a:cubicBezTo>
                  <a:cubicBezTo>
                    <a:pt x="18385" y="17"/>
                    <a:pt x="18123" y="0"/>
                    <a:pt x="17861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6031800" y="3884400"/>
              <a:ext cx="217675" cy="149300"/>
            </a:xfrm>
            <a:custGeom>
              <a:avLst/>
              <a:gdLst/>
              <a:ahLst/>
              <a:cxnLst/>
              <a:rect l="l" t="t" r="r" b="b"/>
              <a:pathLst>
                <a:path w="8707" h="5972" extrusionOk="0">
                  <a:moveTo>
                    <a:pt x="201" y="1"/>
                  </a:moveTo>
                  <a:lnTo>
                    <a:pt x="201" y="1"/>
                  </a:lnTo>
                  <a:cubicBezTo>
                    <a:pt x="234" y="301"/>
                    <a:pt x="201" y="635"/>
                    <a:pt x="1" y="901"/>
                  </a:cubicBezTo>
                  <a:cubicBezTo>
                    <a:pt x="34" y="968"/>
                    <a:pt x="34" y="1035"/>
                    <a:pt x="34" y="1102"/>
                  </a:cubicBezTo>
                  <a:cubicBezTo>
                    <a:pt x="3403" y="1902"/>
                    <a:pt x="6172" y="3737"/>
                    <a:pt x="8707" y="5972"/>
                  </a:cubicBezTo>
                  <a:cubicBezTo>
                    <a:pt x="6605" y="2936"/>
                    <a:pt x="3636" y="1168"/>
                    <a:pt x="201" y="1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5845000" y="4127100"/>
              <a:ext cx="140125" cy="31700"/>
            </a:xfrm>
            <a:custGeom>
              <a:avLst/>
              <a:gdLst/>
              <a:ahLst/>
              <a:cxnLst/>
              <a:rect l="l" t="t" r="r" b="b"/>
              <a:pathLst>
                <a:path w="5605" h="1268" extrusionOk="0">
                  <a:moveTo>
                    <a:pt x="1613" y="0"/>
                  </a:moveTo>
                  <a:cubicBezTo>
                    <a:pt x="1267" y="0"/>
                    <a:pt x="918" y="38"/>
                    <a:pt x="568" y="133"/>
                  </a:cubicBezTo>
                  <a:cubicBezTo>
                    <a:pt x="301" y="167"/>
                    <a:pt x="101" y="300"/>
                    <a:pt x="1" y="533"/>
                  </a:cubicBezTo>
                  <a:cubicBezTo>
                    <a:pt x="1869" y="767"/>
                    <a:pt x="3737" y="1034"/>
                    <a:pt x="5605" y="1267"/>
                  </a:cubicBezTo>
                  <a:cubicBezTo>
                    <a:pt x="5304" y="1034"/>
                    <a:pt x="5004" y="800"/>
                    <a:pt x="4704" y="533"/>
                  </a:cubicBezTo>
                  <a:cubicBezTo>
                    <a:pt x="4659" y="556"/>
                    <a:pt x="4617" y="565"/>
                    <a:pt x="4577" y="565"/>
                  </a:cubicBezTo>
                  <a:cubicBezTo>
                    <a:pt x="4442" y="565"/>
                    <a:pt x="4333" y="459"/>
                    <a:pt x="4204" y="433"/>
                  </a:cubicBezTo>
                  <a:cubicBezTo>
                    <a:pt x="3344" y="242"/>
                    <a:pt x="2485" y="0"/>
                    <a:pt x="1613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5542275" y="2440275"/>
              <a:ext cx="2090700" cy="1606775"/>
            </a:xfrm>
            <a:custGeom>
              <a:avLst/>
              <a:gdLst/>
              <a:ahLst/>
              <a:cxnLst/>
              <a:rect l="l" t="t" r="r" b="b"/>
              <a:pathLst>
                <a:path w="83628" h="64271" extrusionOk="0">
                  <a:moveTo>
                    <a:pt x="17063" y="0"/>
                  </a:moveTo>
                  <a:cubicBezTo>
                    <a:pt x="16874" y="0"/>
                    <a:pt x="16663" y="70"/>
                    <a:pt x="16413" y="225"/>
                  </a:cubicBezTo>
                  <a:cubicBezTo>
                    <a:pt x="13344" y="2193"/>
                    <a:pt x="10242" y="4127"/>
                    <a:pt x="7139" y="6062"/>
                  </a:cubicBezTo>
                  <a:cubicBezTo>
                    <a:pt x="4771" y="7530"/>
                    <a:pt x="2369" y="9031"/>
                    <a:pt x="1" y="10499"/>
                  </a:cubicBezTo>
                  <a:cubicBezTo>
                    <a:pt x="1602" y="12000"/>
                    <a:pt x="3237" y="13501"/>
                    <a:pt x="4804" y="15035"/>
                  </a:cubicBezTo>
                  <a:cubicBezTo>
                    <a:pt x="7073" y="17237"/>
                    <a:pt x="9341" y="19472"/>
                    <a:pt x="11476" y="21807"/>
                  </a:cubicBezTo>
                  <a:cubicBezTo>
                    <a:pt x="13110" y="23608"/>
                    <a:pt x="14778" y="25376"/>
                    <a:pt x="16379" y="27177"/>
                  </a:cubicBezTo>
                  <a:cubicBezTo>
                    <a:pt x="19815" y="31113"/>
                    <a:pt x="23084" y="35183"/>
                    <a:pt x="26086" y="39486"/>
                  </a:cubicBezTo>
                  <a:cubicBezTo>
                    <a:pt x="28254" y="42588"/>
                    <a:pt x="30389" y="45724"/>
                    <a:pt x="31957" y="49193"/>
                  </a:cubicBezTo>
                  <a:cubicBezTo>
                    <a:pt x="33191" y="51895"/>
                    <a:pt x="33992" y="54664"/>
                    <a:pt x="34325" y="57599"/>
                  </a:cubicBezTo>
                  <a:cubicBezTo>
                    <a:pt x="34325" y="57833"/>
                    <a:pt x="34225" y="58199"/>
                    <a:pt x="34559" y="58266"/>
                  </a:cubicBezTo>
                  <a:lnTo>
                    <a:pt x="34559" y="64270"/>
                  </a:lnTo>
                  <a:cubicBezTo>
                    <a:pt x="36293" y="61869"/>
                    <a:pt x="37928" y="59634"/>
                    <a:pt x="39562" y="57366"/>
                  </a:cubicBezTo>
                  <a:cubicBezTo>
                    <a:pt x="39578" y="57367"/>
                    <a:pt x="39594" y="57367"/>
                    <a:pt x="39609" y="57367"/>
                  </a:cubicBezTo>
                  <a:cubicBezTo>
                    <a:pt x="39976" y="57367"/>
                    <a:pt x="40137" y="56988"/>
                    <a:pt x="40330" y="56732"/>
                  </a:cubicBezTo>
                  <a:cubicBezTo>
                    <a:pt x="43232" y="52896"/>
                    <a:pt x="46334" y="49226"/>
                    <a:pt x="49603" y="45690"/>
                  </a:cubicBezTo>
                  <a:cubicBezTo>
                    <a:pt x="53439" y="41521"/>
                    <a:pt x="57642" y="37751"/>
                    <a:pt x="62345" y="34583"/>
                  </a:cubicBezTo>
                  <a:lnTo>
                    <a:pt x="62345" y="34616"/>
                  </a:lnTo>
                  <a:cubicBezTo>
                    <a:pt x="63046" y="34082"/>
                    <a:pt x="63846" y="33715"/>
                    <a:pt x="64547" y="33215"/>
                  </a:cubicBezTo>
                  <a:cubicBezTo>
                    <a:pt x="69417" y="30046"/>
                    <a:pt x="74554" y="27377"/>
                    <a:pt x="79858" y="24976"/>
                  </a:cubicBezTo>
                  <a:cubicBezTo>
                    <a:pt x="79958" y="24942"/>
                    <a:pt x="80225" y="24809"/>
                    <a:pt x="80558" y="24642"/>
                  </a:cubicBezTo>
                  <a:cubicBezTo>
                    <a:pt x="81793" y="24008"/>
                    <a:pt x="82827" y="23541"/>
                    <a:pt x="83627" y="23208"/>
                  </a:cubicBezTo>
                  <a:lnTo>
                    <a:pt x="83627" y="23208"/>
                  </a:lnTo>
                  <a:cubicBezTo>
                    <a:pt x="82460" y="23541"/>
                    <a:pt x="80592" y="24142"/>
                    <a:pt x="78323" y="24842"/>
                  </a:cubicBezTo>
                  <a:cubicBezTo>
                    <a:pt x="76422" y="25409"/>
                    <a:pt x="73487" y="26310"/>
                    <a:pt x="69984" y="27544"/>
                  </a:cubicBezTo>
                  <a:cubicBezTo>
                    <a:pt x="58209" y="31781"/>
                    <a:pt x="49770" y="34883"/>
                    <a:pt x="42698" y="42121"/>
                  </a:cubicBezTo>
                  <a:cubicBezTo>
                    <a:pt x="40997" y="43889"/>
                    <a:pt x="38562" y="46725"/>
                    <a:pt x="36293" y="50794"/>
                  </a:cubicBezTo>
                  <a:cubicBezTo>
                    <a:pt x="36027" y="43255"/>
                    <a:pt x="35059" y="37118"/>
                    <a:pt x="34159" y="32781"/>
                  </a:cubicBezTo>
                  <a:cubicBezTo>
                    <a:pt x="33391" y="29012"/>
                    <a:pt x="32791" y="26177"/>
                    <a:pt x="31390" y="22407"/>
                  </a:cubicBezTo>
                  <a:cubicBezTo>
                    <a:pt x="29422" y="17137"/>
                    <a:pt x="26653" y="12300"/>
                    <a:pt x="23351" y="7730"/>
                  </a:cubicBezTo>
                  <a:cubicBezTo>
                    <a:pt x="21616" y="5328"/>
                    <a:pt x="19782" y="2927"/>
                    <a:pt x="17947" y="592"/>
                  </a:cubicBezTo>
                  <a:cubicBezTo>
                    <a:pt x="17668" y="227"/>
                    <a:pt x="17403" y="0"/>
                    <a:pt x="170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4916850" y="3048800"/>
              <a:ext cx="1384325" cy="812575"/>
            </a:xfrm>
            <a:custGeom>
              <a:avLst/>
              <a:gdLst/>
              <a:ahLst/>
              <a:cxnLst/>
              <a:rect l="l" t="t" r="r" b="b"/>
              <a:pathLst>
                <a:path w="55373" h="32503" extrusionOk="0">
                  <a:moveTo>
                    <a:pt x="21649" y="1"/>
                  </a:moveTo>
                  <a:cubicBezTo>
                    <a:pt x="21549" y="134"/>
                    <a:pt x="21482" y="268"/>
                    <a:pt x="21349" y="368"/>
                  </a:cubicBezTo>
                  <a:cubicBezTo>
                    <a:pt x="19914" y="1335"/>
                    <a:pt x="18547" y="2369"/>
                    <a:pt x="17179" y="3370"/>
                  </a:cubicBezTo>
                  <a:cubicBezTo>
                    <a:pt x="14077" y="5672"/>
                    <a:pt x="11275" y="8273"/>
                    <a:pt x="8439" y="10909"/>
                  </a:cubicBezTo>
                  <a:cubicBezTo>
                    <a:pt x="5637" y="13511"/>
                    <a:pt x="3002" y="16346"/>
                    <a:pt x="367" y="19148"/>
                  </a:cubicBezTo>
                  <a:cubicBezTo>
                    <a:pt x="200" y="19315"/>
                    <a:pt x="0" y="19481"/>
                    <a:pt x="0" y="19782"/>
                  </a:cubicBezTo>
                  <a:cubicBezTo>
                    <a:pt x="176" y="20016"/>
                    <a:pt x="428" y="20121"/>
                    <a:pt x="712" y="20121"/>
                  </a:cubicBezTo>
                  <a:cubicBezTo>
                    <a:pt x="752" y="20121"/>
                    <a:pt x="793" y="20119"/>
                    <a:pt x="834" y="20115"/>
                  </a:cubicBezTo>
                  <a:cubicBezTo>
                    <a:pt x="893" y="20113"/>
                    <a:pt x="953" y="20112"/>
                    <a:pt x="1012" y="20112"/>
                  </a:cubicBezTo>
                  <a:cubicBezTo>
                    <a:pt x="1849" y="20112"/>
                    <a:pt x="2661" y="20320"/>
                    <a:pt x="3503" y="20382"/>
                  </a:cubicBezTo>
                  <a:cubicBezTo>
                    <a:pt x="7105" y="20649"/>
                    <a:pt x="10674" y="20983"/>
                    <a:pt x="14244" y="21316"/>
                  </a:cubicBezTo>
                  <a:cubicBezTo>
                    <a:pt x="18280" y="21683"/>
                    <a:pt x="22283" y="22083"/>
                    <a:pt x="26285" y="22617"/>
                  </a:cubicBezTo>
                  <a:cubicBezTo>
                    <a:pt x="31623" y="23284"/>
                    <a:pt x="36960" y="24185"/>
                    <a:pt x="42163" y="25619"/>
                  </a:cubicBezTo>
                  <a:cubicBezTo>
                    <a:pt x="45766" y="26620"/>
                    <a:pt x="49269" y="27888"/>
                    <a:pt x="52271" y="30223"/>
                  </a:cubicBezTo>
                  <a:cubicBezTo>
                    <a:pt x="52971" y="30790"/>
                    <a:pt x="53572" y="31457"/>
                    <a:pt x="54239" y="32091"/>
                  </a:cubicBezTo>
                  <a:cubicBezTo>
                    <a:pt x="54401" y="32253"/>
                    <a:pt x="54629" y="32503"/>
                    <a:pt x="54852" y="32503"/>
                  </a:cubicBezTo>
                  <a:cubicBezTo>
                    <a:pt x="54904" y="32503"/>
                    <a:pt x="54955" y="32489"/>
                    <a:pt x="55006" y="32457"/>
                  </a:cubicBezTo>
                  <a:cubicBezTo>
                    <a:pt x="55373" y="32191"/>
                    <a:pt x="55106" y="31824"/>
                    <a:pt x="54973" y="31523"/>
                  </a:cubicBezTo>
                  <a:cubicBezTo>
                    <a:pt x="54706" y="30990"/>
                    <a:pt x="54406" y="30456"/>
                    <a:pt x="54039" y="30022"/>
                  </a:cubicBezTo>
                  <a:cubicBezTo>
                    <a:pt x="53905" y="29889"/>
                    <a:pt x="53772" y="29756"/>
                    <a:pt x="53638" y="29655"/>
                  </a:cubicBezTo>
                  <a:cubicBezTo>
                    <a:pt x="53605" y="29522"/>
                    <a:pt x="53538" y="29422"/>
                    <a:pt x="53505" y="29355"/>
                  </a:cubicBezTo>
                  <a:cubicBezTo>
                    <a:pt x="51036" y="25319"/>
                    <a:pt x="48134" y="21616"/>
                    <a:pt x="44899" y="18181"/>
                  </a:cubicBezTo>
                  <a:cubicBezTo>
                    <a:pt x="42731" y="15846"/>
                    <a:pt x="40462" y="13611"/>
                    <a:pt x="38027" y="11576"/>
                  </a:cubicBezTo>
                  <a:cubicBezTo>
                    <a:pt x="34558" y="8674"/>
                    <a:pt x="30955" y="6005"/>
                    <a:pt x="27253" y="3437"/>
                  </a:cubicBezTo>
                  <a:cubicBezTo>
                    <a:pt x="26252" y="2770"/>
                    <a:pt x="25251" y="2069"/>
                    <a:pt x="24251" y="1402"/>
                  </a:cubicBezTo>
                  <a:cubicBezTo>
                    <a:pt x="24251" y="1469"/>
                    <a:pt x="24251" y="1535"/>
                    <a:pt x="24217" y="1602"/>
                  </a:cubicBezTo>
                  <a:cubicBezTo>
                    <a:pt x="23517" y="835"/>
                    <a:pt x="22716" y="201"/>
                    <a:pt x="21649" y="1"/>
                  </a:cubicBezTo>
                  <a:close/>
                </a:path>
              </a:pathLst>
            </a:custGeom>
            <a:solidFill>
              <a:srgbClr val="F7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4636650" y="3556550"/>
              <a:ext cx="1722075" cy="527425"/>
            </a:xfrm>
            <a:custGeom>
              <a:avLst/>
              <a:gdLst/>
              <a:ahLst/>
              <a:cxnLst/>
              <a:rect l="l" t="t" r="r" b="b"/>
              <a:pathLst>
                <a:path w="68883" h="21097" extrusionOk="0">
                  <a:moveTo>
                    <a:pt x="14942" y="1"/>
                  </a:moveTo>
                  <a:cubicBezTo>
                    <a:pt x="14743" y="1"/>
                    <a:pt x="14552" y="46"/>
                    <a:pt x="14377" y="206"/>
                  </a:cubicBezTo>
                  <a:cubicBezTo>
                    <a:pt x="14377" y="406"/>
                    <a:pt x="14277" y="572"/>
                    <a:pt x="14143" y="706"/>
                  </a:cubicBezTo>
                  <a:cubicBezTo>
                    <a:pt x="11542" y="3341"/>
                    <a:pt x="9140" y="6143"/>
                    <a:pt x="6671" y="8912"/>
                  </a:cubicBezTo>
                  <a:cubicBezTo>
                    <a:pt x="4437" y="11447"/>
                    <a:pt x="2135" y="13949"/>
                    <a:pt x="0" y="16617"/>
                  </a:cubicBezTo>
                  <a:cubicBezTo>
                    <a:pt x="3536" y="16217"/>
                    <a:pt x="7038" y="15550"/>
                    <a:pt x="10541" y="14883"/>
                  </a:cubicBezTo>
                  <a:cubicBezTo>
                    <a:pt x="16612" y="13682"/>
                    <a:pt x="22650" y="12314"/>
                    <a:pt x="28687" y="11080"/>
                  </a:cubicBezTo>
                  <a:cubicBezTo>
                    <a:pt x="32857" y="10246"/>
                    <a:pt x="37060" y="9646"/>
                    <a:pt x="41296" y="9379"/>
                  </a:cubicBezTo>
                  <a:cubicBezTo>
                    <a:pt x="42267" y="9325"/>
                    <a:pt x="43240" y="9298"/>
                    <a:pt x="44214" y="9298"/>
                  </a:cubicBezTo>
                  <a:cubicBezTo>
                    <a:pt x="46856" y="9298"/>
                    <a:pt x="49505" y="9498"/>
                    <a:pt x="52137" y="9913"/>
                  </a:cubicBezTo>
                  <a:cubicBezTo>
                    <a:pt x="55740" y="10480"/>
                    <a:pt x="59142" y="11580"/>
                    <a:pt x="62078" y="13782"/>
                  </a:cubicBezTo>
                  <a:cubicBezTo>
                    <a:pt x="64579" y="15650"/>
                    <a:pt x="66581" y="17852"/>
                    <a:pt x="67715" y="20787"/>
                  </a:cubicBezTo>
                  <a:cubicBezTo>
                    <a:pt x="67814" y="21023"/>
                    <a:pt x="67970" y="21097"/>
                    <a:pt x="68144" y="21097"/>
                  </a:cubicBezTo>
                  <a:cubicBezTo>
                    <a:pt x="68264" y="21097"/>
                    <a:pt x="68393" y="21061"/>
                    <a:pt x="68516" y="21020"/>
                  </a:cubicBezTo>
                  <a:cubicBezTo>
                    <a:pt x="68849" y="20820"/>
                    <a:pt x="68883" y="20487"/>
                    <a:pt x="68849" y="20120"/>
                  </a:cubicBezTo>
                  <a:cubicBezTo>
                    <a:pt x="68749" y="19453"/>
                    <a:pt x="68682" y="18752"/>
                    <a:pt x="68349" y="18118"/>
                  </a:cubicBezTo>
                  <a:cubicBezTo>
                    <a:pt x="68215" y="17918"/>
                    <a:pt x="68115" y="17718"/>
                    <a:pt x="68015" y="17518"/>
                  </a:cubicBezTo>
                  <a:cubicBezTo>
                    <a:pt x="67348" y="14382"/>
                    <a:pt x="65513" y="11947"/>
                    <a:pt x="63078" y="9913"/>
                  </a:cubicBezTo>
                  <a:cubicBezTo>
                    <a:pt x="60977" y="8178"/>
                    <a:pt x="58408" y="7144"/>
                    <a:pt x="55840" y="6243"/>
                  </a:cubicBezTo>
                  <a:cubicBezTo>
                    <a:pt x="50503" y="4409"/>
                    <a:pt x="44999" y="3408"/>
                    <a:pt x="39462" y="2641"/>
                  </a:cubicBezTo>
                  <a:cubicBezTo>
                    <a:pt x="36559" y="2240"/>
                    <a:pt x="33624" y="1873"/>
                    <a:pt x="30689" y="1640"/>
                  </a:cubicBezTo>
                  <a:cubicBezTo>
                    <a:pt x="27686" y="1406"/>
                    <a:pt x="24684" y="1073"/>
                    <a:pt x="21649" y="773"/>
                  </a:cubicBezTo>
                  <a:cubicBezTo>
                    <a:pt x="20664" y="744"/>
                    <a:pt x="19679" y="550"/>
                    <a:pt x="18674" y="550"/>
                  </a:cubicBezTo>
                  <a:cubicBezTo>
                    <a:pt x="18488" y="550"/>
                    <a:pt x="18301" y="557"/>
                    <a:pt x="18113" y="572"/>
                  </a:cubicBezTo>
                  <a:cubicBezTo>
                    <a:pt x="18113" y="572"/>
                    <a:pt x="18113" y="572"/>
                    <a:pt x="18113" y="606"/>
                  </a:cubicBezTo>
                  <a:cubicBezTo>
                    <a:pt x="18080" y="572"/>
                    <a:pt x="18080" y="506"/>
                    <a:pt x="18046" y="472"/>
                  </a:cubicBezTo>
                  <a:cubicBezTo>
                    <a:pt x="17246" y="172"/>
                    <a:pt x="16412" y="206"/>
                    <a:pt x="15611" y="72"/>
                  </a:cubicBezTo>
                  <a:cubicBezTo>
                    <a:pt x="15385" y="55"/>
                    <a:pt x="15159" y="1"/>
                    <a:pt x="14942" y="1"/>
                  </a:cubicBezTo>
                  <a:close/>
                </a:path>
              </a:pathLst>
            </a:custGeom>
            <a:solidFill>
              <a:srgbClr val="F7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5317950" y="2758600"/>
              <a:ext cx="1082475" cy="1322650"/>
            </a:xfrm>
            <a:custGeom>
              <a:avLst/>
              <a:gdLst/>
              <a:ahLst/>
              <a:cxnLst/>
              <a:rect l="l" t="t" r="r" b="b"/>
              <a:pathLst>
                <a:path w="43299" h="52906" extrusionOk="0">
                  <a:moveTo>
                    <a:pt x="11109" y="1"/>
                  </a:moveTo>
                  <a:cubicBezTo>
                    <a:pt x="11109" y="1"/>
                    <a:pt x="11042" y="34"/>
                    <a:pt x="11009" y="34"/>
                  </a:cubicBezTo>
                  <a:cubicBezTo>
                    <a:pt x="10909" y="267"/>
                    <a:pt x="10742" y="434"/>
                    <a:pt x="10508" y="534"/>
                  </a:cubicBezTo>
                  <a:cubicBezTo>
                    <a:pt x="6806" y="2536"/>
                    <a:pt x="3403" y="5004"/>
                    <a:pt x="1" y="7473"/>
                  </a:cubicBezTo>
                  <a:cubicBezTo>
                    <a:pt x="268" y="7873"/>
                    <a:pt x="701" y="8106"/>
                    <a:pt x="1102" y="8340"/>
                  </a:cubicBezTo>
                  <a:cubicBezTo>
                    <a:pt x="7506" y="12409"/>
                    <a:pt x="13877" y="16579"/>
                    <a:pt x="19948" y="21216"/>
                  </a:cubicBezTo>
                  <a:cubicBezTo>
                    <a:pt x="23885" y="24251"/>
                    <a:pt x="27487" y="27654"/>
                    <a:pt x="30756" y="31423"/>
                  </a:cubicBezTo>
                  <a:cubicBezTo>
                    <a:pt x="34025" y="35192"/>
                    <a:pt x="36961" y="39162"/>
                    <a:pt x="39329" y="43565"/>
                  </a:cubicBezTo>
                  <a:cubicBezTo>
                    <a:pt x="40763" y="46267"/>
                    <a:pt x="42031" y="49036"/>
                    <a:pt x="42164" y="52171"/>
                  </a:cubicBezTo>
                  <a:cubicBezTo>
                    <a:pt x="42164" y="52471"/>
                    <a:pt x="42131" y="52905"/>
                    <a:pt x="42665" y="52905"/>
                  </a:cubicBezTo>
                  <a:cubicBezTo>
                    <a:pt x="42998" y="52705"/>
                    <a:pt x="42998" y="52338"/>
                    <a:pt x="43065" y="52038"/>
                  </a:cubicBezTo>
                  <a:cubicBezTo>
                    <a:pt x="43298" y="50737"/>
                    <a:pt x="43232" y="49469"/>
                    <a:pt x="43165" y="48168"/>
                  </a:cubicBezTo>
                  <a:cubicBezTo>
                    <a:pt x="43098" y="47902"/>
                    <a:pt x="42998" y="47635"/>
                    <a:pt x="42931" y="47368"/>
                  </a:cubicBezTo>
                  <a:cubicBezTo>
                    <a:pt x="42998" y="43832"/>
                    <a:pt x="42264" y="40396"/>
                    <a:pt x="40863" y="37127"/>
                  </a:cubicBezTo>
                  <a:cubicBezTo>
                    <a:pt x="38795" y="32257"/>
                    <a:pt x="35626" y="28087"/>
                    <a:pt x="32491" y="23851"/>
                  </a:cubicBezTo>
                  <a:cubicBezTo>
                    <a:pt x="29956" y="20415"/>
                    <a:pt x="27287" y="17079"/>
                    <a:pt x="24485" y="13877"/>
                  </a:cubicBezTo>
                  <a:cubicBezTo>
                    <a:pt x="22017" y="11042"/>
                    <a:pt x="19515" y="8240"/>
                    <a:pt x="16813" y="5638"/>
                  </a:cubicBezTo>
                  <a:cubicBezTo>
                    <a:pt x="15879" y="4637"/>
                    <a:pt x="14945" y="3603"/>
                    <a:pt x="13877" y="2736"/>
                  </a:cubicBezTo>
                  <a:cubicBezTo>
                    <a:pt x="13911" y="2703"/>
                    <a:pt x="13911" y="2669"/>
                    <a:pt x="13911" y="2636"/>
                  </a:cubicBezTo>
                  <a:cubicBezTo>
                    <a:pt x="13244" y="1502"/>
                    <a:pt x="12176" y="734"/>
                    <a:pt x="11109" y="1"/>
                  </a:cubicBezTo>
                  <a:close/>
                </a:path>
              </a:pathLst>
            </a:custGeom>
            <a:solidFill>
              <a:srgbClr val="F7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6401225" y="3495475"/>
              <a:ext cx="1623700" cy="595800"/>
            </a:xfrm>
            <a:custGeom>
              <a:avLst/>
              <a:gdLst/>
              <a:ahLst/>
              <a:cxnLst/>
              <a:rect l="l" t="t" r="r" b="b"/>
              <a:pathLst>
                <a:path w="64948" h="23832" extrusionOk="0">
                  <a:moveTo>
                    <a:pt x="31296" y="1"/>
                  </a:moveTo>
                  <a:cubicBezTo>
                    <a:pt x="29430" y="1"/>
                    <a:pt x="27569" y="92"/>
                    <a:pt x="25719" y="414"/>
                  </a:cubicBezTo>
                  <a:cubicBezTo>
                    <a:pt x="22417" y="947"/>
                    <a:pt x="19281" y="1848"/>
                    <a:pt x="16312" y="3416"/>
                  </a:cubicBezTo>
                  <a:cubicBezTo>
                    <a:pt x="16079" y="3549"/>
                    <a:pt x="14711" y="4517"/>
                    <a:pt x="14678" y="4517"/>
                  </a:cubicBezTo>
                  <a:cubicBezTo>
                    <a:pt x="14444" y="4750"/>
                    <a:pt x="14211" y="4917"/>
                    <a:pt x="14011" y="5150"/>
                  </a:cubicBezTo>
                  <a:cubicBezTo>
                    <a:pt x="12310" y="7185"/>
                    <a:pt x="10575" y="9153"/>
                    <a:pt x="8907" y="11221"/>
                  </a:cubicBezTo>
                  <a:cubicBezTo>
                    <a:pt x="6906" y="13757"/>
                    <a:pt x="4904" y="16325"/>
                    <a:pt x="3103" y="19060"/>
                  </a:cubicBezTo>
                  <a:cubicBezTo>
                    <a:pt x="1935" y="20495"/>
                    <a:pt x="901" y="22062"/>
                    <a:pt x="1" y="23730"/>
                  </a:cubicBezTo>
                  <a:cubicBezTo>
                    <a:pt x="65" y="23795"/>
                    <a:pt x="144" y="23832"/>
                    <a:pt x="227" y="23832"/>
                  </a:cubicBezTo>
                  <a:cubicBezTo>
                    <a:pt x="273" y="23832"/>
                    <a:pt x="320" y="23821"/>
                    <a:pt x="368" y="23797"/>
                  </a:cubicBezTo>
                  <a:cubicBezTo>
                    <a:pt x="635" y="23430"/>
                    <a:pt x="868" y="22996"/>
                    <a:pt x="1168" y="22663"/>
                  </a:cubicBezTo>
                  <a:cubicBezTo>
                    <a:pt x="3503" y="20161"/>
                    <a:pt x="6172" y="18193"/>
                    <a:pt x="9274" y="16759"/>
                  </a:cubicBezTo>
                  <a:cubicBezTo>
                    <a:pt x="13677" y="14724"/>
                    <a:pt x="18347" y="13790"/>
                    <a:pt x="23151" y="13456"/>
                  </a:cubicBezTo>
                  <a:cubicBezTo>
                    <a:pt x="23801" y="13390"/>
                    <a:pt x="24452" y="13356"/>
                    <a:pt x="25102" y="13356"/>
                  </a:cubicBezTo>
                  <a:cubicBezTo>
                    <a:pt x="25752" y="13356"/>
                    <a:pt x="26403" y="13390"/>
                    <a:pt x="27053" y="13456"/>
                  </a:cubicBezTo>
                  <a:cubicBezTo>
                    <a:pt x="29021" y="13456"/>
                    <a:pt x="30956" y="13690"/>
                    <a:pt x="32891" y="13823"/>
                  </a:cubicBezTo>
                  <a:cubicBezTo>
                    <a:pt x="36827" y="14057"/>
                    <a:pt x="40630" y="14957"/>
                    <a:pt x="44499" y="15591"/>
                  </a:cubicBezTo>
                  <a:cubicBezTo>
                    <a:pt x="46334" y="15891"/>
                    <a:pt x="48135" y="16492"/>
                    <a:pt x="50036" y="16659"/>
                  </a:cubicBezTo>
                  <a:cubicBezTo>
                    <a:pt x="50804" y="16959"/>
                    <a:pt x="51638" y="16992"/>
                    <a:pt x="52472" y="17126"/>
                  </a:cubicBezTo>
                  <a:cubicBezTo>
                    <a:pt x="56608" y="17926"/>
                    <a:pt x="60777" y="18593"/>
                    <a:pt x="64947" y="19060"/>
                  </a:cubicBezTo>
                  <a:cubicBezTo>
                    <a:pt x="64880" y="18693"/>
                    <a:pt x="64680" y="18427"/>
                    <a:pt x="64480" y="18160"/>
                  </a:cubicBezTo>
                  <a:cubicBezTo>
                    <a:pt x="61645" y="13923"/>
                    <a:pt x="58743" y="9754"/>
                    <a:pt x="55974" y="5484"/>
                  </a:cubicBezTo>
                  <a:cubicBezTo>
                    <a:pt x="55140" y="4150"/>
                    <a:pt x="54073" y="3516"/>
                    <a:pt x="52638" y="3182"/>
                  </a:cubicBezTo>
                  <a:cubicBezTo>
                    <a:pt x="48936" y="2248"/>
                    <a:pt x="45233" y="1514"/>
                    <a:pt x="41497" y="914"/>
                  </a:cubicBezTo>
                  <a:cubicBezTo>
                    <a:pt x="39329" y="580"/>
                    <a:pt x="37161" y="180"/>
                    <a:pt x="34992" y="80"/>
                  </a:cubicBezTo>
                  <a:cubicBezTo>
                    <a:pt x="33760" y="40"/>
                    <a:pt x="32527" y="1"/>
                    <a:pt x="31296" y="1"/>
                  </a:cubicBezTo>
                  <a:close/>
                </a:path>
              </a:pathLst>
            </a:custGeom>
            <a:solidFill>
              <a:srgbClr val="F6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5859175" y="4099775"/>
              <a:ext cx="103425" cy="42225"/>
            </a:xfrm>
            <a:custGeom>
              <a:avLst/>
              <a:gdLst/>
              <a:ahLst/>
              <a:cxnLst/>
              <a:rect l="l" t="t" r="r" b="b"/>
              <a:pathLst>
                <a:path w="4137" h="1689" extrusionOk="0">
                  <a:moveTo>
                    <a:pt x="1928" y="0"/>
                  </a:moveTo>
                  <a:cubicBezTo>
                    <a:pt x="1848" y="0"/>
                    <a:pt x="1762" y="27"/>
                    <a:pt x="1668" y="92"/>
                  </a:cubicBezTo>
                  <a:cubicBezTo>
                    <a:pt x="1135" y="526"/>
                    <a:pt x="468" y="726"/>
                    <a:pt x="1" y="1226"/>
                  </a:cubicBezTo>
                  <a:cubicBezTo>
                    <a:pt x="334" y="1293"/>
                    <a:pt x="668" y="1360"/>
                    <a:pt x="1001" y="1360"/>
                  </a:cubicBezTo>
                  <a:cubicBezTo>
                    <a:pt x="1867" y="1360"/>
                    <a:pt x="2688" y="1689"/>
                    <a:pt x="3537" y="1689"/>
                  </a:cubicBezTo>
                  <a:cubicBezTo>
                    <a:pt x="3735" y="1689"/>
                    <a:pt x="3935" y="1671"/>
                    <a:pt x="4137" y="1626"/>
                  </a:cubicBezTo>
                  <a:cubicBezTo>
                    <a:pt x="3603" y="1193"/>
                    <a:pt x="3036" y="759"/>
                    <a:pt x="2469" y="292"/>
                  </a:cubicBezTo>
                  <a:cubicBezTo>
                    <a:pt x="2301" y="172"/>
                    <a:pt x="2133" y="0"/>
                    <a:pt x="1928" y="0"/>
                  </a:cubicBezTo>
                  <a:close/>
                </a:path>
              </a:pathLst>
            </a:custGeom>
            <a:solidFill>
              <a:srgbClr val="CDB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4913500" y="2945400"/>
              <a:ext cx="1508600" cy="1140000"/>
            </a:xfrm>
            <a:custGeom>
              <a:avLst/>
              <a:gdLst/>
              <a:ahLst/>
              <a:cxnLst/>
              <a:rect l="l" t="t" r="r" b="b"/>
              <a:pathLst>
                <a:path w="60344" h="45600" extrusionOk="0">
                  <a:moveTo>
                    <a:pt x="16179" y="1"/>
                  </a:moveTo>
                  <a:lnTo>
                    <a:pt x="16179" y="1"/>
                  </a:lnTo>
                  <a:cubicBezTo>
                    <a:pt x="28855" y="10208"/>
                    <a:pt x="45033" y="17747"/>
                    <a:pt x="55107" y="36527"/>
                  </a:cubicBezTo>
                  <a:cubicBezTo>
                    <a:pt x="48135" y="27454"/>
                    <a:pt x="18581" y="24885"/>
                    <a:pt x="1" y="24285"/>
                  </a:cubicBezTo>
                  <a:lnTo>
                    <a:pt x="1" y="24285"/>
                  </a:lnTo>
                  <a:cubicBezTo>
                    <a:pt x="9574" y="26786"/>
                    <a:pt x="47034" y="24518"/>
                    <a:pt x="55507" y="38928"/>
                  </a:cubicBezTo>
                  <a:cubicBezTo>
                    <a:pt x="57141" y="40897"/>
                    <a:pt x="56908" y="44366"/>
                    <a:pt x="57909" y="45600"/>
                  </a:cubicBezTo>
                  <a:cubicBezTo>
                    <a:pt x="60344" y="30589"/>
                    <a:pt x="31223" y="8307"/>
                    <a:pt x="16179" y="1"/>
                  </a:cubicBezTo>
                  <a:close/>
                </a:path>
              </a:pathLst>
            </a:custGeom>
            <a:solidFill>
              <a:srgbClr val="AD96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5538200" y="2705250"/>
              <a:ext cx="1562725" cy="1385775"/>
            </a:xfrm>
            <a:custGeom>
              <a:avLst/>
              <a:gdLst/>
              <a:ahLst/>
              <a:cxnLst/>
              <a:rect l="l" t="t" r="r" b="b"/>
              <a:pathLst>
                <a:path w="62509" h="55431" extrusionOk="0">
                  <a:moveTo>
                    <a:pt x="318" y="0"/>
                  </a:moveTo>
                  <a:cubicBezTo>
                    <a:pt x="0" y="0"/>
                    <a:pt x="1205" y="1412"/>
                    <a:pt x="1665" y="1668"/>
                  </a:cubicBezTo>
                  <a:cubicBezTo>
                    <a:pt x="10872" y="11675"/>
                    <a:pt x="35956" y="32990"/>
                    <a:pt x="34055" y="53605"/>
                  </a:cubicBezTo>
                  <a:cubicBezTo>
                    <a:pt x="33758" y="54868"/>
                    <a:pt x="33754" y="55430"/>
                    <a:pt x="34017" y="55430"/>
                  </a:cubicBezTo>
                  <a:cubicBezTo>
                    <a:pt x="35614" y="55430"/>
                    <a:pt x="47069" y="34640"/>
                    <a:pt x="62508" y="23984"/>
                  </a:cubicBezTo>
                  <a:lnTo>
                    <a:pt x="62508" y="23984"/>
                  </a:lnTo>
                  <a:cubicBezTo>
                    <a:pt x="53335" y="29688"/>
                    <a:pt x="46230" y="38461"/>
                    <a:pt x="39725" y="46767"/>
                  </a:cubicBezTo>
                  <a:cubicBezTo>
                    <a:pt x="38303" y="47352"/>
                    <a:pt x="35434" y="53000"/>
                    <a:pt x="34923" y="53000"/>
                  </a:cubicBezTo>
                  <a:cubicBezTo>
                    <a:pt x="34823" y="53000"/>
                    <a:pt x="34813" y="52784"/>
                    <a:pt x="34922" y="52270"/>
                  </a:cubicBezTo>
                  <a:cubicBezTo>
                    <a:pt x="36523" y="36159"/>
                    <a:pt x="17810" y="16612"/>
                    <a:pt x="1098" y="467"/>
                  </a:cubicBezTo>
                  <a:cubicBezTo>
                    <a:pt x="654" y="132"/>
                    <a:pt x="415" y="0"/>
                    <a:pt x="318" y="0"/>
                  </a:cubicBezTo>
                  <a:close/>
                </a:path>
              </a:pathLst>
            </a:custGeom>
            <a:solidFill>
              <a:srgbClr val="92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Ingyenes sztetoszkóprajz, ingyenes clip art és ingyenes clip art letöltése  - Egyéb">
            <a:extLst>
              <a:ext uri="{FF2B5EF4-FFF2-40B4-BE49-F238E27FC236}">
                <a16:creationId xmlns:a16="http://schemas.microsoft.com/office/drawing/2014/main" id="{DBA9A27B-8537-4A82-A4C3-2A9ED2608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727" y="262838"/>
            <a:ext cx="2442742" cy="20567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Content Placeholder 3">
            <a:extLst>
              <a:ext uri="{FF2B5EF4-FFF2-40B4-BE49-F238E27FC236}">
                <a16:creationId xmlns:a16="http://schemas.microsoft.com/office/drawing/2014/main" id="{76DCEFCD-03E9-4189-AA74-BB183936E768}"/>
              </a:ext>
            </a:extLst>
          </p:cNvPr>
          <p:cNvSpPr txBox="1"/>
          <p:nvPr/>
        </p:nvSpPr>
        <p:spPr>
          <a:xfrm>
            <a:off x="1977073" y="2380645"/>
            <a:ext cx="5497090" cy="2289748"/>
          </a:xfrm>
          <a:prstGeom prst="rect">
            <a:avLst/>
          </a:prstGeom>
          <a:noFill/>
          <a:ln w="0">
            <a:noFill/>
          </a:ln>
        </p:spPr>
        <p:txBody>
          <a:bodyPr lIns="45720" rIns="45720">
            <a:normAutofit/>
          </a:bodyPr>
          <a:lstStyle/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3200" b="0" strike="noStrike" spc="-1" dirty="0">
                <a:solidFill>
                  <a:schemeClr val="bg2"/>
                </a:solidFill>
                <a:latin typeface="Garamond"/>
              </a:rPr>
              <a:t>Összefogás</a:t>
            </a: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3200" spc="-1" dirty="0">
                <a:solidFill>
                  <a:schemeClr val="bg2"/>
                </a:solidFill>
                <a:latin typeface="Garamond"/>
              </a:rPr>
              <a:t>E</a:t>
            </a:r>
            <a:r>
              <a:rPr lang="hu-HU" sz="3200" b="0" strike="noStrike" spc="-1" dirty="0">
                <a:solidFill>
                  <a:schemeClr val="bg2"/>
                </a:solidFill>
                <a:latin typeface="Garamond"/>
              </a:rPr>
              <a:t>gyütt gondolkodás</a:t>
            </a: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3200" spc="-1" dirty="0">
                <a:solidFill>
                  <a:schemeClr val="bg2"/>
                </a:solidFill>
                <a:latin typeface="Garamond"/>
              </a:rPr>
              <a:t>E</a:t>
            </a:r>
            <a:r>
              <a:rPr lang="hu-HU" sz="3200" b="0" strike="noStrike" spc="-1" dirty="0">
                <a:solidFill>
                  <a:schemeClr val="bg2"/>
                </a:solidFill>
                <a:latin typeface="Garamond"/>
              </a:rPr>
              <a:t>gyütt cselekvés</a:t>
            </a:r>
            <a:endParaRPr lang="hu" sz="3200" b="0" strike="noStrike" spc="-1" dirty="0">
              <a:solidFill>
                <a:schemeClr val="bg2"/>
              </a:solidFill>
              <a:latin typeface="Garamond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" sz="3200" b="0" strike="noStrike" spc="-1" dirty="0">
              <a:solidFill>
                <a:schemeClr val="bg2"/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075624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5"/>
          <p:cNvSpPr txBox="1">
            <a:spLocks noGrp="1"/>
          </p:cNvSpPr>
          <p:nvPr>
            <p:ph type="title" idx="2"/>
          </p:nvPr>
        </p:nvSpPr>
        <p:spPr>
          <a:xfrm>
            <a:off x="4031632" y="725827"/>
            <a:ext cx="5112368" cy="8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dirty="0"/>
              <a:t>Szakma és oktatás</a:t>
            </a:r>
            <a:endParaRPr sz="3600" dirty="0"/>
          </a:p>
        </p:txBody>
      </p:sp>
      <p:sp>
        <p:nvSpPr>
          <p:cNvPr id="528" name="Google Shape;528;p45"/>
          <p:cNvSpPr/>
          <p:nvPr/>
        </p:nvSpPr>
        <p:spPr>
          <a:xfrm>
            <a:off x="5857658" y="2960820"/>
            <a:ext cx="292121" cy="292121"/>
          </a:xfrm>
          <a:custGeom>
            <a:avLst/>
            <a:gdLst/>
            <a:ahLst/>
            <a:cxnLst/>
            <a:rect l="l" t="t" r="r" b="b"/>
            <a:pathLst>
              <a:path w="7994" h="7994" extrusionOk="0">
                <a:moveTo>
                  <a:pt x="3997" y="0"/>
                </a:moveTo>
                <a:cubicBezTo>
                  <a:pt x="3537" y="0"/>
                  <a:pt x="3160" y="377"/>
                  <a:pt x="3160" y="837"/>
                </a:cubicBezTo>
                <a:lnTo>
                  <a:pt x="3160" y="3160"/>
                </a:lnTo>
                <a:lnTo>
                  <a:pt x="858" y="3160"/>
                </a:lnTo>
                <a:cubicBezTo>
                  <a:pt x="377" y="3160"/>
                  <a:pt x="1" y="3536"/>
                  <a:pt x="1" y="3997"/>
                </a:cubicBezTo>
                <a:cubicBezTo>
                  <a:pt x="1" y="4457"/>
                  <a:pt x="377" y="4834"/>
                  <a:pt x="858" y="4834"/>
                </a:cubicBezTo>
                <a:lnTo>
                  <a:pt x="3160" y="4834"/>
                </a:lnTo>
                <a:lnTo>
                  <a:pt x="3160" y="7156"/>
                </a:lnTo>
                <a:cubicBezTo>
                  <a:pt x="3160" y="7617"/>
                  <a:pt x="3537" y="7993"/>
                  <a:pt x="3997" y="7993"/>
                </a:cubicBezTo>
                <a:cubicBezTo>
                  <a:pt x="4457" y="7993"/>
                  <a:pt x="4855" y="7617"/>
                  <a:pt x="4855" y="7156"/>
                </a:cubicBezTo>
                <a:lnTo>
                  <a:pt x="4855" y="4834"/>
                </a:lnTo>
                <a:lnTo>
                  <a:pt x="7156" y="4834"/>
                </a:lnTo>
                <a:cubicBezTo>
                  <a:pt x="7617" y="4834"/>
                  <a:pt x="7993" y="4457"/>
                  <a:pt x="7993" y="3997"/>
                </a:cubicBezTo>
                <a:cubicBezTo>
                  <a:pt x="7993" y="3536"/>
                  <a:pt x="7617" y="3160"/>
                  <a:pt x="7156" y="3160"/>
                </a:cubicBezTo>
                <a:lnTo>
                  <a:pt x="4855" y="3160"/>
                </a:lnTo>
                <a:lnTo>
                  <a:pt x="4855" y="837"/>
                </a:lnTo>
                <a:cubicBezTo>
                  <a:pt x="4855" y="377"/>
                  <a:pt x="4457" y="0"/>
                  <a:pt x="3997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45"/>
          <p:cNvSpPr/>
          <p:nvPr/>
        </p:nvSpPr>
        <p:spPr>
          <a:xfrm>
            <a:off x="8402383" y="2899627"/>
            <a:ext cx="353398" cy="353314"/>
          </a:xfrm>
          <a:custGeom>
            <a:avLst/>
            <a:gdLst/>
            <a:ahLst/>
            <a:cxnLst/>
            <a:rect l="l" t="t" r="r" b="b"/>
            <a:pathLst>
              <a:path w="2931" h="2930" extrusionOk="0">
                <a:moveTo>
                  <a:pt x="1466" y="0"/>
                </a:moveTo>
                <a:cubicBezTo>
                  <a:pt x="1298" y="0"/>
                  <a:pt x="1152" y="147"/>
                  <a:pt x="1152" y="314"/>
                </a:cubicBezTo>
                <a:lnTo>
                  <a:pt x="1152" y="1172"/>
                </a:lnTo>
                <a:lnTo>
                  <a:pt x="315" y="1172"/>
                </a:lnTo>
                <a:cubicBezTo>
                  <a:pt x="147" y="1172"/>
                  <a:pt x="1" y="1298"/>
                  <a:pt x="1" y="1465"/>
                </a:cubicBezTo>
                <a:cubicBezTo>
                  <a:pt x="1" y="1632"/>
                  <a:pt x="147" y="1779"/>
                  <a:pt x="315" y="1779"/>
                </a:cubicBezTo>
                <a:lnTo>
                  <a:pt x="1152" y="1779"/>
                </a:lnTo>
                <a:lnTo>
                  <a:pt x="1152" y="2637"/>
                </a:lnTo>
                <a:cubicBezTo>
                  <a:pt x="1152" y="2804"/>
                  <a:pt x="1298" y="2930"/>
                  <a:pt x="1466" y="2930"/>
                </a:cubicBezTo>
                <a:cubicBezTo>
                  <a:pt x="1633" y="2930"/>
                  <a:pt x="1779" y="2804"/>
                  <a:pt x="1779" y="2637"/>
                </a:cubicBezTo>
                <a:lnTo>
                  <a:pt x="1779" y="1779"/>
                </a:lnTo>
                <a:lnTo>
                  <a:pt x="2616" y="1779"/>
                </a:lnTo>
                <a:cubicBezTo>
                  <a:pt x="2805" y="1779"/>
                  <a:pt x="2930" y="1632"/>
                  <a:pt x="2930" y="1465"/>
                </a:cubicBezTo>
                <a:cubicBezTo>
                  <a:pt x="2930" y="1298"/>
                  <a:pt x="2805" y="1172"/>
                  <a:pt x="2616" y="1172"/>
                </a:cubicBezTo>
                <a:lnTo>
                  <a:pt x="1779" y="1172"/>
                </a:lnTo>
                <a:lnTo>
                  <a:pt x="1779" y="314"/>
                </a:lnTo>
                <a:cubicBezTo>
                  <a:pt x="1779" y="147"/>
                  <a:pt x="1633" y="0"/>
                  <a:pt x="1466" y="0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45"/>
          <p:cNvSpPr/>
          <p:nvPr/>
        </p:nvSpPr>
        <p:spPr>
          <a:xfrm>
            <a:off x="7456117" y="1572346"/>
            <a:ext cx="577253" cy="577221"/>
          </a:xfrm>
          <a:custGeom>
            <a:avLst/>
            <a:gdLst/>
            <a:ahLst/>
            <a:cxnLst/>
            <a:rect l="l" t="t" r="r" b="b"/>
            <a:pathLst>
              <a:path w="4207" h="4207" extrusionOk="0">
                <a:moveTo>
                  <a:pt x="2093" y="1"/>
                </a:moveTo>
                <a:cubicBezTo>
                  <a:pt x="1863" y="1"/>
                  <a:pt x="1654" y="210"/>
                  <a:pt x="1654" y="440"/>
                </a:cubicBezTo>
                <a:lnTo>
                  <a:pt x="1654" y="1675"/>
                </a:lnTo>
                <a:lnTo>
                  <a:pt x="440" y="1675"/>
                </a:lnTo>
                <a:cubicBezTo>
                  <a:pt x="189" y="1675"/>
                  <a:pt x="1" y="1863"/>
                  <a:pt x="1" y="2114"/>
                </a:cubicBezTo>
                <a:cubicBezTo>
                  <a:pt x="1" y="2344"/>
                  <a:pt x="189" y="2553"/>
                  <a:pt x="440" y="2553"/>
                </a:cubicBezTo>
                <a:lnTo>
                  <a:pt x="1654" y="2553"/>
                </a:lnTo>
                <a:lnTo>
                  <a:pt x="1654" y="3767"/>
                </a:lnTo>
                <a:cubicBezTo>
                  <a:pt x="1654" y="4018"/>
                  <a:pt x="1863" y="4206"/>
                  <a:pt x="2093" y="4206"/>
                </a:cubicBezTo>
                <a:cubicBezTo>
                  <a:pt x="2344" y="4206"/>
                  <a:pt x="2533" y="4018"/>
                  <a:pt x="2533" y="3767"/>
                </a:cubicBezTo>
                <a:lnTo>
                  <a:pt x="2533" y="2553"/>
                </a:lnTo>
                <a:lnTo>
                  <a:pt x="3767" y="2553"/>
                </a:lnTo>
                <a:cubicBezTo>
                  <a:pt x="3997" y="2553"/>
                  <a:pt x="4206" y="2344"/>
                  <a:pt x="4206" y="2114"/>
                </a:cubicBezTo>
                <a:cubicBezTo>
                  <a:pt x="4206" y="1863"/>
                  <a:pt x="4018" y="1675"/>
                  <a:pt x="3767" y="1675"/>
                </a:cubicBezTo>
                <a:lnTo>
                  <a:pt x="2533" y="1675"/>
                </a:lnTo>
                <a:lnTo>
                  <a:pt x="2533" y="440"/>
                </a:lnTo>
                <a:cubicBezTo>
                  <a:pt x="2533" y="210"/>
                  <a:pt x="2344" y="1"/>
                  <a:pt x="2093" y="1"/>
                </a:cubicBezTo>
                <a:close/>
              </a:path>
            </a:pathLst>
          </a:custGeom>
          <a:solidFill>
            <a:srgbClr val="F4EF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1" name="Google Shape;531;p45"/>
          <p:cNvGrpSpPr/>
          <p:nvPr/>
        </p:nvGrpSpPr>
        <p:grpSpPr>
          <a:xfrm>
            <a:off x="6671462" y="3753277"/>
            <a:ext cx="2144436" cy="742445"/>
            <a:chOff x="4189650" y="2440275"/>
            <a:chExt cx="4195525" cy="2055425"/>
          </a:xfrm>
        </p:grpSpPr>
        <p:sp>
          <p:nvSpPr>
            <p:cNvPr id="532" name="Google Shape;532;p45"/>
            <p:cNvSpPr/>
            <p:nvPr/>
          </p:nvSpPr>
          <p:spPr>
            <a:xfrm>
              <a:off x="4189650" y="4130425"/>
              <a:ext cx="4195525" cy="365275"/>
            </a:xfrm>
            <a:custGeom>
              <a:avLst/>
              <a:gdLst/>
              <a:ahLst/>
              <a:cxnLst/>
              <a:rect l="l" t="t" r="r" b="b"/>
              <a:pathLst>
                <a:path w="167821" h="14611" extrusionOk="0">
                  <a:moveTo>
                    <a:pt x="83894" y="0"/>
                  </a:moveTo>
                  <a:cubicBezTo>
                    <a:pt x="37561" y="0"/>
                    <a:pt x="1" y="3269"/>
                    <a:pt x="1" y="7305"/>
                  </a:cubicBezTo>
                  <a:cubicBezTo>
                    <a:pt x="1" y="11342"/>
                    <a:pt x="37561" y="14611"/>
                    <a:pt x="83894" y="14611"/>
                  </a:cubicBezTo>
                  <a:cubicBezTo>
                    <a:pt x="130227" y="14611"/>
                    <a:pt x="167820" y="11342"/>
                    <a:pt x="167820" y="7305"/>
                  </a:cubicBezTo>
                  <a:cubicBezTo>
                    <a:pt x="167820" y="3269"/>
                    <a:pt x="130227" y="0"/>
                    <a:pt x="83894" y="0"/>
                  </a:cubicBezTo>
                  <a:close/>
                </a:path>
              </a:pathLst>
            </a:custGeom>
            <a:solidFill>
              <a:srgbClr val="443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5"/>
            <p:cNvSpPr/>
            <p:nvPr/>
          </p:nvSpPr>
          <p:spPr>
            <a:xfrm>
              <a:off x="5619000" y="3139700"/>
              <a:ext cx="117625" cy="144300"/>
            </a:xfrm>
            <a:custGeom>
              <a:avLst/>
              <a:gdLst/>
              <a:ahLst/>
              <a:cxnLst/>
              <a:rect l="l" t="t" r="r" b="b"/>
              <a:pathLst>
                <a:path w="4705" h="5772" extrusionOk="0">
                  <a:moveTo>
                    <a:pt x="2202" y="1"/>
                  </a:moveTo>
                  <a:cubicBezTo>
                    <a:pt x="1969" y="1202"/>
                    <a:pt x="1635" y="2202"/>
                    <a:pt x="468" y="2603"/>
                  </a:cubicBezTo>
                  <a:cubicBezTo>
                    <a:pt x="460" y="2604"/>
                    <a:pt x="451" y="2605"/>
                    <a:pt x="442" y="2605"/>
                  </a:cubicBezTo>
                  <a:cubicBezTo>
                    <a:pt x="344" y="2605"/>
                    <a:pt x="212" y="2511"/>
                    <a:pt x="118" y="2511"/>
                  </a:cubicBezTo>
                  <a:cubicBezTo>
                    <a:pt x="49" y="2511"/>
                    <a:pt x="1" y="2562"/>
                    <a:pt x="1" y="2736"/>
                  </a:cubicBezTo>
                  <a:cubicBezTo>
                    <a:pt x="1" y="2970"/>
                    <a:pt x="134" y="3170"/>
                    <a:pt x="368" y="3270"/>
                  </a:cubicBezTo>
                  <a:cubicBezTo>
                    <a:pt x="901" y="3470"/>
                    <a:pt x="1468" y="3670"/>
                    <a:pt x="1735" y="4271"/>
                  </a:cubicBezTo>
                  <a:cubicBezTo>
                    <a:pt x="2002" y="4671"/>
                    <a:pt x="2102" y="5171"/>
                    <a:pt x="2202" y="5772"/>
                  </a:cubicBezTo>
                  <a:cubicBezTo>
                    <a:pt x="2603" y="4371"/>
                    <a:pt x="3203" y="3303"/>
                    <a:pt x="4704" y="2836"/>
                  </a:cubicBezTo>
                  <a:cubicBezTo>
                    <a:pt x="3503" y="2403"/>
                    <a:pt x="2769" y="1835"/>
                    <a:pt x="2536" y="735"/>
                  </a:cubicBezTo>
                  <a:cubicBezTo>
                    <a:pt x="2436" y="535"/>
                    <a:pt x="2336" y="334"/>
                    <a:pt x="2202" y="1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5"/>
            <p:cNvSpPr/>
            <p:nvPr/>
          </p:nvSpPr>
          <p:spPr>
            <a:xfrm>
              <a:off x="5515600" y="2769450"/>
              <a:ext cx="120100" cy="133000"/>
            </a:xfrm>
            <a:custGeom>
              <a:avLst/>
              <a:gdLst/>
              <a:ahLst/>
              <a:cxnLst/>
              <a:rect l="l" t="t" r="r" b="b"/>
              <a:pathLst>
                <a:path w="4804" h="5320" extrusionOk="0">
                  <a:moveTo>
                    <a:pt x="2235" y="0"/>
                  </a:moveTo>
                  <a:cubicBezTo>
                    <a:pt x="1835" y="1368"/>
                    <a:pt x="1401" y="2402"/>
                    <a:pt x="0" y="2569"/>
                  </a:cubicBezTo>
                  <a:cubicBezTo>
                    <a:pt x="0" y="2802"/>
                    <a:pt x="134" y="2902"/>
                    <a:pt x="334" y="2969"/>
                  </a:cubicBezTo>
                  <a:cubicBezTo>
                    <a:pt x="1268" y="3269"/>
                    <a:pt x="1802" y="3903"/>
                    <a:pt x="1969" y="4870"/>
                  </a:cubicBezTo>
                  <a:cubicBezTo>
                    <a:pt x="2069" y="5192"/>
                    <a:pt x="2109" y="5319"/>
                    <a:pt x="2190" y="5319"/>
                  </a:cubicBezTo>
                  <a:cubicBezTo>
                    <a:pt x="2244" y="5319"/>
                    <a:pt x="2316" y="5264"/>
                    <a:pt x="2436" y="5171"/>
                  </a:cubicBezTo>
                  <a:cubicBezTo>
                    <a:pt x="2602" y="3936"/>
                    <a:pt x="3370" y="3169"/>
                    <a:pt x="4804" y="2702"/>
                  </a:cubicBezTo>
                  <a:cubicBezTo>
                    <a:pt x="3236" y="2369"/>
                    <a:pt x="2636" y="1368"/>
                    <a:pt x="2235" y="0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5"/>
            <p:cNvSpPr/>
            <p:nvPr/>
          </p:nvSpPr>
          <p:spPr>
            <a:xfrm>
              <a:off x="6028475" y="3170575"/>
              <a:ext cx="75075" cy="90900"/>
            </a:xfrm>
            <a:custGeom>
              <a:avLst/>
              <a:gdLst/>
              <a:ahLst/>
              <a:cxnLst/>
              <a:rect l="l" t="t" r="r" b="b"/>
              <a:pathLst>
                <a:path w="3003" h="3636" extrusionOk="0">
                  <a:moveTo>
                    <a:pt x="1535" y="0"/>
                  </a:moveTo>
                  <a:cubicBezTo>
                    <a:pt x="1301" y="767"/>
                    <a:pt x="801" y="1268"/>
                    <a:pt x="0" y="1668"/>
                  </a:cubicBezTo>
                  <a:cubicBezTo>
                    <a:pt x="967" y="1935"/>
                    <a:pt x="1301" y="2569"/>
                    <a:pt x="1535" y="3636"/>
                  </a:cubicBezTo>
                  <a:cubicBezTo>
                    <a:pt x="1835" y="2535"/>
                    <a:pt x="2202" y="1901"/>
                    <a:pt x="3002" y="1701"/>
                  </a:cubicBezTo>
                  <a:cubicBezTo>
                    <a:pt x="2435" y="1234"/>
                    <a:pt x="1801" y="834"/>
                    <a:pt x="1535" y="0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5"/>
            <p:cNvSpPr/>
            <p:nvPr/>
          </p:nvSpPr>
          <p:spPr>
            <a:xfrm>
              <a:off x="6304500" y="3626725"/>
              <a:ext cx="88425" cy="103425"/>
            </a:xfrm>
            <a:custGeom>
              <a:avLst/>
              <a:gdLst/>
              <a:ahLst/>
              <a:cxnLst/>
              <a:rect l="l" t="t" r="r" b="b"/>
              <a:pathLst>
                <a:path w="3537" h="4137" extrusionOk="0">
                  <a:moveTo>
                    <a:pt x="1568" y="0"/>
                  </a:moveTo>
                  <a:cubicBezTo>
                    <a:pt x="1401" y="1068"/>
                    <a:pt x="1034" y="1802"/>
                    <a:pt x="0" y="2002"/>
                  </a:cubicBezTo>
                  <a:cubicBezTo>
                    <a:pt x="267" y="2669"/>
                    <a:pt x="1134" y="2702"/>
                    <a:pt x="1335" y="3436"/>
                  </a:cubicBezTo>
                  <a:cubicBezTo>
                    <a:pt x="1435" y="3603"/>
                    <a:pt x="1535" y="3803"/>
                    <a:pt x="1668" y="4137"/>
                  </a:cubicBezTo>
                  <a:cubicBezTo>
                    <a:pt x="2002" y="3203"/>
                    <a:pt x="2435" y="2502"/>
                    <a:pt x="3536" y="2102"/>
                  </a:cubicBezTo>
                  <a:cubicBezTo>
                    <a:pt x="2302" y="1768"/>
                    <a:pt x="1968" y="901"/>
                    <a:pt x="1568" y="0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5"/>
            <p:cNvSpPr/>
            <p:nvPr/>
          </p:nvSpPr>
          <p:spPr>
            <a:xfrm>
              <a:off x="6840700" y="3392400"/>
              <a:ext cx="90925" cy="111750"/>
            </a:xfrm>
            <a:custGeom>
              <a:avLst/>
              <a:gdLst/>
              <a:ahLst/>
              <a:cxnLst/>
              <a:rect l="l" t="t" r="r" b="b"/>
              <a:pathLst>
                <a:path w="3637" h="4470" extrusionOk="0">
                  <a:moveTo>
                    <a:pt x="1769" y="0"/>
                  </a:moveTo>
                  <a:cubicBezTo>
                    <a:pt x="1602" y="1168"/>
                    <a:pt x="1135" y="1835"/>
                    <a:pt x="1" y="2168"/>
                  </a:cubicBezTo>
                  <a:cubicBezTo>
                    <a:pt x="1135" y="2535"/>
                    <a:pt x="1569" y="3236"/>
                    <a:pt x="1802" y="4470"/>
                  </a:cubicBezTo>
                  <a:cubicBezTo>
                    <a:pt x="2102" y="3302"/>
                    <a:pt x="2569" y="2569"/>
                    <a:pt x="3637" y="2168"/>
                  </a:cubicBezTo>
                  <a:cubicBezTo>
                    <a:pt x="2569" y="1801"/>
                    <a:pt x="2102" y="1067"/>
                    <a:pt x="1769" y="0"/>
                  </a:cubicBezTo>
                  <a:close/>
                </a:path>
              </a:pathLst>
            </a:custGeom>
            <a:solidFill>
              <a:srgbClr val="ECEC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5"/>
            <p:cNvSpPr/>
            <p:nvPr/>
          </p:nvSpPr>
          <p:spPr>
            <a:xfrm>
              <a:off x="6178575" y="2993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D7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5"/>
            <p:cNvSpPr/>
            <p:nvPr/>
          </p:nvSpPr>
          <p:spPr>
            <a:xfrm>
              <a:off x="6226950" y="3639225"/>
              <a:ext cx="110925" cy="147625"/>
            </a:xfrm>
            <a:custGeom>
              <a:avLst/>
              <a:gdLst/>
              <a:ahLst/>
              <a:cxnLst/>
              <a:rect l="l" t="t" r="r" b="b"/>
              <a:pathLst>
                <a:path w="4437" h="5905" extrusionOk="0">
                  <a:moveTo>
                    <a:pt x="2402" y="1"/>
                  </a:moveTo>
                  <a:cubicBezTo>
                    <a:pt x="2202" y="1302"/>
                    <a:pt x="1601" y="2336"/>
                    <a:pt x="0" y="2836"/>
                  </a:cubicBezTo>
                  <a:cubicBezTo>
                    <a:pt x="1668" y="3236"/>
                    <a:pt x="2168" y="4304"/>
                    <a:pt x="2435" y="5905"/>
                  </a:cubicBezTo>
                  <a:cubicBezTo>
                    <a:pt x="2735" y="4404"/>
                    <a:pt x="3336" y="3470"/>
                    <a:pt x="4437" y="2936"/>
                  </a:cubicBezTo>
                  <a:cubicBezTo>
                    <a:pt x="4236" y="2202"/>
                    <a:pt x="3369" y="2169"/>
                    <a:pt x="3102" y="1502"/>
                  </a:cubicBezTo>
                  <a:cubicBezTo>
                    <a:pt x="2869" y="1002"/>
                    <a:pt x="2635" y="501"/>
                    <a:pt x="2402" y="1"/>
                  </a:cubicBezTo>
                  <a:close/>
                </a:path>
              </a:pathLst>
            </a:custGeom>
            <a:solidFill>
              <a:srgbClr val="CCD7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5"/>
            <p:cNvSpPr/>
            <p:nvPr/>
          </p:nvSpPr>
          <p:spPr>
            <a:xfrm>
              <a:off x="6407075" y="3825950"/>
              <a:ext cx="1752925" cy="415425"/>
            </a:xfrm>
            <a:custGeom>
              <a:avLst/>
              <a:gdLst/>
              <a:ahLst/>
              <a:cxnLst/>
              <a:rect l="l" t="t" r="r" b="b"/>
              <a:pathLst>
                <a:path w="70117" h="16617" extrusionOk="0">
                  <a:moveTo>
                    <a:pt x="22824" y="1"/>
                  </a:moveTo>
                  <a:cubicBezTo>
                    <a:pt x="21576" y="1"/>
                    <a:pt x="20330" y="217"/>
                    <a:pt x="19114" y="404"/>
                  </a:cubicBezTo>
                  <a:cubicBezTo>
                    <a:pt x="13210" y="1238"/>
                    <a:pt x="7706" y="3106"/>
                    <a:pt x="3102" y="7042"/>
                  </a:cubicBezTo>
                  <a:cubicBezTo>
                    <a:pt x="1935" y="8010"/>
                    <a:pt x="667" y="8977"/>
                    <a:pt x="0" y="10445"/>
                  </a:cubicBezTo>
                  <a:cubicBezTo>
                    <a:pt x="34" y="10778"/>
                    <a:pt x="267" y="10945"/>
                    <a:pt x="534" y="11045"/>
                  </a:cubicBezTo>
                  <a:cubicBezTo>
                    <a:pt x="2569" y="12079"/>
                    <a:pt x="3970" y="13714"/>
                    <a:pt x="5071" y="15682"/>
                  </a:cubicBezTo>
                  <a:cubicBezTo>
                    <a:pt x="5237" y="16049"/>
                    <a:pt x="5437" y="16416"/>
                    <a:pt x="5871" y="16516"/>
                  </a:cubicBezTo>
                  <a:cubicBezTo>
                    <a:pt x="6046" y="16543"/>
                    <a:pt x="6220" y="16556"/>
                    <a:pt x="6394" y="16556"/>
                  </a:cubicBezTo>
                  <a:cubicBezTo>
                    <a:pt x="6854" y="16556"/>
                    <a:pt x="7313" y="16470"/>
                    <a:pt x="7772" y="16349"/>
                  </a:cubicBezTo>
                  <a:cubicBezTo>
                    <a:pt x="12609" y="15081"/>
                    <a:pt x="17613" y="14681"/>
                    <a:pt x="22583" y="14548"/>
                  </a:cubicBezTo>
                  <a:cubicBezTo>
                    <a:pt x="22891" y="14542"/>
                    <a:pt x="23199" y="14539"/>
                    <a:pt x="23507" y="14539"/>
                  </a:cubicBezTo>
                  <a:cubicBezTo>
                    <a:pt x="26735" y="14539"/>
                    <a:pt x="29963" y="14843"/>
                    <a:pt x="33191" y="15148"/>
                  </a:cubicBezTo>
                  <a:cubicBezTo>
                    <a:pt x="37694" y="15615"/>
                    <a:pt x="42197" y="16015"/>
                    <a:pt x="46700" y="16416"/>
                  </a:cubicBezTo>
                  <a:cubicBezTo>
                    <a:pt x="47467" y="16416"/>
                    <a:pt x="48235" y="16616"/>
                    <a:pt x="49002" y="16616"/>
                  </a:cubicBezTo>
                  <a:lnTo>
                    <a:pt x="68883" y="16616"/>
                  </a:lnTo>
                  <a:cubicBezTo>
                    <a:pt x="68949" y="16616"/>
                    <a:pt x="69016" y="16616"/>
                    <a:pt x="69083" y="16616"/>
                  </a:cubicBezTo>
                  <a:cubicBezTo>
                    <a:pt x="69448" y="16616"/>
                    <a:pt x="69807" y="16593"/>
                    <a:pt x="70117" y="16282"/>
                  </a:cubicBezTo>
                  <a:cubicBezTo>
                    <a:pt x="70050" y="16015"/>
                    <a:pt x="69984" y="15682"/>
                    <a:pt x="69917" y="15381"/>
                  </a:cubicBezTo>
                  <a:cubicBezTo>
                    <a:pt x="69817" y="14981"/>
                    <a:pt x="69717" y="14614"/>
                    <a:pt x="69583" y="14214"/>
                  </a:cubicBezTo>
                  <a:cubicBezTo>
                    <a:pt x="69362" y="14317"/>
                    <a:pt x="69133" y="14349"/>
                    <a:pt x="68904" y="14349"/>
                  </a:cubicBezTo>
                  <a:cubicBezTo>
                    <a:pt x="68616" y="14349"/>
                    <a:pt x="68327" y="14299"/>
                    <a:pt x="68049" y="14281"/>
                  </a:cubicBezTo>
                  <a:lnTo>
                    <a:pt x="68583" y="14281"/>
                  </a:lnTo>
                  <a:cubicBezTo>
                    <a:pt x="68694" y="14292"/>
                    <a:pt x="68805" y="14303"/>
                    <a:pt x="68915" y="14303"/>
                  </a:cubicBezTo>
                  <a:cubicBezTo>
                    <a:pt x="69135" y="14303"/>
                    <a:pt x="69350" y="14258"/>
                    <a:pt x="69550" y="14081"/>
                  </a:cubicBezTo>
                  <a:cubicBezTo>
                    <a:pt x="69150" y="13280"/>
                    <a:pt x="68716" y="12479"/>
                    <a:pt x="68449" y="11612"/>
                  </a:cubicBezTo>
                  <a:cubicBezTo>
                    <a:pt x="68015" y="10211"/>
                    <a:pt x="66681" y="9411"/>
                    <a:pt x="66147" y="8076"/>
                  </a:cubicBezTo>
                  <a:cubicBezTo>
                    <a:pt x="65814" y="7242"/>
                    <a:pt x="65447" y="6408"/>
                    <a:pt x="64713" y="5841"/>
                  </a:cubicBezTo>
                  <a:cubicBezTo>
                    <a:pt x="64380" y="5574"/>
                    <a:pt x="64013" y="5474"/>
                    <a:pt x="63579" y="5408"/>
                  </a:cubicBezTo>
                  <a:cubicBezTo>
                    <a:pt x="58942" y="4907"/>
                    <a:pt x="54339" y="4007"/>
                    <a:pt x="49736" y="3206"/>
                  </a:cubicBezTo>
                  <a:cubicBezTo>
                    <a:pt x="47201" y="2772"/>
                    <a:pt x="44699" y="2205"/>
                    <a:pt x="42164" y="1705"/>
                  </a:cubicBezTo>
                  <a:cubicBezTo>
                    <a:pt x="37060" y="738"/>
                    <a:pt x="31956" y="4"/>
                    <a:pt x="26753" y="4"/>
                  </a:cubicBezTo>
                  <a:lnTo>
                    <a:pt x="23083" y="4"/>
                  </a:lnTo>
                  <a:cubicBezTo>
                    <a:pt x="22997" y="2"/>
                    <a:pt x="22910" y="1"/>
                    <a:pt x="22824" y="1"/>
                  </a:cubicBezTo>
                  <a:close/>
                </a:path>
              </a:pathLst>
            </a:custGeom>
            <a:solidFill>
              <a:srgbClr val="CDB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5"/>
            <p:cNvSpPr/>
            <p:nvPr/>
          </p:nvSpPr>
          <p:spPr>
            <a:xfrm>
              <a:off x="4501550" y="3782850"/>
              <a:ext cx="1831325" cy="458825"/>
            </a:xfrm>
            <a:custGeom>
              <a:avLst/>
              <a:gdLst/>
              <a:ahLst/>
              <a:cxnLst/>
              <a:rect l="l" t="t" r="r" b="b"/>
              <a:pathLst>
                <a:path w="73253" h="18353" extrusionOk="0">
                  <a:moveTo>
                    <a:pt x="49783" y="1"/>
                  </a:moveTo>
                  <a:cubicBezTo>
                    <a:pt x="46677" y="1"/>
                    <a:pt x="43592" y="294"/>
                    <a:pt x="40529" y="694"/>
                  </a:cubicBezTo>
                  <a:cubicBezTo>
                    <a:pt x="33658" y="1628"/>
                    <a:pt x="26953" y="3296"/>
                    <a:pt x="20215" y="4697"/>
                  </a:cubicBezTo>
                  <a:cubicBezTo>
                    <a:pt x="15845" y="5597"/>
                    <a:pt x="11475" y="6364"/>
                    <a:pt x="7105" y="7098"/>
                  </a:cubicBezTo>
                  <a:cubicBezTo>
                    <a:pt x="6505" y="7165"/>
                    <a:pt x="5938" y="7232"/>
                    <a:pt x="5404" y="7565"/>
                  </a:cubicBezTo>
                  <a:cubicBezTo>
                    <a:pt x="4904" y="7966"/>
                    <a:pt x="4770" y="8599"/>
                    <a:pt x="4437" y="9133"/>
                  </a:cubicBezTo>
                  <a:cubicBezTo>
                    <a:pt x="3970" y="9934"/>
                    <a:pt x="3669" y="11034"/>
                    <a:pt x="2969" y="11535"/>
                  </a:cubicBezTo>
                  <a:cubicBezTo>
                    <a:pt x="2168" y="12135"/>
                    <a:pt x="1902" y="12836"/>
                    <a:pt x="1635" y="13636"/>
                  </a:cubicBezTo>
                  <a:cubicBezTo>
                    <a:pt x="1234" y="14737"/>
                    <a:pt x="801" y="15838"/>
                    <a:pt x="400" y="16939"/>
                  </a:cubicBezTo>
                  <a:cubicBezTo>
                    <a:pt x="512" y="17050"/>
                    <a:pt x="646" y="17093"/>
                    <a:pt x="788" y="17108"/>
                  </a:cubicBezTo>
                  <a:lnTo>
                    <a:pt x="788" y="17108"/>
                  </a:lnTo>
                  <a:cubicBezTo>
                    <a:pt x="583" y="17116"/>
                    <a:pt x="381" y="17150"/>
                    <a:pt x="200" y="17306"/>
                  </a:cubicBezTo>
                  <a:cubicBezTo>
                    <a:pt x="134" y="17539"/>
                    <a:pt x="67" y="17806"/>
                    <a:pt x="0" y="18039"/>
                  </a:cubicBezTo>
                  <a:cubicBezTo>
                    <a:pt x="289" y="18306"/>
                    <a:pt x="638" y="18351"/>
                    <a:pt x="986" y="18351"/>
                  </a:cubicBezTo>
                  <a:cubicBezTo>
                    <a:pt x="1160" y="18351"/>
                    <a:pt x="1334" y="18340"/>
                    <a:pt x="1501" y="18340"/>
                  </a:cubicBezTo>
                  <a:cubicBezTo>
                    <a:pt x="2225" y="18330"/>
                    <a:pt x="2949" y="18327"/>
                    <a:pt x="3672" y="18327"/>
                  </a:cubicBezTo>
                  <a:cubicBezTo>
                    <a:pt x="5650" y="18327"/>
                    <a:pt x="7627" y="18353"/>
                    <a:pt x="9604" y="18353"/>
                  </a:cubicBezTo>
                  <a:cubicBezTo>
                    <a:pt x="12040" y="18353"/>
                    <a:pt x="14476" y="18314"/>
                    <a:pt x="16912" y="18140"/>
                  </a:cubicBezTo>
                  <a:cubicBezTo>
                    <a:pt x="19748" y="17906"/>
                    <a:pt x="22616" y="17773"/>
                    <a:pt x="25452" y="17606"/>
                  </a:cubicBezTo>
                  <a:cubicBezTo>
                    <a:pt x="28454" y="17406"/>
                    <a:pt x="31456" y="17172"/>
                    <a:pt x="34458" y="16972"/>
                  </a:cubicBezTo>
                  <a:cubicBezTo>
                    <a:pt x="38594" y="16672"/>
                    <a:pt x="42731" y="16405"/>
                    <a:pt x="46900" y="16272"/>
                  </a:cubicBezTo>
                  <a:cubicBezTo>
                    <a:pt x="47176" y="16264"/>
                    <a:pt x="47453" y="16261"/>
                    <a:pt x="47729" y="16261"/>
                  </a:cubicBezTo>
                  <a:cubicBezTo>
                    <a:pt x="50021" y="16261"/>
                    <a:pt x="52313" y="16490"/>
                    <a:pt x="54606" y="16638"/>
                  </a:cubicBezTo>
                  <a:cubicBezTo>
                    <a:pt x="57408" y="16839"/>
                    <a:pt x="60176" y="17206"/>
                    <a:pt x="62845" y="18073"/>
                  </a:cubicBezTo>
                  <a:cubicBezTo>
                    <a:pt x="63054" y="18119"/>
                    <a:pt x="63279" y="18182"/>
                    <a:pt x="63498" y="18182"/>
                  </a:cubicBezTo>
                  <a:cubicBezTo>
                    <a:pt x="63594" y="18182"/>
                    <a:pt x="63688" y="18170"/>
                    <a:pt x="63779" y="18140"/>
                  </a:cubicBezTo>
                  <a:cubicBezTo>
                    <a:pt x="64213" y="17973"/>
                    <a:pt x="64346" y="17572"/>
                    <a:pt x="64513" y="17206"/>
                  </a:cubicBezTo>
                  <a:cubicBezTo>
                    <a:pt x="66081" y="14203"/>
                    <a:pt x="68516" y="12469"/>
                    <a:pt x="71918" y="12102"/>
                  </a:cubicBezTo>
                  <a:cubicBezTo>
                    <a:pt x="72385" y="12069"/>
                    <a:pt x="72919" y="12102"/>
                    <a:pt x="73252" y="11568"/>
                  </a:cubicBezTo>
                  <a:cubicBezTo>
                    <a:pt x="73252" y="11135"/>
                    <a:pt x="73019" y="10734"/>
                    <a:pt x="72819" y="10367"/>
                  </a:cubicBezTo>
                  <a:cubicBezTo>
                    <a:pt x="70884" y="6831"/>
                    <a:pt x="67982" y="4330"/>
                    <a:pt x="64379" y="2595"/>
                  </a:cubicBezTo>
                  <a:cubicBezTo>
                    <a:pt x="60510" y="760"/>
                    <a:pt x="56340" y="327"/>
                    <a:pt x="52137" y="60"/>
                  </a:cubicBezTo>
                  <a:cubicBezTo>
                    <a:pt x="51351" y="20"/>
                    <a:pt x="50566" y="1"/>
                    <a:pt x="49783" y="1"/>
                  </a:cubicBezTo>
                  <a:close/>
                </a:path>
              </a:pathLst>
            </a:custGeom>
            <a:solidFill>
              <a:srgbClr val="CDB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5"/>
            <p:cNvSpPr/>
            <p:nvPr/>
          </p:nvSpPr>
          <p:spPr>
            <a:xfrm>
              <a:off x="7130925" y="3020450"/>
              <a:ext cx="502050" cy="271450"/>
            </a:xfrm>
            <a:custGeom>
              <a:avLst/>
              <a:gdLst/>
              <a:ahLst/>
              <a:cxnLst/>
              <a:rect l="l" t="t" r="r" b="b"/>
              <a:pathLst>
                <a:path w="20082" h="10858" extrusionOk="0">
                  <a:moveTo>
                    <a:pt x="20081" y="1"/>
                  </a:moveTo>
                  <a:lnTo>
                    <a:pt x="20081" y="1"/>
                  </a:lnTo>
                  <a:cubicBezTo>
                    <a:pt x="18980" y="401"/>
                    <a:pt x="18013" y="768"/>
                    <a:pt x="17079" y="1135"/>
                  </a:cubicBezTo>
                  <a:cubicBezTo>
                    <a:pt x="14511" y="2369"/>
                    <a:pt x="11942" y="3570"/>
                    <a:pt x="9407" y="4871"/>
                  </a:cubicBezTo>
                  <a:cubicBezTo>
                    <a:pt x="6438" y="6372"/>
                    <a:pt x="3569" y="7973"/>
                    <a:pt x="834" y="9908"/>
                  </a:cubicBezTo>
                  <a:cubicBezTo>
                    <a:pt x="701" y="10308"/>
                    <a:pt x="0" y="10241"/>
                    <a:pt x="100" y="10842"/>
                  </a:cubicBezTo>
                  <a:cubicBezTo>
                    <a:pt x="148" y="10852"/>
                    <a:pt x="194" y="10857"/>
                    <a:pt x="239" y="10857"/>
                  </a:cubicBezTo>
                  <a:cubicBezTo>
                    <a:pt x="476" y="10857"/>
                    <a:pt x="677" y="10726"/>
                    <a:pt x="901" y="10642"/>
                  </a:cubicBezTo>
                  <a:cubicBezTo>
                    <a:pt x="3336" y="9808"/>
                    <a:pt x="5804" y="9107"/>
                    <a:pt x="8306" y="8507"/>
                  </a:cubicBezTo>
                  <a:cubicBezTo>
                    <a:pt x="11242" y="7806"/>
                    <a:pt x="14177" y="7206"/>
                    <a:pt x="17112" y="6706"/>
                  </a:cubicBezTo>
                  <a:cubicBezTo>
                    <a:pt x="17546" y="6605"/>
                    <a:pt x="18180" y="6772"/>
                    <a:pt x="18380" y="6105"/>
                  </a:cubicBezTo>
                  <a:cubicBezTo>
                    <a:pt x="18914" y="4104"/>
                    <a:pt x="19481" y="2136"/>
                    <a:pt x="20081" y="1"/>
                  </a:cubicBezTo>
                  <a:close/>
                </a:path>
              </a:pathLst>
            </a:custGeom>
            <a:solidFill>
              <a:srgbClr val="BEA3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5"/>
            <p:cNvSpPr/>
            <p:nvPr/>
          </p:nvSpPr>
          <p:spPr>
            <a:xfrm>
              <a:off x="7100900" y="3268125"/>
              <a:ext cx="52550" cy="37550"/>
            </a:xfrm>
            <a:custGeom>
              <a:avLst/>
              <a:gdLst/>
              <a:ahLst/>
              <a:cxnLst/>
              <a:rect l="l" t="t" r="r" b="b"/>
              <a:pathLst>
                <a:path w="2102" h="1502" extrusionOk="0">
                  <a:moveTo>
                    <a:pt x="2035" y="1"/>
                  </a:moveTo>
                  <a:lnTo>
                    <a:pt x="2035" y="1"/>
                  </a:lnTo>
                  <a:cubicBezTo>
                    <a:pt x="1335" y="434"/>
                    <a:pt x="534" y="801"/>
                    <a:pt x="0" y="1502"/>
                  </a:cubicBezTo>
                  <a:cubicBezTo>
                    <a:pt x="467" y="1402"/>
                    <a:pt x="868" y="1168"/>
                    <a:pt x="1301" y="935"/>
                  </a:cubicBezTo>
                  <a:cubicBezTo>
                    <a:pt x="1335" y="434"/>
                    <a:pt x="2102" y="535"/>
                    <a:pt x="2035" y="1"/>
                  </a:cubicBezTo>
                  <a:close/>
                </a:path>
              </a:pathLst>
            </a:custGeom>
            <a:solidFill>
              <a:srgbClr val="92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5"/>
            <p:cNvSpPr/>
            <p:nvPr/>
          </p:nvSpPr>
          <p:spPr>
            <a:xfrm>
              <a:off x="6521325" y="4225350"/>
              <a:ext cx="1676225" cy="76500"/>
            </a:xfrm>
            <a:custGeom>
              <a:avLst/>
              <a:gdLst/>
              <a:ahLst/>
              <a:cxnLst/>
              <a:rect l="l" t="t" r="r" b="b"/>
              <a:pathLst>
                <a:path w="67049" h="3060" extrusionOk="0">
                  <a:moveTo>
                    <a:pt x="16332" y="1"/>
                  </a:moveTo>
                  <a:cubicBezTo>
                    <a:pt x="11897" y="1"/>
                    <a:pt x="7464" y="37"/>
                    <a:pt x="3036" y="173"/>
                  </a:cubicBezTo>
                  <a:cubicBezTo>
                    <a:pt x="2402" y="373"/>
                    <a:pt x="1768" y="339"/>
                    <a:pt x="1134" y="373"/>
                  </a:cubicBezTo>
                  <a:cubicBezTo>
                    <a:pt x="934" y="606"/>
                    <a:pt x="1034" y="840"/>
                    <a:pt x="1101" y="1073"/>
                  </a:cubicBezTo>
                  <a:cubicBezTo>
                    <a:pt x="1199" y="1489"/>
                    <a:pt x="1207" y="1815"/>
                    <a:pt x="902" y="1815"/>
                  </a:cubicBezTo>
                  <a:cubicBezTo>
                    <a:pt x="791" y="1815"/>
                    <a:pt x="639" y="1772"/>
                    <a:pt x="434" y="1674"/>
                  </a:cubicBezTo>
                  <a:cubicBezTo>
                    <a:pt x="369" y="1637"/>
                    <a:pt x="314" y="1620"/>
                    <a:pt x="268" y="1620"/>
                  </a:cubicBezTo>
                  <a:cubicBezTo>
                    <a:pt x="150" y="1620"/>
                    <a:pt x="91" y="1730"/>
                    <a:pt x="67" y="1874"/>
                  </a:cubicBezTo>
                  <a:cubicBezTo>
                    <a:pt x="0" y="2641"/>
                    <a:pt x="534" y="2841"/>
                    <a:pt x="1101" y="2941"/>
                  </a:cubicBezTo>
                  <a:cubicBezTo>
                    <a:pt x="1494" y="3016"/>
                    <a:pt x="1888" y="3060"/>
                    <a:pt x="2287" y="3060"/>
                  </a:cubicBezTo>
                  <a:cubicBezTo>
                    <a:pt x="2599" y="3060"/>
                    <a:pt x="2914" y="3033"/>
                    <a:pt x="3236" y="2975"/>
                  </a:cubicBezTo>
                  <a:cubicBezTo>
                    <a:pt x="3412" y="2816"/>
                    <a:pt x="3617" y="2778"/>
                    <a:pt x="3825" y="2778"/>
                  </a:cubicBezTo>
                  <a:cubicBezTo>
                    <a:pt x="4010" y="2778"/>
                    <a:pt x="4197" y="2808"/>
                    <a:pt x="4370" y="2808"/>
                  </a:cubicBezTo>
                  <a:lnTo>
                    <a:pt x="65380" y="2808"/>
                  </a:lnTo>
                  <a:cubicBezTo>
                    <a:pt x="66414" y="2808"/>
                    <a:pt x="66948" y="2408"/>
                    <a:pt x="67015" y="1674"/>
                  </a:cubicBezTo>
                  <a:cubicBezTo>
                    <a:pt x="67048" y="940"/>
                    <a:pt x="66548" y="473"/>
                    <a:pt x="65547" y="339"/>
                  </a:cubicBezTo>
                  <a:cubicBezTo>
                    <a:pt x="65013" y="339"/>
                    <a:pt x="64480" y="373"/>
                    <a:pt x="63979" y="373"/>
                  </a:cubicBezTo>
                  <a:cubicBezTo>
                    <a:pt x="62650" y="355"/>
                    <a:pt x="61323" y="349"/>
                    <a:pt x="59996" y="349"/>
                  </a:cubicBezTo>
                  <a:cubicBezTo>
                    <a:pt x="57275" y="349"/>
                    <a:pt x="54558" y="374"/>
                    <a:pt x="51840" y="374"/>
                  </a:cubicBezTo>
                  <a:cubicBezTo>
                    <a:pt x="48562" y="374"/>
                    <a:pt x="45283" y="337"/>
                    <a:pt x="41997" y="173"/>
                  </a:cubicBezTo>
                  <a:cubicBezTo>
                    <a:pt x="41776" y="246"/>
                    <a:pt x="41534" y="269"/>
                    <a:pt x="41294" y="269"/>
                  </a:cubicBezTo>
                  <a:cubicBezTo>
                    <a:pt x="41101" y="269"/>
                    <a:pt x="40908" y="254"/>
                    <a:pt x="40729" y="239"/>
                  </a:cubicBezTo>
                  <a:cubicBezTo>
                    <a:pt x="39095" y="106"/>
                    <a:pt x="37427" y="39"/>
                    <a:pt x="35792" y="39"/>
                  </a:cubicBezTo>
                  <a:cubicBezTo>
                    <a:pt x="34481" y="47"/>
                    <a:pt x="33169" y="50"/>
                    <a:pt x="31856" y="50"/>
                  </a:cubicBezTo>
                  <a:cubicBezTo>
                    <a:pt x="26685" y="50"/>
                    <a:pt x="21508" y="1"/>
                    <a:pt x="163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5"/>
            <p:cNvSpPr/>
            <p:nvPr/>
          </p:nvSpPr>
          <p:spPr>
            <a:xfrm>
              <a:off x="4464025" y="4225475"/>
              <a:ext cx="1682875" cy="79250"/>
            </a:xfrm>
            <a:custGeom>
              <a:avLst/>
              <a:gdLst/>
              <a:ahLst/>
              <a:cxnLst/>
              <a:rect l="l" t="t" r="r" b="b"/>
              <a:pathLst>
                <a:path w="67315" h="3170" extrusionOk="0">
                  <a:moveTo>
                    <a:pt x="62178" y="1"/>
                  </a:moveTo>
                  <a:cubicBezTo>
                    <a:pt x="50403" y="34"/>
                    <a:pt x="38628" y="34"/>
                    <a:pt x="26853" y="34"/>
                  </a:cubicBezTo>
                  <a:cubicBezTo>
                    <a:pt x="25518" y="34"/>
                    <a:pt x="24184" y="101"/>
                    <a:pt x="22850" y="101"/>
                  </a:cubicBezTo>
                  <a:cubicBezTo>
                    <a:pt x="21837" y="125"/>
                    <a:pt x="20807" y="248"/>
                    <a:pt x="19785" y="248"/>
                  </a:cubicBezTo>
                  <a:cubicBezTo>
                    <a:pt x="19359" y="248"/>
                    <a:pt x="18935" y="227"/>
                    <a:pt x="18513" y="168"/>
                  </a:cubicBezTo>
                  <a:cubicBezTo>
                    <a:pt x="18157" y="168"/>
                    <a:pt x="17802" y="153"/>
                    <a:pt x="17446" y="153"/>
                  </a:cubicBezTo>
                  <a:cubicBezTo>
                    <a:pt x="17268" y="153"/>
                    <a:pt x="17090" y="157"/>
                    <a:pt x="16912" y="168"/>
                  </a:cubicBezTo>
                  <a:cubicBezTo>
                    <a:pt x="14574" y="335"/>
                    <a:pt x="12235" y="377"/>
                    <a:pt x="9897" y="377"/>
                  </a:cubicBezTo>
                  <a:cubicBezTo>
                    <a:pt x="7461" y="377"/>
                    <a:pt x="5025" y="331"/>
                    <a:pt x="2589" y="331"/>
                  </a:cubicBezTo>
                  <a:cubicBezTo>
                    <a:pt x="2226" y="331"/>
                    <a:pt x="1864" y="332"/>
                    <a:pt x="1501" y="334"/>
                  </a:cubicBezTo>
                  <a:cubicBezTo>
                    <a:pt x="901" y="368"/>
                    <a:pt x="400" y="535"/>
                    <a:pt x="167" y="1168"/>
                  </a:cubicBezTo>
                  <a:cubicBezTo>
                    <a:pt x="0" y="1635"/>
                    <a:pt x="100" y="2036"/>
                    <a:pt x="400" y="2403"/>
                  </a:cubicBezTo>
                  <a:cubicBezTo>
                    <a:pt x="718" y="2778"/>
                    <a:pt x="1137" y="2804"/>
                    <a:pt x="1568" y="2804"/>
                  </a:cubicBezTo>
                  <a:cubicBezTo>
                    <a:pt x="1635" y="2804"/>
                    <a:pt x="1701" y="2803"/>
                    <a:pt x="1768" y="2803"/>
                  </a:cubicBezTo>
                  <a:lnTo>
                    <a:pt x="61944" y="2803"/>
                  </a:lnTo>
                  <a:cubicBezTo>
                    <a:pt x="62111" y="2803"/>
                    <a:pt x="62283" y="2778"/>
                    <a:pt x="62444" y="2778"/>
                  </a:cubicBezTo>
                  <a:cubicBezTo>
                    <a:pt x="62703" y="2778"/>
                    <a:pt x="62935" y="2841"/>
                    <a:pt x="63078" y="3170"/>
                  </a:cubicBezTo>
                  <a:cubicBezTo>
                    <a:pt x="63586" y="3038"/>
                    <a:pt x="64105" y="3023"/>
                    <a:pt x="64622" y="3023"/>
                  </a:cubicBezTo>
                  <a:cubicBezTo>
                    <a:pt x="64774" y="3023"/>
                    <a:pt x="64927" y="3024"/>
                    <a:pt x="65079" y="3024"/>
                  </a:cubicBezTo>
                  <a:cubicBezTo>
                    <a:pt x="65325" y="3024"/>
                    <a:pt x="65571" y="3021"/>
                    <a:pt x="65814" y="3003"/>
                  </a:cubicBezTo>
                  <a:cubicBezTo>
                    <a:pt x="66481" y="2936"/>
                    <a:pt x="66915" y="2603"/>
                    <a:pt x="67148" y="1969"/>
                  </a:cubicBezTo>
                  <a:cubicBezTo>
                    <a:pt x="67315" y="1469"/>
                    <a:pt x="67181" y="1002"/>
                    <a:pt x="66681" y="701"/>
                  </a:cubicBezTo>
                  <a:cubicBezTo>
                    <a:pt x="66617" y="683"/>
                    <a:pt x="66561" y="675"/>
                    <a:pt x="66512" y="675"/>
                  </a:cubicBezTo>
                  <a:cubicBezTo>
                    <a:pt x="66202" y="675"/>
                    <a:pt x="66158" y="1005"/>
                    <a:pt x="66014" y="1235"/>
                  </a:cubicBezTo>
                  <a:cubicBezTo>
                    <a:pt x="65900" y="1434"/>
                    <a:pt x="65835" y="1731"/>
                    <a:pt x="65590" y="1731"/>
                  </a:cubicBezTo>
                  <a:cubicBezTo>
                    <a:pt x="65548" y="1731"/>
                    <a:pt x="65501" y="1722"/>
                    <a:pt x="65447" y="1702"/>
                  </a:cubicBezTo>
                  <a:cubicBezTo>
                    <a:pt x="65113" y="1569"/>
                    <a:pt x="65280" y="1235"/>
                    <a:pt x="65313" y="968"/>
                  </a:cubicBezTo>
                  <a:cubicBezTo>
                    <a:pt x="65347" y="768"/>
                    <a:pt x="65447" y="568"/>
                    <a:pt x="65280" y="368"/>
                  </a:cubicBezTo>
                  <a:cubicBezTo>
                    <a:pt x="65047" y="301"/>
                    <a:pt x="64813" y="234"/>
                    <a:pt x="64580" y="168"/>
                  </a:cubicBezTo>
                  <a:cubicBezTo>
                    <a:pt x="64453" y="183"/>
                    <a:pt x="64328" y="190"/>
                    <a:pt x="64202" y="190"/>
                  </a:cubicBezTo>
                  <a:cubicBezTo>
                    <a:pt x="63535" y="190"/>
                    <a:pt x="62880" y="1"/>
                    <a:pt x="621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5"/>
            <p:cNvSpPr/>
            <p:nvPr/>
          </p:nvSpPr>
          <p:spPr>
            <a:xfrm>
              <a:off x="6086850" y="4076200"/>
              <a:ext cx="473675" cy="203425"/>
            </a:xfrm>
            <a:custGeom>
              <a:avLst/>
              <a:gdLst/>
              <a:ahLst/>
              <a:cxnLst/>
              <a:rect l="l" t="t" r="r" b="b"/>
              <a:pathLst>
                <a:path w="18947" h="8137" extrusionOk="0">
                  <a:moveTo>
                    <a:pt x="9707" y="1"/>
                  </a:moveTo>
                  <a:cubicBezTo>
                    <a:pt x="8173" y="101"/>
                    <a:pt x="6638" y="335"/>
                    <a:pt x="5204" y="1002"/>
                  </a:cubicBezTo>
                  <a:cubicBezTo>
                    <a:pt x="2902" y="2136"/>
                    <a:pt x="1434" y="4037"/>
                    <a:pt x="367" y="6339"/>
                  </a:cubicBezTo>
                  <a:cubicBezTo>
                    <a:pt x="267" y="6639"/>
                    <a:pt x="167" y="6906"/>
                    <a:pt x="100" y="7206"/>
                  </a:cubicBezTo>
                  <a:cubicBezTo>
                    <a:pt x="0" y="7573"/>
                    <a:pt x="67" y="7907"/>
                    <a:pt x="434" y="8073"/>
                  </a:cubicBezTo>
                  <a:cubicBezTo>
                    <a:pt x="508" y="8104"/>
                    <a:pt x="575" y="8118"/>
                    <a:pt x="636" y="8118"/>
                  </a:cubicBezTo>
                  <a:cubicBezTo>
                    <a:pt x="906" y="8118"/>
                    <a:pt x="1059" y="7851"/>
                    <a:pt x="1168" y="7606"/>
                  </a:cubicBezTo>
                  <a:cubicBezTo>
                    <a:pt x="1301" y="7306"/>
                    <a:pt x="1434" y="6973"/>
                    <a:pt x="1568" y="6672"/>
                  </a:cubicBezTo>
                  <a:cubicBezTo>
                    <a:pt x="2949" y="3126"/>
                    <a:pt x="6043" y="1184"/>
                    <a:pt x="9442" y="1184"/>
                  </a:cubicBezTo>
                  <a:cubicBezTo>
                    <a:pt x="10231" y="1184"/>
                    <a:pt x="11037" y="1288"/>
                    <a:pt x="11842" y="1502"/>
                  </a:cubicBezTo>
                  <a:cubicBezTo>
                    <a:pt x="14911" y="2303"/>
                    <a:pt x="16612" y="4671"/>
                    <a:pt x="17613" y="7573"/>
                  </a:cubicBezTo>
                  <a:cubicBezTo>
                    <a:pt x="17793" y="7805"/>
                    <a:pt x="17934" y="8137"/>
                    <a:pt x="18219" y="8137"/>
                  </a:cubicBezTo>
                  <a:cubicBezTo>
                    <a:pt x="18303" y="8137"/>
                    <a:pt x="18400" y="8108"/>
                    <a:pt x="18513" y="8040"/>
                  </a:cubicBezTo>
                  <a:cubicBezTo>
                    <a:pt x="18947" y="7773"/>
                    <a:pt x="18847" y="7340"/>
                    <a:pt x="18680" y="6973"/>
                  </a:cubicBezTo>
                  <a:cubicBezTo>
                    <a:pt x="18613" y="6772"/>
                    <a:pt x="18580" y="6572"/>
                    <a:pt x="18513" y="6372"/>
                  </a:cubicBezTo>
                  <a:cubicBezTo>
                    <a:pt x="17246" y="3870"/>
                    <a:pt x="15578" y="1736"/>
                    <a:pt x="12943" y="568"/>
                  </a:cubicBezTo>
                  <a:cubicBezTo>
                    <a:pt x="12809" y="535"/>
                    <a:pt x="12676" y="501"/>
                    <a:pt x="12542" y="501"/>
                  </a:cubicBezTo>
                  <a:cubicBezTo>
                    <a:pt x="12242" y="401"/>
                    <a:pt x="11942" y="301"/>
                    <a:pt x="11642" y="201"/>
                  </a:cubicBezTo>
                  <a:cubicBezTo>
                    <a:pt x="11275" y="201"/>
                    <a:pt x="10875" y="168"/>
                    <a:pt x="10508" y="134"/>
                  </a:cubicBezTo>
                  <a:cubicBezTo>
                    <a:pt x="10369" y="134"/>
                    <a:pt x="10238" y="156"/>
                    <a:pt x="10113" y="156"/>
                  </a:cubicBezTo>
                  <a:cubicBezTo>
                    <a:pt x="9968" y="156"/>
                    <a:pt x="9833" y="127"/>
                    <a:pt x="97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5"/>
            <p:cNvSpPr/>
            <p:nvPr/>
          </p:nvSpPr>
          <p:spPr>
            <a:xfrm>
              <a:off x="6979150" y="3826875"/>
              <a:ext cx="98425" cy="5025"/>
            </a:xfrm>
            <a:custGeom>
              <a:avLst/>
              <a:gdLst/>
              <a:ahLst/>
              <a:cxnLst/>
              <a:rect l="l" t="t" r="r" b="b"/>
              <a:pathLst>
                <a:path w="3937" h="201" extrusionOk="0">
                  <a:moveTo>
                    <a:pt x="1981" y="0"/>
                  </a:moveTo>
                  <a:cubicBezTo>
                    <a:pt x="1326" y="0"/>
                    <a:pt x="667" y="67"/>
                    <a:pt x="0" y="200"/>
                  </a:cubicBezTo>
                  <a:lnTo>
                    <a:pt x="3936" y="200"/>
                  </a:lnTo>
                  <a:cubicBezTo>
                    <a:pt x="3286" y="67"/>
                    <a:pt x="2635" y="0"/>
                    <a:pt x="1981" y="0"/>
                  </a:cubicBezTo>
                  <a:close/>
                </a:path>
              </a:pathLst>
            </a:custGeom>
            <a:solidFill>
              <a:srgbClr val="CAC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5"/>
            <p:cNvSpPr/>
            <p:nvPr/>
          </p:nvSpPr>
          <p:spPr>
            <a:xfrm>
              <a:off x="5780800" y="3867675"/>
              <a:ext cx="252700" cy="322800"/>
            </a:xfrm>
            <a:custGeom>
              <a:avLst/>
              <a:gdLst/>
              <a:ahLst/>
              <a:cxnLst/>
              <a:rect l="l" t="t" r="r" b="b"/>
              <a:pathLst>
                <a:path w="10108" h="12912" extrusionOk="0">
                  <a:moveTo>
                    <a:pt x="796" y="1"/>
                  </a:moveTo>
                  <a:cubicBezTo>
                    <a:pt x="675" y="1"/>
                    <a:pt x="555" y="1"/>
                    <a:pt x="434" y="3"/>
                  </a:cubicBezTo>
                  <a:cubicBezTo>
                    <a:pt x="334" y="3"/>
                    <a:pt x="234" y="36"/>
                    <a:pt x="167" y="136"/>
                  </a:cubicBezTo>
                  <a:cubicBezTo>
                    <a:pt x="167" y="1270"/>
                    <a:pt x="167" y="2438"/>
                    <a:pt x="167" y="3605"/>
                  </a:cubicBezTo>
                  <a:cubicBezTo>
                    <a:pt x="0" y="3805"/>
                    <a:pt x="0" y="3972"/>
                    <a:pt x="167" y="4172"/>
                  </a:cubicBezTo>
                  <a:cubicBezTo>
                    <a:pt x="200" y="4306"/>
                    <a:pt x="200" y="4439"/>
                    <a:pt x="200" y="4606"/>
                  </a:cubicBezTo>
                  <a:cubicBezTo>
                    <a:pt x="400" y="5507"/>
                    <a:pt x="133" y="6474"/>
                    <a:pt x="300" y="7375"/>
                  </a:cubicBezTo>
                  <a:cubicBezTo>
                    <a:pt x="300" y="8309"/>
                    <a:pt x="334" y="9243"/>
                    <a:pt x="334" y="10177"/>
                  </a:cubicBezTo>
                  <a:cubicBezTo>
                    <a:pt x="200" y="10377"/>
                    <a:pt x="200" y="10544"/>
                    <a:pt x="334" y="10744"/>
                  </a:cubicBezTo>
                  <a:cubicBezTo>
                    <a:pt x="434" y="11144"/>
                    <a:pt x="234" y="11578"/>
                    <a:pt x="467" y="11978"/>
                  </a:cubicBezTo>
                  <a:cubicBezTo>
                    <a:pt x="1234" y="11678"/>
                    <a:pt x="1801" y="11077"/>
                    <a:pt x="2535" y="10910"/>
                  </a:cubicBezTo>
                  <a:cubicBezTo>
                    <a:pt x="2802" y="10810"/>
                    <a:pt x="3036" y="10777"/>
                    <a:pt x="3269" y="10610"/>
                  </a:cubicBezTo>
                  <a:cubicBezTo>
                    <a:pt x="4361" y="9975"/>
                    <a:pt x="4728" y="9626"/>
                    <a:pt x="5064" y="9626"/>
                  </a:cubicBezTo>
                  <a:cubicBezTo>
                    <a:pt x="5414" y="9626"/>
                    <a:pt x="5730" y="10008"/>
                    <a:pt x="6805" y="10844"/>
                  </a:cubicBezTo>
                  <a:cubicBezTo>
                    <a:pt x="6905" y="10910"/>
                    <a:pt x="6972" y="11011"/>
                    <a:pt x="7072" y="11077"/>
                  </a:cubicBezTo>
                  <a:cubicBezTo>
                    <a:pt x="7405" y="11311"/>
                    <a:pt x="7772" y="11544"/>
                    <a:pt x="8173" y="11644"/>
                  </a:cubicBezTo>
                  <a:cubicBezTo>
                    <a:pt x="8673" y="12045"/>
                    <a:pt x="9207" y="12412"/>
                    <a:pt x="9874" y="12912"/>
                  </a:cubicBezTo>
                  <a:cubicBezTo>
                    <a:pt x="9940" y="9042"/>
                    <a:pt x="10007" y="5407"/>
                    <a:pt x="10074" y="1771"/>
                  </a:cubicBezTo>
                  <a:cubicBezTo>
                    <a:pt x="10107" y="1671"/>
                    <a:pt x="10107" y="1570"/>
                    <a:pt x="10007" y="1470"/>
                  </a:cubicBezTo>
                  <a:cubicBezTo>
                    <a:pt x="9707" y="1237"/>
                    <a:pt x="9340" y="1170"/>
                    <a:pt x="8973" y="1103"/>
                  </a:cubicBezTo>
                  <a:cubicBezTo>
                    <a:pt x="6320" y="368"/>
                    <a:pt x="3575" y="1"/>
                    <a:pt x="7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5"/>
            <p:cNvSpPr/>
            <p:nvPr/>
          </p:nvSpPr>
          <p:spPr>
            <a:xfrm>
              <a:off x="6040975" y="4100925"/>
              <a:ext cx="561250" cy="235500"/>
            </a:xfrm>
            <a:custGeom>
              <a:avLst/>
              <a:gdLst/>
              <a:ahLst/>
              <a:cxnLst/>
              <a:rect l="l" t="t" r="r" b="b"/>
              <a:pathLst>
                <a:path w="22450" h="9420" extrusionOk="0">
                  <a:moveTo>
                    <a:pt x="11467" y="0"/>
                  </a:moveTo>
                  <a:cubicBezTo>
                    <a:pt x="11294" y="0"/>
                    <a:pt x="11119" y="5"/>
                    <a:pt x="10942" y="13"/>
                  </a:cubicBezTo>
                  <a:cubicBezTo>
                    <a:pt x="7639" y="179"/>
                    <a:pt x="5271" y="1747"/>
                    <a:pt x="3636" y="4549"/>
                  </a:cubicBezTo>
                  <a:cubicBezTo>
                    <a:pt x="3470" y="4883"/>
                    <a:pt x="3236" y="5250"/>
                    <a:pt x="3403" y="5683"/>
                  </a:cubicBezTo>
                  <a:cubicBezTo>
                    <a:pt x="3837" y="6017"/>
                    <a:pt x="4103" y="6417"/>
                    <a:pt x="3837" y="6951"/>
                  </a:cubicBezTo>
                  <a:cubicBezTo>
                    <a:pt x="3615" y="7458"/>
                    <a:pt x="3213" y="7754"/>
                    <a:pt x="2630" y="7754"/>
                  </a:cubicBezTo>
                  <a:cubicBezTo>
                    <a:pt x="2599" y="7754"/>
                    <a:pt x="2568" y="7753"/>
                    <a:pt x="2536" y="7752"/>
                  </a:cubicBezTo>
                  <a:cubicBezTo>
                    <a:pt x="2324" y="7740"/>
                    <a:pt x="2117" y="7737"/>
                    <a:pt x="1910" y="7737"/>
                  </a:cubicBezTo>
                  <a:cubicBezTo>
                    <a:pt x="1498" y="7737"/>
                    <a:pt x="1090" y="7752"/>
                    <a:pt x="668" y="7752"/>
                  </a:cubicBezTo>
                  <a:cubicBezTo>
                    <a:pt x="367" y="7752"/>
                    <a:pt x="67" y="7752"/>
                    <a:pt x="0" y="8152"/>
                  </a:cubicBezTo>
                  <a:cubicBezTo>
                    <a:pt x="201" y="9086"/>
                    <a:pt x="868" y="9419"/>
                    <a:pt x="1702" y="9419"/>
                  </a:cubicBezTo>
                  <a:lnTo>
                    <a:pt x="20715" y="9419"/>
                  </a:lnTo>
                  <a:cubicBezTo>
                    <a:pt x="21649" y="9419"/>
                    <a:pt x="22283" y="8952"/>
                    <a:pt x="22450" y="7952"/>
                  </a:cubicBezTo>
                  <a:cubicBezTo>
                    <a:pt x="22207" y="7769"/>
                    <a:pt x="21942" y="7725"/>
                    <a:pt x="21673" y="7725"/>
                  </a:cubicBezTo>
                  <a:cubicBezTo>
                    <a:pt x="21424" y="7725"/>
                    <a:pt x="21171" y="7763"/>
                    <a:pt x="20926" y="7763"/>
                  </a:cubicBezTo>
                  <a:cubicBezTo>
                    <a:pt x="20855" y="7763"/>
                    <a:pt x="20785" y="7760"/>
                    <a:pt x="20715" y="7752"/>
                  </a:cubicBezTo>
                  <a:cubicBezTo>
                    <a:pt x="20048" y="7651"/>
                    <a:pt x="19281" y="7618"/>
                    <a:pt x="19448" y="6584"/>
                  </a:cubicBezTo>
                  <a:cubicBezTo>
                    <a:pt x="19648" y="6317"/>
                    <a:pt x="19548" y="6050"/>
                    <a:pt x="19448" y="5783"/>
                  </a:cubicBezTo>
                  <a:cubicBezTo>
                    <a:pt x="18747" y="4282"/>
                    <a:pt x="17947" y="2881"/>
                    <a:pt x="16646" y="1814"/>
                  </a:cubicBezTo>
                  <a:cubicBezTo>
                    <a:pt x="15114" y="527"/>
                    <a:pt x="13414" y="0"/>
                    <a:pt x="11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5"/>
            <p:cNvSpPr/>
            <p:nvPr/>
          </p:nvSpPr>
          <p:spPr>
            <a:xfrm>
              <a:off x="6597200" y="4183575"/>
              <a:ext cx="974050" cy="50725"/>
            </a:xfrm>
            <a:custGeom>
              <a:avLst/>
              <a:gdLst/>
              <a:ahLst/>
              <a:cxnLst/>
              <a:rect l="l" t="t" r="r" b="b"/>
              <a:pathLst>
                <a:path w="38962" h="2029" extrusionOk="0">
                  <a:moveTo>
                    <a:pt x="15286" y="1"/>
                  </a:moveTo>
                  <a:cubicBezTo>
                    <a:pt x="13709" y="1"/>
                    <a:pt x="12128" y="53"/>
                    <a:pt x="10542" y="176"/>
                  </a:cubicBezTo>
                  <a:cubicBezTo>
                    <a:pt x="7006" y="443"/>
                    <a:pt x="3436" y="876"/>
                    <a:pt x="1" y="1844"/>
                  </a:cubicBezTo>
                  <a:cubicBezTo>
                    <a:pt x="153" y="1996"/>
                    <a:pt x="327" y="2029"/>
                    <a:pt x="499" y="2029"/>
                  </a:cubicBezTo>
                  <a:cubicBezTo>
                    <a:pt x="627" y="2029"/>
                    <a:pt x="754" y="2010"/>
                    <a:pt x="868" y="2010"/>
                  </a:cubicBezTo>
                  <a:lnTo>
                    <a:pt x="37894" y="2010"/>
                  </a:lnTo>
                  <a:cubicBezTo>
                    <a:pt x="38052" y="2010"/>
                    <a:pt x="38215" y="2029"/>
                    <a:pt x="38374" y="2029"/>
                  </a:cubicBezTo>
                  <a:cubicBezTo>
                    <a:pt x="38586" y="2029"/>
                    <a:pt x="38790" y="1996"/>
                    <a:pt x="38962" y="1844"/>
                  </a:cubicBezTo>
                  <a:cubicBezTo>
                    <a:pt x="35926" y="1577"/>
                    <a:pt x="32857" y="1310"/>
                    <a:pt x="29789" y="976"/>
                  </a:cubicBezTo>
                  <a:cubicBezTo>
                    <a:pt x="24955" y="498"/>
                    <a:pt x="20139" y="1"/>
                    <a:pt x="15286" y="1"/>
                  </a:cubicBezTo>
                  <a:close/>
                </a:path>
              </a:pathLst>
            </a:custGeom>
            <a:solidFill>
              <a:srgbClr val="665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5"/>
            <p:cNvSpPr/>
            <p:nvPr/>
          </p:nvSpPr>
          <p:spPr>
            <a:xfrm>
              <a:off x="4926850" y="4182950"/>
              <a:ext cx="1151675" cy="51350"/>
            </a:xfrm>
            <a:custGeom>
              <a:avLst/>
              <a:gdLst/>
              <a:ahLst/>
              <a:cxnLst/>
              <a:rect l="l" t="t" r="r" b="b"/>
              <a:pathLst>
                <a:path w="46067" h="2054" extrusionOk="0">
                  <a:moveTo>
                    <a:pt x="31628" y="0"/>
                  </a:moveTo>
                  <a:cubicBezTo>
                    <a:pt x="30815" y="0"/>
                    <a:pt x="30001" y="12"/>
                    <a:pt x="29188" y="34"/>
                  </a:cubicBezTo>
                  <a:cubicBezTo>
                    <a:pt x="19448" y="268"/>
                    <a:pt x="9741" y="1335"/>
                    <a:pt x="0" y="1869"/>
                  </a:cubicBezTo>
                  <a:cubicBezTo>
                    <a:pt x="153" y="2021"/>
                    <a:pt x="338" y="2054"/>
                    <a:pt x="531" y="2054"/>
                  </a:cubicBezTo>
                  <a:cubicBezTo>
                    <a:pt x="676" y="2054"/>
                    <a:pt x="825" y="2035"/>
                    <a:pt x="968" y="2035"/>
                  </a:cubicBezTo>
                  <a:lnTo>
                    <a:pt x="45199" y="2035"/>
                  </a:lnTo>
                  <a:cubicBezTo>
                    <a:pt x="45328" y="2035"/>
                    <a:pt x="45463" y="2054"/>
                    <a:pt x="45593" y="2054"/>
                  </a:cubicBezTo>
                  <a:cubicBezTo>
                    <a:pt x="45767" y="2054"/>
                    <a:pt x="45933" y="2021"/>
                    <a:pt x="46067" y="1869"/>
                  </a:cubicBezTo>
                  <a:cubicBezTo>
                    <a:pt x="45433" y="1669"/>
                    <a:pt x="44766" y="1435"/>
                    <a:pt x="44098" y="1268"/>
                  </a:cubicBezTo>
                  <a:cubicBezTo>
                    <a:pt x="39992" y="319"/>
                    <a:pt x="35816" y="0"/>
                    <a:pt x="31628" y="0"/>
                  </a:cubicBezTo>
                  <a:close/>
                </a:path>
              </a:pathLst>
            </a:custGeom>
            <a:solidFill>
              <a:srgbClr val="665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5"/>
            <p:cNvSpPr/>
            <p:nvPr/>
          </p:nvSpPr>
          <p:spPr>
            <a:xfrm>
              <a:off x="5789125" y="3848550"/>
              <a:ext cx="254375" cy="58400"/>
            </a:xfrm>
            <a:custGeom>
              <a:avLst/>
              <a:gdLst/>
              <a:ahLst/>
              <a:cxnLst/>
              <a:rect l="l" t="t" r="r" b="b"/>
              <a:pathLst>
                <a:path w="10175" h="2336" extrusionOk="0">
                  <a:moveTo>
                    <a:pt x="1902" y="67"/>
                  </a:moveTo>
                  <a:cubicBezTo>
                    <a:pt x="1168" y="101"/>
                    <a:pt x="368" y="0"/>
                    <a:pt x="1" y="868"/>
                  </a:cubicBezTo>
                  <a:cubicBezTo>
                    <a:pt x="81" y="1048"/>
                    <a:pt x="197" y="1084"/>
                    <a:pt x="334" y="1084"/>
                  </a:cubicBezTo>
                  <a:cubicBezTo>
                    <a:pt x="426" y="1084"/>
                    <a:pt x="528" y="1068"/>
                    <a:pt x="634" y="1068"/>
                  </a:cubicBezTo>
                  <a:cubicBezTo>
                    <a:pt x="927" y="1056"/>
                    <a:pt x="1220" y="1048"/>
                    <a:pt x="1513" y="1048"/>
                  </a:cubicBezTo>
                  <a:cubicBezTo>
                    <a:pt x="2021" y="1048"/>
                    <a:pt x="2529" y="1071"/>
                    <a:pt x="3036" y="1135"/>
                  </a:cubicBezTo>
                  <a:cubicBezTo>
                    <a:pt x="5271" y="1368"/>
                    <a:pt x="7506" y="1802"/>
                    <a:pt x="9708" y="2335"/>
                  </a:cubicBezTo>
                  <a:cubicBezTo>
                    <a:pt x="10175" y="2102"/>
                    <a:pt x="10141" y="1802"/>
                    <a:pt x="9908" y="1435"/>
                  </a:cubicBezTo>
                  <a:cubicBezTo>
                    <a:pt x="7306" y="568"/>
                    <a:pt x="4604" y="201"/>
                    <a:pt x="1902" y="67"/>
                  </a:cubicBezTo>
                  <a:close/>
                </a:path>
              </a:pathLst>
            </a:custGeom>
            <a:solidFill>
              <a:srgbClr val="986E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5"/>
            <p:cNvSpPr/>
            <p:nvPr/>
          </p:nvSpPr>
          <p:spPr>
            <a:xfrm>
              <a:off x="6568850" y="3883300"/>
              <a:ext cx="1288450" cy="137775"/>
            </a:xfrm>
            <a:custGeom>
              <a:avLst/>
              <a:gdLst/>
              <a:ahLst/>
              <a:cxnLst/>
              <a:rect l="l" t="t" r="r" b="b"/>
              <a:pathLst>
                <a:path w="51538" h="5511" extrusionOk="0">
                  <a:moveTo>
                    <a:pt x="18760" y="0"/>
                  </a:moveTo>
                  <a:cubicBezTo>
                    <a:pt x="13883" y="0"/>
                    <a:pt x="9161" y="929"/>
                    <a:pt x="4570" y="2647"/>
                  </a:cubicBezTo>
                  <a:cubicBezTo>
                    <a:pt x="3003" y="3214"/>
                    <a:pt x="1435" y="3881"/>
                    <a:pt x="1" y="4815"/>
                  </a:cubicBezTo>
                  <a:cubicBezTo>
                    <a:pt x="1535" y="4281"/>
                    <a:pt x="3003" y="3681"/>
                    <a:pt x="4537" y="3180"/>
                  </a:cubicBezTo>
                  <a:cubicBezTo>
                    <a:pt x="8573" y="1813"/>
                    <a:pt x="12676" y="912"/>
                    <a:pt x="16979" y="745"/>
                  </a:cubicBezTo>
                  <a:cubicBezTo>
                    <a:pt x="17444" y="731"/>
                    <a:pt x="17909" y="725"/>
                    <a:pt x="18373" y="725"/>
                  </a:cubicBezTo>
                  <a:cubicBezTo>
                    <a:pt x="22366" y="725"/>
                    <a:pt x="26314" y="1218"/>
                    <a:pt x="30289" y="1846"/>
                  </a:cubicBezTo>
                  <a:cubicBezTo>
                    <a:pt x="36226" y="2780"/>
                    <a:pt x="42164" y="3948"/>
                    <a:pt x="48102" y="5015"/>
                  </a:cubicBezTo>
                  <a:cubicBezTo>
                    <a:pt x="49069" y="5214"/>
                    <a:pt x="50012" y="5510"/>
                    <a:pt x="51014" y="5510"/>
                  </a:cubicBezTo>
                  <a:cubicBezTo>
                    <a:pt x="51186" y="5510"/>
                    <a:pt x="51361" y="5502"/>
                    <a:pt x="51537" y="5482"/>
                  </a:cubicBezTo>
                  <a:cubicBezTo>
                    <a:pt x="48502" y="4782"/>
                    <a:pt x="45466" y="4048"/>
                    <a:pt x="42397" y="3414"/>
                  </a:cubicBezTo>
                  <a:cubicBezTo>
                    <a:pt x="39062" y="2713"/>
                    <a:pt x="35693" y="2080"/>
                    <a:pt x="32324" y="1446"/>
                  </a:cubicBezTo>
                  <a:cubicBezTo>
                    <a:pt x="28454" y="712"/>
                    <a:pt x="24551" y="245"/>
                    <a:pt x="20615" y="45"/>
                  </a:cubicBezTo>
                  <a:cubicBezTo>
                    <a:pt x="19994" y="15"/>
                    <a:pt x="19376" y="0"/>
                    <a:pt x="18760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5"/>
            <p:cNvSpPr/>
            <p:nvPr/>
          </p:nvSpPr>
          <p:spPr>
            <a:xfrm>
              <a:off x="6568025" y="3982950"/>
              <a:ext cx="803925" cy="105800"/>
            </a:xfrm>
            <a:custGeom>
              <a:avLst/>
              <a:gdLst/>
              <a:ahLst/>
              <a:cxnLst/>
              <a:rect l="l" t="t" r="r" b="b"/>
              <a:pathLst>
                <a:path w="32157" h="4232" extrusionOk="0">
                  <a:moveTo>
                    <a:pt x="18432" y="0"/>
                  </a:moveTo>
                  <a:cubicBezTo>
                    <a:pt x="12165" y="0"/>
                    <a:pt x="6004" y="1171"/>
                    <a:pt x="0" y="4231"/>
                  </a:cubicBezTo>
                  <a:cubicBezTo>
                    <a:pt x="6421" y="1536"/>
                    <a:pt x="12993" y="477"/>
                    <a:pt x="19656" y="477"/>
                  </a:cubicBezTo>
                  <a:cubicBezTo>
                    <a:pt x="23793" y="477"/>
                    <a:pt x="27965" y="885"/>
                    <a:pt x="32156" y="1563"/>
                  </a:cubicBezTo>
                  <a:cubicBezTo>
                    <a:pt x="27540" y="611"/>
                    <a:pt x="22958" y="0"/>
                    <a:pt x="18432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5"/>
            <p:cNvSpPr/>
            <p:nvPr/>
          </p:nvSpPr>
          <p:spPr>
            <a:xfrm>
              <a:off x="6658075" y="4079275"/>
              <a:ext cx="633825" cy="61175"/>
            </a:xfrm>
            <a:custGeom>
              <a:avLst/>
              <a:gdLst/>
              <a:ahLst/>
              <a:cxnLst/>
              <a:rect l="l" t="t" r="r" b="b"/>
              <a:pathLst>
                <a:path w="25353" h="2447" extrusionOk="0">
                  <a:moveTo>
                    <a:pt x="13349" y="1"/>
                  </a:moveTo>
                  <a:cubicBezTo>
                    <a:pt x="8869" y="1"/>
                    <a:pt x="4416" y="663"/>
                    <a:pt x="1" y="2446"/>
                  </a:cubicBezTo>
                  <a:cubicBezTo>
                    <a:pt x="4691" y="970"/>
                    <a:pt x="9412" y="426"/>
                    <a:pt x="14154" y="426"/>
                  </a:cubicBezTo>
                  <a:cubicBezTo>
                    <a:pt x="17876" y="426"/>
                    <a:pt x="21611" y="761"/>
                    <a:pt x="25352" y="1246"/>
                  </a:cubicBezTo>
                  <a:cubicBezTo>
                    <a:pt x="21334" y="524"/>
                    <a:pt x="17331" y="1"/>
                    <a:pt x="13349" y="1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5"/>
            <p:cNvSpPr/>
            <p:nvPr/>
          </p:nvSpPr>
          <p:spPr>
            <a:xfrm>
              <a:off x="4968550" y="3846625"/>
              <a:ext cx="867300" cy="134550"/>
            </a:xfrm>
            <a:custGeom>
              <a:avLst/>
              <a:gdLst/>
              <a:ahLst/>
              <a:cxnLst/>
              <a:rect l="l" t="t" r="r" b="b"/>
              <a:pathLst>
                <a:path w="34692" h="5382" extrusionOk="0">
                  <a:moveTo>
                    <a:pt x="34175" y="0"/>
                  </a:moveTo>
                  <a:cubicBezTo>
                    <a:pt x="34052" y="0"/>
                    <a:pt x="33924" y="11"/>
                    <a:pt x="33791" y="11"/>
                  </a:cubicBezTo>
                  <a:cubicBezTo>
                    <a:pt x="30689" y="11"/>
                    <a:pt x="27620" y="11"/>
                    <a:pt x="24518" y="344"/>
                  </a:cubicBezTo>
                  <a:cubicBezTo>
                    <a:pt x="21516" y="645"/>
                    <a:pt x="18547" y="1078"/>
                    <a:pt x="15611" y="1612"/>
                  </a:cubicBezTo>
                  <a:cubicBezTo>
                    <a:pt x="12042" y="2246"/>
                    <a:pt x="8540" y="3180"/>
                    <a:pt x="5004" y="3980"/>
                  </a:cubicBezTo>
                  <a:cubicBezTo>
                    <a:pt x="3336" y="4347"/>
                    <a:pt x="1668" y="4814"/>
                    <a:pt x="0" y="5248"/>
                  </a:cubicBezTo>
                  <a:cubicBezTo>
                    <a:pt x="134" y="5337"/>
                    <a:pt x="267" y="5381"/>
                    <a:pt x="391" y="5381"/>
                  </a:cubicBezTo>
                  <a:cubicBezTo>
                    <a:pt x="452" y="5381"/>
                    <a:pt x="512" y="5370"/>
                    <a:pt x="567" y="5348"/>
                  </a:cubicBezTo>
                  <a:cubicBezTo>
                    <a:pt x="6471" y="3947"/>
                    <a:pt x="12376" y="2679"/>
                    <a:pt x="18380" y="1812"/>
                  </a:cubicBezTo>
                  <a:cubicBezTo>
                    <a:pt x="22333" y="1227"/>
                    <a:pt x="26309" y="945"/>
                    <a:pt x="30288" y="945"/>
                  </a:cubicBezTo>
                  <a:cubicBezTo>
                    <a:pt x="31078" y="945"/>
                    <a:pt x="31867" y="956"/>
                    <a:pt x="32657" y="978"/>
                  </a:cubicBezTo>
                  <a:cubicBezTo>
                    <a:pt x="32724" y="945"/>
                    <a:pt x="32790" y="945"/>
                    <a:pt x="32824" y="945"/>
                  </a:cubicBezTo>
                  <a:cubicBezTo>
                    <a:pt x="33391" y="544"/>
                    <a:pt x="34125" y="544"/>
                    <a:pt x="34692" y="144"/>
                  </a:cubicBezTo>
                  <a:cubicBezTo>
                    <a:pt x="34531" y="24"/>
                    <a:pt x="34359" y="0"/>
                    <a:pt x="34175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5"/>
            <p:cNvSpPr/>
            <p:nvPr/>
          </p:nvSpPr>
          <p:spPr>
            <a:xfrm>
              <a:off x="5132000" y="4031975"/>
              <a:ext cx="656850" cy="60100"/>
            </a:xfrm>
            <a:custGeom>
              <a:avLst/>
              <a:gdLst/>
              <a:ahLst/>
              <a:cxnLst/>
              <a:rect l="l" t="t" r="r" b="b"/>
              <a:pathLst>
                <a:path w="26274" h="2404" extrusionOk="0">
                  <a:moveTo>
                    <a:pt x="21650" y="0"/>
                  </a:moveTo>
                  <a:cubicBezTo>
                    <a:pt x="19355" y="0"/>
                    <a:pt x="17052" y="131"/>
                    <a:pt x="14777" y="302"/>
                  </a:cubicBezTo>
                  <a:cubicBezTo>
                    <a:pt x="11775" y="502"/>
                    <a:pt x="8806" y="869"/>
                    <a:pt x="5838" y="1336"/>
                  </a:cubicBezTo>
                  <a:cubicBezTo>
                    <a:pt x="3903" y="1670"/>
                    <a:pt x="1935" y="1870"/>
                    <a:pt x="0" y="2404"/>
                  </a:cubicBezTo>
                  <a:cubicBezTo>
                    <a:pt x="6878" y="1534"/>
                    <a:pt x="13756" y="581"/>
                    <a:pt x="20700" y="581"/>
                  </a:cubicBezTo>
                  <a:cubicBezTo>
                    <a:pt x="22546" y="581"/>
                    <a:pt x="24396" y="649"/>
                    <a:pt x="26252" y="803"/>
                  </a:cubicBezTo>
                  <a:cubicBezTo>
                    <a:pt x="26273" y="212"/>
                    <a:pt x="26161" y="115"/>
                    <a:pt x="25941" y="115"/>
                  </a:cubicBezTo>
                  <a:cubicBezTo>
                    <a:pt x="25833" y="115"/>
                    <a:pt x="25699" y="138"/>
                    <a:pt x="25542" y="138"/>
                  </a:cubicBezTo>
                  <a:cubicBezTo>
                    <a:pt x="25513" y="138"/>
                    <a:pt x="25483" y="137"/>
                    <a:pt x="25452" y="135"/>
                  </a:cubicBezTo>
                  <a:cubicBezTo>
                    <a:pt x="24191" y="40"/>
                    <a:pt x="22921" y="0"/>
                    <a:pt x="21650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5"/>
            <p:cNvSpPr/>
            <p:nvPr/>
          </p:nvSpPr>
          <p:spPr>
            <a:xfrm>
              <a:off x="5222050" y="4120775"/>
              <a:ext cx="567100" cy="37175"/>
            </a:xfrm>
            <a:custGeom>
              <a:avLst/>
              <a:gdLst/>
              <a:ahLst/>
              <a:cxnLst/>
              <a:rect l="l" t="t" r="r" b="b"/>
              <a:pathLst>
                <a:path w="22684" h="1487" extrusionOk="0">
                  <a:moveTo>
                    <a:pt x="18213" y="0"/>
                  </a:moveTo>
                  <a:cubicBezTo>
                    <a:pt x="12110" y="0"/>
                    <a:pt x="6034" y="334"/>
                    <a:pt x="1" y="1487"/>
                  </a:cubicBezTo>
                  <a:cubicBezTo>
                    <a:pt x="5667" y="860"/>
                    <a:pt x="11333" y="497"/>
                    <a:pt x="17028" y="497"/>
                  </a:cubicBezTo>
                  <a:cubicBezTo>
                    <a:pt x="18910" y="497"/>
                    <a:pt x="20795" y="537"/>
                    <a:pt x="22684" y="620"/>
                  </a:cubicBezTo>
                  <a:cubicBezTo>
                    <a:pt x="22684" y="420"/>
                    <a:pt x="22684" y="253"/>
                    <a:pt x="22684" y="53"/>
                  </a:cubicBezTo>
                  <a:cubicBezTo>
                    <a:pt x="21192" y="20"/>
                    <a:pt x="19701" y="0"/>
                    <a:pt x="18213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5"/>
            <p:cNvSpPr/>
            <p:nvPr/>
          </p:nvSpPr>
          <p:spPr>
            <a:xfrm>
              <a:off x="5318800" y="3954400"/>
              <a:ext cx="466175" cy="41775"/>
            </a:xfrm>
            <a:custGeom>
              <a:avLst/>
              <a:gdLst/>
              <a:ahLst/>
              <a:cxnLst/>
              <a:rect l="l" t="t" r="r" b="b"/>
              <a:pathLst>
                <a:path w="18647" h="1671" extrusionOk="0">
                  <a:moveTo>
                    <a:pt x="17861" y="0"/>
                  </a:moveTo>
                  <a:cubicBezTo>
                    <a:pt x="17756" y="0"/>
                    <a:pt x="17651" y="3"/>
                    <a:pt x="17546" y="3"/>
                  </a:cubicBezTo>
                  <a:cubicBezTo>
                    <a:pt x="17373" y="1"/>
                    <a:pt x="17201" y="1"/>
                    <a:pt x="17028" y="1"/>
                  </a:cubicBezTo>
                  <a:cubicBezTo>
                    <a:pt x="13468" y="1"/>
                    <a:pt x="9938" y="323"/>
                    <a:pt x="6438" y="737"/>
                  </a:cubicBezTo>
                  <a:cubicBezTo>
                    <a:pt x="4270" y="1004"/>
                    <a:pt x="2135" y="1370"/>
                    <a:pt x="0" y="1671"/>
                  </a:cubicBezTo>
                  <a:cubicBezTo>
                    <a:pt x="4939" y="1193"/>
                    <a:pt x="9856" y="567"/>
                    <a:pt x="14820" y="567"/>
                  </a:cubicBezTo>
                  <a:cubicBezTo>
                    <a:pt x="16092" y="567"/>
                    <a:pt x="17367" y="608"/>
                    <a:pt x="18647" y="703"/>
                  </a:cubicBezTo>
                  <a:cubicBezTo>
                    <a:pt x="18647" y="503"/>
                    <a:pt x="18647" y="303"/>
                    <a:pt x="18647" y="136"/>
                  </a:cubicBezTo>
                  <a:cubicBezTo>
                    <a:pt x="18385" y="17"/>
                    <a:pt x="18123" y="0"/>
                    <a:pt x="17861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5"/>
            <p:cNvSpPr/>
            <p:nvPr/>
          </p:nvSpPr>
          <p:spPr>
            <a:xfrm>
              <a:off x="6031800" y="3884400"/>
              <a:ext cx="217675" cy="149300"/>
            </a:xfrm>
            <a:custGeom>
              <a:avLst/>
              <a:gdLst/>
              <a:ahLst/>
              <a:cxnLst/>
              <a:rect l="l" t="t" r="r" b="b"/>
              <a:pathLst>
                <a:path w="8707" h="5972" extrusionOk="0">
                  <a:moveTo>
                    <a:pt x="201" y="1"/>
                  </a:moveTo>
                  <a:lnTo>
                    <a:pt x="201" y="1"/>
                  </a:lnTo>
                  <a:cubicBezTo>
                    <a:pt x="234" y="301"/>
                    <a:pt x="201" y="635"/>
                    <a:pt x="1" y="901"/>
                  </a:cubicBezTo>
                  <a:cubicBezTo>
                    <a:pt x="34" y="968"/>
                    <a:pt x="34" y="1035"/>
                    <a:pt x="34" y="1102"/>
                  </a:cubicBezTo>
                  <a:cubicBezTo>
                    <a:pt x="3403" y="1902"/>
                    <a:pt x="6172" y="3737"/>
                    <a:pt x="8707" y="5972"/>
                  </a:cubicBezTo>
                  <a:cubicBezTo>
                    <a:pt x="6605" y="2936"/>
                    <a:pt x="3636" y="1168"/>
                    <a:pt x="201" y="1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5845000" y="4127100"/>
              <a:ext cx="140125" cy="31700"/>
            </a:xfrm>
            <a:custGeom>
              <a:avLst/>
              <a:gdLst/>
              <a:ahLst/>
              <a:cxnLst/>
              <a:rect l="l" t="t" r="r" b="b"/>
              <a:pathLst>
                <a:path w="5605" h="1268" extrusionOk="0">
                  <a:moveTo>
                    <a:pt x="1613" y="0"/>
                  </a:moveTo>
                  <a:cubicBezTo>
                    <a:pt x="1267" y="0"/>
                    <a:pt x="918" y="38"/>
                    <a:pt x="568" y="133"/>
                  </a:cubicBezTo>
                  <a:cubicBezTo>
                    <a:pt x="301" y="167"/>
                    <a:pt x="101" y="300"/>
                    <a:pt x="1" y="533"/>
                  </a:cubicBezTo>
                  <a:cubicBezTo>
                    <a:pt x="1869" y="767"/>
                    <a:pt x="3737" y="1034"/>
                    <a:pt x="5605" y="1267"/>
                  </a:cubicBezTo>
                  <a:cubicBezTo>
                    <a:pt x="5304" y="1034"/>
                    <a:pt x="5004" y="800"/>
                    <a:pt x="4704" y="533"/>
                  </a:cubicBezTo>
                  <a:cubicBezTo>
                    <a:pt x="4659" y="556"/>
                    <a:pt x="4617" y="565"/>
                    <a:pt x="4577" y="565"/>
                  </a:cubicBezTo>
                  <a:cubicBezTo>
                    <a:pt x="4442" y="565"/>
                    <a:pt x="4333" y="459"/>
                    <a:pt x="4204" y="433"/>
                  </a:cubicBezTo>
                  <a:cubicBezTo>
                    <a:pt x="3344" y="242"/>
                    <a:pt x="2485" y="0"/>
                    <a:pt x="1613" y="0"/>
                  </a:cubicBezTo>
                  <a:close/>
                </a:path>
              </a:pathLst>
            </a:custGeom>
            <a:solidFill>
              <a:srgbClr val="95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5"/>
            <p:cNvSpPr/>
            <p:nvPr/>
          </p:nvSpPr>
          <p:spPr>
            <a:xfrm>
              <a:off x="5542275" y="2440275"/>
              <a:ext cx="2090700" cy="1606775"/>
            </a:xfrm>
            <a:custGeom>
              <a:avLst/>
              <a:gdLst/>
              <a:ahLst/>
              <a:cxnLst/>
              <a:rect l="l" t="t" r="r" b="b"/>
              <a:pathLst>
                <a:path w="83628" h="64271" extrusionOk="0">
                  <a:moveTo>
                    <a:pt x="17063" y="0"/>
                  </a:moveTo>
                  <a:cubicBezTo>
                    <a:pt x="16874" y="0"/>
                    <a:pt x="16663" y="70"/>
                    <a:pt x="16413" y="225"/>
                  </a:cubicBezTo>
                  <a:cubicBezTo>
                    <a:pt x="13344" y="2193"/>
                    <a:pt x="10242" y="4127"/>
                    <a:pt x="7139" y="6062"/>
                  </a:cubicBezTo>
                  <a:cubicBezTo>
                    <a:pt x="4771" y="7530"/>
                    <a:pt x="2369" y="9031"/>
                    <a:pt x="1" y="10499"/>
                  </a:cubicBezTo>
                  <a:cubicBezTo>
                    <a:pt x="1602" y="12000"/>
                    <a:pt x="3237" y="13501"/>
                    <a:pt x="4804" y="15035"/>
                  </a:cubicBezTo>
                  <a:cubicBezTo>
                    <a:pt x="7073" y="17237"/>
                    <a:pt x="9341" y="19472"/>
                    <a:pt x="11476" y="21807"/>
                  </a:cubicBezTo>
                  <a:cubicBezTo>
                    <a:pt x="13110" y="23608"/>
                    <a:pt x="14778" y="25376"/>
                    <a:pt x="16379" y="27177"/>
                  </a:cubicBezTo>
                  <a:cubicBezTo>
                    <a:pt x="19815" y="31113"/>
                    <a:pt x="23084" y="35183"/>
                    <a:pt x="26086" y="39486"/>
                  </a:cubicBezTo>
                  <a:cubicBezTo>
                    <a:pt x="28254" y="42588"/>
                    <a:pt x="30389" y="45724"/>
                    <a:pt x="31957" y="49193"/>
                  </a:cubicBezTo>
                  <a:cubicBezTo>
                    <a:pt x="33191" y="51895"/>
                    <a:pt x="33992" y="54664"/>
                    <a:pt x="34325" y="57599"/>
                  </a:cubicBezTo>
                  <a:cubicBezTo>
                    <a:pt x="34325" y="57833"/>
                    <a:pt x="34225" y="58199"/>
                    <a:pt x="34559" y="58266"/>
                  </a:cubicBezTo>
                  <a:lnTo>
                    <a:pt x="34559" y="64270"/>
                  </a:lnTo>
                  <a:cubicBezTo>
                    <a:pt x="36293" y="61869"/>
                    <a:pt x="37928" y="59634"/>
                    <a:pt x="39562" y="57366"/>
                  </a:cubicBezTo>
                  <a:cubicBezTo>
                    <a:pt x="39578" y="57367"/>
                    <a:pt x="39594" y="57367"/>
                    <a:pt x="39609" y="57367"/>
                  </a:cubicBezTo>
                  <a:cubicBezTo>
                    <a:pt x="39976" y="57367"/>
                    <a:pt x="40137" y="56988"/>
                    <a:pt x="40330" y="56732"/>
                  </a:cubicBezTo>
                  <a:cubicBezTo>
                    <a:pt x="43232" y="52896"/>
                    <a:pt x="46334" y="49226"/>
                    <a:pt x="49603" y="45690"/>
                  </a:cubicBezTo>
                  <a:cubicBezTo>
                    <a:pt x="53439" y="41521"/>
                    <a:pt x="57642" y="37751"/>
                    <a:pt x="62345" y="34583"/>
                  </a:cubicBezTo>
                  <a:lnTo>
                    <a:pt x="62345" y="34616"/>
                  </a:lnTo>
                  <a:cubicBezTo>
                    <a:pt x="63046" y="34082"/>
                    <a:pt x="63846" y="33715"/>
                    <a:pt x="64547" y="33215"/>
                  </a:cubicBezTo>
                  <a:cubicBezTo>
                    <a:pt x="69417" y="30046"/>
                    <a:pt x="74554" y="27377"/>
                    <a:pt x="79858" y="24976"/>
                  </a:cubicBezTo>
                  <a:cubicBezTo>
                    <a:pt x="79958" y="24942"/>
                    <a:pt x="80225" y="24809"/>
                    <a:pt x="80558" y="24642"/>
                  </a:cubicBezTo>
                  <a:cubicBezTo>
                    <a:pt x="81793" y="24008"/>
                    <a:pt x="82827" y="23541"/>
                    <a:pt x="83627" y="23208"/>
                  </a:cubicBezTo>
                  <a:lnTo>
                    <a:pt x="83627" y="23208"/>
                  </a:lnTo>
                  <a:cubicBezTo>
                    <a:pt x="82460" y="23541"/>
                    <a:pt x="80592" y="24142"/>
                    <a:pt x="78323" y="24842"/>
                  </a:cubicBezTo>
                  <a:cubicBezTo>
                    <a:pt x="76422" y="25409"/>
                    <a:pt x="73487" y="26310"/>
                    <a:pt x="69984" y="27544"/>
                  </a:cubicBezTo>
                  <a:cubicBezTo>
                    <a:pt x="58209" y="31781"/>
                    <a:pt x="49770" y="34883"/>
                    <a:pt x="42698" y="42121"/>
                  </a:cubicBezTo>
                  <a:cubicBezTo>
                    <a:pt x="40997" y="43889"/>
                    <a:pt x="38562" y="46725"/>
                    <a:pt x="36293" y="50794"/>
                  </a:cubicBezTo>
                  <a:cubicBezTo>
                    <a:pt x="36027" y="43255"/>
                    <a:pt x="35059" y="37118"/>
                    <a:pt x="34159" y="32781"/>
                  </a:cubicBezTo>
                  <a:cubicBezTo>
                    <a:pt x="33391" y="29012"/>
                    <a:pt x="32791" y="26177"/>
                    <a:pt x="31390" y="22407"/>
                  </a:cubicBezTo>
                  <a:cubicBezTo>
                    <a:pt x="29422" y="17137"/>
                    <a:pt x="26653" y="12300"/>
                    <a:pt x="23351" y="7730"/>
                  </a:cubicBezTo>
                  <a:cubicBezTo>
                    <a:pt x="21616" y="5328"/>
                    <a:pt x="19782" y="2927"/>
                    <a:pt x="17947" y="592"/>
                  </a:cubicBezTo>
                  <a:cubicBezTo>
                    <a:pt x="17668" y="227"/>
                    <a:pt x="17403" y="0"/>
                    <a:pt x="170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5"/>
            <p:cNvSpPr/>
            <p:nvPr/>
          </p:nvSpPr>
          <p:spPr>
            <a:xfrm>
              <a:off x="4916850" y="3048800"/>
              <a:ext cx="1384325" cy="812575"/>
            </a:xfrm>
            <a:custGeom>
              <a:avLst/>
              <a:gdLst/>
              <a:ahLst/>
              <a:cxnLst/>
              <a:rect l="l" t="t" r="r" b="b"/>
              <a:pathLst>
                <a:path w="55373" h="32503" extrusionOk="0">
                  <a:moveTo>
                    <a:pt x="21649" y="1"/>
                  </a:moveTo>
                  <a:cubicBezTo>
                    <a:pt x="21549" y="134"/>
                    <a:pt x="21482" y="268"/>
                    <a:pt x="21349" y="368"/>
                  </a:cubicBezTo>
                  <a:cubicBezTo>
                    <a:pt x="19914" y="1335"/>
                    <a:pt x="18547" y="2369"/>
                    <a:pt x="17179" y="3370"/>
                  </a:cubicBezTo>
                  <a:cubicBezTo>
                    <a:pt x="14077" y="5672"/>
                    <a:pt x="11275" y="8273"/>
                    <a:pt x="8439" y="10909"/>
                  </a:cubicBezTo>
                  <a:cubicBezTo>
                    <a:pt x="5637" y="13511"/>
                    <a:pt x="3002" y="16346"/>
                    <a:pt x="367" y="19148"/>
                  </a:cubicBezTo>
                  <a:cubicBezTo>
                    <a:pt x="200" y="19315"/>
                    <a:pt x="0" y="19481"/>
                    <a:pt x="0" y="19782"/>
                  </a:cubicBezTo>
                  <a:cubicBezTo>
                    <a:pt x="176" y="20016"/>
                    <a:pt x="428" y="20121"/>
                    <a:pt x="712" y="20121"/>
                  </a:cubicBezTo>
                  <a:cubicBezTo>
                    <a:pt x="752" y="20121"/>
                    <a:pt x="793" y="20119"/>
                    <a:pt x="834" y="20115"/>
                  </a:cubicBezTo>
                  <a:cubicBezTo>
                    <a:pt x="893" y="20113"/>
                    <a:pt x="953" y="20112"/>
                    <a:pt x="1012" y="20112"/>
                  </a:cubicBezTo>
                  <a:cubicBezTo>
                    <a:pt x="1849" y="20112"/>
                    <a:pt x="2661" y="20320"/>
                    <a:pt x="3503" y="20382"/>
                  </a:cubicBezTo>
                  <a:cubicBezTo>
                    <a:pt x="7105" y="20649"/>
                    <a:pt x="10674" y="20983"/>
                    <a:pt x="14244" y="21316"/>
                  </a:cubicBezTo>
                  <a:cubicBezTo>
                    <a:pt x="18280" y="21683"/>
                    <a:pt x="22283" y="22083"/>
                    <a:pt x="26285" y="22617"/>
                  </a:cubicBezTo>
                  <a:cubicBezTo>
                    <a:pt x="31623" y="23284"/>
                    <a:pt x="36960" y="24185"/>
                    <a:pt x="42163" y="25619"/>
                  </a:cubicBezTo>
                  <a:cubicBezTo>
                    <a:pt x="45766" y="26620"/>
                    <a:pt x="49269" y="27888"/>
                    <a:pt x="52271" y="30223"/>
                  </a:cubicBezTo>
                  <a:cubicBezTo>
                    <a:pt x="52971" y="30790"/>
                    <a:pt x="53572" y="31457"/>
                    <a:pt x="54239" y="32091"/>
                  </a:cubicBezTo>
                  <a:cubicBezTo>
                    <a:pt x="54401" y="32253"/>
                    <a:pt x="54629" y="32503"/>
                    <a:pt x="54852" y="32503"/>
                  </a:cubicBezTo>
                  <a:cubicBezTo>
                    <a:pt x="54904" y="32503"/>
                    <a:pt x="54955" y="32489"/>
                    <a:pt x="55006" y="32457"/>
                  </a:cubicBezTo>
                  <a:cubicBezTo>
                    <a:pt x="55373" y="32191"/>
                    <a:pt x="55106" y="31824"/>
                    <a:pt x="54973" y="31523"/>
                  </a:cubicBezTo>
                  <a:cubicBezTo>
                    <a:pt x="54706" y="30990"/>
                    <a:pt x="54406" y="30456"/>
                    <a:pt x="54039" y="30022"/>
                  </a:cubicBezTo>
                  <a:cubicBezTo>
                    <a:pt x="53905" y="29889"/>
                    <a:pt x="53772" y="29756"/>
                    <a:pt x="53638" y="29655"/>
                  </a:cubicBezTo>
                  <a:cubicBezTo>
                    <a:pt x="53605" y="29522"/>
                    <a:pt x="53538" y="29422"/>
                    <a:pt x="53505" y="29355"/>
                  </a:cubicBezTo>
                  <a:cubicBezTo>
                    <a:pt x="51036" y="25319"/>
                    <a:pt x="48134" y="21616"/>
                    <a:pt x="44899" y="18181"/>
                  </a:cubicBezTo>
                  <a:cubicBezTo>
                    <a:pt x="42731" y="15846"/>
                    <a:pt x="40462" y="13611"/>
                    <a:pt x="38027" y="11576"/>
                  </a:cubicBezTo>
                  <a:cubicBezTo>
                    <a:pt x="34558" y="8674"/>
                    <a:pt x="30955" y="6005"/>
                    <a:pt x="27253" y="3437"/>
                  </a:cubicBezTo>
                  <a:cubicBezTo>
                    <a:pt x="26252" y="2770"/>
                    <a:pt x="25251" y="2069"/>
                    <a:pt x="24251" y="1402"/>
                  </a:cubicBezTo>
                  <a:cubicBezTo>
                    <a:pt x="24251" y="1469"/>
                    <a:pt x="24251" y="1535"/>
                    <a:pt x="24217" y="1602"/>
                  </a:cubicBezTo>
                  <a:cubicBezTo>
                    <a:pt x="23517" y="835"/>
                    <a:pt x="22716" y="201"/>
                    <a:pt x="21649" y="1"/>
                  </a:cubicBezTo>
                  <a:close/>
                </a:path>
              </a:pathLst>
            </a:custGeom>
            <a:solidFill>
              <a:srgbClr val="F7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4636650" y="3556550"/>
              <a:ext cx="1722075" cy="527425"/>
            </a:xfrm>
            <a:custGeom>
              <a:avLst/>
              <a:gdLst/>
              <a:ahLst/>
              <a:cxnLst/>
              <a:rect l="l" t="t" r="r" b="b"/>
              <a:pathLst>
                <a:path w="68883" h="21097" extrusionOk="0">
                  <a:moveTo>
                    <a:pt x="14942" y="1"/>
                  </a:moveTo>
                  <a:cubicBezTo>
                    <a:pt x="14743" y="1"/>
                    <a:pt x="14552" y="46"/>
                    <a:pt x="14377" y="206"/>
                  </a:cubicBezTo>
                  <a:cubicBezTo>
                    <a:pt x="14377" y="406"/>
                    <a:pt x="14277" y="572"/>
                    <a:pt x="14143" y="706"/>
                  </a:cubicBezTo>
                  <a:cubicBezTo>
                    <a:pt x="11542" y="3341"/>
                    <a:pt x="9140" y="6143"/>
                    <a:pt x="6671" y="8912"/>
                  </a:cubicBezTo>
                  <a:cubicBezTo>
                    <a:pt x="4437" y="11447"/>
                    <a:pt x="2135" y="13949"/>
                    <a:pt x="0" y="16617"/>
                  </a:cubicBezTo>
                  <a:cubicBezTo>
                    <a:pt x="3536" y="16217"/>
                    <a:pt x="7038" y="15550"/>
                    <a:pt x="10541" y="14883"/>
                  </a:cubicBezTo>
                  <a:cubicBezTo>
                    <a:pt x="16612" y="13682"/>
                    <a:pt x="22650" y="12314"/>
                    <a:pt x="28687" y="11080"/>
                  </a:cubicBezTo>
                  <a:cubicBezTo>
                    <a:pt x="32857" y="10246"/>
                    <a:pt x="37060" y="9646"/>
                    <a:pt x="41296" y="9379"/>
                  </a:cubicBezTo>
                  <a:cubicBezTo>
                    <a:pt x="42267" y="9325"/>
                    <a:pt x="43240" y="9298"/>
                    <a:pt x="44214" y="9298"/>
                  </a:cubicBezTo>
                  <a:cubicBezTo>
                    <a:pt x="46856" y="9298"/>
                    <a:pt x="49505" y="9498"/>
                    <a:pt x="52137" y="9913"/>
                  </a:cubicBezTo>
                  <a:cubicBezTo>
                    <a:pt x="55740" y="10480"/>
                    <a:pt x="59142" y="11580"/>
                    <a:pt x="62078" y="13782"/>
                  </a:cubicBezTo>
                  <a:cubicBezTo>
                    <a:pt x="64579" y="15650"/>
                    <a:pt x="66581" y="17852"/>
                    <a:pt x="67715" y="20787"/>
                  </a:cubicBezTo>
                  <a:cubicBezTo>
                    <a:pt x="67814" y="21023"/>
                    <a:pt x="67970" y="21097"/>
                    <a:pt x="68144" y="21097"/>
                  </a:cubicBezTo>
                  <a:cubicBezTo>
                    <a:pt x="68264" y="21097"/>
                    <a:pt x="68393" y="21061"/>
                    <a:pt x="68516" y="21020"/>
                  </a:cubicBezTo>
                  <a:cubicBezTo>
                    <a:pt x="68849" y="20820"/>
                    <a:pt x="68883" y="20487"/>
                    <a:pt x="68849" y="20120"/>
                  </a:cubicBezTo>
                  <a:cubicBezTo>
                    <a:pt x="68749" y="19453"/>
                    <a:pt x="68682" y="18752"/>
                    <a:pt x="68349" y="18118"/>
                  </a:cubicBezTo>
                  <a:cubicBezTo>
                    <a:pt x="68215" y="17918"/>
                    <a:pt x="68115" y="17718"/>
                    <a:pt x="68015" y="17518"/>
                  </a:cubicBezTo>
                  <a:cubicBezTo>
                    <a:pt x="67348" y="14382"/>
                    <a:pt x="65513" y="11947"/>
                    <a:pt x="63078" y="9913"/>
                  </a:cubicBezTo>
                  <a:cubicBezTo>
                    <a:pt x="60977" y="8178"/>
                    <a:pt x="58408" y="7144"/>
                    <a:pt x="55840" y="6243"/>
                  </a:cubicBezTo>
                  <a:cubicBezTo>
                    <a:pt x="50503" y="4409"/>
                    <a:pt x="44999" y="3408"/>
                    <a:pt x="39462" y="2641"/>
                  </a:cubicBezTo>
                  <a:cubicBezTo>
                    <a:pt x="36559" y="2240"/>
                    <a:pt x="33624" y="1873"/>
                    <a:pt x="30689" y="1640"/>
                  </a:cubicBezTo>
                  <a:cubicBezTo>
                    <a:pt x="27686" y="1406"/>
                    <a:pt x="24684" y="1073"/>
                    <a:pt x="21649" y="773"/>
                  </a:cubicBezTo>
                  <a:cubicBezTo>
                    <a:pt x="20664" y="744"/>
                    <a:pt x="19679" y="550"/>
                    <a:pt x="18674" y="550"/>
                  </a:cubicBezTo>
                  <a:cubicBezTo>
                    <a:pt x="18488" y="550"/>
                    <a:pt x="18301" y="557"/>
                    <a:pt x="18113" y="572"/>
                  </a:cubicBezTo>
                  <a:cubicBezTo>
                    <a:pt x="18113" y="572"/>
                    <a:pt x="18113" y="572"/>
                    <a:pt x="18113" y="606"/>
                  </a:cubicBezTo>
                  <a:cubicBezTo>
                    <a:pt x="18080" y="572"/>
                    <a:pt x="18080" y="506"/>
                    <a:pt x="18046" y="472"/>
                  </a:cubicBezTo>
                  <a:cubicBezTo>
                    <a:pt x="17246" y="172"/>
                    <a:pt x="16412" y="206"/>
                    <a:pt x="15611" y="72"/>
                  </a:cubicBezTo>
                  <a:cubicBezTo>
                    <a:pt x="15385" y="55"/>
                    <a:pt x="15159" y="1"/>
                    <a:pt x="14942" y="1"/>
                  </a:cubicBezTo>
                  <a:close/>
                </a:path>
              </a:pathLst>
            </a:custGeom>
            <a:solidFill>
              <a:srgbClr val="F7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>
              <a:off x="5317950" y="2758600"/>
              <a:ext cx="1082475" cy="1322650"/>
            </a:xfrm>
            <a:custGeom>
              <a:avLst/>
              <a:gdLst/>
              <a:ahLst/>
              <a:cxnLst/>
              <a:rect l="l" t="t" r="r" b="b"/>
              <a:pathLst>
                <a:path w="43299" h="52906" extrusionOk="0">
                  <a:moveTo>
                    <a:pt x="11109" y="1"/>
                  </a:moveTo>
                  <a:cubicBezTo>
                    <a:pt x="11109" y="1"/>
                    <a:pt x="11042" y="34"/>
                    <a:pt x="11009" y="34"/>
                  </a:cubicBezTo>
                  <a:cubicBezTo>
                    <a:pt x="10909" y="267"/>
                    <a:pt x="10742" y="434"/>
                    <a:pt x="10508" y="534"/>
                  </a:cubicBezTo>
                  <a:cubicBezTo>
                    <a:pt x="6806" y="2536"/>
                    <a:pt x="3403" y="5004"/>
                    <a:pt x="1" y="7473"/>
                  </a:cubicBezTo>
                  <a:cubicBezTo>
                    <a:pt x="268" y="7873"/>
                    <a:pt x="701" y="8106"/>
                    <a:pt x="1102" y="8340"/>
                  </a:cubicBezTo>
                  <a:cubicBezTo>
                    <a:pt x="7506" y="12409"/>
                    <a:pt x="13877" y="16579"/>
                    <a:pt x="19948" y="21216"/>
                  </a:cubicBezTo>
                  <a:cubicBezTo>
                    <a:pt x="23885" y="24251"/>
                    <a:pt x="27487" y="27654"/>
                    <a:pt x="30756" y="31423"/>
                  </a:cubicBezTo>
                  <a:cubicBezTo>
                    <a:pt x="34025" y="35192"/>
                    <a:pt x="36961" y="39162"/>
                    <a:pt x="39329" y="43565"/>
                  </a:cubicBezTo>
                  <a:cubicBezTo>
                    <a:pt x="40763" y="46267"/>
                    <a:pt x="42031" y="49036"/>
                    <a:pt x="42164" y="52171"/>
                  </a:cubicBezTo>
                  <a:cubicBezTo>
                    <a:pt x="42164" y="52471"/>
                    <a:pt x="42131" y="52905"/>
                    <a:pt x="42665" y="52905"/>
                  </a:cubicBezTo>
                  <a:cubicBezTo>
                    <a:pt x="42998" y="52705"/>
                    <a:pt x="42998" y="52338"/>
                    <a:pt x="43065" y="52038"/>
                  </a:cubicBezTo>
                  <a:cubicBezTo>
                    <a:pt x="43298" y="50737"/>
                    <a:pt x="43232" y="49469"/>
                    <a:pt x="43165" y="48168"/>
                  </a:cubicBezTo>
                  <a:cubicBezTo>
                    <a:pt x="43098" y="47902"/>
                    <a:pt x="42998" y="47635"/>
                    <a:pt x="42931" y="47368"/>
                  </a:cubicBezTo>
                  <a:cubicBezTo>
                    <a:pt x="42998" y="43832"/>
                    <a:pt x="42264" y="40396"/>
                    <a:pt x="40863" y="37127"/>
                  </a:cubicBezTo>
                  <a:cubicBezTo>
                    <a:pt x="38795" y="32257"/>
                    <a:pt x="35626" y="28087"/>
                    <a:pt x="32491" y="23851"/>
                  </a:cubicBezTo>
                  <a:cubicBezTo>
                    <a:pt x="29956" y="20415"/>
                    <a:pt x="27287" y="17079"/>
                    <a:pt x="24485" y="13877"/>
                  </a:cubicBezTo>
                  <a:cubicBezTo>
                    <a:pt x="22017" y="11042"/>
                    <a:pt x="19515" y="8240"/>
                    <a:pt x="16813" y="5638"/>
                  </a:cubicBezTo>
                  <a:cubicBezTo>
                    <a:pt x="15879" y="4637"/>
                    <a:pt x="14945" y="3603"/>
                    <a:pt x="13877" y="2736"/>
                  </a:cubicBezTo>
                  <a:cubicBezTo>
                    <a:pt x="13911" y="2703"/>
                    <a:pt x="13911" y="2669"/>
                    <a:pt x="13911" y="2636"/>
                  </a:cubicBezTo>
                  <a:cubicBezTo>
                    <a:pt x="13244" y="1502"/>
                    <a:pt x="12176" y="734"/>
                    <a:pt x="11109" y="1"/>
                  </a:cubicBezTo>
                  <a:close/>
                </a:path>
              </a:pathLst>
            </a:custGeom>
            <a:solidFill>
              <a:srgbClr val="F7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5"/>
            <p:cNvSpPr/>
            <p:nvPr/>
          </p:nvSpPr>
          <p:spPr>
            <a:xfrm>
              <a:off x="6401225" y="3495475"/>
              <a:ext cx="1623700" cy="595800"/>
            </a:xfrm>
            <a:custGeom>
              <a:avLst/>
              <a:gdLst/>
              <a:ahLst/>
              <a:cxnLst/>
              <a:rect l="l" t="t" r="r" b="b"/>
              <a:pathLst>
                <a:path w="64948" h="23832" extrusionOk="0">
                  <a:moveTo>
                    <a:pt x="31296" y="1"/>
                  </a:moveTo>
                  <a:cubicBezTo>
                    <a:pt x="29430" y="1"/>
                    <a:pt x="27569" y="92"/>
                    <a:pt x="25719" y="414"/>
                  </a:cubicBezTo>
                  <a:cubicBezTo>
                    <a:pt x="22417" y="947"/>
                    <a:pt x="19281" y="1848"/>
                    <a:pt x="16312" y="3416"/>
                  </a:cubicBezTo>
                  <a:cubicBezTo>
                    <a:pt x="16079" y="3549"/>
                    <a:pt x="14711" y="4517"/>
                    <a:pt x="14678" y="4517"/>
                  </a:cubicBezTo>
                  <a:cubicBezTo>
                    <a:pt x="14444" y="4750"/>
                    <a:pt x="14211" y="4917"/>
                    <a:pt x="14011" y="5150"/>
                  </a:cubicBezTo>
                  <a:cubicBezTo>
                    <a:pt x="12310" y="7185"/>
                    <a:pt x="10575" y="9153"/>
                    <a:pt x="8907" y="11221"/>
                  </a:cubicBezTo>
                  <a:cubicBezTo>
                    <a:pt x="6906" y="13757"/>
                    <a:pt x="4904" y="16325"/>
                    <a:pt x="3103" y="19060"/>
                  </a:cubicBezTo>
                  <a:cubicBezTo>
                    <a:pt x="1935" y="20495"/>
                    <a:pt x="901" y="22062"/>
                    <a:pt x="1" y="23730"/>
                  </a:cubicBezTo>
                  <a:cubicBezTo>
                    <a:pt x="65" y="23795"/>
                    <a:pt x="144" y="23832"/>
                    <a:pt x="227" y="23832"/>
                  </a:cubicBezTo>
                  <a:cubicBezTo>
                    <a:pt x="273" y="23832"/>
                    <a:pt x="320" y="23821"/>
                    <a:pt x="368" y="23797"/>
                  </a:cubicBezTo>
                  <a:cubicBezTo>
                    <a:pt x="635" y="23430"/>
                    <a:pt x="868" y="22996"/>
                    <a:pt x="1168" y="22663"/>
                  </a:cubicBezTo>
                  <a:cubicBezTo>
                    <a:pt x="3503" y="20161"/>
                    <a:pt x="6172" y="18193"/>
                    <a:pt x="9274" y="16759"/>
                  </a:cubicBezTo>
                  <a:cubicBezTo>
                    <a:pt x="13677" y="14724"/>
                    <a:pt x="18347" y="13790"/>
                    <a:pt x="23151" y="13456"/>
                  </a:cubicBezTo>
                  <a:cubicBezTo>
                    <a:pt x="23801" y="13390"/>
                    <a:pt x="24452" y="13356"/>
                    <a:pt x="25102" y="13356"/>
                  </a:cubicBezTo>
                  <a:cubicBezTo>
                    <a:pt x="25752" y="13356"/>
                    <a:pt x="26403" y="13390"/>
                    <a:pt x="27053" y="13456"/>
                  </a:cubicBezTo>
                  <a:cubicBezTo>
                    <a:pt x="29021" y="13456"/>
                    <a:pt x="30956" y="13690"/>
                    <a:pt x="32891" y="13823"/>
                  </a:cubicBezTo>
                  <a:cubicBezTo>
                    <a:pt x="36827" y="14057"/>
                    <a:pt x="40630" y="14957"/>
                    <a:pt x="44499" y="15591"/>
                  </a:cubicBezTo>
                  <a:cubicBezTo>
                    <a:pt x="46334" y="15891"/>
                    <a:pt x="48135" y="16492"/>
                    <a:pt x="50036" y="16659"/>
                  </a:cubicBezTo>
                  <a:cubicBezTo>
                    <a:pt x="50804" y="16959"/>
                    <a:pt x="51638" y="16992"/>
                    <a:pt x="52472" y="17126"/>
                  </a:cubicBezTo>
                  <a:cubicBezTo>
                    <a:pt x="56608" y="17926"/>
                    <a:pt x="60777" y="18593"/>
                    <a:pt x="64947" y="19060"/>
                  </a:cubicBezTo>
                  <a:cubicBezTo>
                    <a:pt x="64880" y="18693"/>
                    <a:pt x="64680" y="18427"/>
                    <a:pt x="64480" y="18160"/>
                  </a:cubicBezTo>
                  <a:cubicBezTo>
                    <a:pt x="61645" y="13923"/>
                    <a:pt x="58743" y="9754"/>
                    <a:pt x="55974" y="5484"/>
                  </a:cubicBezTo>
                  <a:cubicBezTo>
                    <a:pt x="55140" y="4150"/>
                    <a:pt x="54073" y="3516"/>
                    <a:pt x="52638" y="3182"/>
                  </a:cubicBezTo>
                  <a:cubicBezTo>
                    <a:pt x="48936" y="2248"/>
                    <a:pt x="45233" y="1514"/>
                    <a:pt x="41497" y="914"/>
                  </a:cubicBezTo>
                  <a:cubicBezTo>
                    <a:pt x="39329" y="580"/>
                    <a:pt x="37161" y="180"/>
                    <a:pt x="34992" y="80"/>
                  </a:cubicBezTo>
                  <a:cubicBezTo>
                    <a:pt x="33760" y="40"/>
                    <a:pt x="32527" y="1"/>
                    <a:pt x="31296" y="1"/>
                  </a:cubicBezTo>
                  <a:close/>
                </a:path>
              </a:pathLst>
            </a:custGeom>
            <a:solidFill>
              <a:srgbClr val="F6F7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5"/>
            <p:cNvSpPr/>
            <p:nvPr/>
          </p:nvSpPr>
          <p:spPr>
            <a:xfrm>
              <a:off x="5859175" y="4099775"/>
              <a:ext cx="103425" cy="42225"/>
            </a:xfrm>
            <a:custGeom>
              <a:avLst/>
              <a:gdLst/>
              <a:ahLst/>
              <a:cxnLst/>
              <a:rect l="l" t="t" r="r" b="b"/>
              <a:pathLst>
                <a:path w="4137" h="1689" extrusionOk="0">
                  <a:moveTo>
                    <a:pt x="1928" y="0"/>
                  </a:moveTo>
                  <a:cubicBezTo>
                    <a:pt x="1848" y="0"/>
                    <a:pt x="1762" y="27"/>
                    <a:pt x="1668" y="92"/>
                  </a:cubicBezTo>
                  <a:cubicBezTo>
                    <a:pt x="1135" y="526"/>
                    <a:pt x="468" y="726"/>
                    <a:pt x="1" y="1226"/>
                  </a:cubicBezTo>
                  <a:cubicBezTo>
                    <a:pt x="334" y="1293"/>
                    <a:pt x="668" y="1360"/>
                    <a:pt x="1001" y="1360"/>
                  </a:cubicBezTo>
                  <a:cubicBezTo>
                    <a:pt x="1867" y="1360"/>
                    <a:pt x="2688" y="1689"/>
                    <a:pt x="3537" y="1689"/>
                  </a:cubicBezTo>
                  <a:cubicBezTo>
                    <a:pt x="3735" y="1689"/>
                    <a:pt x="3935" y="1671"/>
                    <a:pt x="4137" y="1626"/>
                  </a:cubicBezTo>
                  <a:cubicBezTo>
                    <a:pt x="3603" y="1193"/>
                    <a:pt x="3036" y="759"/>
                    <a:pt x="2469" y="292"/>
                  </a:cubicBezTo>
                  <a:cubicBezTo>
                    <a:pt x="2301" y="172"/>
                    <a:pt x="2133" y="0"/>
                    <a:pt x="1928" y="0"/>
                  </a:cubicBezTo>
                  <a:close/>
                </a:path>
              </a:pathLst>
            </a:custGeom>
            <a:solidFill>
              <a:srgbClr val="CDB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5"/>
            <p:cNvSpPr/>
            <p:nvPr/>
          </p:nvSpPr>
          <p:spPr>
            <a:xfrm>
              <a:off x="4913500" y="2945400"/>
              <a:ext cx="1508600" cy="1140000"/>
            </a:xfrm>
            <a:custGeom>
              <a:avLst/>
              <a:gdLst/>
              <a:ahLst/>
              <a:cxnLst/>
              <a:rect l="l" t="t" r="r" b="b"/>
              <a:pathLst>
                <a:path w="60344" h="45600" extrusionOk="0">
                  <a:moveTo>
                    <a:pt x="16179" y="1"/>
                  </a:moveTo>
                  <a:lnTo>
                    <a:pt x="16179" y="1"/>
                  </a:lnTo>
                  <a:cubicBezTo>
                    <a:pt x="28855" y="10208"/>
                    <a:pt x="45033" y="17747"/>
                    <a:pt x="55107" y="36527"/>
                  </a:cubicBezTo>
                  <a:cubicBezTo>
                    <a:pt x="48135" y="27454"/>
                    <a:pt x="18581" y="24885"/>
                    <a:pt x="1" y="24285"/>
                  </a:cubicBezTo>
                  <a:lnTo>
                    <a:pt x="1" y="24285"/>
                  </a:lnTo>
                  <a:cubicBezTo>
                    <a:pt x="9574" y="26786"/>
                    <a:pt x="47034" y="24518"/>
                    <a:pt x="55507" y="38928"/>
                  </a:cubicBezTo>
                  <a:cubicBezTo>
                    <a:pt x="57141" y="40897"/>
                    <a:pt x="56908" y="44366"/>
                    <a:pt x="57909" y="45600"/>
                  </a:cubicBezTo>
                  <a:cubicBezTo>
                    <a:pt x="60344" y="30589"/>
                    <a:pt x="31223" y="8307"/>
                    <a:pt x="16179" y="1"/>
                  </a:cubicBezTo>
                  <a:close/>
                </a:path>
              </a:pathLst>
            </a:custGeom>
            <a:solidFill>
              <a:srgbClr val="AD96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5"/>
            <p:cNvSpPr/>
            <p:nvPr/>
          </p:nvSpPr>
          <p:spPr>
            <a:xfrm>
              <a:off x="5538200" y="2705250"/>
              <a:ext cx="1562725" cy="1385775"/>
            </a:xfrm>
            <a:custGeom>
              <a:avLst/>
              <a:gdLst/>
              <a:ahLst/>
              <a:cxnLst/>
              <a:rect l="l" t="t" r="r" b="b"/>
              <a:pathLst>
                <a:path w="62509" h="55431" extrusionOk="0">
                  <a:moveTo>
                    <a:pt x="318" y="0"/>
                  </a:moveTo>
                  <a:cubicBezTo>
                    <a:pt x="0" y="0"/>
                    <a:pt x="1205" y="1412"/>
                    <a:pt x="1665" y="1668"/>
                  </a:cubicBezTo>
                  <a:cubicBezTo>
                    <a:pt x="10872" y="11675"/>
                    <a:pt x="35956" y="32990"/>
                    <a:pt x="34055" y="53605"/>
                  </a:cubicBezTo>
                  <a:cubicBezTo>
                    <a:pt x="33758" y="54868"/>
                    <a:pt x="33754" y="55430"/>
                    <a:pt x="34017" y="55430"/>
                  </a:cubicBezTo>
                  <a:cubicBezTo>
                    <a:pt x="35614" y="55430"/>
                    <a:pt x="47069" y="34640"/>
                    <a:pt x="62508" y="23984"/>
                  </a:cubicBezTo>
                  <a:lnTo>
                    <a:pt x="62508" y="23984"/>
                  </a:lnTo>
                  <a:cubicBezTo>
                    <a:pt x="53335" y="29688"/>
                    <a:pt x="46230" y="38461"/>
                    <a:pt x="39725" y="46767"/>
                  </a:cubicBezTo>
                  <a:cubicBezTo>
                    <a:pt x="38303" y="47352"/>
                    <a:pt x="35434" y="53000"/>
                    <a:pt x="34923" y="53000"/>
                  </a:cubicBezTo>
                  <a:cubicBezTo>
                    <a:pt x="34823" y="53000"/>
                    <a:pt x="34813" y="52784"/>
                    <a:pt x="34922" y="52270"/>
                  </a:cubicBezTo>
                  <a:cubicBezTo>
                    <a:pt x="36523" y="36159"/>
                    <a:pt x="17810" y="16612"/>
                    <a:pt x="1098" y="467"/>
                  </a:cubicBezTo>
                  <a:cubicBezTo>
                    <a:pt x="654" y="132"/>
                    <a:pt x="415" y="0"/>
                    <a:pt x="318" y="0"/>
                  </a:cubicBezTo>
                  <a:close/>
                </a:path>
              </a:pathLst>
            </a:custGeom>
            <a:solidFill>
              <a:srgbClr val="92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Ingyenes sztetoszkóprajz, ingyenes clip art és ingyenes clip art letöltése  - Egyéb">
            <a:extLst>
              <a:ext uri="{FF2B5EF4-FFF2-40B4-BE49-F238E27FC236}">
                <a16:creationId xmlns:a16="http://schemas.microsoft.com/office/drawing/2014/main" id="{DBA9A27B-8537-4A82-A4C3-2A9ED2608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727" y="262838"/>
            <a:ext cx="1737014" cy="14625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Content Placeholder 3">
            <a:extLst>
              <a:ext uri="{FF2B5EF4-FFF2-40B4-BE49-F238E27FC236}">
                <a16:creationId xmlns:a16="http://schemas.microsoft.com/office/drawing/2014/main" id="{76DCEFCD-03E9-4189-AA74-BB183936E768}"/>
              </a:ext>
            </a:extLst>
          </p:cNvPr>
          <p:cNvSpPr txBox="1"/>
          <p:nvPr/>
        </p:nvSpPr>
        <p:spPr>
          <a:xfrm>
            <a:off x="3646156" y="1907162"/>
            <a:ext cx="2887113" cy="1243333"/>
          </a:xfrm>
          <a:prstGeom prst="rect">
            <a:avLst/>
          </a:prstGeom>
          <a:noFill/>
          <a:ln w="0">
            <a:noFill/>
          </a:ln>
        </p:spPr>
        <p:txBody>
          <a:bodyPr lIns="45720" rIns="45720">
            <a:normAutofit fontScale="92500" lnSpcReduction="20000"/>
          </a:bodyPr>
          <a:lstStyle/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400" b="0" strike="noStrike" spc="-1" dirty="0">
                <a:solidFill>
                  <a:schemeClr val="bg2"/>
                </a:solidFill>
                <a:latin typeface="Garamond"/>
              </a:rPr>
              <a:t>Összefogás,</a:t>
            </a: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E</a:t>
            </a:r>
            <a:r>
              <a:rPr lang="hu-HU" sz="2400" b="0" strike="noStrike" spc="-1" dirty="0">
                <a:solidFill>
                  <a:schemeClr val="bg2"/>
                </a:solidFill>
                <a:latin typeface="Garamond"/>
              </a:rPr>
              <a:t>gyütt gondolkodás</a:t>
            </a:r>
          </a:p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Courier New"/>
              <a:buChar char="o"/>
            </a:pPr>
            <a:r>
              <a:rPr lang="hu-HU" sz="2400" spc="-1" dirty="0">
                <a:solidFill>
                  <a:schemeClr val="bg2"/>
                </a:solidFill>
                <a:latin typeface="Garamond"/>
              </a:rPr>
              <a:t>E</a:t>
            </a:r>
            <a:r>
              <a:rPr lang="hu-HU" sz="2400" b="0" strike="noStrike" spc="-1" dirty="0">
                <a:solidFill>
                  <a:schemeClr val="bg2"/>
                </a:solidFill>
                <a:latin typeface="Garamond"/>
              </a:rPr>
              <a:t>gyütt cselekvés</a:t>
            </a:r>
            <a:endParaRPr lang="hu" sz="2400" b="0" strike="noStrike" spc="-1" dirty="0">
              <a:solidFill>
                <a:schemeClr val="bg2"/>
              </a:solidFill>
              <a:latin typeface="Garamond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" sz="2400" b="0" strike="noStrike" spc="-1" dirty="0">
              <a:solidFill>
                <a:schemeClr val="bg2"/>
              </a:solidFill>
              <a:latin typeface="Garamond"/>
            </a:endParaRPr>
          </a:p>
        </p:txBody>
      </p:sp>
      <p:sp>
        <p:nvSpPr>
          <p:cNvPr id="55" name="Szövegdoboz 54">
            <a:extLst>
              <a:ext uri="{FF2B5EF4-FFF2-40B4-BE49-F238E27FC236}">
                <a16:creationId xmlns:a16="http://schemas.microsoft.com/office/drawing/2014/main" id="{4A6CD93C-2076-45FA-A074-E7046C67B8F0}"/>
              </a:ext>
            </a:extLst>
          </p:cNvPr>
          <p:cNvSpPr txBox="1"/>
          <p:nvPr/>
        </p:nvSpPr>
        <p:spPr>
          <a:xfrm>
            <a:off x="249420" y="1772493"/>
            <a:ext cx="33207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600" b="1" dirty="0">
                <a:solidFill>
                  <a:schemeClr val="dk2"/>
                </a:solidFill>
                <a:latin typeface="Libre Baskerville"/>
                <a:sym typeface="Libre Baskerville"/>
              </a:rPr>
              <a:t>J</a:t>
            </a:r>
            <a:r>
              <a:rPr lang="en-US" sz="3600" b="1" dirty="0">
                <a:solidFill>
                  <a:schemeClr val="dk2"/>
                </a:solidFill>
                <a:latin typeface="Libre Baskerville"/>
                <a:sym typeface="Libre Baskerville"/>
              </a:rPr>
              <a:t>ó </a:t>
            </a:r>
            <a:r>
              <a:rPr lang="en-US" sz="3600" b="1" dirty="0" err="1">
                <a:solidFill>
                  <a:schemeClr val="dk2"/>
                </a:solidFill>
                <a:latin typeface="Libre Baskerville"/>
                <a:sym typeface="Libre Baskerville"/>
              </a:rPr>
              <a:t>kormányzás</a:t>
            </a:r>
            <a:endParaRPr lang="hu-HU" sz="3600" b="1" dirty="0">
              <a:solidFill>
                <a:schemeClr val="dk2"/>
              </a:solidFill>
              <a:latin typeface="Libre Baskerville"/>
              <a:sym typeface="Libre Baskerville"/>
            </a:endParaRPr>
          </a:p>
        </p:txBody>
      </p:sp>
      <p:sp>
        <p:nvSpPr>
          <p:cNvPr id="49" name="Szövegdoboz 48">
            <a:extLst>
              <a:ext uri="{FF2B5EF4-FFF2-40B4-BE49-F238E27FC236}">
                <a16:creationId xmlns:a16="http://schemas.microsoft.com/office/drawing/2014/main" id="{D9EC8BAB-045F-4542-88B4-792A9E285B61}"/>
              </a:ext>
            </a:extLst>
          </p:cNvPr>
          <p:cNvSpPr txBox="1"/>
          <p:nvPr/>
        </p:nvSpPr>
        <p:spPr>
          <a:xfrm>
            <a:off x="5628686" y="2582292"/>
            <a:ext cx="31270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600" b="1" dirty="0">
                <a:solidFill>
                  <a:schemeClr val="dk2"/>
                </a:solidFill>
                <a:latin typeface="Libre Baskerville"/>
                <a:sym typeface="Libre Baskerville"/>
              </a:rPr>
              <a:t>C</a:t>
            </a:r>
            <a:r>
              <a:rPr lang="en-US" sz="3600" b="1" dirty="0" err="1">
                <a:solidFill>
                  <a:schemeClr val="dk2"/>
                </a:solidFill>
                <a:latin typeface="Libre Baskerville"/>
                <a:sym typeface="Libre Baskerville"/>
              </a:rPr>
              <a:t>ivil</a:t>
            </a:r>
            <a:r>
              <a:rPr lang="hu-HU" sz="3600" b="1" dirty="0">
                <a:solidFill>
                  <a:schemeClr val="dk2"/>
                </a:solidFill>
                <a:latin typeface="Libre Baskerville"/>
                <a:sym typeface="Libre Baskerville"/>
              </a:rPr>
              <a:t> </a:t>
            </a:r>
            <a:r>
              <a:rPr lang="en-US" sz="3600" b="1" dirty="0" err="1">
                <a:solidFill>
                  <a:schemeClr val="dk2"/>
                </a:solidFill>
                <a:latin typeface="Libre Baskerville"/>
                <a:sym typeface="Libre Baskerville"/>
              </a:rPr>
              <a:t>társadalom</a:t>
            </a:r>
            <a:endParaRPr lang="en-US" sz="3600" dirty="0"/>
          </a:p>
        </p:txBody>
      </p:sp>
      <p:sp>
        <p:nvSpPr>
          <p:cNvPr id="51" name="Szövegdoboz 50">
            <a:extLst>
              <a:ext uri="{FF2B5EF4-FFF2-40B4-BE49-F238E27FC236}">
                <a16:creationId xmlns:a16="http://schemas.microsoft.com/office/drawing/2014/main" id="{AB1726C3-74B8-4685-8C12-44856C0C520B}"/>
              </a:ext>
            </a:extLst>
          </p:cNvPr>
          <p:cNvSpPr txBox="1"/>
          <p:nvPr/>
        </p:nvSpPr>
        <p:spPr>
          <a:xfrm>
            <a:off x="1588281" y="3488407"/>
            <a:ext cx="37211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dk2"/>
                </a:solidFill>
                <a:latin typeface="Libre Baskerville"/>
                <a:sym typeface="Libre Baskerville"/>
              </a:rPr>
              <a:t>Média</a:t>
            </a:r>
            <a:r>
              <a:rPr lang="hu-HU" sz="3600" b="1" dirty="0">
                <a:solidFill>
                  <a:schemeClr val="dk2"/>
                </a:solidFill>
                <a:latin typeface="Libre Baskerville"/>
                <a:sym typeface="Libre Baskerville"/>
              </a:rPr>
              <a:t>, </a:t>
            </a:r>
            <a:r>
              <a:rPr lang="en-US" sz="2400" b="1" dirty="0" err="1">
                <a:solidFill>
                  <a:schemeClr val="dk2"/>
                </a:solidFill>
                <a:latin typeface="Libre Baskerville"/>
              </a:rPr>
              <a:t>ismert</a:t>
            </a:r>
            <a:r>
              <a:rPr lang="en-US" sz="2400" b="1" dirty="0">
                <a:solidFill>
                  <a:schemeClr val="dk2"/>
                </a:solidFill>
                <a:latin typeface="Libre Baskerville"/>
              </a:rPr>
              <a:t> </a:t>
            </a:r>
            <a:r>
              <a:rPr lang="en-US" sz="2400" b="1" dirty="0" err="1">
                <a:solidFill>
                  <a:schemeClr val="dk2"/>
                </a:solidFill>
                <a:latin typeface="Libre Baskerville"/>
              </a:rPr>
              <a:t>személyiségek</a:t>
            </a:r>
            <a:r>
              <a:rPr lang="en-US" sz="2400" b="1" dirty="0">
                <a:solidFill>
                  <a:schemeClr val="dk2"/>
                </a:solidFill>
                <a:latin typeface="Libre Baskerville"/>
              </a:rPr>
              <a:t>, </a:t>
            </a:r>
            <a:r>
              <a:rPr lang="en-US" sz="2400" b="1" dirty="0" err="1">
                <a:solidFill>
                  <a:schemeClr val="dk2"/>
                </a:solidFill>
                <a:latin typeface="Libre Baskerville"/>
              </a:rPr>
              <a:t>közösségi</a:t>
            </a:r>
            <a:r>
              <a:rPr lang="en-US" sz="2400" b="1" dirty="0">
                <a:solidFill>
                  <a:schemeClr val="dk2"/>
                </a:solidFill>
                <a:latin typeface="Libre Baskerville"/>
              </a:rPr>
              <a:t> </a:t>
            </a:r>
            <a:r>
              <a:rPr lang="en-US" sz="2400" b="1" dirty="0" err="1">
                <a:solidFill>
                  <a:schemeClr val="dk2"/>
                </a:solidFill>
                <a:latin typeface="Libre Baskerville"/>
              </a:rPr>
              <a:t>média</a:t>
            </a:r>
            <a:r>
              <a:rPr lang="en-US" sz="2400" b="1" dirty="0">
                <a:solidFill>
                  <a:schemeClr val="dk2"/>
                </a:solidFill>
                <a:latin typeface="Libre Baskerville"/>
              </a:rPr>
              <a:t>, </a:t>
            </a:r>
            <a:r>
              <a:rPr lang="en-US" sz="2400" b="1" dirty="0" err="1">
                <a:solidFill>
                  <a:schemeClr val="dk2"/>
                </a:solidFill>
                <a:latin typeface="Libre Baskerville"/>
              </a:rPr>
              <a:t>sajtó</a:t>
            </a:r>
            <a:endParaRPr lang="en-US" sz="3600" b="1" dirty="0">
              <a:solidFill>
                <a:schemeClr val="dk2"/>
              </a:solidFill>
              <a:latin typeface="Libre 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89310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" grpId="0"/>
      <p:bldP spid="55" grpId="0"/>
      <p:bldP spid="49" grpId="0"/>
      <p:bldP spid="5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50" y="686582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 </a:t>
            </a:r>
            <a:endParaRPr dirty="0"/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B798030D-79F4-4FB7-AEBB-7C3BB109E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224" y="577645"/>
            <a:ext cx="5241534" cy="583574"/>
          </a:xfrm>
        </p:spPr>
        <p:txBody>
          <a:bodyPr/>
          <a:lstStyle/>
          <a:p>
            <a:r>
              <a:rPr lang="hu-HU" sz="3200" dirty="0"/>
              <a:t>Köszönöm a figyelmet!</a:t>
            </a:r>
          </a:p>
        </p:txBody>
      </p:sp>
      <p:pic>
        <p:nvPicPr>
          <p:cNvPr id="2050" name="Picture 2" descr="Flowering Plants You Need in Your Garden This Spring | Southern Living">
            <a:extLst>
              <a:ext uri="{FF2B5EF4-FFF2-40B4-BE49-F238E27FC236}">
                <a16:creationId xmlns:a16="http://schemas.microsoft.com/office/drawing/2014/main" id="{57C7C491-ACEC-47DA-ACBE-A56EC230B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3599" y="1270156"/>
            <a:ext cx="5336801" cy="3557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083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>
            <a:extLst>
              <a:ext uri="{FF2B5EF4-FFF2-40B4-BE49-F238E27FC236}">
                <a16:creationId xmlns:a16="http://schemas.microsoft.com/office/drawing/2014/main" id="{48E7D865-5FA6-4E8B-8EF4-A14901CAD1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29CD94D-2C20-401D-9FA4-FAB3374C807B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lcím 3">
            <a:extLst>
              <a:ext uri="{FF2B5EF4-FFF2-40B4-BE49-F238E27FC236}">
                <a16:creationId xmlns:a16="http://schemas.microsoft.com/office/drawing/2014/main" id="{06DDCEEF-1314-400B-94A5-1A4B086CB084}"/>
              </a:ext>
            </a:extLst>
          </p:cNvPr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5DB85650-8B08-4F9D-8BCD-285D73257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ím 5">
            <a:extLst>
              <a:ext uri="{FF2B5EF4-FFF2-40B4-BE49-F238E27FC236}">
                <a16:creationId xmlns:a16="http://schemas.microsoft.com/office/drawing/2014/main" id="{C8C43D88-2BAF-4B79-B79B-2F2FDAEF0E33}"/>
              </a:ext>
            </a:extLst>
          </p:cNvPr>
          <p:cNvSpPr>
            <a:spLocks noGrp="1"/>
          </p:cNvSpPr>
          <p:nvPr>
            <p:ph type="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ím 6">
            <a:extLst>
              <a:ext uri="{FF2B5EF4-FFF2-40B4-BE49-F238E27FC236}">
                <a16:creationId xmlns:a16="http://schemas.microsoft.com/office/drawing/2014/main" id="{5323A64A-335D-4CF4-A5DF-AB2AD51E7435}"/>
              </a:ext>
            </a:extLst>
          </p:cNvPr>
          <p:cNvSpPr>
            <a:spLocks noGrp="1"/>
          </p:cNvSpPr>
          <p:nvPr>
            <p:ph type="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ím 7">
            <a:extLst>
              <a:ext uri="{FF2B5EF4-FFF2-40B4-BE49-F238E27FC236}">
                <a16:creationId xmlns:a16="http://schemas.microsoft.com/office/drawing/2014/main" id="{62F0634F-F6E6-42A1-BDF3-31E58F1568CF}"/>
              </a:ext>
            </a:extLst>
          </p:cNvPr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33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2395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1435E1BE-F3A2-47D8-B38E-08CEB2A24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382" y="363070"/>
            <a:ext cx="3810000" cy="214312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09E9D5E-496F-4AFB-8F62-2C3FBDB6439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631" y="2571750"/>
            <a:ext cx="5122769" cy="215695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DB77F1E9-9A8C-4252-BCFA-E1618666CE45}"/>
              </a:ext>
            </a:extLst>
          </p:cNvPr>
          <p:cNvSpPr txBox="1"/>
          <p:nvPr/>
        </p:nvSpPr>
        <p:spPr>
          <a:xfrm>
            <a:off x="1465730" y="4620280"/>
            <a:ext cx="61318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Garamond" panose="02020404030301010803" pitchFamily="18" charset="0"/>
              </a:rPr>
              <a:t>https://www.who.int/news/item/03-02-2022-world-cancer-day-closing-the-care-gap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16856E08-31A6-4A33-9ABC-60513176279E}"/>
              </a:ext>
            </a:extLst>
          </p:cNvPr>
          <p:cNvSpPr txBox="1"/>
          <p:nvPr/>
        </p:nvSpPr>
        <p:spPr>
          <a:xfrm>
            <a:off x="1465729" y="4897279"/>
            <a:ext cx="7409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200"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https://www.uicc.org/news/world-cancer-day%E2%80%99s-new-three-year-%E2%80%9Cclose-care-gap%E2%80%9D-campaign-kicks</a:t>
            </a:r>
          </a:p>
        </p:txBody>
      </p:sp>
    </p:spTree>
    <p:extLst>
      <p:ext uri="{BB962C8B-B14F-4D97-AF65-F5344CB8AC3E}">
        <p14:creationId xmlns:p14="http://schemas.microsoft.com/office/powerpoint/2010/main" val="546725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50" y="389965"/>
            <a:ext cx="7715700" cy="6677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Daganatok kialakulásának okai</a:t>
            </a:r>
            <a:endParaRPr dirty="0"/>
          </a:p>
        </p:txBody>
      </p:sp>
      <p:graphicFrame>
        <p:nvGraphicFramePr>
          <p:cNvPr id="3" name="Tartalom helye 6">
            <a:extLst>
              <a:ext uri="{FF2B5EF4-FFF2-40B4-BE49-F238E27FC236}">
                <a16:creationId xmlns:a16="http://schemas.microsoft.com/office/drawing/2014/main" id="{BC89D633-62DF-43F3-94C6-46BD7D9EAC83}"/>
              </a:ext>
            </a:extLst>
          </p:cNvPr>
          <p:cNvGraphicFramePr>
            <a:graphicFrameLocks/>
          </p:cNvGraphicFramePr>
          <p:nvPr/>
        </p:nvGraphicFramePr>
        <p:xfrm>
          <a:off x="1003237" y="1165748"/>
          <a:ext cx="6264696" cy="350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zövegdoboz 1">
            <a:extLst>
              <a:ext uri="{FF2B5EF4-FFF2-40B4-BE49-F238E27FC236}">
                <a16:creationId xmlns:a16="http://schemas.microsoft.com/office/drawing/2014/main" id="{89043AF9-714A-4FFF-A1A1-FDF897C62DC2}"/>
              </a:ext>
            </a:extLst>
          </p:cNvPr>
          <p:cNvSpPr txBox="1"/>
          <p:nvPr/>
        </p:nvSpPr>
        <p:spPr>
          <a:xfrm>
            <a:off x="2554942" y="4929320"/>
            <a:ext cx="3135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Doll</a:t>
            </a:r>
            <a:r>
              <a:rPr lang="hu-HU" sz="1200" dirty="0">
                <a:solidFill>
                  <a:schemeClr val="bg2"/>
                </a:solidFill>
                <a:latin typeface="Garamond" panose="02020404030301010803" pitchFamily="18" charset="0"/>
              </a:rPr>
              <a:t> R. and </a:t>
            </a:r>
            <a:r>
              <a:rPr lang="hu-HU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Peto</a:t>
            </a:r>
            <a:r>
              <a:rPr lang="hu-HU" sz="1200" dirty="0">
                <a:solidFill>
                  <a:schemeClr val="bg2"/>
                </a:solidFill>
                <a:latin typeface="Garamond" panose="02020404030301010803" pitchFamily="18" charset="0"/>
              </a:rPr>
              <a:t> R.: The </a:t>
            </a:r>
            <a:r>
              <a:rPr lang="hu-HU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Causes</a:t>
            </a:r>
            <a:r>
              <a:rPr lang="hu-HU" sz="1200" dirty="0">
                <a:solidFill>
                  <a:schemeClr val="bg2"/>
                </a:solidFill>
                <a:latin typeface="Garamond" panose="02020404030301010803" pitchFamily="18" charset="0"/>
              </a:rPr>
              <a:t> of </a:t>
            </a:r>
            <a:r>
              <a:rPr lang="hu-HU" sz="1200" dirty="0" err="1">
                <a:solidFill>
                  <a:schemeClr val="bg2"/>
                </a:solidFill>
                <a:latin typeface="Garamond" panose="02020404030301010803" pitchFamily="18" charset="0"/>
              </a:rPr>
              <a:t>Cancer</a:t>
            </a:r>
            <a:r>
              <a:rPr lang="hu-HU" sz="1200" dirty="0">
                <a:solidFill>
                  <a:schemeClr val="bg2"/>
                </a:solidFill>
                <a:latin typeface="Garamond" panose="02020404030301010803" pitchFamily="18" charset="0"/>
              </a:rPr>
              <a:t>, 1981.</a:t>
            </a:r>
            <a:endParaRPr lang="en-US" sz="1200" dirty="0">
              <a:solidFill>
                <a:schemeClr val="bg2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3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Egyenlőtlenségek a túlélésben</a:t>
            </a: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A53F4041-3CB7-4A7C-A4E9-332B9E02E6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7952" y="1521949"/>
            <a:ext cx="4048095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4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 </a:t>
            </a:r>
            <a:endParaRPr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A91FE8FD-FE41-4067-9ECA-FBB1B6D407D5}"/>
              </a:ext>
            </a:extLst>
          </p:cNvPr>
          <p:cNvSpPr txBox="1"/>
          <p:nvPr/>
        </p:nvSpPr>
        <p:spPr>
          <a:xfrm>
            <a:off x="900953" y="1697863"/>
            <a:ext cx="7342094" cy="210846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91440" indent="-91080">
              <a:lnSpc>
                <a:spcPct val="11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  <a:defRPr sz="2400" spc="-1">
                <a:solidFill>
                  <a:schemeClr val="bg2"/>
                </a:solidFill>
                <a:latin typeface="Garamond"/>
              </a:defRPr>
            </a:lvl1pPr>
            <a:lvl2pPr marL="265320" indent="-136800">
              <a:lnSpc>
                <a:spcPct val="11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  <a:defRPr sz="2400" spc="-1">
                <a:solidFill>
                  <a:schemeClr val="bg2"/>
                </a:solidFill>
                <a:latin typeface="Garamond"/>
              </a:defRPr>
            </a:lvl2pPr>
          </a:lstStyle>
          <a:p>
            <a:pPr algn="ctr"/>
            <a:r>
              <a:rPr lang="en-US" dirty="0"/>
              <a:t>A </a:t>
            </a:r>
            <a:r>
              <a:rPr lang="en-US" dirty="0" err="1"/>
              <a:t>szociális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gazdasági</a:t>
            </a:r>
            <a:r>
              <a:rPr lang="en-US" dirty="0"/>
              <a:t> </a:t>
            </a:r>
            <a:r>
              <a:rPr lang="en-US" dirty="0" err="1"/>
              <a:t>helyzet</a:t>
            </a:r>
            <a:r>
              <a:rPr lang="en-US" dirty="0"/>
              <a:t> </a:t>
            </a:r>
            <a:r>
              <a:rPr lang="hu-HU" dirty="0"/>
              <a:t>jelentős mértékben, – </a:t>
            </a:r>
            <a:r>
              <a:rPr lang="en-US" dirty="0" err="1"/>
              <a:t>negatív</a:t>
            </a:r>
            <a:r>
              <a:rPr lang="en-US" dirty="0"/>
              <a:t> </a:t>
            </a:r>
            <a:r>
              <a:rPr lang="en-US" dirty="0" err="1"/>
              <a:t>irányban</a:t>
            </a:r>
            <a:r>
              <a:rPr lang="hu-HU" dirty="0"/>
              <a:t> –</a:t>
            </a:r>
            <a:r>
              <a:rPr lang="en-US" dirty="0"/>
              <a:t> </a:t>
            </a:r>
            <a:r>
              <a:rPr lang="hu-HU" dirty="0"/>
              <a:t>befolyásolja </a:t>
            </a:r>
            <a:r>
              <a:rPr lang="en-US" dirty="0" err="1"/>
              <a:t>az</a:t>
            </a:r>
            <a:r>
              <a:rPr lang="hu-HU" dirty="0"/>
              <a:t> egyének</a:t>
            </a:r>
            <a:r>
              <a:rPr lang="en-US" dirty="0"/>
              <a:t> </a:t>
            </a:r>
            <a:r>
              <a:rPr lang="en-US" dirty="0" err="1"/>
              <a:t>egészségi</a:t>
            </a:r>
            <a:r>
              <a:rPr lang="en-US" dirty="0"/>
              <a:t> </a:t>
            </a:r>
            <a:r>
              <a:rPr lang="en-US" dirty="0" err="1"/>
              <a:t>állapot</a:t>
            </a:r>
            <a:r>
              <a:rPr lang="hu-HU" dirty="0"/>
              <a:t>át és a születéskor </a:t>
            </a:r>
            <a:r>
              <a:rPr lang="en-US" dirty="0" err="1"/>
              <a:t>várható</a:t>
            </a:r>
            <a:r>
              <a:rPr lang="en-US" dirty="0"/>
              <a:t> </a:t>
            </a:r>
            <a:r>
              <a:rPr lang="en-US" dirty="0" err="1"/>
              <a:t>élettartam</a:t>
            </a:r>
            <a:r>
              <a:rPr lang="hu-HU" dirty="0"/>
              <a:t>át. B</a:t>
            </a:r>
            <a:r>
              <a:rPr lang="en-US" dirty="0" err="1"/>
              <a:t>izonyíthatóan</a:t>
            </a:r>
            <a:r>
              <a:rPr lang="hu-HU" dirty="0"/>
              <a:t> fokozza</a:t>
            </a:r>
            <a:r>
              <a:rPr lang="en-US" dirty="0"/>
              <a:t> </a:t>
            </a:r>
            <a:r>
              <a:rPr lang="en-US" dirty="0" err="1"/>
              <a:t>bizonyos</a:t>
            </a:r>
            <a:r>
              <a:rPr lang="en-US" dirty="0"/>
              <a:t> </a:t>
            </a:r>
            <a:r>
              <a:rPr lang="en-US" dirty="0" err="1"/>
              <a:t>betegségek</a:t>
            </a:r>
            <a:r>
              <a:rPr lang="en-US" dirty="0"/>
              <a:t> </a:t>
            </a:r>
            <a:r>
              <a:rPr lang="hu-HU" dirty="0"/>
              <a:t>kialakulásának </a:t>
            </a:r>
            <a:r>
              <a:rPr lang="en-US" dirty="0" err="1"/>
              <a:t>kockázatá</a:t>
            </a:r>
            <a:r>
              <a:rPr lang="hu-HU" dirty="0"/>
              <a:t>t és a </a:t>
            </a:r>
            <a:r>
              <a:rPr lang="en-US" dirty="0" err="1"/>
              <a:t>gyermekhalálozás</a:t>
            </a:r>
            <a:r>
              <a:rPr lang="hu-HU" dirty="0"/>
              <a:t>t is</a:t>
            </a:r>
            <a:r>
              <a:rPr lang="en-US" dirty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4822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1715160" y="157155"/>
            <a:ext cx="6084133" cy="7023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S</a:t>
            </a:r>
            <a:r>
              <a:rPr lang="hu-HU" sz="2400" dirty="0" err="1"/>
              <a:t>zegregátumok</a:t>
            </a:r>
            <a:r>
              <a:rPr lang="hu-HU" sz="2400" dirty="0"/>
              <a:t> Magyarországon</a:t>
            </a:r>
            <a:endParaRPr sz="2400" dirty="0"/>
          </a:p>
        </p:txBody>
      </p:sp>
      <p:pic>
        <p:nvPicPr>
          <p:cNvPr id="3" name="Kép 4">
            <a:extLst>
              <a:ext uri="{FF2B5EF4-FFF2-40B4-BE49-F238E27FC236}">
                <a16:creationId xmlns:a16="http://schemas.microsoft.com/office/drawing/2014/main" id="{8E84615B-496A-436B-BB27-E4222D57350C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629954" y="917579"/>
            <a:ext cx="4141693" cy="2945395"/>
          </a:xfrm>
          <a:prstGeom prst="rect">
            <a:avLst/>
          </a:prstGeom>
          <a:ln w="0">
            <a:noFill/>
          </a:ln>
        </p:spPr>
      </p:pic>
      <p:sp>
        <p:nvSpPr>
          <p:cNvPr id="4" name="Szövegdoboz 8">
            <a:extLst>
              <a:ext uri="{FF2B5EF4-FFF2-40B4-BE49-F238E27FC236}">
                <a16:creationId xmlns:a16="http://schemas.microsoft.com/office/drawing/2014/main" id="{33CC78A1-8EAF-47A7-AC1C-D38600E32531}"/>
              </a:ext>
            </a:extLst>
          </p:cNvPr>
          <p:cNvSpPr/>
          <p:nvPr/>
        </p:nvSpPr>
        <p:spPr>
          <a:xfrm>
            <a:off x="4410450" y="4936841"/>
            <a:ext cx="4569480" cy="2066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900" spc="-1" dirty="0">
                <a:solidFill>
                  <a:schemeClr val="bg2"/>
                </a:solidFill>
                <a:latin typeface="Garamond"/>
              </a:rPr>
              <a:t>https://tamogatoweb.hu/index.php/irasaink1/644-szegregaciotol-a-felzarkozasig-ii-resz</a:t>
            </a:r>
            <a:endParaRPr lang="en-GB" sz="900" spc="-1" dirty="0">
              <a:solidFill>
                <a:schemeClr val="bg2"/>
              </a:solidFill>
              <a:latin typeface="Arial"/>
            </a:endParaRPr>
          </a:p>
        </p:txBody>
      </p:sp>
      <p:sp>
        <p:nvSpPr>
          <p:cNvPr id="5" name="Szövegdoboz 5">
            <a:extLst>
              <a:ext uri="{FF2B5EF4-FFF2-40B4-BE49-F238E27FC236}">
                <a16:creationId xmlns:a16="http://schemas.microsoft.com/office/drawing/2014/main" id="{9FA6AE7C-4849-4319-B9D8-9DB077A7EE2C}"/>
              </a:ext>
            </a:extLst>
          </p:cNvPr>
          <p:cNvSpPr/>
          <p:nvPr/>
        </p:nvSpPr>
        <p:spPr>
          <a:xfrm>
            <a:off x="372353" y="3862948"/>
            <a:ext cx="6371347" cy="10158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marL="214380" indent="-214110">
              <a:buClr>
                <a:srgbClr val="FFFFFF"/>
              </a:buClr>
              <a:buFont typeface="Arial"/>
              <a:buChar char="•"/>
            </a:pPr>
            <a:r>
              <a:rPr lang="hu-HU" sz="1600" b="1" spc="-1" dirty="0">
                <a:solidFill>
                  <a:schemeClr val="bg2"/>
                </a:solidFill>
                <a:latin typeface="Garamond"/>
              </a:rPr>
              <a:t>1.300 </a:t>
            </a:r>
            <a:r>
              <a:rPr lang="hu-HU" sz="1600" b="1" spc="-1" dirty="0" err="1">
                <a:solidFill>
                  <a:schemeClr val="bg2"/>
                </a:solidFill>
                <a:latin typeface="Garamond"/>
              </a:rPr>
              <a:t>szegregátum</a:t>
            </a:r>
            <a:r>
              <a:rPr lang="hu-HU" sz="1600" b="1" spc="-1" dirty="0">
                <a:solidFill>
                  <a:schemeClr val="bg2"/>
                </a:solidFill>
                <a:latin typeface="Garamond"/>
              </a:rPr>
              <a:t>, </a:t>
            </a:r>
            <a:endParaRPr lang="en-GB" sz="1600" b="1" spc="-1" dirty="0">
              <a:solidFill>
                <a:schemeClr val="bg2"/>
              </a:solidFill>
              <a:latin typeface="Arial"/>
            </a:endParaRPr>
          </a:p>
          <a:p>
            <a:pPr marL="214380" indent="-21411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1600" b="1" spc="-1" dirty="0">
                <a:solidFill>
                  <a:schemeClr val="bg2"/>
                </a:solidFill>
                <a:latin typeface="Garamond"/>
              </a:rPr>
              <a:t>300.000 fős összlakosság</a:t>
            </a:r>
            <a:endParaRPr lang="en-GB" sz="1600" b="1" spc="-1" dirty="0">
              <a:solidFill>
                <a:schemeClr val="bg2"/>
              </a:solidFill>
              <a:latin typeface="Arial"/>
            </a:endParaRPr>
          </a:p>
          <a:p>
            <a:pPr marL="214380" indent="-21411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1600" b="1" spc="-1" dirty="0">
                <a:solidFill>
                  <a:schemeClr val="bg2"/>
                </a:solidFill>
                <a:latin typeface="Garamond"/>
              </a:rPr>
              <a:t>Lakosság legalább fele alacsony gazdasági-szociális státuszú</a:t>
            </a:r>
            <a:endParaRPr lang="en-GB" sz="1600" b="1" spc="-1" dirty="0">
              <a:solidFill>
                <a:schemeClr val="bg2"/>
              </a:solidFill>
              <a:latin typeface="Arial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6CF6D9C-1819-4E76-8FDF-98DD76AE01CE}"/>
              </a:ext>
            </a:extLst>
          </p:cNvPr>
          <p:cNvSpPr/>
          <p:nvPr/>
        </p:nvSpPr>
        <p:spPr>
          <a:xfrm>
            <a:off x="4629954" y="3908425"/>
            <a:ext cx="4204762" cy="4374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spc="-1" dirty="0" err="1">
                <a:solidFill>
                  <a:schemeClr val="bg2"/>
                </a:solidFill>
                <a:latin typeface="Garamond"/>
              </a:rPr>
              <a:t>Telepek</a:t>
            </a:r>
            <a:r>
              <a:rPr lang="en-US" sz="1200" spc="-1" dirty="0">
                <a:solidFill>
                  <a:schemeClr val="bg2"/>
                </a:solidFill>
                <a:latin typeface="Garamond"/>
              </a:rPr>
              <a:t>, </a:t>
            </a:r>
            <a:r>
              <a:rPr lang="en-US" sz="1200" spc="-1" dirty="0" err="1">
                <a:solidFill>
                  <a:schemeClr val="bg2"/>
                </a:solidFill>
                <a:latin typeface="Garamond"/>
              </a:rPr>
              <a:t>szegregátumok</a:t>
            </a:r>
            <a:r>
              <a:rPr lang="en-US" sz="1200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200" spc="-1" dirty="0" err="1">
                <a:solidFill>
                  <a:schemeClr val="bg2"/>
                </a:solidFill>
                <a:latin typeface="Garamond"/>
              </a:rPr>
              <a:t>száma</a:t>
            </a:r>
            <a:r>
              <a:rPr lang="en-US" sz="1200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200" spc="-1" dirty="0" err="1">
                <a:solidFill>
                  <a:schemeClr val="bg2"/>
                </a:solidFill>
                <a:latin typeface="Garamond"/>
              </a:rPr>
              <a:t>és</a:t>
            </a:r>
            <a:r>
              <a:rPr lang="en-US" sz="1200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200" spc="-1" dirty="0" err="1">
                <a:solidFill>
                  <a:schemeClr val="bg2"/>
                </a:solidFill>
                <a:latin typeface="Garamond"/>
              </a:rPr>
              <a:t>elhelyezkedése</a:t>
            </a:r>
            <a:r>
              <a:rPr lang="en-US" sz="1200" spc="-1" dirty="0">
                <a:solidFill>
                  <a:schemeClr val="bg2"/>
                </a:solidFill>
                <a:latin typeface="Garamond"/>
              </a:rPr>
              <a:t> a 2010-es </a:t>
            </a:r>
            <a:r>
              <a:rPr lang="en-US" sz="1200" spc="-1" dirty="0" err="1">
                <a:solidFill>
                  <a:schemeClr val="bg2"/>
                </a:solidFill>
                <a:latin typeface="Garamond"/>
              </a:rPr>
              <a:t>adatok</a:t>
            </a:r>
            <a:r>
              <a:rPr lang="en-US" sz="1200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200" spc="-1" dirty="0" err="1">
                <a:solidFill>
                  <a:schemeClr val="bg2"/>
                </a:solidFill>
                <a:latin typeface="Garamond"/>
              </a:rPr>
              <a:t>alapján</a:t>
            </a:r>
            <a:r>
              <a:rPr lang="en-US" sz="1200" spc="-1" dirty="0">
                <a:solidFill>
                  <a:schemeClr val="bg2"/>
                </a:solidFill>
                <a:latin typeface="Garamond"/>
              </a:rPr>
              <a:t> (MNTFS II)</a:t>
            </a:r>
            <a:endParaRPr lang="en-GB" sz="1200" spc="-1" dirty="0">
              <a:solidFill>
                <a:schemeClr val="bg2"/>
              </a:solidFill>
              <a:latin typeface="Arial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18783FB-C080-4BC6-BA11-BA9F51A53817}"/>
              </a:ext>
            </a:extLst>
          </p:cNvPr>
          <p:cNvSpPr txBox="1"/>
          <p:nvPr/>
        </p:nvSpPr>
        <p:spPr>
          <a:xfrm>
            <a:off x="184095" y="1034054"/>
            <a:ext cx="4508928" cy="2283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indent="-91080">
              <a:lnSpc>
                <a:spcPct val="11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hu-HU" sz="1600" b="0" strike="noStrike" spc="-1" dirty="0">
                <a:solidFill>
                  <a:schemeClr val="bg2"/>
                </a:solidFill>
                <a:latin typeface="Garamond"/>
              </a:rPr>
              <a:t>314/2012. (XI. 8.) Korm. rendelet </a:t>
            </a:r>
            <a:endParaRPr lang="hu" sz="1600" b="0" strike="noStrike" spc="-1" dirty="0">
              <a:solidFill>
                <a:schemeClr val="bg2"/>
              </a:solidFill>
              <a:latin typeface="Garamond"/>
            </a:endParaRPr>
          </a:p>
          <a:p>
            <a:pPr marL="91440" indent="-91080">
              <a:lnSpc>
                <a:spcPct val="110000"/>
              </a:lnSpc>
              <a:spcBef>
                <a:spcPts val="1199"/>
              </a:spcBef>
              <a:spcAft>
                <a:spcPts val="201"/>
              </a:spcAft>
              <a:buClr>
                <a:srgbClr val="9CBEBD"/>
              </a:buClr>
              <a:buFont typeface="Tw Cen MT"/>
              <a:buChar char=" "/>
            </a:pP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A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szegregátum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kijelölésekor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az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hu-HU" sz="1600" b="0" strike="noStrike" spc="-1" dirty="0">
                <a:solidFill>
                  <a:schemeClr val="bg2"/>
                </a:solidFill>
                <a:latin typeface="Garamond"/>
              </a:rPr>
              <a:t>ú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n.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szegregációs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mutatót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veszik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alapul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,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mely</a:t>
            </a:r>
            <a:endParaRPr lang="hu" sz="1600" b="0" strike="noStrike" spc="-1" dirty="0">
              <a:solidFill>
                <a:schemeClr val="bg2"/>
              </a:solidFill>
              <a:latin typeface="Garamond"/>
            </a:endParaRPr>
          </a:p>
          <a:p>
            <a:pPr marL="265320" lvl="1" indent="-136800">
              <a:lnSpc>
                <a:spcPct val="11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a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legfeljebb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általános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iskolai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végzettséggel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rendelkezők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és</a:t>
            </a:r>
            <a:endParaRPr lang="hu" sz="1600" b="0" strike="noStrike" spc="-1" dirty="0">
              <a:solidFill>
                <a:schemeClr val="bg2"/>
              </a:solidFill>
              <a:latin typeface="Garamond"/>
            </a:endParaRPr>
          </a:p>
          <a:p>
            <a:pPr marL="265320" lvl="1" indent="-136800">
              <a:lnSpc>
                <a:spcPct val="110000"/>
              </a:lnSpc>
              <a:spcBef>
                <a:spcPts val="201"/>
              </a:spcBef>
              <a:spcAft>
                <a:spcPts val="400"/>
              </a:spcAft>
              <a:buClr>
                <a:srgbClr val="9CBEBD"/>
              </a:buClr>
              <a:buFont typeface="Wingdings 3" charset="2"/>
              <a:buChar char=""/>
            </a:pP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rendszeres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munkajövedelemmel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nem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rendelkezők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aránya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az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aktív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korúakon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 (15-59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év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) </a:t>
            </a:r>
            <a:r>
              <a:rPr lang="en-US" sz="1600" b="0" strike="noStrike" spc="-1" dirty="0" err="1">
                <a:solidFill>
                  <a:schemeClr val="bg2"/>
                </a:solidFill>
                <a:latin typeface="Garamond"/>
              </a:rPr>
              <a:t>belül</a:t>
            </a:r>
            <a:r>
              <a:rPr lang="en-US" sz="1600" b="0" strike="noStrike" spc="-1" dirty="0">
                <a:solidFill>
                  <a:schemeClr val="bg2"/>
                </a:solidFill>
                <a:latin typeface="Garamond"/>
              </a:rPr>
              <a:t>.</a:t>
            </a:r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729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544075"/>
            <a:ext cx="7715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 </a:t>
            </a: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349F7B8C-C598-48CB-9A73-40057D4C674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678" y="1232941"/>
            <a:ext cx="6858594" cy="3554276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04AD9F5C-4888-4FF2-BEDF-98DCB535908F}"/>
              </a:ext>
            </a:extLst>
          </p:cNvPr>
          <p:cNvSpPr txBox="1"/>
          <p:nvPr/>
        </p:nvSpPr>
        <p:spPr>
          <a:xfrm>
            <a:off x="2164565" y="434537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7F694C"/>
                </a:solidFill>
                <a:effectLst/>
                <a:uLnTx/>
                <a:uFillTx/>
                <a:latin typeface="Libre Baskerville"/>
                <a:sym typeface="Libre Baskerville"/>
              </a:rPr>
              <a:t>Élettartam</a:t>
            </a:r>
            <a:endParaRPr lang="en-US" sz="1200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A5AE4A9-EE8C-46EF-B979-3892F4860FB5}"/>
              </a:ext>
            </a:extLst>
          </p:cNvPr>
          <p:cNvSpPr txBox="1"/>
          <p:nvPr/>
        </p:nvSpPr>
        <p:spPr>
          <a:xfrm>
            <a:off x="1007846" y="4919846"/>
            <a:ext cx="57287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  <a:latin typeface="Garamond" panose="02020404030301010803" pitchFamily="18" charset="0"/>
              </a:rPr>
              <a:t>https://www.ksh.hu/docs/hun/xftp/stattukor/nemzetiseg_demografia.pdf</a:t>
            </a:r>
          </a:p>
        </p:txBody>
      </p:sp>
    </p:spTree>
    <p:extLst>
      <p:ext uri="{BB962C8B-B14F-4D97-AF65-F5344CB8AC3E}">
        <p14:creationId xmlns:p14="http://schemas.microsoft.com/office/powerpoint/2010/main" val="2452858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714125" y="309282"/>
            <a:ext cx="7715700" cy="6004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Egyenlőtlenségek okai</a:t>
            </a:r>
            <a:endParaRPr dirty="0"/>
          </a:p>
        </p:txBody>
      </p:sp>
      <p:sp>
        <p:nvSpPr>
          <p:cNvPr id="4" name="Google Shape;618;p48">
            <a:extLst>
              <a:ext uri="{FF2B5EF4-FFF2-40B4-BE49-F238E27FC236}">
                <a16:creationId xmlns:a16="http://schemas.microsoft.com/office/drawing/2014/main" id="{D3EB9522-F473-4601-9443-C187F19CFC7D}"/>
              </a:ext>
            </a:extLst>
          </p:cNvPr>
          <p:cNvSpPr txBox="1">
            <a:spLocks/>
          </p:cNvSpPr>
          <p:nvPr/>
        </p:nvSpPr>
        <p:spPr>
          <a:xfrm>
            <a:off x="-99131" y="2465074"/>
            <a:ext cx="2791075" cy="8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S</a:t>
            </a:r>
            <a:r>
              <a:rPr lang="hu-HU" sz="2400" dirty="0" err="1"/>
              <a:t>zociális</a:t>
            </a:r>
            <a:r>
              <a:rPr lang="hu-HU" sz="2400" dirty="0"/>
              <a:t> tényezők</a:t>
            </a:r>
            <a:endParaRPr lang="en-US" sz="2400" dirty="0"/>
          </a:p>
        </p:txBody>
      </p:sp>
      <p:sp>
        <p:nvSpPr>
          <p:cNvPr id="5" name="Google Shape;618;p48">
            <a:extLst>
              <a:ext uri="{FF2B5EF4-FFF2-40B4-BE49-F238E27FC236}">
                <a16:creationId xmlns:a16="http://schemas.microsoft.com/office/drawing/2014/main" id="{2A69B664-BCFA-45DC-9E26-82718E9F9A6E}"/>
              </a:ext>
            </a:extLst>
          </p:cNvPr>
          <p:cNvSpPr txBox="1">
            <a:spLocks/>
          </p:cNvSpPr>
          <p:nvPr/>
        </p:nvSpPr>
        <p:spPr>
          <a:xfrm>
            <a:off x="5158338" y="1202336"/>
            <a:ext cx="2791075" cy="8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u-HU" sz="2400" dirty="0"/>
              <a:t>Életmódi tényezők</a:t>
            </a:r>
            <a:endParaRPr lang="en-US" sz="2400" dirty="0"/>
          </a:p>
        </p:txBody>
      </p:sp>
      <p:sp>
        <p:nvSpPr>
          <p:cNvPr id="6" name="Google Shape;618;p48">
            <a:extLst>
              <a:ext uri="{FF2B5EF4-FFF2-40B4-BE49-F238E27FC236}">
                <a16:creationId xmlns:a16="http://schemas.microsoft.com/office/drawing/2014/main" id="{00722C7D-169C-4CFA-B2EB-B6BE5E07A959}"/>
              </a:ext>
            </a:extLst>
          </p:cNvPr>
          <p:cNvSpPr txBox="1">
            <a:spLocks/>
          </p:cNvSpPr>
          <p:nvPr/>
        </p:nvSpPr>
        <p:spPr>
          <a:xfrm>
            <a:off x="776879" y="1226081"/>
            <a:ext cx="2791075" cy="8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u-HU" sz="2400" dirty="0"/>
              <a:t>Környezeti tényezők</a:t>
            </a:r>
            <a:endParaRPr lang="en-US" sz="2400" dirty="0"/>
          </a:p>
        </p:txBody>
      </p:sp>
      <p:sp>
        <p:nvSpPr>
          <p:cNvPr id="7" name="Google Shape;618;p48">
            <a:extLst>
              <a:ext uri="{FF2B5EF4-FFF2-40B4-BE49-F238E27FC236}">
                <a16:creationId xmlns:a16="http://schemas.microsoft.com/office/drawing/2014/main" id="{CFA64FD8-78B2-4B0D-8CC7-E716C3DB3D85}"/>
              </a:ext>
            </a:extLst>
          </p:cNvPr>
          <p:cNvSpPr txBox="1">
            <a:spLocks/>
          </p:cNvSpPr>
          <p:nvPr/>
        </p:nvSpPr>
        <p:spPr>
          <a:xfrm>
            <a:off x="3176437" y="2065720"/>
            <a:ext cx="2791075" cy="8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u-HU" sz="2400" dirty="0"/>
              <a:t>Kulturális tényezők</a:t>
            </a:r>
            <a:endParaRPr lang="en-US" sz="2400" dirty="0"/>
          </a:p>
        </p:txBody>
      </p:sp>
      <p:sp>
        <p:nvSpPr>
          <p:cNvPr id="8" name="Google Shape;618;p48">
            <a:extLst>
              <a:ext uri="{FF2B5EF4-FFF2-40B4-BE49-F238E27FC236}">
                <a16:creationId xmlns:a16="http://schemas.microsoft.com/office/drawing/2014/main" id="{39B7E770-A2D8-4426-8831-308D2B460DC5}"/>
              </a:ext>
            </a:extLst>
          </p:cNvPr>
          <p:cNvSpPr txBox="1">
            <a:spLocks/>
          </p:cNvSpPr>
          <p:nvPr/>
        </p:nvSpPr>
        <p:spPr>
          <a:xfrm>
            <a:off x="2317943" y="3129591"/>
            <a:ext cx="2791075" cy="8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u-HU" sz="2400" dirty="0"/>
              <a:t>Genetikai tényezők</a:t>
            </a:r>
            <a:endParaRPr lang="en-US" sz="2400" dirty="0"/>
          </a:p>
        </p:txBody>
      </p:sp>
      <p:sp>
        <p:nvSpPr>
          <p:cNvPr id="9" name="Google Shape;618;p48">
            <a:extLst>
              <a:ext uri="{FF2B5EF4-FFF2-40B4-BE49-F238E27FC236}">
                <a16:creationId xmlns:a16="http://schemas.microsoft.com/office/drawing/2014/main" id="{A65D6F3B-00D7-4BB0-8206-61B7A6F8B3F9}"/>
              </a:ext>
            </a:extLst>
          </p:cNvPr>
          <p:cNvSpPr txBox="1">
            <a:spLocks/>
          </p:cNvSpPr>
          <p:nvPr/>
        </p:nvSpPr>
        <p:spPr>
          <a:xfrm>
            <a:off x="487767" y="3834263"/>
            <a:ext cx="2791075" cy="8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u-HU" sz="2400" dirty="0"/>
              <a:t>Pszichés tényezők</a:t>
            </a:r>
            <a:endParaRPr lang="en-US" sz="2400" dirty="0"/>
          </a:p>
        </p:txBody>
      </p:sp>
      <p:sp>
        <p:nvSpPr>
          <p:cNvPr id="10" name="Google Shape;618;p48">
            <a:extLst>
              <a:ext uri="{FF2B5EF4-FFF2-40B4-BE49-F238E27FC236}">
                <a16:creationId xmlns:a16="http://schemas.microsoft.com/office/drawing/2014/main" id="{E9EF77EC-205F-4087-ACF2-259038780FD2}"/>
              </a:ext>
            </a:extLst>
          </p:cNvPr>
          <p:cNvSpPr txBox="1">
            <a:spLocks/>
          </p:cNvSpPr>
          <p:nvPr/>
        </p:nvSpPr>
        <p:spPr>
          <a:xfrm>
            <a:off x="5393631" y="3683156"/>
            <a:ext cx="2791075" cy="8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u-HU" sz="2400" dirty="0"/>
              <a:t>Egészségügyi ellátórendszer</a:t>
            </a:r>
            <a:endParaRPr lang="en-US" sz="2400" dirty="0"/>
          </a:p>
        </p:txBody>
      </p:sp>
      <p:sp>
        <p:nvSpPr>
          <p:cNvPr id="11" name="Google Shape;618;p48">
            <a:extLst>
              <a:ext uri="{FF2B5EF4-FFF2-40B4-BE49-F238E27FC236}">
                <a16:creationId xmlns:a16="http://schemas.microsoft.com/office/drawing/2014/main" id="{8B29D733-B8B9-49BE-B97A-6CB28B4EF58E}"/>
              </a:ext>
            </a:extLst>
          </p:cNvPr>
          <p:cNvSpPr txBox="1">
            <a:spLocks/>
          </p:cNvSpPr>
          <p:nvPr/>
        </p:nvSpPr>
        <p:spPr>
          <a:xfrm>
            <a:off x="5638750" y="2442746"/>
            <a:ext cx="2791075" cy="863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Libre Baskerville"/>
              <a:buNone/>
              <a:defRPr sz="3000" b="1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u-HU" sz="2400" dirty="0"/>
              <a:t>Gazdasági tényezők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0185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"/>
          <p:cNvSpPr txBox="1">
            <a:spLocks noGrp="1"/>
          </p:cNvSpPr>
          <p:nvPr>
            <p:ph type="title" idx="6"/>
          </p:nvPr>
        </p:nvSpPr>
        <p:spPr>
          <a:xfrm>
            <a:off x="627844" y="108978"/>
            <a:ext cx="5989234" cy="5835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 </a:t>
            </a:r>
            <a:endParaRPr sz="240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F0D93AF6-1A26-4D8A-AD78-EFA223A4E3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44" y="961215"/>
            <a:ext cx="3207749" cy="2674605"/>
          </a:xfrm>
          <a:prstGeom prst="rect">
            <a:avLst/>
          </a:prstGeom>
        </p:spPr>
      </p:pic>
      <p:sp>
        <p:nvSpPr>
          <p:cNvPr id="5" name="Szövegdoboz 6">
            <a:extLst>
              <a:ext uri="{FF2B5EF4-FFF2-40B4-BE49-F238E27FC236}">
                <a16:creationId xmlns:a16="http://schemas.microsoft.com/office/drawing/2014/main" id="{B804E3F0-DCDC-44EC-A64C-D1BCC5920649}"/>
              </a:ext>
            </a:extLst>
          </p:cNvPr>
          <p:cNvSpPr/>
          <p:nvPr/>
        </p:nvSpPr>
        <p:spPr>
          <a:xfrm>
            <a:off x="3980010" y="400750"/>
            <a:ext cx="4847984" cy="38303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50000"/>
              </a:lnSpc>
            </a:pPr>
            <a:r>
              <a:rPr lang="hu-HU" b="1" spc="-1" dirty="0">
                <a:solidFill>
                  <a:schemeClr val="bg2"/>
                </a:solidFill>
                <a:latin typeface="Garamond"/>
              </a:rPr>
              <a:t>1. </a:t>
            </a:r>
            <a:r>
              <a:rPr lang="hu-HU" b="1" strike="noStrike" spc="-1" dirty="0">
                <a:solidFill>
                  <a:schemeClr val="bg2"/>
                </a:solidFill>
                <a:latin typeface="Garamond"/>
              </a:rPr>
              <a:t>Pécsbányai </a:t>
            </a:r>
            <a:r>
              <a:rPr lang="hu-HU" b="1" strike="noStrike" spc="-1" dirty="0" err="1">
                <a:solidFill>
                  <a:schemeClr val="bg2"/>
                </a:solidFill>
                <a:latin typeface="Garamond"/>
              </a:rPr>
              <a:t>szegregátum</a:t>
            </a:r>
            <a:r>
              <a:rPr lang="hu-HU" b="0" strike="noStrike" spc="-1" dirty="0">
                <a:solidFill>
                  <a:schemeClr val="bg2"/>
                </a:solidFill>
                <a:latin typeface="Garamond"/>
              </a:rPr>
              <a:t>:</a:t>
            </a:r>
            <a:br>
              <a:rPr lang="hu-HU" b="0" strike="noStrike" spc="-1" dirty="0">
                <a:solidFill>
                  <a:schemeClr val="bg2"/>
                </a:solidFill>
                <a:latin typeface="Garamond"/>
              </a:rPr>
            </a:br>
            <a:r>
              <a:rPr lang="hu-HU" sz="1200" b="0" strike="noStrike" spc="-1" dirty="0">
                <a:solidFill>
                  <a:schemeClr val="bg2"/>
                </a:solidFill>
                <a:latin typeface="Garamond"/>
              </a:rPr>
              <a:t>Sétatér utca - Pécsbányatelepi út - Károly utca – Kórház utca - </a:t>
            </a:r>
            <a:r>
              <a:rPr lang="hu-HU" sz="1200" b="0" strike="noStrike" spc="-1" dirty="0" err="1">
                <a:solidFill>
                  <a:schemeClr val="bg2"/>
                </a:solidFill>
                <a:latin typeface="Garamond"/>
              </a:rPr>
              <a:t>Selmecz</a:t>
            </a:r>
            <a:r>
              <a:rPr lang="hu-HU" sz="1200" b="0" strike="noStrike" spc="-1" dirty="0">
                <a:solidFill>
                  <a:schemeClr val="bg2"/>
                </a:solidFill>
                <a:latin typeface="Garamond"/>
              </a:rPr>
              <a:t> utca</a:t>
            </a:r>
            <a:endParaRPr lang="en-GB" sz="1200" b="0" strike="noStrike" spc="-1" dirty="0">
              <a:solidFill>
                <a:schemeClr val="bg2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hu-HU" b="1" strike="noStrike" spc="-1" dirty="0">
                <a:solidFill>
                  <a:srgbClr val="FF0000"/>
                </a:solidFill>
                <a:latin typeface="Garamond"/>
              </a:rPr>
              <a:t>2.</a:t>
            </a:r>
            <a:r>
              <a:rPr lang="hu-HU" b="0" strike="noStrike" spc="-1" dirty="0">
                <a:solidFill>
                  <a:srgbClr val="FF0000"/>
                </a:solidFill>
                <a:latin typeface="Garamond"/>
              </a:rPr>
              <a:t> </a:t>
            </a:r>
            <a:r>
              <a:rPr lang="hu-HU" b="1" strike="noStrike" spc="-1" dirty="0">
                <a:solidFill>
                  <a:srgbClr val="FF0000"/>
                </a:solidFill>
                <a:latin typeface="Garamond"/>
              </a:rPr>
              <a:t>Szabolcsi (Hősök tere és környéke) </a:t>
            </a:r>
            <a:r>
              <a:rPr lang="hu-HU" b="1" strike="noStrike" spc="-1" dirty="0" err="1">
                <a:solidFill>
                  <a:srgbClr val="FF0000"/>
                </a:solidFill>
                <a:latin typeface="Garamond"/>
              </a:rPr>
              <a:t>szegregátum</a:t>
            </a:r>
            <a:r>
              <a:rPr lang="hu-HU" b="0" strike="noStrike" spc="-1" dirty="0">
                <a:solidFill>
                  <a:srgbClr val="FF0000"/>
                </a:solidFill>
                <a:latin typeface="Garamond"/>
              </a:rPr>
              <a:t>: </a:t>
            </a:r>
            <a:r>
              <a:rPr lang="hu-HU" sz="1200" b="0" strike="noStrike" spc="-1" dirty="0">
                <a:solidFill>
                  <a:schemeClr val="bg2"/>
                </a:solidFill>
                <a:latin typeface="Garamond"/>
              </a:rPr>
              <a:t>Komlói út a </a:t>
            </a:r>
            <a:r>
              <a:rPr lang="hu-HU" sz="1200" b="0" strike="noStrike" spc="-1" dirty="0" err="1">
                <a:solidFill>
                  <a:schemeClr val="bg2"/>
                </a:solidFill>
                <a:latin typeface="Garamond"/>
              </a:rPr>
              <a:t>Gorkíj</a:t>
            </a:r>
            <a:r>
              <a:rPr lang="hu-HU" sz="1200" b="0" strike="noStrike" spc="-1" dirty="0">
                <a:solidFill>
                  <a:schemeClr val="bg2"/>
                </a:solidFill>
                <a:latin typeface="Garamond"/>
              </a:rPr>
              <a:t> utcáig -Tűzoltó utca - Kolónia utca - </a:t>
            </a:r>
            <a:r>
              <a:rPr lang="hu-HU" sz="1200" b="0" strike="noStrike" spc="-1" dirty="0" err="1">
                <a:solidFill>
                  <a:schemeClr val="bg2"/>
                </a:solidFill>
                <a:latin typeface="Garamond"/>
              </a:rPr>
              <a:t>Baltika</a:t>
            </a:r>
            <a:r>
              <a:rPr lang="hu-HU" sz="1200" b="0" strike="noStrike" spc="-1" dirty="0">
                <a:solidFill>
                  <a:schemeClr val="bg2"/>
                </a:solidFill>
                <a:latin typeface="Garamond"/>
              </a:rPr>
              <a:t> utca - Török I. utca - Bánya utca mindkét oldala - Belterülethatár - György akna térsége</a:t>
            </a:r>
            <a:endParaRPr lang="en-GB" sz="1200" b="0" strike="noStrike" spc="-1" dirty="0">
              <a:solidFill>
                <a:schemeClr val="bg2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hu-HU" b="1" strike="noStrike" spc="-1" dirty="0">
                <a:solidFill>
                  <a:schemeClr val="bg2"/>
                </a:solidFill>
                <a:latin typeface="Garamond"/>
              </a:rPr>
              <a:t>3.</a:t>
            </a:r>
            <a:r>
              <a:rPr lang="hu-HU" b="0" strike="noStrike" spc="-1" dirty="0">
                <a:solidFill>
                  <a:schemeClr val="bg2"/>
                </a:solidFill>
                <a:latin typeface="Garamond"/>
              </a:rPr>
              <a:t> </a:t>
            </a:r>
            <a:r>
              <a:rPr lang="hu-HU" b="1" strike="noStrike" spc="-1" dirty="0">
                <a:solidFill>
                  <a:schemeClr val="bg2"/>
                </a:solidFill>
                <a:latin typeface="Garamond"/>
              </a:rPr>
              <a:t>Vágóhídi </a:t>
            </a:r>
            <a:r>
              <a:rPr lang="hu-HU" b="1" strike="noStrike" spc="-1" dirty="0" err="1">
                <a:solidFill>
                  <a:schemeClr val="bg2"/>
                </a:solidFill>
                <a:latin typeface="Garamond"/>
              </a:rPr>
              <a:t>szegregátum</a:t>
            </a:r>
            <a:r>
              <a:rPr lang="hu-HU" b="0" strike="noStrike" spc="-1" dirty="0">
                <a:solidFill>
                  <a:schemeClr val="bg2"/>
                </a:solidFill>
                <a:latin typeface="Garamond"/>
              </a:rPr>
              <a:t>: </a:t>
            </a:r>
            <a:r>
              <a:rPr lang="hu-HU" sz="1200" b="0" strike="noStrike" spc="-1" dirty="0">
                <a:solidFill>
                  <a:schemeClr val="bg2"/>
                </a:solidFill>
                <a:latin typeface="Garamond"/>
              </a:rPr>
              <a:t>Nyírfa utca - Légszeszgyár utca - Tüskésréti út - Sport utca térsége</a:t>
            </a:r>
            <a:endParaRPr lang="en-GB" sz="1200" b="0" strike="noStrike" spc="-1" dirty="0">
              <a:solidFill>
                <a:schemeClr val="bg2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hu-HU" b="1" strike="noStrike" spc="-1" dirty="0">
                <a:solidFill>
                  <a:schemeClr val="bg2"/>
                </a:solidFill>
                <a:latin typeface="Garamond"/>
              </a:rPr>
              <a:t>4. Gyárváros északi </a:t>
            </a:r>
            <a:r>
              <a:rPr lang="hu-HU" b="1" strike="noStrike" spc="-1" dirty="0" err="1">
                <a:solidFill>
                  <a:schemeClr val="bg2"/>
                </a:solidFill>
                <a:latin typeface="Garamond"/>
              </a:rPr>
              <a:t>szegregátum</a:t>
            </a:r>
            <a:r>
              <a:rPr lang="hu-HU" b="0" strike="noStrike" spc="-1" dirty="0">
                <a:solidFill>
                  <a:schemeClr val="bg2"/>
                </a:solidFill>
                <a:latin typeface="Garamond"/>
              </a:rPr>
              <a:t>: </a:t>
            </a:r>
            <a:r>
              <a:rPr lang="hu-HU" sz="1200" b="0" strike="noStrike" spc="-1" dirty="0">
                <a:solidFill>
                  <a:schemeClr val="bg2"/>
                </a:solidFill>
                <a:latin typeface="Garamond"/>
              </a:rPr>
              <a:t>Zsolnay V. út - Előd utca térsége</a:t>
            </a:r>
            <a:endParaRPr lang="en-GB" sz="1200" b="0" strike="noStrike" spc="-1" dirty="0">
              <a:solidFill>
                <a:schemeClr val="bg2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hu-HU" b="1" strike="noStrike" spc="-1" dirty="0">
                <a:solidFill>
                  <a:schemeClr val="bg2"/>
                </a:solidFill>
                <a:latin typeface="Garamond"/>
              </a:rPr>
              <a:t>5. Gyárváros déli </a:t>
            </a:r>
            <a:r>
              <a:rPr lang="hu-HU" b="1" strike="noStrike" spc="-1" dirty="0" err="1">
                <a:solidFill>
                  <a:schemeClr val="bg2"/>
                </a:solidFill>
                <a:latin typeface="Garamond"/>
              </a:rPr>
              <a:t>szegregátum</a:t>
            </a:r>
            <a:r>
              <a:rPr lang="hu-HU" b="0" strike="noStrike" spc="-1" dirty="0">
                <a:solidFill>
                  <a:schemeClr val="bg2"/>
                </a:solidFill>
                <a:latin typeface="Garamond"/>
              </a:rPr>
              <a:t>: </a:t>
            </a:r>
            <a:r>
              <a:rPr lang="hu-HU" sz="1200" b="0" strike="noStrike" spc="-1" dirty="0">
                <a:solidFill>
                  <a:schemeClr val="bg2"/>
                </a:solidFill>
                <a:latin typeface="Garamond"/>
              </a:rPr>
              <a:t>Mohácsi út - vasútvonal - Csaba utca</a:t>
            </a:r>
            <a:endParaRPr lang="en-GB" sz="1200" b="0" strike="noStrike" spc="-1" dirty="0">
              <a:solidFill>
                <a:schemeClr val="bg2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200" b="0" strike="noStrike" spc="-1" dirty="0">
              <a:solidFill>
                <a:schemeClr val="bg2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200" b="0" strike="noStrike" spc="-1" dirty="0">
              <a:solidFill>
                <a:schemeClr val="bg2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b="1" spc="-1" dirty="0">
                <a:solidFill>
                  <a:schemeClr val="bg2"/>
                </a:solidFill>
                <a:latin typeface="Garamond"/>
              </a:rPr>
              <a:t>6. Somogy-Bányatelep</a:t>
            </a:r>
            <a:endParaRPr lang="en-GB" b="1" spc="-1" dirty="0">
              <a:solidFill>
                <a:schemeClr val="bg2"/>
              </a:solidFill>
              <a:latin typeface="Garamond"/>
            </a:endParaRPr>
          </a:p>
          <a:p>
            <a:pPr>
              <a:lnSpc>
                <a:spcPct val="100000"/>
              </a:lnSpc>
            </a:pPr>
            <a:r>
              <a:rPr lang="hu-HU" b="1" spc="-1" dirty="0">
                <a:solidFill>
                  <a:schemeClr val="bg2"/>
                </a:solidFill>
                <a:latin typeface="Garamond"/>
              </a:rPr>
              <a:t>7. Istvánakna</a:t>
            </a:r>
            <a:endParaRPr lang="en-GB" b="1" spc="-1" dirty="0">
              <a:solidFill>
                <a:schemeClr val="bg2"/>
              </a:solidFill>
              <a:latin typeface="Garamond"/>
            </a:endParaRPr>
          </a:p>
          <a:p>
            <a:pPr>
              <a:lnSpc>
                <a:spcPct val="100000"/>
              </a:lnSpc>
            </a:pPr>
            <a:r>
              <a:rPr lang="hu-HU" b="1" spc="-1" dirty="0">
                <a:solidFill>
                  <a:schemeClr val="bg2"/>
                </a:solidFill>
                <a:latin typeface="Garamond"/>
              </a:rPr>
              <a:t>8. </a:t>
            </a:r>
            <a:r>
              <a:rPr lang="hu-HU" b="1" spc="-1" dirty="0" err="1">
                <a:solidFill>
                  <a:schemeClr val="bg2"/>
                </a:solidFill>
                <a:latin typeface="Garamond"/>
              </a:rPr>
              <a:t>Rücker</a:t>
            </a:r>
            <a:r>
              <a:rPr lang="hu-HU" b="1" spc="-1" dirty="0">
                <a:solidFill>
                  <a:schemeClr val="bg2"/>
                </a:solidFill>
                <a:latin typeface="Garamond"/>
              </a:rPr>
              <a:t> akna</a:t>
            </a:r>
            <a:endParaRPr lang="en-GB" b="1" spc="-1" dirty="0">
              <a:solidFill>
                <a:schemeClr val="bg2"/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30165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>
            <a:extLst>
              <a:ext uri="{FF2B5EF4-FFF2-40B4-BE49-F238E27FC236}">
                <a16:creationId xmlns:a16="http://schemas.microsoft.com/office/drawing/2014/main" id="{E01050E5-F59F-4767-8AA8-451E1A0E0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zöveg helye 9">
            <a:extLst>
              <a:ext uri="{FF2B5EF4-FFF2-40B4-BE49-F238E27FC236}">
                <a16:creationId xmlns:a16="http://schemas.microsoft.com/office/drawing/2014/main" id="{D3DC26A7-8C1F-4BAF-B129-3ADC65DE1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388" y="912650"/>
            <a:ext cx="4867837" cy="3213600"/>
          </a:xfrm>
        </p:spPr>
        <p:txBody>
          <a:bodyPr/>
          <a:lstStyle/>
          <a:p>
            <a:r>
              <a:rPr lang="hu-HU" sz="1800" dirty="0">
                <a:latin typeface="Garamond" panose="02020404030301010803" pitchFamily="18" charset="0"/>
              </a:rPr>
              <a:t>Pécs egyik legnagyobb területű, leginkább elszegényedő területe - György-telep, 192 lakás,  560 fő</a:t>
            </a:r>
          </a:p>
          <a:p>
            <a:r>
              <a:rPr lang="hu-HU" sz="1800" dirty="0">
                <a:latin typeface="Garamond" panose="02020404030301010803" pitchFamily="18" charset="0"/>
              </a:rPr>
              <a:t>Kontroll: 2019-es Európai Lakossági Egészségfelmérés (ELEF)  kérdései és adatai</a:t>
            </a:r>
          </a:p>
          <a:p>
            <a:r>
              <a:rPr lang="hu-HU" sz="1800" dirty="0">
                <a:latin typeface="Garamond" panose="02020404030301010803" pitchFamily="18" charset="0"/>
              </a:rPr>
              <a:t>Adatfelvétel kizárólag személyesen  - félreértések csökkentés</a:t>
            </a:r>
          </a:p>
          <a:p>
            <a:r>
              <a:rPr lang="hu-HU" sz="1800" dirty="0">
                <a:latin typeface="Garamond" panose="02020404030301010803" pitchFamily="18" charset="0"/>
              </a:rPr>
              <a:t>Főbb témakörök:  életmód – rizikó faktorok, táplálkozási szokások, orvoslátogatás, családtervezés, általános egészségi állapot</a:t>
            </a:r>
          </a:p>
          <a:p>
            <a:endParaRPr lang="hu-HU" sz="1800" dirty="0">
              <a:latin typeface="Garamond" panose="02020404030301010803" pitchFamily="18" charset="0"/>
            </a:endParaRPr>
          </a:p>
          <a:p>
            <a:endParaRPr lang="en-US" sz="1800" dirty="0">
              <a:latin typeface="Garamond" panose="02020404030301010803" pitchFamily="18" charset="0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5E658119-D5F4-4F14-9287-C70A2957F1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4269" y="1549548"/>
            <a:ext cx="3501386" cy="2343376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58FC05A8-9F79-41D6-859C-495DBA04A530}"/>
              </a:ext>
            </a:extLst>
          </p:cNvPr>
          <p:cNvSpPr txBox="1"/>
          <p:nvPr/>
        </p:nvSpPr>
        <p:spPr>
          <a:xfrm>
            <a:off x="722269" y="4327053"/>
            <a:ext cx="81258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Statisztika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: Az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adatokat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SPSS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statisztikai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szoftver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segítségével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elemeztük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, a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különbségeket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khi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négyzet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próbával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vizsgáltuk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, a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szignifikancia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szintet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p&lt;0,05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értékben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</a:t>
            </a:r>
            <a:r>
              <a:rPr lang="en-US" sz="1400" dirty="0" err="1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határoztuk</a:t>
            </a:r>
            <a:r>
              <a:rPr lang="en-US" sz="1400" dirty="0">
                <a:solidFill>
                  <a:schemeClr val="dk2"/>
                </a:solidFill>
                <a:latin typeface="Garamond" panose="02020404030301010803" pitchFamily="18" charset="0"/>
                <a:ea typeface="Roboto"/>
                <a:sym typeface="Roboto"/>
              </a:rPr>
              <a:t> meg.</a:t>
            </a:r>
          </a:p>
        </p:txBody>
      </p:sp>
    </p:spTree>
    <p:extLst>
      <p:ext uri="{BB962C8B-B14F-4D97-AF65-F5344CB8AC3E}">
        <p14:creationId xmlns:p14="http://schemas.microsoft.com/office/powerpoint/2010/main" val="2476090307"/>
      </p:ext>
    </p:extLst>
  </p:cSld>
  <p:clrMapOvr>
    <a:masterClrMapping/>
  </p:clrMapOvr>
</p:sld>
</file>

<file path=ppt/theme/theme1.xml><?xml version="1.0" encoding="utf-8"?>
<a:theme xmlns:a="http://schemas.openxmlformats.org/drawingml/2006/main" name="Generation of '27 by Slidesgo">
  <a:themeElements>
    <a:clrScheme name="Simple Light">
      <a:dk1>
        <a:srgbClr val="000000"/>
      </a:dk1>
      <a:lt1>
        <a:srgbClr val="FFFFFF"/>
      </a:lt1>
      <a:dk2>
        <a:srgbClr val="7F694C"/>
      </a:dk2>
      <a:lt2>
        <a:srgbClr val="E0DAC8"/>
      </a:lt2>
      <a:accent1>
        <a:srgbClr val="E7D8AC"/>
      </a:accent1>
      <a:accent2>
        <a:srgbClr val="BEB296"/>
      </a:accent2>
      <a:accent3>
        <a:srgbClr val="8A7C5C"/>
      </a:accent3>
      <a:accent4>
        <a:srgbClr val="BB9245"/>
      </a:accent4>
      <a:accent5>
        <a:srgbClr val="D8D0B7"/>
      </a:accent5>
      <a:accent6>
        <a:srgbClr val="FFF1C6"/>
      </a:accent6>
      <a:hlink>
        <a:srgbClr val="7F694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1647</TotalTime>
  <Words>1281</Words>
  <Application>Microsoft Office PowerPoint</Application>
  <PresentationFormat>On-screen Show (16:9)</PresentationFormat>
  <Paragraphs>125</Paragraphs>
  <Slides>29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Abel</vt:lpstr>
      <vt:lpstr>Arial</vt:lpstr>
      <vt:lpstr>Courier New</vt:lpstr>
      <vt:lpstr>Garamond</vt:lpstr>
      <vt:lpstr>Libre Baskerville</vt:lpstr>
      <vt:lpstr>Roboto</vt:lpstr>
      <vt:lpstr>Roboto Condensed Light</vt:lpstr>
      <vt:lpstr>Tw Cen MT</vt:lpstr>
      <vt:lpstr>Wingdings 3</vt:lpstr>
      <vt:lpstr>Generation of '27 by Slidesgo</vt:lpstr>
      <vt:lpstr>A társadalom perifériáján élők fokozott daganatos kockázata</vt:lpstr>
      <vt:lpstr>Daganatos megbetegedések megoszlása</vt:lpstr>
      <vt:lpstr>Egyenlőtlenségek a túlélésben</vt:lpstr>
      <vt:lpstr> </vt:lpstr>
      <vt:lpstr>Szegregátumok Magyarországon</vt:lpstr>
      <vt:lpstr> </vt:lpstr>
      <vt:lpstr>Egyenlőtlenségek okai</vt:lpstr>
      <vt:lpstr> </vt:lpstr>
      <vt:lpstr>PowerPoint Presentation</vt:lpstr>
      <vt:lpstr>Dohányzás</vt:lpstr>
      <vt:lpstr>Táplálkozás</vt:lpstr>
      <vt:lpstr>Fogak állapota</vt:lpstr>
      <vt:lpstr>Háziorvosi ellátás</vt:lpstr>
      <vt:lpstr>PowerPoint Presentation</vt:lpstr>
      <vt:lpstr>Szexuális magatartás</vt:lpstr>
      <vt:lpstr> </vt:lpstr>
      <vt:lpstr>PowerPoint Presentation</vt:lpstr>
      <vt:lpstr>Környezeti tényezők</vt:lpstr>
      <vt:lpstr>Egészségmagatartás </vt:lpstr>
      <vt:lpstr>Szűrővizsgálatok</vt:lpstr>
      <vt:lpstr>Study Objectives</vt:lpstr>
      <vt:lpstr> </vt:lpstr>
      <vt:lpstr>Egyenlőtlenségek csökkentése</vt:lpstr>
      <vt:lpstr>Szakma és oktatás</vt:lpstr>
      <vt:lpstr> </vt:lpstr>
      <vt:lpstr>PowerPoint Presentation</vt:lpstr>
      <vt:lpstr>Study Objectives</vt:lpstr>
      <vt:lpstr>PowerPoint Presentation</vt:lpstr>
      <vt:lpstr>Daganatok kialakulásának okai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Generation of ‘27</dc:title>
  <dc:creator>Zsuzsa Orsos</dc:creator>
  <cp:lastModifiedBy>SNIN Project</cp:lastModifiedBy>
  <cp:revision>26</cp:revision>
  <dcterms:modified xsi:type="dcterms:W3CDTF">2022-04-12T07:52:05Z</dcterms:modified>
</cp:coreProperties>
</file>