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31"/>
  </p:notesMasterIdLst>
  <p:sldIdLst>
    <p:sldId id="256" r:id="rId2"/>
    <p:sldId id="345" r:id="rId3"/>
    <p:sldId id="334" r:id="rId4"/>
    <p:sldId id="311" r:id="rId5"/>
    <p:sldId id="305" r:id="rId6"/>
    <p:sldId id="321" r:id="rId7"/>
    <p:sldId id="324" r:id="rId8"/>
    <p:sldId id="327" r:id="rId9"/>
    <p:sldId id="339" r:id="rId10"/>
    <p:sldId id="328" r:id="rId11"/>
    <p:sldId id="329" r:id="rId12"/>
    <p:sldId id="331" r:id="rId13"/>
    <p:sldId id="341" r:id="rId14"/>
    <p:sldId id="342" r:id="rId15"/>
    <p:sldId id="352" r:id="rId16"/>
    <p:sldId id="322" r:id="rId17"/>
    <p:sldId id="330" r:id="rId18"/>
    <p:sldId id="340" r:id="rId19"/>
    <p:sldId id="355" r:id="rId20"/>
    <p:sldId id="344" r:id="rId21"/>
    <p:sldId id="323" r:id="rId22"/>
    <p:sldId id="320" r:id="rId23"/>
    <p:sldId id="316" r:id="rId24"/>
    <p:sldId id="357" r:id="rId25"/>
    <p:sldId id="358" r:id="rId26"/>
    <p:sldId id="350" r:id="rId27"/>
    <p:sldId id="335" r:id="rId28"/>
    <p:sldId id="261" r:id="rId29"/>
    <p:sldId id="347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AC8"/>
    <a:srgbClr val="FFC000"/>
    <a:srgbClr val="92D050"/>
    <a:srgbClr val="00B0F0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ABD0A7-0935-4F16-AF92-D9A4D202975E}">
  <a:tblStyle styleId="{7FABD0A7-0935-4F16-AF92-D9A4D20297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ELEF  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Dohányzik</c:v>
                </c:pt>
                <c:pt idx="1">
                  <c:v>18 éves kora előtt</c:v>
                </c:pt>
                <c:pt idx="2">
                  <c:v>Kézzel sodort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24.9</c:v>
                </c:pt>
                <c:pt idx="1">
                  <c:v>44.9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4-4067-836B-09F8E3CD10B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Hősök tere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Dohányzik</c:v>
                </c:pt>
                <c:pt idx="1">
                  <c:v>18 éves kora előtt</c:v>
                </c:pt>
                <c:pt idx="2">
                  <c:v>Kézzel sodort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77.3</c:v>
                </c:pt>
                <c:pt idx="1">
                  <c:v>75</c:v>
                </c:pt>
                <c:pt idx="2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4-4067-836B-09F8E3CD1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38091583"/>
        <c:axId val="1638104895"/>
      </c:barChart>
      <c:catAx>
        <c:axId val="163809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8104895"/>
        <c:crosses val="autoZero"/>
        <c:auto val="1"/>
        <c:lblAlgn val="ctr"/>
        <c:lblOffset val="100"/>
        <c:noMultiLvlLbl val="0"/>
      </c:catAx>
      <c:valAx>
        <c:axId val="163810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8091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ELEF 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Éves fogorvos látogatás</c:v>
                </c:pt>
                <c:pt idx="1">
                  <c:v>Fogak állapotának jó megítélése</c:v>
                </c:pt>
                <c:pt idx="2">
                  <c:v>Van lyukas foga</c:v>
                </c:pt>
                <c:pt idx="3">
                  <c:v>Van hiányzó foga</c:v>
                </c:pt>
                <c:pt idx="4">
                  <c:v>Van valamilyen fogprotézise 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56</c:v>
                </c:pt>
                <c:pt idx="1">
                  <c:v>63</c:v>
                </c:pt>
                <c:pt idx="2">
                  <c:v>29</c:v>
                </c:pt>
                <c:pt idx="3">
                  <c:v>60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4-4067-836B-09F8E3CD10B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Hősök tere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Éves fogorvos látogatás</c:v>
                </c:pt>
                <c:pt idx="1">
                  <c:v>Fogak állapotának jó megítélése</c:v>
                </c:pt>
                <c:pt idx="2">
                  <c:v>Van lyukas foga</c:v>
                </c:pt>
                <c:pt idx="3">
                  <c:v>Van hiányzó foga</c:v>
                </c:pt>
                <c:pt idx="4">
                  <c:v>Van valamilyen fogprotézise 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>
                  <c:v>23</c:v>
                </c:pt>
                <c:pt idx="1">
                  <c:v>19.7</c:v>
                </c:pt>
                <c:pt idx="2">
                  <c:v>59.2</c:v>
                </c:pt>
                <c:pt idx="3">
                  <c:v>87.5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4-4067-836B-09F8E3CD1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38091583"/>
        <c:axId val="1638104895"/>
      </c:barChart>
      <c:catAx>
        <c:axId val="163809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8104895"/>
        <c:crosses val="autoZero"/>
        <c:auto val="1"/>
        <c:lblAlgn val="ctr"/>
        <c:lblOffset val="100"/>
        <c:noMultiLvlLbl val="0"/>
      </c:catAx>
      <c:valAx>
        <c:axId val="163810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8091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ELEF  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Próbált már leszokni</c:v>
                </c:pt>
              </c:strCache>
            </c:strRef>
          </c:cat>
          <c:val>
            <c:numRef>
              <c:f>Munka1!$B$2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4-4067-836B-09F8E3CD10B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Hősök tere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Próbált már leszokni</c:v>
                </c:pt>
              </c:strCache>
            </c:strRef>
          </c:cat>
          <c:val>
            <c:numRef>
              <c:f>Munka1!$C$2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4-4067-836B-09F8E3CD1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38091583"/>
        <c:axId val="1638104895"/>
      </c:barChart>
      <c:catAx>
        <c:axId val="163809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8104895"/>
        <c:crosses val="autoZero"/>
        <c:auto val="1"/>
        <c:lblAlgn val="ctr"/>
        <c:lblOffset val="100"/>
        <c:noMultiLvlLbl val="0"/>
      </c:catAx>
      <c:valAx>
        <c:axId val="1638104895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8091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Munka1!$A$2:$A$9</c:f>
              <c:strCache>
                <c:ptCount val="8"/>
                <c:pt idx="0">
                  <c:v>Szennyeződés és más</c:v>
                </c:pt>
                <c:pt idx="1">
                  <c:v>Geofizikai tényezők</c:v>
                </c:pt>
                <c:pt idx="2">
                  <c:v>Alkohol</c:v>
                </c:pt>
                <c:pt idx="3">
                  <c:v>Foglalkozás</c:v>
                </c:pt>
                <c:pt idx="4">
                  <c:v>Szexuális magatartás</c:v>
                </c:pt>
                <c:pt idx="5">
                  <c:v>Fertőzések</c:v>
                </c:pt>
                <c:pt idx="6">
                  <c:v>Dohányzás</c:v>
                </c:pt>
                <c:pt idx="7">
                  <c:v>Táplálkozás</c:v>
                </c:pt>
              </c:strCache>
            </c:strRef>
          </c:cat>
          <c:val>
            <c:numRef>
              <c:f>Munka1!$B$2:$B$9</c:f>
              <c:numCache>
                <c:formatCode>0%</c:formatCode>
                <c:ptCount val="8"/>
                <c:pt idx="0">
                  <c:v>0.02</c:v>
                </c:pt>
                <c:pt idx="1">
                  <c:v>0.03</c:v>
                </c:pt>
                <c:pt idx="2">
                  <c:v>0.03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0.1</c:v>
                </c:pt>
                <c:pt idx="6">
                  <c:v>0.3</c:v>
                </c:pt>
                <c:pt idx="7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9-4EE6-A832-480C1E92D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08960"/>
        <c:axId val="45610496"/>
      </c:barChart>
      <c:catAx>
        <c:axId val="4560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610496"/>
        <c:crosses val="autoZero"/>
        <c:auto val="1"/>
        <c:lblAlgn val="ctr"/>
        <c:lblOffset val="100"/>
        <c:noMultiLvlLbl val="0"/>
      </c:catAx>
      <c:valAx>
        <c:axId val="456104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560896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2"/>
          </a:solidFill>
          <a:latin typeface="Garamond" panose="02020404030301010803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184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82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2"/>
                </a:solidFill>
              </a:rPr>
              <a:t>https://www.szabadeuropa.hu/a/n%C3%A9zze-meg-r%C3%A9szletesen-honnan-hi%C3%A1nyoznak-a-h%C3%A1ziorvosok-/30862976.html</a:t>
            </a:r>
            <a:endParaRPr lang="hu-HU" sz="1100" dirty="0">
              <a:solidFill>
                <a:schemeClr val="bg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>
                <a:latin typeface="Garamond" panose="02020404030301010803" pitchFamily="18" charset="0"/>
              </a:rPr>
              <a:t>Több</a:t>
            </a:r>
            <a:r>
              <a:rPr lang="en-US" dirty="0">
                <a:latin typeface="Garamond" panose="02020404030301010803" pitchFamily="18" charset="0"/>
              </a:rPr>
              <a:t> mint 700 </a:t>
            </a:r>
            <a:r>
              <a:rPr lang="en-US" dirty="0" err="1">
                <a:latin typeface="Garamond" panose="02020404030301010803" pitchFamily="18" charset="0"/>
              </a:rPr>
              <a:t>ezer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magyar</a:t>
            </a:r>
            <a:r>
              <a:rPr lang="en-US" dirty="0">
                <a:latin typeface="Garamond" panose="02020404030301010803" pitchFamily="18" charset="0"/>
              </a:rPr>
              <a:t> ember </a:t>
            </a:r>
            <a:r>
              <a:rPr lang="en-US" dirty="0" err="1">
                <a:latin typeface="Garamond" panose="02020404030301010803" pitchFamily="18" charset="0"/>
              </a:rPr>
              <a:t>él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olyan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körzetekben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ahol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betöltetlen</a:t>
            </a:r>
            <a:r>
              <a:rPr lang="en-US" dirty="0">
                <a:latin typeface="Garamond" panose="02020404030301010803" pitchFamily="18" charset="0"/>
              </a:rPr>
              <a:t> a </a:t>
            </a:r>
            <a:r>
              <a:rPr lang="en-US" dirty="0" err="1">
                <a:latin typeface="Garamond" panose="02020404030301010803" pitchFamily="18" charset="0"/>
              </a:rPr>
              <a:t>háziorvosi</a:t>
            </a:r>
            <a:r>
              <a:rPr lang="en-US" dirty="0">
                <a:latin typeface="Garamond" panose="02020404030301010803" pitchFamily="18" charset="0"/>
              </a:rPr>
              <a:t> praxis, a NEAK </a:t>
            </a:r>
            <a:r>
              <a:rPr lang="en-US" dirty="0" err="1">
                <a:latin typeface="Garamond" panose="02020404030301010803" pitchFamily="18" charset="0"/>
              </a:rPr>
              <a:t>adatai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alapján</a:t>
            </a:r>
            <a:r>
              <a:rPr lang="en-US" dirty="0">
                <a:latin typeface="Garamond" panose="02020404030301010803" pitchFamily="18" charset="0"/>
              </a:rPr>
              <a:t>. </a:t>
            </a:r>
            <a:r>
              <a:rPr lang="en-US" dirty="0" err="1">
                <a:latin typeface="Garamond" panose="02020404030301010803" pitchFamily="18" charset="0"/>
              </a:rPr>
              <a:t>Közülük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több</a:t>
            </a:r>
            <a:r>
              <a:rPr lang="en-US" dirty="0">
                <a:latin typeface="Garamond" panose="02020404030301010803" pitchFamily="18" charset="0"/>
              </a:rPr>
              <a:t> mint </a:t>
            </a:r>
            <a:r>
              <a:rPr lang="en-US" dirty="0" err="1">
                <a:latin typeface="Garamond" panose="02020404030301010803" pitchFamily="18" charset="0"/>
              </a:rPr>
              <a:t>félmillióan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szembesülnek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azzal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hogy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tartósan</a:t>
            </a:r>
            <a:r>
              <a:rPr lang="en-US" dirty="0">
                <a:latin typeface="Garamond" panose="02020404030301010803" pitchFamily="18" charset="0"/>
              </a:rPr>
              <a:t> (</a:t>
            </a:r>
            <a:r>
              <a:rPr lang="en-US" dirty="0" err="1">
                <a:latin typeface="Garamond" panose="02020404030301010803" pitchFamily="18" charset="0"/>
              </a:rPr>
              <a:t>több</a:t>
            </a:r>
            <a:r>
              <a:rPr lang="en-US" dirty="0">
                <a:latin typeface="Garamond" panose="02020404030301010803" pitchFamily="18" charset="0"/>
              </a:rPr>
              <a:t> mint </a:t>
            </a:r>
            <a:r>
              <a:rPr lang="en-US" dirty="0" err="1">
                <a:latin typeface="Garamond" panose="02020404030301010803" pitchFamily="18" charset="0"/>
              </a:rPr>
              <a:t>fél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éve</a:t>
            </a:r>
            <a:r>
              <a:rPr lang="en-US" dirty="0">
                <a:latin typeface="Garamond" panose="02020404030301010803" pitchFamily="18" charset="0"/>
              </a:rPr>
              <a:t>) </a:t>
            </a:r>
            <a:r>
              <a:rPr lang="en-US" dirty="0" err="1">
                <a:latin typeface="Garamond" panose="02020404030301010803" pitchFamily="18" charset="0"/>
              </a:rPr>
              <a:t>nincs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állandó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háziorvosuk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nagyjából</a:t>
            </a:r>
            <a:r>
              <a:rPr lang="en-US" dirty="0">
                <a:latin typeface="Garamond" panose="02020404030301010803" pitchFamily="18" charset="0"/>
              </a:rPr>
              <a:t> 150 </a:t>
            </a:r>
            <a:r>
              <a:rPr lang="en-US" dirty="0" err="1">
                <a:latin typeface="Garamond" panose="02020404030301010803" pitchFamily="18" charset="0"/>
              </a:rPr>
              <a:t>ezer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embert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pedig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több</a:t>
            </a:r>
            <a:r>
              <a:rPr lang="en-US" dirty="0">
                <a:latin typeface="Garamond" panose="02020404030301010803" pitchFamily="18" charset="0"/>
              </a:rPr>
              <a:t> mint </a:t>
            </a:r>
            <a:r>
              <a:rPr lang="en-US" dirty="0" err="1">
                <a:latin typeface="Garamond" panose="02020404030301010803" pitchFamily="18" charset="0"/>
              </a:rPr>
              <a:t>öt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éve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nem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lát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el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állandó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háziorvos</a:t>
            </a:r>
            <a:r>
              <a:rPr lang="en-US" dirty="0">
                <a:latin typeface="Garamond" panose="02020404030301010803" pitchFamily="18" charset="0"/>
              </a:rPr>
              <a:t>.</a:t>
            </a:r>
            <a:endParaRPr lang="hu-HU" dirty="0">
              <a:latin typeface="Garamond" panose="020204040303010108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u-HU" sz="1100" dirty="0">
              <a:solidFill>
                <a:schemeClr val="bg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u-HU" sz="1100" dirty="0">
              <a:solidFill>
                <a:schemeClr val="bg2"/>
              </a:solidFill>
            </a:endParaRPr>
          </a:p>
          <a:p>
            <a:r>
              <a:rPr lang="en-US" dirty="0"/>
              <a:t>A 2021. </a:t>
            </a:r>
            <a:r>
              <a:rPr lang="en-US" dirty="0" err="1"/>
              <a:t>február</a:t>
            </a:r>
            <a:r>
              <a:rPr lang="en-US" dirty="0"/>
              <a:t> </a:t>
            </a:r>
            <a:r>
              <a:rPr lang="en-US" dirty="0" err="1"/>
              <a:t>elsejei</a:t>
            </a:r>
            <a:r>
              <a:rPr lang="en-US" dirty="0"/>
              <a:t> </a:t>
            </a:r>
            <a:r>
              <a:rPr lang="en-US" dirty="0" err="1"/>
              <a:t>adatok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b="1" dirty="0"/>
              <a:t>609 </a:t>
            </a:r>
            <a:r>
              <a:rPr lang="en-US" b="1" dirty="0" err="1"/>
              <a:t>betöltetlen</a:t>
            </a:r>
            <a:r>
              <a:rPr lang="en-US" b="1" dirty="0"/>
              <a:t> </a:t>
            </a:r>
            <a:r>
              <a:rPr lang="en-US" b="1" dirty="0" err="1"/>
              <a:t>háziorvosi</a:t>
            </a:r>
            <a:r>
              <a:rPr lang="en-US" b="1" dirty="0"/>
              <a:t> praxis van </a:t>
            </a:r>
            <a:r>
              <a:rPr lang="en-US" b="1" dirty="0" err="1"/>
              <a:t>Magyarországon</a:t>
            </a:r>
            <a:r>
              <a:rPr lang="en-US" dirty="0"/>
              <a:t>, </a:t>
            </a:r>
            <a:r>
              <a:rPr lang="en-US" dirty="0" err="1"/>
              <a:t>összesen</a:t>
            </a:r>
            <a:r>
              <a:rPr lang="en-US" dirty="0"/>
              <a:t> 458 </a:t>
            </a:r>
            <a:r>
              <a:rPr lang="en-US" dirty="0" err="1"/>
              <a:t>településen</a:t>
            </a:r>
            <a:r>
              <a:rPr lang="en-US" dirty="0"/>
              <a:t>. A 609 </a:t>
            </a:r>
            <a:r>
              <a:rPr lang="en-US" dirty="0" err="1"/>
              <a:t>praxisból</a:t>
            </a:r>
            <a:r>
              <a:rPr lang="en-US" dirty="0"/>
              <a:t> </a:t>
            </a:r>
            <a:r>
              <a:rPr lang="en-US" b="1" dirty="0"/>
              <a:t>16 </a:t>
            </a:r>
            <a:r>
              <a:rPr lang="en-US" b="1" dirty="0" err="1"/>
              <a:t>közel</a:t>
            </a:r>
            <a:r>
              <a:rPr lang="en-US" b="1" dirty="0"/>
              <a:t> 15 </a:t>
            </a:r>
            <a:r>
              <a:rPr lang="en-US" b="1" dirty="0" err="1"/>
              <a:t>éve</a:t>
            </a:r>
            <a:r>
              <a:rPr lang="en-US" b="1" dirty="0"/>
              <a:t>, 59 </a:t>
            </a:r>
            <a:r>
              <a:rPr lang="en-US" b="1" dirty="0" err="1"/>
              <a:t>több</a:t>
            </a:r>
            <a:r>
              <a:rPr lang="en-US" b="1" dirty="0"/>
              <a:t> mint 10 </a:t>
            </a:r>
            <a:r>
              <a:rPr lang="en-US" b="1" dirty="0" err="1"/>
              <a:t>éve</a:t>
            </a:r>
            <a:r>
              <a:rPr lang="en-US" b="1" dirty="0"/>
              <a:t>, 157 </a:t>
            </a:r>
            <a:r>
              <a:rPr lang="en-US" b="1" dirty="0" err="1"/>
              <a:t>pedig</a:t>
            </a:r>
            <a:r>
              <a:rPr lang="en-US" b="1" dirty="0"/>
              <a:t> </a:t>
            </a:r>
            <a:r>
              <a:rPr lang="en-US" b="1" dirty="0" err="1"/>
              <a:t>több</a:t>
            </a:r>
            <a:r>
              <a:rPr lang="en-US" b="1" dirty="0"/>
              <a:t> mint 5 </a:t>
            </a:r>
            <a:r>
              <a:rPr lang="en-US" b="1" dirty="0" err="1"/>
              <a:t>éve</a:t>
            </a:r>
            <a:r>
              <a:rPr lang="en-US" b="1" dirty="0"/>
              <a:t> </a:t>
            </a:r>
            <a:r>
              <a:rPr lang="en-US" b="1" dirty="0" err="1"/>
              <a:t>betöltetlen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jelenti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6350 praxis </a:t>
            </a:r>
            <a:r>
              <a:rPr lang="en-US" dirty="0" err="1"/>
              <a:t>közül</a:t>
            </a:r>
            <a:r>
              <a:rPr lang="en-US" dirty="0"/>
              <a:t>, </a:t>
            </a:r>
            <a:r>
              <a:rPr lang="en-US" dirty="0" err="1"/>
              <a:t>nagyságrendileg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tizedik</a:t>
            </a:r>
            <a:r>
              <a:rPr lang="en-US" dirty="0"/>
              <a:t> </a:t>
            </a:r>
            <a:r>
              <a:rPr lang="en-US" dirty="0" err="1"/>
              <a:t>betöltetlen</a:t>
            </a:r>
            <a:r>
              <a:rPr lang="en-US" dirty="0"/>
              <a:t>, de </a:t>
            </a:r>
            <a:r>
              <a:rPr lang="en-US" dirty="0" err="1"/>
              <a:t>azt</a:t>
            </a:r>
            <a:r>
              <a:rPr lang="en-US" dirty="0"/>
              <a:t> is,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esetben</a:t>
            </a:r>
            <a:r>
              <a:rPr lang="en-US" dirty="0"/>
              <a:t> </a:t>
            </a:r>
            <a:r>
              <a:rPr lang="en-US" dirty="0" err="1"/>
              <a:t>hosszú</a:t>
            </a:r>
            <a:r>
              <a:rPr lang="en-US" dirty="0"/>
              <a:t> </a:t>
            </a:r>
            <a:r>
              <a:rPr lang="en-US" dirty="0" err="1"/>
              <a:t>éveket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várni</a:t>
            </a:r>
            <a:r>
              <a:rPr lang="en-US" dirty="0"/>
              <a:t>, mire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praxist</a:t>
            </a:r>
            <a:r>
              <a:rPr lang="en-US" dirty="0"/>
              <a:t> </a:t>
            </a:r>
            <a:r>
              <a:rPr lang="en-US" dirty="0" err="1"/>
              <a:t>újra</a:t>
            </a:r>
            <a:r>
              <a:rPr lang="en-US" dirty="0"/>
              <a:t> </a:t>
            </a:r>
            <a:r>
              <a:rPr lang="en-US" dirty="0" err="1"/>
              <a:t>betöltenek</a:t>
            </a:r>
            <a:r>
              <a:rPr lang="en-US" dirty="0"/>
              <a:t>, </a:t>
            </a:r>
            <a:r>
              <a:rPr lang="en-US" dirty="0" err="1"/>
              <a:t>annak</a:t>
            </a:r>
            <a:r>
              <a:rPr lang="en-US" dirty="0"/>
              <a:t> </a:t>
            </a:r>
            <a:r>
              <a:rPr lang="en-US" dirty="0" err="1"/>
              <a:t>ellenére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praxisjog</a:t>
            </a:r>
            <a:r>
              <a:rPr lang="en-US" dirty="0"/>
              <a:t> </a:t>
            </a:r>
            <a:r>
              <a:rPr lang="en-US" dirty="0" err="1"/>
              <a:t>eladható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hitelt</a:t>
            </a:r>
            <a:r>
              <a:rPr lang="en-US" dirty="0"/>
              <a:t> is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venni</a:t>
            </a:r>
            <a:r>
              <a:rPr lang="en-US" dirty="0"/>
              <a:t> a </a:t>
            </a:r>
            <a:r>
              <a:rPr lang="en-US" dirty="0" err="1"/>
              <a:t>vásárlásra</a:t>
            </a:r>
            <a:r>
              <a:rPr lang="en-US" dirty="0"/>
              <a:t> – </a:t>
            </a:r>
            <a:r>
              <a:rPr lang="en-US" dirty="0" err="1"/>
              <a:t>írja</a:t>
            </a:r>
            <a:r>
              <a:rPr lang="en-US" dirty="0"/>
              <a:t> a GKI </a:t>
            </a:r>
            <a:r>
              <a:rPr lang="en-US" dirty="0" err="1"/>
              <a:t>Gazdaságkutató</a:t>
            </a:r>
            <a:r>
              <a:rPr lang="en-US" dirty="0"/>
              <a:t> </a:t>
            </a:r>
            <a:r>
              <a:rPr lang="en-US" dirty="0" err="1"/>
              <a:t>legfrissebb</a:t>
            </a:r>
            <a:r>
              <a:rPr lang="en-US" dirty="0"/>
              <a:t> </a:t>
            </a:r>
            <a:r>
              <a:rPr lang="en-US" dirty="0" err="1"/>
              <a:t>elemzésében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2010 </a:t>
            </a:r>
            <a:r>
              <a:rPr lang="en-US" dirty="0" err="1"/>
              <a:t>és</a:t>
            </a:r>
            <a:r>
              <a:rPr lang="en-US" dirty="0"/>
              <a:t> 2019 </a:t>
            </a:r>
            <a:r>
              <a:rPr lang="en-US" dirty="0" err="1"/>
              <a:t>között</a:t>
            </a:r>
            <a:r>
              <a:rPr lang="en-US" dirty="0"/>
              <a:t> 438 </a:t>
            </a:r>
            <a:r>
              <a:rPr lang="en-US" dirty="0" err="1"/>
              <a:t>fővel</a:t>
            </a:r>
            <a:r>
              <a:rPr lang="en-US" dirty="0"/>
              <a:t> (7 </a:t>
            </a:r>
            <a:r>
              <a:rPr lang="en-US" dirty="0" err="1"/>
              <a:t>százalékkal</a:t>
            </a:r>
            <a:r>
              <a:rPr lang="en-US" dirty="0"/>
              <a:t>) </a:t>
            </a:r>
            <a:r>
              <a:rPr lang="en-US" dirty="0" err="1"/>
              <a:t>csökkent</a:t>
            </a:r>
            <a:r>
              <a:rPr lang="en-US" dirty="0"/>
              <a:t> a </a:t>
            </a:r>
            <a:r>
              <a:rPr lang="en-US" dirty="0" err="1"/>
              <a:t>praktizáló</a:t>
            </a:r>
            <a:r>
              <a:rPr lang="en-US" dirty="0"/>
              <a:t> </a:t>
            </a:r>
            <a:r>
              <a:rPr lang="en-US" dirty="0" err="1"/>
              <a:t>háziorvosok</a:t>
            </a:r>
            <a:r>
              <a:rPr lang="en-US" dirty="0"/>
              <a:t> </a:t>
            </a:r>
            <a:r>
              <a:rPr lang="en-US" dirty="0" err="1"/>
              <a:t>száma</a:t>
            </a:r>
            <a:endParaRPr lang="hu-HU" dirty="0"/>
          </a:p>
          <a:p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egy-egy</a:t>
            </a:r>
            <a:r>
              <a:rPr lang="en-US" dirty="0"/>
              <a:t> </a:t>
            </a:r>
            <a:r>
              <a:rPr lang="en-US" dirty="0" err="1"/>
              <a:t>betegre</a:t>
            </a:r>
            <a:r>
              <a:rPr lang="en-US" dirty="0"/>
              <a:t> </a:t>
            </a:r>
            <a:r>
              <a:rPr lang="en-US" dirty="0" err="1"/>
              <a:t>átlagosan</a:t>
            </a:r>
            <a:r>
              <a:rPr lang="en-US" dirty="0"/>
              <a:t> maximum 12 perc jut.</a:t>
            </a:r>
            <a:endParaRPr lang="hu-HU" dirty="0"/>
          </a:p>
          <a:p>
            <a:r>
              <a:rPr lang="en-US" dirty="0" err="1"/>
              <a:t>Megyei</a:t>
            </a:r>
            <a:r>
              <a:rPr lang="en-US" dirty="0"/>
              <a:t> </a:t>
            </a:r>
            <a:r>
              <a:rPr lang="en-US" dirty="0" err="1"/>
              <a:t>szinten</a:t>
            </a:r>
            <a:r>
              <a:rPr lang="en-US" dirty="0"/>
              <a:t> a </a:t>
            </a:r>
            <a:r>
              <a:rPr lang="en-US" dirty="0" err="1"/>
              <a:t>legtöbb</a:t>
            </a:r>
            <a:r>
              <a:rPr lang="en-US" dirty="0"/>
              <a:t> </a:t>
            </a:r>
            <a:r>
              <a:rPr lang="en-US" dirty="0" err="1"/>
              <a:t>háziorvos</a:t>
            </a:r>
            <a:r>
              <a:rPr lang="en-US" dirty="0"/>
              <a:t> (75) </a:t>
            </a:r>
            <a:r>
              <a:rPr lang="en-US" dirty="0" err="1"/>
              <a:t>Borsod-Abaúj-Zemplén</a:t>
            </a:r>
            <a:r>
              <a:rPr lang="en-US" dirty="0"/>
              <a:t> </a:t>
            </a:r>
            <a:r>
              <a:rPr lang="en-US" dirty="0" err="1"/>
              <a:t>megyében</a:t>
            </a:r>
            <a:r>
              <a:rPr lang="en-US" dirty="0"/>
              <a:t> </a:t>
            </a:r>
            <a:r>
              <a:rPr lang="en-US" dirty="0" err="1"/>
              <a:t>hiányzik</a:t>
            </a:r>
            <a:r>
              <a:rPr lang="en-US" dirty="0"/>
              <a:t>, </a:t>
            </a:r>
            <a:r>
              <a:rPr lang="en-US" dirty="0" err="1"/>
              <a:t>szintén</a:t>
            </a:r>
            <a:r>
              <a:rPr lang="en-US" dirty="0"/>
              <a:t> </a:t>
            </a:r>
            <a:r>
              <a:rPr lang="en-US" dirty="0" err="1"/>
              <a:t>magas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szám</a:t>
            </a:r>
            <a:r>
              <a:rPr lang="en-US" dirty="0"/>
              <a:t> Pest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Jász</a:t>
            </a:r>
            <a:r>
              <a:rPr lang="en-US" dirty="0"/>
              <a:t>-</a:t>
            </a:r>
            <a:r>
              <a:rPr lang="en-US" dirty="0" err="1"/>
              <a:t>Nagykun</a:t>
            </a:r>
            <a:r>
              <a:rPr lang="en-US" dirty="0"/>
              <a:t>-Szolnok </a:t>
            </a:r>
            <a:r>
              <a:rPr lang="en-US" dirty="0" err="1"/>
              <a:t>megyékben</a:t>
            </a:r>
            <a:r>
              <a:rPr lang="en-US" dirty="0"/>
              <a:t>, </a:t>
            </a:r>
            <a:r>
              <a:rPr lang="en-US" dirty="0" err="1"/>
              <a:t>ahol</a:t>
            </a:r>
            <a:r>
              <a:rPr lang="en-US" dirty="0"/>
              <a:t> 47, </a:t>
            </a:r>
            <a:r>
              <a:rPr lang="en-US" dirty="0" err="1"/>
              <a:t>illetve</a:t>
            </a:r>
            <a:r>
              <a:rPr lang="en-US" dirty="0"/>
              <a:t> 46 </a:t>
            </a:r>
            <a:r>
              <a:rPr lang="en-US" dirty="0" err="1"/>
              <a:t>háziorvost</a:t>
            </a:r>
            <a:r>
              <a:rPr lang="en-US" dirty="0"/>
              <a:t> </a:t>
            </a:r>
            <a:r>
              <a:rPr lang="en-US" dirty="0" err="1"/>
              <a:t>keresnek</a:t>
            </a:r>
            <a:r>
              <a:rPr lang="en-US" dirty="0"/>
              <a:t>. </a:t>
            </a:r>
            <a:r>
              <a:rPr lang="en-US" dirty="0" err="1"/>
              <a:t>Továbbá</a:t>
            </a:r>
            <a:r>
              <a:rPr lang="en-US" dirty="0"/>
              <a:t> </a:t>
            </a:r>
            <a:r>
              <a:rPr lang="en-US" dirty="0" err="1"/>
              <a:t>átlag</a:t>
            </a:r>
            <a:r>
              <a:rPr lang="en-US" dirty="0"/>
              <a:t> </a:t>
            </a:r>
            <a:r>
              <a:rPr lang="en-US" dirty="0" err="1"/>
              <a:t>feletti</a:t>
            </a:r>
            <a:r>
              <a:rPr lang="en-US" dirty="0"/>
              <a:t> volt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szám</a:t>
            </a:r>
            <a:r>
              <a:rPr lang="en-US" dirty="0"/>
              <a:t> </a:t>
            </a:r>
            <a:r>
              <a:rPr lang="en-US" dirty="0" err="1"/>
              <a:t>Budapesten</a:t>
            </a:r>
            <a:r>
              <a:rPr lang="en-US" dirty="0"/>
              <a:t>, </a:t>
            </a:r>
            <a:r>
              <a:rPr lang="en-US" dirty="0" err="1"/>
              <a:t>Fejér</a:t>
            </a:r>
            <a:r>
              <a:rPr lang="en-US" dirty="0"/>
              <a:t>, </a:t>
            </a:r>
            <a:r>
              <a:rPr lang="en-US" dirty="0" err="1"/>
              <a:t>Bács-Kiskun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Békés</a:t>
            </a:r>
            <a:r>
              <a:rPr lang="en-US" dirty="0"/>
              <a:t> </a:t>
            </a:r>
            <a:r>
              <a:rPr lang="en-US" dirty="0" err="1"/>
              <a:t>megyékben</a:t>
            </a:r>
            <a:r>
              <a:rPr lang="en-US" dirty="0"/>
              <a:t>. A </a:t>
            </a:r>
            <a:r>
              <a:rPr lang="en-US" dirty="0" err="1"/>
              <a:t>legkevesebb</a:t>
            </a:r>
            <a:r>
              <a:rPr lang="en-US" dirty="0"/>
              <a:t> </a:t>
            </a:r>
            <a:r>
              <a:rPr lang="en-US" dirty="0" err="1"/>
              <a:t>betöltetlen</a:t>
            </a:r>
            <a:r>
              <a:rPr lang="en-US" dirty="0"/>
              <a:t> praxis (14) Baranya </a:t>
            </a:r>
            <a:r>
              <a:rPr lang="en-US" dirty="0" err="1"/>
              <a:t>megyében</a:t>
            </a:r>
            <a:r>
              <a:rPr lang="en-US" dirty="0"/>
              <a:t> volt. A </a:t>
            </a:r>
            <a:r>
              <a:rPr lang="en-US" dirty="0" err="1"/>
              <a:t>települések</a:t>
            </a:r>
            <a:r>
              <a:rPr lang="en-US" dirty="0"/>
              <a:t> </a:t>
            </a:r>
            <a:r>
              <a:rPr lang="en-US" dirty="0" err="1"/>
              <a:t>közül</a:t>
            </a:r>
            <a:r>
              <a:rPr lang="en-US" dirty="0"/>
              <a:t> </a:t>
            </a:r>
            <a:r>
              <a:rPr lang="en-US" dirty="0" err="1"/>
              <a:t>kiemelkedik</a:t>
            </a:r>
            <a:r>
              <a:rPr lang="en-US" dirty="0"/>
              <a:t> </a:t>
            </a:r>
            <a:r>
              <a:rPr lang="en-US" dirty="0" err="1"/>
              <a:t>Tatabánya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Salgótarján</a:t>
            </a:r>
            <a:r>
              <a:rPr lang="en-US" dirty="0"/>
              <a:t> (7-7 </a:t>
            </a:r>
            <a:r>
              <a:rPr lang="en-US" dirty="0" err="1"/>
              <a:t>betöltetlen</a:t>
            </a:r>
            <a:r>
              <a:rPr lang="en-US" dirty="0"/>
              <a:t> </a:t>
            </a:r>
            <a:r>
              <a:rPr lang="en-US" dirty="0" err="1"/>
              <a:t>praxissal</a:t>
            </a:r>
            <a:r>
              <a:rPr lang="en-US" dirty="0"/>
              <a:t>). </a:t>
            </a:r>
            <a:r>
              <a:rPr lang="en-US" dirty="0" err="1"/>
              <a:t>Több</a:t>
            </a:r>
            <a:r>
              <a:rPr lang="en-US" dirty="0"/>
              <a:t> mint 4 </a:t>
            </a:r>
            <a:r>
              <a:rPr lang="en-US" dirty="0" err="1"/>
              <a:t>háziorvos</a:t>
            </a:r>
            <a:r>
              <a:rPr lang="en-US" dirty="0"/>
              <a:t> </a:t>
            </a:r>
            <a:r>
              <a:rPr lang="en-US" dirty="0" err="1"/>
              <a:t>hiányzott</a:t>
            </a:r>
            <a:r>
              <a:rPr lang="en-US" dirty="0"/>
              <a:t> </a:t>
            </a:r>
            <a:r>
              <a:rPr lang="en-US" dirty="0" err="1"/>
              <a:t>Békéscsabán</a:t>
            </a:r>
            <a:r>
              <a:rPr lang="en-US" dirty="0"/>
              <a:t>, </a:t>
            </a:r>
            <a:r>
              <a:rPr lang="en-US" dirty="0" err="1"/>
              <a:t>Dunaújvárosban</a:t>
            </a:r>
            <a:r>
              <a:rPr lang="en-US" dirty="0"/>
              <a:t>, </a:t>
            </a:r>
            <a:r>
              <a:rPr lang="en-US" dirty="0" err="1"/>
              <a:t>Pápán</a:t>
            </a:r>
            <a:r>
              <a:rPr lang="en-US" dirty="0"/>
              <a:t>, </a:t>
            </a:r>
            <a:r>
              <a:rPr lang="en-US" dirty="0" err="1"/>
              <a:t>Szombathelyen</a:t>
            </a:r>
            <a:r>
              <a:rPr lang="en-US" dirty="0"/>
              <a:t>, </a:t>
            </a:r>
            <a:r>
              <a:rPr lang="en-US" dirty="0" err="1"/>
              <a:t>Zalaegerszegen</a:t>
            </a:r>
            <a:r>
              <a:rPr lang="en-US" dirty="0"/>
              <a:t>, a XIII., a XIV. </a:t>
            </a:r>
            <a:r>
              <a:rPr lang="en-US" dirty="0" err="1"/>
              <a:t>és</a:t>
            </a:r>
            <a:r>
              <a:rPr lang="en-US" dirty="0"/>
              <a:t> a XX. </a:t>
            </a:r>
            <a:r>
              <a:rPr lang="en-US" dirty="0" err="1"/>
              <a:t>kerületekben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638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chemeClr val="bg2"/>
                </a:solidFill>
                <a:latin typeface="Garamond" panose="02020404030301010803" pitchFamily="18" charset="0"/>
              </a:rPr>
              <a:t>https://www.szabadeuropa.hu/a/n%C3%A9zze-meg-r%C3%A9szletesen-honnan-hi%C3%A1nyoznak-a-h%C3%A1ziorvosok-/30862976.html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02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571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58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577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01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221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7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708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https://www.cancer.dk/research/dcrc-research/survivorship-and-inequality-in-cancer/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88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55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357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848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521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477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a1f552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a1f552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259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89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24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A </a:t>
            </a:r>
            <a:r>
              <a:rPr lang="en-US" sz="1100" dirty="0" err="1"/>
              <a:t>szociális</a:t>
            </a:r>
            <a:r>
              <a:rPr lang="en-US" sz="1100" dirty="0"/>
              <a:t> </a:t>
            </a:r>
            <a:r>
              <a:rPr lang="en-US" sz="1100" dirty="0" err="1"/>
              <a:t>és</a:t>
            </a:r>
            <a:r>
              <a:rPr lang="en-US" sz="1100" dirty="0"/>
              <a:t> </a:t>
            </a:r>
            <a:r>
              <a:rPr lang="en-US" sz="1100" dirty="0" err="1"/>
              <a:t>gazdasági</a:t>
            </a:r>
            <a:r>
              <a:rPr lang="en-US" sz="1100" dirty="0"/>
              <a:t> </a:t>
            </a:r>
            <a:r>
              <a:rPr lang="en-US" sz="1100" dirty="0" err="1"/>
              <a:t>helyzet</a:t>
            </a:r>
            <a:r>
              <a:rPr lang="en-US" sz="1100" dirty="0"/>
              <a:t> </a:t>
            </a:r>
            <a:r>
              <a:rPr lang="en-US" sz="1100" dirty="0" err="1"/>
              <a:t>nagy</a:t>
            </a:r>
            <a:r>
              <a:rPr lang="en-US" sz="1100" dirty="0"/>
              <a:t> </a:t>
            </a:r>
            <a:r>
              <a:rPr lang="en-US" sz="1100" dirty="0" err="1"/>
              <a:t>hatással</a:t>
            </a:r>
            <a:r>
              <a:rPr lang="en-US" sz="1100" dirty="0"/>
              <a:t> van </a:t>
            </a:r>
            <a:r>
              <a:rPr lang="en-US" sz="1100" dirty="0" err="1"/>
              <a:t>az</a:t>
            </a:r>
            <a:r>
              <a:rPr lang="en-US" sz="1100" dirty="0"/>
              <a:t> </a:t>
            </a:r>
            <a:r>
              <a:rPr lang="en-US" sz="1100" dirty="0" err="1"/>
              <a:t>egészségi</a:t>
            </a:r>
            <a:r>
              <a:rPr lang="en-US" sz="1100" dirty="0"/>
              <a:t> </a:t>
            </a:r>
            <a:r>
              <a:rPr lang="en-US" sz="1100" dirty="0" err="1"/>
              <a:t>állapotra</a:t>
            </a:r>
            <a:r>
              <a:rPr lang="en-US" sz="1100" dirty="0"/>
              <a:t>, </a:t>
            </a:r>
            <a:r>
              <a:rPr lang="en-US" sz="1100" dirty="0" err="1"/>
              <a:t>korábbi</a:t>
            </a:r>
            <a:r>
              <a:rPr lang="en-US" sz="1100" dirty="0"/>
              <a:t> </a:t>
            </a:r>
            <a:r>
              <a:rPr lang="en-US" sz="1100" dirty="0" err="1"/>
              <a:t>kutatások</a:t>
            </a:r>
            <a:r>
              <a:rPr lang="en-US" sz="1100" dirty="0"/>
              <a:t> </a:t>
            </a:r>
            <a:r>
              <a:rPr lang="en-US" sz="1100" dirty="0" err="1"/>
              <a:t>szerint</a:t>
            </a:r>
            <a:r>
              <a:rPr lang="en-US" sz="1100" dirty="0"/>
              <a:t> a </a:t>
            </a:r>
            <a:r>
              <a:rPr lang="en-US" sz="1100" dirty="0" err="1"/>
              <a:t>rosszabb</a:t>
            </a:r>
            <a:r>
              <a:rPr lang="en-US" sz="1100" dirty="0"/>
              <a:t> </a:t>
            </a:r>
            <a:r>
              <a:rPr lang="en-US" sz="1100" dirty="0" err="1"/>
              <a:t>státusz</a:t>
            </a:r>
            <a:r>
              <a:rPr lang="en-US" sz="1100" dirty="0"/>
              <a:t> </a:t>
            </a:r>
            <a:r>
              <a:rPr lang="en-US" sz="1100" dirty="0" err="1"/>
              <a:t>bizonyíthatóan</a:t>
            </a:r>
            <a:r>
              <a:rPr lang="en-US" sz="1100" dirty="0"/>
              <a:t> – </a:t>
            </a:r>
            <a:r>
              <a:rPr lang="en-US" sz="1100" dirty="0" err="1"/>
              <a:t>negatív</a:t>
            </a:r>
            <a:r>
              <a:rPr lang="en-US" sz="1100" dirty="0"/>
              <a:t> </a:t>
            </a:r>
            <a:r>
              <a:rPr lang="en-US" sz="1100" dirty="0" err="1"/>
              <a:t>irányban</a:t>
            </a:r>
            <a:r>
              <a:rPr lang="en-US" sz="1100" dirty="0"/>
              <a:t> – </a:t>
            </a:r>
            <a:r>
              <a:rPr lang="en-US" sz="1100" dirty="0" err="1"/>
              <a:t>összefügg</a:t>
            </a:r>
            <a:r>
              <a:rPr lang="en-US" sz="1100" dirty="0"/>
              <a:t> </a:t>
            </a:r>
            <a:r>
              <a:rPr lang="en-US" sz="1100" dirty="0" err="1"/>
              <a:t>bizonyos</a:t>
            </a:r>
            <a:r>
              <a:rPr lang="en-US" sz="1100" dirty="0"/>
              <a:t> </a:t>
            </a:r>
            <a:r>
              <a:rPr lang="en-US" sz="1100" dirty="0" err="1"/>
              <a:t>betegségek</a:t>
            </a:r>
            <a:r>
              <a:rPr lang="en-US" sz="1100" dirty="0"/>
              <a:t> </a:t>
            </a:r>
            <a:r>
              <a:rPr lang="en-US" sz="1100" dirty="0" err="1"/>
              <a:t>kockázatával</a:t>
            </a:r>
            <a:r>
              <a:rPr lang="en-US" sz="1100" dirty="0"/>
              <a:t>, a </a:t>
            </a:r>
            <a:r>
              <a:rPr lang="en-US" sz="1100" dirty="0" err="1"/>
              <a:t>gyermekhalálozással</a:t>
            </a:r>
            <a:r>
              <a:rPr lang="en-US" sz="1100" dirty="0"/>
              <a:t> </a:t>
            </a:r>
            <a:r>
              <a:rPr lang="en-US" sz="1100" dirty="0" err="1"/>
              <a:t>és</a:t>
            </a:r>
            <a:r>
              <a:rPr lang="en-US" sz="1100" dirty="0"/>
              <a:t> a </a:t>
            </a:r>
            <a:r>
              <a:rPr lang="en-US" sz="1100" dirty="0" err="1"/>
              <a:t>várható</a:t>
            </a:r>
            <a:r>
              <a:rPr lang="en-US" sz="1100" dirty="0"/>
              <a:t> </a:t>
            </a:r>
            <a:r>
              <a:rPr lang="en-US" sz="1100" dirty="0" err="1"/>
              <a:t>élettartammal</a:t>
            </a: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96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strike="noStrike" spc="-1" dirty="0">
                <a:latin typeface="Arial"/>
              </a:rPr>
              <a:t>MAGYAR NEMZETI TÁRSADALMI FELZÁRKÓZÁSI STRATÉGIA (MNTFS)</a:t>
            </a:r>
            <a:endParaRPr lang="en-GB" sz="11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717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783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33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10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95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SECTION_HEADER_1_1_1_1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>
            <a:spLocks noGrp="1"/>
          </p:cNvSpPr>
          <p:nvPr>
            <p:ph type="subTitle" idx="1"/>
          </p:nvPr>
        </p:nvSpPr>
        <p:spPr>
          <a:xfrm>
            <a:off x="624575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2"/>
          </p:nvPr>
        </p:nvSpPr>
        <p:spPr>
          <a:xfrm>
            <a:off x="61419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3"/>
          </p:nvPr>
        </p:nvSpPr>
        <p:spPr>
          <a:xfrm>
            <a:off x="33832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913325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4"/>
          </p:nvPr>
        </p:nvSpPr>
        <p:spPr>
          <a:xfrm>
            <a:off x="64307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 idx="5"/>
          </p:nvPr>
        </p:nvSpPr>
        <p:spPr>
          <a:xfrm>
            <a:off x="36720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bg>
      <p:bgPr>
        <a:solidFill>
          <a:schemeClr val="l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62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>
            <a:spLocks noGrp="1"/>
          </p:cNvSpPr>
          <p:nvPr>
            <p:ph type="ctrTitle"/>
          </p:nvPr>
        </p:nvSpPr>
        <p:spPr>
          <a:xfrm>
            <a:off x="2484998" y="589796"/>
            <a:ext cx="6538501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2"/>
                </a:solidFill>
              </a:rPr>
              <a:t>A </a:t>
            </a:r>
            <a:r>
              <a:rPr lang="en-US" sz="3600" b="1" dirty="0" err="1">
                <a:solidFill>
                  <a:schemeClr val="dk2"/>
                </a:solidFill>
              </a:rPr>
              <a:t>társadalom</a:t>
            </a:r>
            <a:r>
              <a:rPr lang="en-US" sz="3600" b="1" dirty="0">
                <a:solidFill>
                  <a:schemeClr val="dk2"/>
                </a:solidFill>
              </a:rPr>
              <a:t> </a:t>
            </a:r>
            <a:r>
              <a:rPr lang="en-US" sz="3600" b="1" dirty="0" err="1">
                <a:solidFill>
                  <a:schemeClr val="dk2"/>
                </a:solidFill>
              </a:rPr>
              <a:t>perifériáján</a:t>
            </a:r>
            <a:r>
              <a:rPr lang="en-US" sz="3600" b="1" dirty="0">
                <a:solidFill>
                  <a:schemeClr val="dk2"/>
                </a:solidFill>
              </a:rPr>
              <a:t> </a:t>
            </a:r>
            <a:r>
              <a:rPr lang="en-US" sz="3600" b="1" dirty="0" err="1">
                <a:solidFill>
                  <a:schemeClr val="dk2"/>
                </a:solidFill>
              </a:rPr>
              <a:t>élők</a:t>
            </a:r>
            <a:r>
              <a:rPr lang="en-US" sz="3600" b="1" dirty="0">
                <a:solidFill>
                  <a:schemeClr val="dk2"/>
                </a:solidFill>
              </a:rPr>
              <a:t> </a:t>
            </a:r>
            <a:r>
              <a:rPr lang="en-US" sz="3600" b="1" dirty="0" err="1">
                <a:solidFill>
                  <a:schemeClr val="dk2"/>
                </a:solidFill>
              </a:rPr>
              <a:t>fokozott</a:t>
            </a:r>
            <a:r>
              <a:rPr lang="en-US" sz="3600" b="1" dirty="0">
                <a:solidFill>
                  <a:schemeClr val="dk2"/>
                </a:solidFill>
              </a:rPr>
              <a:t> </a:t>
            </a:r>
            <a:r>
              <a:rPr lang="en-US" sz="3600" b="1" dirty="0" err="1">
                <a:solidFill>
                  <a:schemeClr val="dk2"/>
                </a:solidFill>
              </a:rPr>
              <a:t>daganatos</a:t>
            </a:r>
            <a:r>
              <a:rPr lang="en-US" sz="3600" b="1" dirty="0">
                <a:solidFill>
                  <a:schemeClr val="dk2"/>
                </a:solidFill>
              </a:rPr>
              <a:t> </a:t>
            </a:r>
            <a:r>
              <a:rPr lang="en-US" sz="3600" b="1" dirty="0" err="1">
                <a:solidFill>
                  <a:schemeClr val="dk2"/>
                </a:solidFill>
              </a:rPr>
              <a:t>kockázata</a:t>
            </a:r>
            <a:endParaRPr sz="3600" dirty="0">
              <a:solidFill>
                <a:schemeClr val="dk2"/>
              </a:solidFill>
            </a:endParaRPr>
          </a:p>
        </p:txBody>
      </p:sp>
      <p:sp>
        <p:nvSpPr>
          <p:cNvPr id="443" name="Google Shape;443;p42"/>
          <p:cNvSpPr txBox="1">
            <a:spLocks noGrp="1"/>
          </p:cNvSpPr>
          <p:nvPr>
            <p:ph type="subTitle" idx="1"/>
          </p:nvPr>
        </p:nvSpPr>
        <p:spPr>
          <a:xfrm>
            <a:off x="3901156" y="3098132"/>
            <a:ext cx="4238133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Libre Baskerville"/>
                <a:sym typeface="Libre Baskerville"/>
              </a:rPr>
              <a:t>Dr. </a:t>
            </a:r>
            <a:r>
              <a:rPr lang="en-US" sz="2400" b="1" dirty="0" err="1">
                <a:latin typeface="Libre Baskerville"/>
                <a:sym typeface="Libre Baskerville"/>
              </a:rPr>
              <a:t>Orsós</a:t>
            </a:r>
            <a:r>
              <a:rPr lang="en-US" sz="2400" b="1" dirty="0">
                <a:latin typeface="Libre Baskerville"/>
                <a:sym typeface="Libre Baskerville"/>
              </a:rPr>
              <a:t> Zsuzsanna</a:t>
            </a:r>
            <a:br>
              <a:rPr lang="hu-HU" sz="2000" b="1" dirty="0">
                <a:latin typeface="Libre Baskerville"/>
                <a:sym typeface="Libre Baskerville"/>
              </a:rPr>
            </a:br>
            <a:r>
              <a:rPr lang="en-US" sz="2000" b="1" dirty="0">
                <a:latin typeface="Libre Baskerville"/>
                <a:sym typeface="Libre Baskerville"/>
              </a:rPr>
              <a:t> </a:t>
            </a:r>
            <a:r>
              <a:rPr lang="en-US" b="1" dirty="0" err="1">
                <a:latin typeface="Libre Baskerville"/>
                <a:sym typeface="Libre Baskerville"/>
              </a:rPr>
              <a:t>egyetemi</a:t>
            </a:r>
            <a:r>
              <a:rPr lang="en-US" b="1" dirty="0">
                <a:latin typeface="Libre Baskerville"/>
                <a:sym typeface="Libre Baskerville"/>
              </a:rPr>
              <a:t> </a:t>
            </a:r>
            <a:r>
              <a:rPr lang="en-US" b="1" dirty="0" err="1">
                <a:latin typeface="Libre Baskerville"/>
                <a:sym typeface="Libre Baskerville"/>
              </a:rPr>
              <a:t>adjunktus</a:t>
            </a:r>
            <a:r>
              <a:rPr lang="en-US" b="1" dirty="0">
                <a:latin typeface="Libre Baskerville"/>
                <a:sym typeface="Libre Baskerville"/>
              </a:rPr>
              <a:t>,</a:t>
            </a:r>
            <a:br>
              <a:rPr lang="en-US" b="1" dirty="0">
                <a:latin typeface="Libre Baskerville"/>
                <a:sym typeface="Libre Baskerville"/>
              </a:rPr>
            </a:br>
            <a:r>
              <a:rPr lang="en-US" b="1" dirty="0">
                <a:latin typeface="Libre Baskerville"/>
                <a:sym typeface="Libre Baskerville"/>
              </a:rPr>
              <a:t>P</a:t>
            </a:r>
            <a:r>
              <a:rPr lang="hu-HU" b="1" dirty="0" err="1">
                <a:latin typeface="Libre Baskerville"/>
                <a:sym typeface="Libre Baskerville"/>
              </a:rPr>
              <a:t>écsi</a:t>
            </a:r>
            <a:r>
              <a:rPr lang="hu-HU" b="1" dirty="0">
                <a:latin typeface="Libre Baskerville"/>
                <a:sym typeface="Libre Baskerville"/>
              </a:rPr>
              <a:t> </a:t>
            </a:r>
            <a:r>
              <a:rPr lang="en-US" b="1" dirty="0">
                <a:latin typeface="Libre Baskerville"/>
                <a:sym typeface="Libre Baskerville"/>
              </a:rPr>
              <a:t>T</a:t>
            </a:r>
            <a:r>
              <a:rPr lang="hu-HU" b="1" dirty="0" err="1">
                <a:latin typeface="Libre Baskerville"/>
                <a:sym typeface="Libre Baskerville"/>
              </a:rPr>
              <a:t>udományegyetem</a:t>
            </a:r>
            <a:r>
              <a:rPr lang="hu-HU" b="1" dirty="0">
                <a:latin typeface="Libre Baskerville"/>
                <a:sym typeface="Libre Baskerville"/>
              </a:rPr>
              <a:t>, ÁOK</a:t>
            </a:r>
            <a:r>
              <a:rPr lang="en-US" b="1" dirty="0">
                <a:latin typeface="Libre Baskerville"/>
                <a:sym typeface="Libre Baskerville"/>
              </a:rPr>
              <a:t> </a:t>
            </a:r>
            <a:br>
              <a:rPr lang="hu-HU" b="1" dirty="0">
                <a:latin typeface="Libre Baskerville"/>
                <a:sym typeface="Libre Baskerville"/>
              </a:rPr>
            </a:br>
            <a:r>
              <a:rPr lang="en-US" b="1" dirty="0" err="1">
                <a:latin typeface="Libre Baskerville"/>
                <a:sym typeface="Libre Baskerville"/>
              </a:rPr>
              <a:t>Orvosi</a:t>
            </a:r>
            <a:r>
              <a:rPr lang="en-US" b="1" dirty="0">
                <a:latin typeface="Libre Baskerville"/>
                <a:sym typeface="Libre Baskerville"/>
              </a:rPr>
              <a:t> </a:t>
            </a:r>
            <a:r>
              <a:rPr lang="en-US" b="1" dirty="0" err="1">
                <a:latin typeface="Libre Baskerville"/>
                <a:sym typeface="Libre Baskerville"/>
              </a:rPr>
              <a:t>Népegészségtani</a:t>
            </a:r>
            <a:r>
              <a:rPr lang="en-US" b="1" dirty="0">
                <a:latin typeface="Libre Baskerville"/>
                <a:sym typeface="Libre Baskerville"/>
              </a:rPr>
              <a:t> </a:t>
            </a:r>
            <a:r>
              <a:rPr lang="en-US" b="1" dirty="0" err="1">
                <a:latin typeface="Libre Baskerville"/>
                <a:sym typeface="Libre Baskerville"/>
              </a:rPr>
              <a:t>Intézet</a:t>
            </a:r>
            <a:endParaRPr lang="en-US" sz="2000" b="1" dirty="0">
              <a:latin typeface="Libre Baskerville"/>
              <a:sym typeface="Libre Baskerville"/>
            </a:endParaRPr>
          </a:p>
        </p:txBody>
      </p:sp>
      <p:grpSp>
        <p:nvGrpSpPr>
          <p:cNvPr id="444" name="Google Shape;444;p42"/>
          <p:cNvGrpSpPr/>
          <p:nvPr/>
        </p:nvGrpSpPr>
        <p:grpSpPr>
          <a:xfrm>
            <a:off x="382499" y="2870946"/>
            <a:ext cx="2448107" cy="1627095"/>
            <a:chOff x="953187" y="2352950"/>
            <a:chExt cx="4174300" cy="2424517"/>
          </a:xfrm>
        </p:grpSpPr>
        <p:sp>
          <p:nvSpPr>
            <p:cNvPr id="445" name="Google Shape;445;p42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2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2891102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1300776" y="1633342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2405288" y="461027"/>
            <a:ext cx="467507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Dohányzás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286A8F-9A57-4926-94A0-79EE65700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704417"/>
              </p:ext>
            </p:extLst>
          </p:nvPr>
        </p:nvGraphicFramePr>
        <p:xfrm>
          <a:off x="1865671" y="1334729"/>
          <a:ext cx="5754304" cy="345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404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Táplálkozás</a:t>
            </a:r>
            <a:endParaRPr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A87B892-BA81-4D85-945B-26C75AA38464}"/>
              </a:ext>
            </a:extLst>
          </p:cNvPr>
          <p:cNvSpPr txBox="1"/>
          <p:nvPr/>
        </p:nvSpPr>
        <p:spPr>
          <a:xfrm>
            <a:off x="1311828" y="1525405"/>
            <a:ext cx="7057882" cy="3125334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/>
          </a:bodyPr>
          <a:lstStyle/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2200" b="0" strike="noStrike" spc="-1" dirty="0">
                <a:solidFill>
                  <a:schemeClr val="bg2"/>
                </a:solidFill>
                <a:latin typeface="Garamond"/>
              </a:rPr>
              <a:t>53% - fogyaszt naponta egyszer vagy többször cukros üdítőt</a:t>
            </a:r>
            <a:endParaRPr lang="hu" sz="2200" b="0" strike="noStrike" spc="-1" dirty="0">
              <a:solidFill>
                <a:schemeClr val="bg2"/>
              </a:solidFill>
              <a:latin typeface="Garamond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2200" b="0" strike="noStrike" spc="-1" dirty="0">
                <a:solidFill>
                  <a:schemeClr val="bg2"/>
                </a:solidFill>
                <a:latin typeface="Garamond"/>
              </a:rPr>
              <a:t>16,6% -  naponta egyszer vagy többször fogyaszt energia italt</a:t>
            </a:r>
            <a:endParaRPr lang="hu" sz="2200" b="0" strike="noStrike" spc="-1" dirty="0">
              <a:solidFill>
                <a:schemeClr val="bg2"/>
              </a:solidFill>
              <a:latin typeface="Garamond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2200" b="0" strike="noStrike" spc="-1" dirty="0">
                <a:solidFill>
                  <a:schemeClr val="bg2"/>
                </a:solidFill>
                <a:latin typeface="Garamond"/>
              </a:rPr>
              <a:t>79% - ad cukrot ételhez, italhoz</a:t>
            </a:r>
            <a:endParaRPr lang="hu" sz="2200" b="0" strike="noStrike" spc="-1" dirty="0">
              <a:solidFill>
                <a:schemeClr val="bg2"/>
              </a:solidFill>
              <a:latin typeface="Garamond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2200" b="0" strike="noStrike" spc="-1" dirty="0">
                <a:solidFill>
                  <a:schemeClr val="bg2"/>
                </a:solidFill>
                <a:latin typeface="Garamond"/>
              </a:rPr>
              <a:t>37,9% - fogyaszt friss zöldséget naponta</a:t>
            </a:r>
            <a:endParaRPr lang="hu" sz="2200" b="0" strike="noStrike" spc="-1" dirty="0">
              <a:solidFill>
                <a:schemeClr val="bg2"/>
              </a:solidFill>
              <a:latin typeface="Garamond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2200" b="0" strike="noStrike" spc="-1" dirty="0">
                <a:solidFill>
                  <a:schemeClr val="bg2"/>
                </a:solidFill>
                <a:latin typeface="Garamond"/>
              </a:rPr>
              <a:t>36,4% - fogyaszt friss gyümölcsöt naponta</a:t>
            </a:r>
            <a:endParaRPr lang="hu" sz="2200" b="0" strike="noStrike" spc="-1" dirty="0">
              <a:solidFill>
                <a:schemeClr val="bg2"/>
              </a:solidFill>
              <a:latin typeface="Garamond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2200" b="0" strike="noStrike" spc="-1" dirty="0">
                <a:solidFill>
                  <a:schemeClr val="bg2"/>
                </a:solidFill>
                <a:latin typeface="Garamond"/>
              </a:rPr>
              <a:t>59% - soha nem fogyaszt teljes kiőrlésű pékárút</a:t>
            </a:r>
            <a:endParaRPr lang="hu" sz="2200" b="0" strike="noStrike" spc="-1" dirty="0">
              <a:solidFill>
                <a:schemeClr val="bg2"/>
              </a:solidFill>
              <a:latin typeface="Garamond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hu" sz="2200" b="0" strike="noStrike" spc="-1" dirty="0">
              <a:solidFill>
                <a:schemeClr val="bg2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3124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Fogak állapota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286A8F-9A57-4926-94A0-79EE65700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990754"/>
              </p:ext>
            </p:extLst>
          </p:nvPr>
        </p:nvGraphicFramePr>
        <p:xfrm>
          <a:off x="1355139" y="909775"/>
          <a:ext cx="6672983" cy="411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055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/>
          </p:nvPr>
        </p:nvSpPr>
        <p:spPr>
          <a:xfrm>
            <a:off x="714000" y="409479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Háziorvosi ellátás</a:t>
            </a:r>
            <a:endParaRPr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8568DEA-C044-4B80-9918-56B82A76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098" y="826127"/>
            <a:ext cx="8261913" cy="4015439"/>
          </a:xfrm>
        </p:spPr>
        <p:txBody>
          <a:bodyPr/>
          <a:lstStyle/>
          <a:p>
            <a:r>
              <a:rPr lang="en-US" sz="1600" dirty="0">
                <a:latin typeface="Garamond" panose="02020404030301010803" pitchFamily="18" charset="0"/>
              </a:rPr>
              <a:t>A 2021. </a:t>
            </a:r>
            <a:r>
              <a:rPr lang="en-US" sz="1600" dirty="0" err="1">
                <a:latin typeface="Garamond" panose="02020404030301010803" pitchFamily="18" charset="0"/>
              </a:rPr>
              <a:t>február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elsejei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adatok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szerint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b="1" dirty="0">
                <a:latin typeface="Garamond" panose="02020404030301010803" pitchFamily="18" charset="0"/>
              </a:rPr>
              <a:t>609 </a:t>
            </a:r>
            <a:r>
              <a:rPr lang="en-US" sz="1600" b="1" dirty="0" err="1">
                <a:latin typeface="Garamond" panose="02020404030301010803" pitchFamily="18" charset="0"/>
              </a:rPr>
              <a:t>betöltetlen</a:t>
            </a:r>
            <a:r>
              <a:rPr lang="en-US" sz="1600" b="1" dirty="0">
                <a:latin typeface="Garamond" panose="02020404030301010803" pitchFamily="18" charset="0"/>
              </a:rPr>
              <a:t> </a:t>
            </a:r>
            <a:r>
              <a:rPr lang="en-US" sz="1600" b="1" dirty="0" err="1">
                <a:latin typeface="Garamond" panose="02020404030301010803" pitchFamily="18" charset="0"/>
              </a:rPr>
              <a:t>háziorvosi</a:t>
            </a:r>
            <a:r>
              <a:rPr lang="en-US" sz="1600" b="1" dirty="0">
                <a:latin typeface="Garamond" panose="02020404030301010803" pitchFamily="18" charset="0"/>
              </a:rPr>
              <a:t> praxis van </a:t>
            </a:r>
            <a:r>
              <a:rPr lang="en-US" sz="1600" b="1" dirty="0" err="1">
                <a:latin typeface="Garamond" panose="02020404030301010803" pitchFamily="18" charset="0"/>
              </a:rPr>
              <a:t>Magyarországon</a:t>
            </a:r>
            <a:r>
              <a:rPr lang="en-US" sz="1600" dirty="0">
                <a:latin typeface="Garamond" panose="02020404030301010803" pitchFamily="18" charset="0"/>
              </a:rPr>
              <a:t>, </a:t>
            </a:r>
            <a:r>
              <a:rPr lang="en-US" sz="1600" dirty="0" err="1">
                <a:latin typeface="Garamond" panose="02020404030301010803" pitchFamily="18" charset="0"/>
              </a:rPr>
              <a:t>összesen</a:t>
            </a:r>
            <a:r>
              <a:rPr lang="en-US" sz="1600" dirty="0">
                <a:latin typeface="Garamond" panose="02020404030301010803" pitchFamily="18" charset="0"/>
              </a:rPr>
              <a:t> 458 </a:t>
            </a:r>
            <a:r>
              <a:rPr lang="en-US" sz="1600" dirty="0" err="1">
                <a:latin typeface="Garamond" panose="02020404030301010803" pitchFamily="18" charset="0"/>
              </a:rPr>
              <a:t>településen</a:t>
            </a:r>
            <a:r>
              <a:rPr lang="en-US" sz="1600" dirty="0">
                <a:latin typeface="Garamond" panose="02020404030301010803" pitchFamily="18" charset="0"/>
              </a:rPr>
              <a:t>.</a:t>
            </a:r>
            <a:r>
              <a:rPr lang="hu-HU" sz="1600" dirty="0">
                <a:latin typeface="Garamond" panose="02020404030301010803" pitchFamily="18" charset="0"/>
              </a:rPr>
              <a:t> /700.000 lakos/</a:t>
            </a:r>
          </a:p>
          <a:p>
            <a:r>
              <a:rPr lang="en-US" sz="1600" dirty="0">
                <a:latin typeface="Garamond" panose="02020404030301010803" pitchFamily="18" charset="0"/>
              </a:rPr>
              <a:t>A 609 </a:t>
            </a:r>
            <a:r>
              <a:rPr lang="en-US" sz="1600" dirty="0" err="1">
                <a:latin typeface="Garamond" panose="02020404030301010803" pitchFamily="18" charset="0"/>
              </a:rPr>
              <a:t>praxisból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b="1" dirty="0">
                <a:latin typeface="Garamond" panose="02020404030301010803" pitchFamily="18" charset="0"/>
              </a:rPr>
              <a:t>16 </a:t>
            </a:r>
            <a:r>
              <a:rPr lang="en-US" sz="1600" b="1" dirty="0" err="1">
                <a:latin typeface="Garamond" panose="02020404030301010803" pitchFamily="18" charset="0"/>
              </a:rPr>
              <a:t>közel</a:t>
            </a:r>
            <a:r>
              <a:rPr lang="en-US" sz="1600" b="1" dirty="0">
                <a:latin typeface="Garamond" panose="02020404030301010803" pitchFamily="18" charset="0"/>
              </a:rPr>
              <a:t> 15 </a:t>
            </a:r>
            <a:r>
              <a:rPr lang="en-US" sz="1600" b="1" dirty="0" err="1">
                <a:latin typeface="Garamond" panose="02020404030301010803" pitchFamily="18" charset="0"/>
              </a:rPr>
              <a:t>éve</a:t>
            </a:r>
            <a:r>
              <a:rPr lang="en-US" sz="1600" b="1" dirty="0">
                <a:latin typeface="Garamond" panose="02020404030301010803" pitchFamily="18" charset="0"/>
              </a:rPr>
              <a:t>, 59 </a:t>
            </a:r>
            <a:r>
              <a:rPr lang="en-US" sz="1600" b="1" dirty="0" err="1">
                <a:latin typeface="Garamond" panose="02020404030301010803" pitchFamily="18" charset="0"/>
              </a:rPr>
              <a:t>több</a:t>
            </a:r>
            <a:r>
              <a:rPr lang="en-US" sz="1600" b="1" dirty="0">
                <a:latin typeface="Garamond" panose="02020404030301010803" pitchFamily="18" charset="0"/>
              </a:rPr>
              <a:t> mint 10 </a:t>
            </a:r>
            <a:r>
              <a:rPr lang="en-US" sz="1600" b="1" dirty="0" err="1">
                <a:latin typeface="Garamond" panose="02020404030301010803" pitchFamily="18" charset="0"/>
              </a:rPr>
              <a:t>éve</a:t>
            </a:r>
            <a:r>
              <a:rPr lang="en-US" sz="1600" b="1" dirty="0">
                <a:latin typeface="Garamond" panose="02020404030301010803" pitchFamily="18" charset="0"/>
              </a:rPr>
              <a:t>, 157 </a:t>
            </a:r>
            <a:r>
              <a:rPr lang="en-US" sz="1600" b="1" dirty="0" err="1">
                <a:latin typeface="Garamond" panose="02020404030301010803" pitchFamily="18" charset="0"/>
              </a:rPr>
              <a:t>pedig</a:t>
            </a:r>
            <a:r>
              <a:rPr lang="en-US" sz="1600" b="1" dirty="0">
                <a:latin typeface="Garamond" panose="02020404030301010803" pitchFamily="18" charset="0"/>
              </a:rPr>
              <a:t> </a:t>
            </a:r>
            <a:r>
              <a:rPr lang="en-US" sz="1600" b="1" dirty="0" err="1">
                <a:latin typeface="Garamond" panose="02020404030301010803" pitchFamily="18" charset="0"/>
              </a:rPr>
              <a:t>több</a:t>
            </a:r>
            <a:r>
              <a:rPr lang="en-US" sz="1600" b="1" dirty="0">
                <a:latin typeface="Garamond" panose="02020404030301010803" pitchFamily="18" charset="0"/>
              </a:rPr>
              <a:t> mint 5 </a:t>
            </a:r>
            <a:r>
              <a:rPr lang="en-US" sz="1600" b="1" dirty="0" err="1">
                <a:latin typeface="Garamond" panose="02020404030301010803" pitchFamily="18" charset="0"/>
              </a:rPr>
              <a:t>éve</a:t>
            </a:r>
            <a:r>
              <a:rPr lang="en-US" sz="1600" b="1" dirty="0">
                <a:latin typeface="Garamond" panose="02020404030301010803" pitchFamily="18" charset="0"/>
              </a:rPr>
              <a:t> </a:t>
            </a:r>
            <a:r>
              <a:rPr lang="en-US" sz="1600" b="1" dirty="0" err="1">
                <a:latin typeface="Garamond" panose="02020404030301010803" pitchFamily="18" charset="0"/>
              </a:rPr>
              <a:t>betöltetlen</a:t>
            </a:r>
            <a:r>
              <a:rPr lang="en-US" sz="1600" b="1" dirty="0">
                <a:latin typeface="Garamond" panose="02020404030301010803" pitchFamily="18" charset="0"/>
              </a:rPr>
              <a:t>.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hu-HU" sz="1600" dirty="0">
                <a:latin typeface="Garamond" panose="02020404030301010803" pitchFamily="18" charset="0"/>
              </a:rPr>
              <a:t>/</a:t>
            </a:r>
            <a:r>
              <a:rPr lang="en-US" sz="1600" dirty="0" err="1">
                <a:latin typeface="Garamond" panose="02020404030301010803" pitchFamily="18" charset="0"/>
              </a:rPr>
              <a:t>több</a:t>
            </a:r>
            <a:r>
              <a:rPr lang="en-US" sz="1600" dirty="0">
                <a:latin typeface="Garamond" panose="02020404030301010803" pitchFamily="18" charset="0"/>
              </a:rPr>
              <a:t> mint</a:t>
            </a:r>
            <a:r>
              <a:rPr lang="hu-HU" sz="1600" dirty="0">
                <a:latin typeface="Garamond" panose="02020404030301010803" pitchFamily="18" charset="0"/>
              </a:rPr>
              <a:t>, 500.000 embernek </a:t>
            </a:r>
            <a:r>
              <a:rPr lang="en-US" sz="1600" dirty="0" err="1">
                <a:latin typeface="Garamond" panose="02020404030301010803" pitchFamily="18" charset="0"/>
              </a:rPr>
              <a:t>tartósan</a:t>
            </a:r>
            <a:r>
              <a:rPr lang="en-US" sz="1600" dirty="0">
                <a:latin typeface="Garamond" panose="02020404030301010803" pitchFamily="18" charset="0"/>
              </a:rPr>
              <a:t> (</a:t>
            </a:r>
            <a:r>
              <a:rPr lang="en-US" sz="1600" dirty="0" err="1">
                <a:latin typeface="Garamond" panose="02020404030301010803" pitchFamily="18" charset="0"/>
              </a:rPr>
              <a:t>több</a:t>
            </a:r>
            <a:r>
              <a:rPr lang="en-US" sz="1600" dirty="0">
                <a:latin typeface="Garamond" panose="02020404030301010803" pitchFamily="18" charset="0"/>
              </a:rPr>
              <a:t> mint </a:t>
            </a:r>
            <a:r>
              <a:rPr lang="en-US" sz="1600" dirty="0" err="1">
                <a:latin typeface="Garamond" panose="02020404030301010803" pitchFamily="18" charset="0"/>
              </a:rPr>
              <a:t>fél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éve</a:t>
            </a:r>
            <a:r>
              <a:rPr lang="en-US" sz="1600" dirty="0">
                <a:latin typeface="Garamond" panose="02020404030301010803" pitchFamily="18" charset="0"/>
              </a:rPr>
              <a:t>) </a:t>
            </a:r>
            <a:r>
              <a:rPr lang="en-US" sz="1600" dirty="0" err="1">
                <a:latin typeface="Garamond" panose="02020404030301010803" pitchFamily="18" charset="0"/>
              </a:rPr>
              <a:t>nincs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állandó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háziorvos</a:t>
            </a:r>
            <a:r>
              <a:rPr lang="hu-HU" sz="1600" dirty="0">
                <a:latin typeface="Garamond" panose="02020404030301010803" pitchFamily="18" charset="0"/>
              </a:rPr>
              <a:t>a, és kb.</a:t>
            </a:r>
            <a:r>
              <a:rPr lang="en-US" sz="1600" dirty="0">
                <a:latin typeface="Garamond" panose="02020404030301010803" pitchFamily="18" charset="0"/>
              </a:rPr>
              <a:t>150</a:t>
            </a:r>
            <a:r>
              <a:rPr lang="hu-HU" sz="1600" dirty="0">
                <a:latin typeface="Garamond" panose="02020404030301010803" pitchFamily="18" charset="0"/>
              </a:rPr>
              <a:t>.00 </a:t>
            </a:r>
            <a:r>
              <a:rPr lang="en-US" sz="1600" dirty="0" err="1">
                <a:latin typeface="Garamond" panose="02020404030301010803" pitchFamily="18" charset="0"/>
              </a:rPr>
              <a:t>embert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több</a:t>
            </a:r>
            <a:r>
              <a:rPr lang="en-US" sz="1600" dirty="0">
                <a:latin typeface="Garamond" panose="02020404030301010803" pitchFamily="18" charset="0"/>
              </a:rPr>
              <a:t> mint </a:t>
            </a:r>
            <a:r>
              <a:rPr lang="en-US" sz="1600" dirty="0" err="1">
                <a:latin typeface="Garamond" panose="02020404030301010803" pitchFamily="18" charset="0"/>
              </a:rPr>
              <a:t>öt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éve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nem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lát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el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állandó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háziorvos</a:t>
            </a:r>
            <a:r>
              <a:rPr lang="hu-HU" sz="1600" dirty="0">
                <a:latin typeface="Garamond" panose="02020404030301010803" pitchFamily="18" charset="0"/>
              </a:rPr>
              <a:t>/</a:t>
            </a:r>
          </a:p>
          <a:p>
            <a:endParaRPr lang="hu-HU" sz="1600" dirty="0">
              <a:latin typeface="Garamond" panose="02020404030301010803" pitchFamily="18" charset="0"/>
            </a:endParaRPr>
          </a:p>
          <a:p>
            <a:r>
              <a:rPr lang="hu-HU" sz="1600" dirty="0">
                <a:latin typeface="Garamond" panose="02020404030301010803" pitchFamily="18" charset="0"/>
              </a:rPr>
              <a:t>A</a:t>
            </a:r>
            <a:r>
              <a:rPr lang="en-US" sz="1600" dirty="0">
                <a:latin typeface="Garamond" panose="02020404030301010803" pitchFamily="18" charset="0"/>
              </a:rPr>
              <a:t> 6350 praxis </a:t>
            </a:r>
            <a:r>
              <a:rPr lang="en-US" sz="1600" dirty="0" err="1">
                <a:latin typeface="Garamond" panose="02020404030301010803" pitchFamily="18" charset="0"/>
              </a:rPr>
              <a:t>közül</a:t>
            </a:r>
            <a:r>
              <a:rPr lang="en-US" sz="1600" dirty="0">
                <a:latin typeface="Garamond" panose="02020404030301010803" pitchFamily="18" charset="0"/>
              </a:rPr>
              <a:t>, </a:t>
            </a:r>
            <a:r>
              <a:rPr lang="en-US" sz="1600" dirty="0" err="1">
                <a:latin typeface="Garamond" panose="02020404030301010803" pitchFamily="18" charset="0"/>
              </a:rPr>
              <a:t>nagyságrendileg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minden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tizedik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betöltetlen</a:t>
            </a:r>
            <a:r>
              <a:rPr lang="en-US" sz="1600" dirty="0">
                <a:latin typeface="Garamond" panose="02020404030301010803" pitchFamily="18" charset="0"/>
              </a:rPr>
              <a:t>, </a:t>
            </a:r>
          </a:p>
          <a:p>
            <a:r>
              <a:rPr lang="en-US" sz="1600" dirty="0">
                <a:latin typeface="Garamond" panose="02020404030301010803" pitchFamily="18" charset="0"/>
              </a:rPr>
              <a:t>2010 </a:t>
            </a:r>
            <a:r>
              <a:rPr lang="en-US" sz="1600" dirty="0" err="1">
                <a:latin typeface="Garamond" panose="02020404030301010803" pitchFamily="18" charset="0"/>
              </a:rPr>
              <a:t>és</a:t>
            </a:r>
            <a:r>
              <a:rPr lang="en-US" sz="1600" dirty="0">
                <a:latin typeface="Garamond" panose="02020404030301010803" pitchFamily="18" charset="0"/>
              </a:rPr>
              <a:t> 2019 </a:t>
            </a:r>
            <a:r>
              <a:rPr lang="en-US" sz="1600" dirty="0" err="1">
                <a:latin typeface="Garamond" panose="02020404030301010803" pitchFamily="18" charset="0"/>
              </a:rPr>
              <a:t>között</a:t>
            </a:r>
            <a:r>
              <a:rPr lang="en-US" sz="1600" dirty="0">
                <a:latin typeface="Garamond" panose="02020404030301010803" pitchFamily="18" charset="0"/>
              </a:rPr>
              <a:t> 438 </a:t>
            </a:r>
            <a:r>
              <a:rPr lang="en-US" sz="1600" dirty="0" err="1">
                <a:latin typeface="Garamond" panose="02020404030301010803" pitchFamily="18" charset="0"/>
              </a:rPr>
              <a:t>fővel</a:t>
            </a:r>
            <a:r>
              <a:rPr lang="en-US" sz="1600" dirty="0">
                <a:latin typeface="Garamond" panose="02020404030301010803" pitchFamily="18" charset="0"/>
              </a:rPr>
              <a:t> (7 </a:t>
            </a:r>
            <a:r>
              <a:rPr lang="en-US" sz="1600" dirty="0" err="1">
                <a:latin typeface="Garamond" panose="02020404030301010803" pitchFamily="18" charset="0"/>
              </a:rPr>
              <a:t>százalékkal</a:t>
            </a:r>
            <a:r>
              <a:rPr lang="en-US" sz="1600" dirty="0">
                <a:latin typeface="Garamond" panose="02020404030301010803" pitchFamily="18" charset="0"/>
              </a:rPr>
              <a:t>) </a:t>
            </a:r>
            <a:r>
              <a:rPr lang="en-US" sz="1600" dirty="0" err="1">
                <a:latin typeface="Garamond" panose="02020404030301010803" pitchFamily="18" charset="0"/>
              </a:rPr>
              <a:t>csökkent</a:t>
            </a:r>
            <a:r>
              <a:rPr lang="en-US" sz="1600" dirty="0">
                <a:latin typeface="Garamond" panose="02020404030301010803" pitchFamily="18" charset="0"/>
              </a:rPr>
              <a:t> a </a:t>
            </a:r>
            <a:r>
              <a:rPr lang="en-US" sz="1600" dirty="0" err="1">
                <a:latin typeface="Garamond" panose="02020404030301010803" pitchFamily="18" charset="0"/>
              </a:rPr>
              <a:t>praktizáló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háziorvosok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száma</a:t>
            </a:r>
            <a:endParaRPr lang="hu-HU" sz="1600" dirty="0">
              <a:latin typeface="Garamond" panose="02020404030301010803" pitchFamily="18" charset="0"/>
            </a:endParaRPr>
          </a:p>
          <a:p>
            <a:r>
              <a:rPr lang="hu-HU" sz="1600" dirty="0">
                <a:latin typeface="Garamond" panose="02020404030301010803" pitchFamily="18" charset="0"/>
              </a:rPr>
              <a:t>E</a:t>
            </a:r>
            <a:r>
              <a:rPr lang="en-US" sz="1600" dirty="0" err="1">
                <a:latin typeface="Garamond" panose="02020404030301010803" pitchFamily="18" charset="0"/>
              </a:rPr>
              <a:t>gy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betegre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átlagosan</a:t>
            </a:r>
            <a:r>
              <a:rPr lang="en-US" sz="1600" dirty="0">
                <a:latin typeface="Garamond" panose="02020404030301010803" pitchFamily="18" charset="0"/>
              </a:rPr>
              <a:t> maximum 12 perc jut.</a:t>
            </a:r>
            <a:endParaRPr lang="hu-HU" sz="1600" dirty="0">
              <a:latin typeface="Garamond" panose="02020404030301010803" pitchFamily="18" charset="0"/>
            </a:endParaRPr>
          </a:p>
          <a:p>
            <a:r>
              <a:rPr lang="en-US" sz="1600" dirty="0" err="1">
                <a:latin typeface="Garamond" panose="02020404030301010803" pitchFamily="18" charset="0"/>
              </a:rPr>
              <a:t>Megyei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szinten</a:t>
            </a:r>
            <a:r>
              <a:rPr lang="en-US" sz="1600" dirty="0">
                <a:latin typeface="Garamond" panose="02020404030301010803" pitchFamily="18" charset="0"/>
              </a:rPr>
              <a:t> a </a:t>
            </a:r>
            <a:r>
              <a:rPr lang="en-US" sz="1600" dirty="0" err="1">
                <a:latin typeface="Garamond" panose="02020404030301010803" pitchFamily="18" charset="0"/>
              </a:rPr>
              <a:t>legtöbb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háziorvos</a:t>
            </a:r>
            <a:r>
              <a:rPr lang="en-US" sz="1600" dirty="0">
                <a:latin typeface="Garamond" panose="02020404030301010803" pitchFamily="18" charset="0"/>
              </a:rPr>
              <a:t> (75) </a:t>
            </a:r>
            <a:r>
              <a:rPr lang="en-US" sz="1600" dirty="0" err="1">
                <a:latin typeface="Garamond" panose="02020404030301010803" pitchFamily="18" charset="0"/>
              </a:rPr>
              <a:t>Borsod-Abaúj-Zemplén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megyében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hiányzik</a:t>
            </a:r>
            <a:endParaRPr lang="hu-HU" sz="1600" dirty="0">
              <a:latin typeface="Garamond" panose="02020404030301010803" pitchFamily="18" charset="0"/>
            </a:endParaRPr>
          </a:p>
          <a:p>
            <a:r>
              <a:rPr lang="en-US" sz="1600" dirty="0">
                <a:latin typeface="Garamond" panose="02020404030301010803" pitchFamily="18" charset="0"/>
              </a:rPr>
              <a:t>A </a:t>
            </a:r>
            <a:r>
              <a:rPr lang="en-US" sz="1600" dirty="0" err="1">
                <a:latin typeface="Garamond" panose="02020404030301010803" pitchFamily="18" charset="0"/>
              </a:rPr>
              <a:t>települések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közül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kiemelkedik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Tatabánya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és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Salgótarján</a:t>
            </a:r>
            <a:r>
              <a:rPr lang="en-US" sz="1600" dirty="0">
                <a:latin typeface="Garamond" panose="02020404030301010803" pitchFamily="18" charset="0"/>
              </a:rPr>
              <a:t> (7-7 </a:t>
            </a:r>
            <a:r>
              <a:rPr lang="en-US" sz="1600" dirty="0" err="1">
                <a:latin typeface="Garamond" panose="02020404030301010803" pitchFamily="18" charset="0"/>
              </a:rPr>
              <a:t>betöltetlen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praxissal</a:t>
            </a:r>
            <a:r>
              <a:rPr lang="en-US" sz="1600" dirty="0">
                <a:latin typeface="Garamond" panose="02020404030301010803" pitchFamily="18" charset="0"/>
              </a:rPr>
              <a:t>). </a:t>
            </a:r>
            <a:endParaRPr lang="hu-HU" sz="1600" dirty="0">
              <a:latin typeface="Garamond" panose="02020404030301010803" pitchFamily="18" charset="0"/>
            </a:endParaRPr>
          </a:p>
          <a:p>
            <a:r>
              <a:rPr lang="hu-HU" sz="1600" dirty="0">
                <a:latin typeface="Garamond" panose="02020404030301010803" pitchFamily="18" charset="0"/>
              </a:rPr>
              <a:t>A háziorvosok átlag életkora 59 év körüli, a pandémia pedig felgyorsította a praxisok elhagyását, mivel a veszélyeztetett (65 év feletti) korosztályba tartozó háziorvosok már valószínűleg nem térnek  vissza az ellátásba dolgozni – véli a </a:t>
            </a:r>
            <a:r>
              <a:rPr lang="en-US" sz="1600" dirty="0">
                <a:latin typeface="Garamond" panose="02020404030301010803" pitchFamily="18" charset="0"/>
              </a:rPr>
              <a:t>GKI </a:t>
            </a:r>
            <a:r>
              <a:rPr lang="en-US" sz="1600" dirty="0" err="1">
                <a:latin typeface="Garamond" panose="02020404030301010803" pitchFamily="18" charset="0"/>
              </a:rPr>
              <a:t>Gazdaságkutató</a:t>
            </a:r>
            <a:r>
              <a:rPr lang="en-US" sz="1600" dirty="0">
                <a:latin typeface="Garamond" panose="02020404030301010803" pitchFamily="18" charset="0"/>
              </a:rPr>
              <a:t> </a:t>
            </a:r>
            <a:r>
              <a:rPr lang="en-US" sz="1600" dirty="0" err="1">
                <a:latin typeface="Garamond" panose="02020404030301010803" pitchFamily="18" charset="0"/>
              </a:rPr>
              <a:t>Zrt</a:t>
            </a:r>
            <a:r>
              <a:rPr lang="hu-HU" sz="1600" dirty="0">
                <a:latin typeface="Garamond" panose="02020404030301010803" pitchFamily="18" charset="0"/>
              </a:rPr>
              <a:t>.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0ADB298-5966-414E-B333-B37C7705B065}"/>
              </a:ext>
            </a:extLst>
          </p:cNvPr>
          <p:cNvSpPr txBox="1"/>
          <p:nvPr/>
        </p:nvSpPr>
        <p:spPr>
          <a:xfrm>
            <a:off x="1129551" y="4889515"/>
            <a:ext cx="6474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https://www.azenpenzem.hu/cikkek/minden-tizedik-haziorvosi-praxis-betoltetlen/7530/</a:t>
            </a:r>
          </a:p>
        </p:txBody>
      </p:sp>
    </p:spTree>
    <p:extLst>
      <p:ext uri="{BB962C8B-B14F-4D97-AF65-F5344CB8AC3E}">
        <p14:creationId xmlns:p14="http://schemas.microsoft.com/office/powerpoint/2010/main" val="30894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FD06B6-6890-4C3F-8F37-28EFE4FD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48F4970-EBF2-49DE-9250-B80114AE71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187" y="796172"/>
            <a:ext cx="6178507" cy="347276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6A8104A-B9F3-4AA2-87CD-98B432F93748}"/>
              </a:ext>
            </a:extLst>
          </p:cNvPr>
          <p:cNvSpPr txBox="1"/>
          <p:nvPr/>
        </p:nvSpPr>
        <p:spPr>
          <a:xfrm>
            <a:off x="2874307" y="4260348"/>
            <a:ext cx="59570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Betöltetlen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praxisok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Magyarországon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idén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szeptember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elsejétől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. </a:t>
            </a:r>
            <a:br>
              <a:rPr lang="hu-HU" sz="1200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A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körök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mérete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a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körzetekhez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tartozó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ellátandókat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mutatja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.</a:t>
            </a:r>
            <a:endParaRPr lang="hu-HU" sz="120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https://www.szabadeuropa.hu/</a:t>
            </a:r>
          </a:p>
          <a:p>
            <a:pPr algn="ctr"/>
            <a:endParaRPr lang="en-US" sz="1200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B132F3C-B4D0-471C-9DE9-B48B2DF261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85" y="2532556"/>
            <a:ext cx="3254644" cy="23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</a:t>
            </a:r>
            <a:r>
              <a:rPr lang="hu-HU" dirty="0" err="1"/>
              <a:t>zexuális</a:t>
            </a:r>
            <a:r>
              <a:rPr lang="hu-HU" dirty="0"/>
              <a:t> magatartás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2A9E75F-E270-470D-BAF0-DD4C5DDEF403}"/>
              </a:ext>
            </a:extLst>
          </p:cNvPr>
          <p:cNvSpPr txBox="1"/>
          <p:nvPr/>
        </p:nvSpPr>
        <p:spPr>
          <a:xfrm>
            <a:off x="105070" y="1602579"/>
            <a:ext cx="8674720" cy="2810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3040" lvl="1" indent="-28548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hu-HU" sz="2400" b="1" spc="-1" dirty="0">
                <a:solidFill>
                  <a:schemeClr val="bg2"/>
                </a:solidFill>
                <a:latin typeface="Garamond"/>
              </a:rPr>
              <a:t>27% semmilyen fogamzásgátlót nem használ</a:t>
            </a:r>
          </a:p>
          <a:p>
            <a:pPr marL="743040" lvl="1" indent="-28548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hu-HU" sz="2400" b="0" strike="noStrike" spc="-1" dirty="0">
                <a:solidFill>
                  <a:schemeClr val="bg2"/>
                </a:solidFill>
                <a:latin typeface="Garamond"/>
              </a:rPr>
              <a:t>Válaszadó nők </a:t>
            </a:r>
            <a:r>
              <a:rPr lang="hu-HU" sz="2400" b="1" strike="noStrike" spc="-1" dirty="0">
                <a:solidFill>
                  <a:schemeClr val="bg2"/>
                </a:solidFill>
                <a:latin typeface="Garamond"/>
              </a:rPr>
              <a:t>67%-</a:t>
            </a:r>
            <a:r>
              <a:rPr lang="hu-HU" sz="2400" b="1" strike="noStrike" spc="-1" dirty="0" err="1">
                <a:solidFill>
                  <a:schemeClr val="bg2"/>
                </a:solidFill>
                <a:latin typeface="Garamond"/>
              </a:rPr>
              <a:t>nak</a:t>
            </a:r>
            <a:r>
              <a:rPr lang="hu-HU" sz="2400" b="1" strike="noStrike" spc="-1" dirty="0">
                <a:solidFill>
                  <a:schemeClr val="bg2"/>
                </a:solidFill>
                <a:latin typeface="Garamond"/>
              </a:rPr>
              <a:t> volt már terhességmegszakítása </a:t>
            </a:r>
            <a:r>
              <a:rPr lang="hu-HU" sz="2400" b="0" strike="noStrike" spc="-1" dirty="0">
                <a:solidFill>
                  <a:schemeClr val="bg2"/>
                </a:solidFill>
                <a:latin typeface="Garamond"/>
              </a:rPr>
              <a:t>– </a:t>
            </a:r>
            <a:r>
              <a:rPr lang="hu-HU" sz="2400" spc="-1" dirty="0">
                <a:solidFill>
                  <a:schemeClr val="bg2"/>
                </a:solidFill>
                <a:latin typeface="Garamond"/>
              </a:rPr>
              <a:t>KSH, 2019: 17,8%</a:t>
            </a:r>
            <a:endParaRPr lang="en-GB" sz="2400" spc="-1" dirty="0">
              <a:solidFill>
                <a:schemeClr val="bg2"/>
              </a:solidFill>
              <a:latin typeface="Garamond"/>
            </a:endParaRPr>
          </a:p>
          <a:p>
            <a:pPr marL="743040" lvl="1" indent="-28548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hu-HU" sz="2400" b="1" spc="-1" dirty="0">
                <a:solidFill>
                  <a:schemeClr val="bg2"/>
                </a:solidFill>
                <a:latin typeface="Garamond"/>
              </a:rPr>
              <a:t>42% nem hiszi, hogy az óvszer megvéd </a:t>
            </a:r>
            <a:r>
              <a:rPr lang="hu-HU" sz="2400" spc="-1" dirty="0">
                <a:solidFill>
                  <a:schemeClr val="bg2"/>
                </a:solidFill>
                <a:latin typeface="Garamond"/>
              </a:rPr>
              <a:t>a nemi betegségektől</a:t>
            </a:r>
          </a:p>
          <a:p>
            <a:pPr marL="743040" lvl="1" indent="-28548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hu-HU" sz="2400" spc="-1" dirty="0">
                <a:solidFill>
                  <a:schemeClr val="bg2"/>
                </a:solidFill>
                <a:latin typeface="Garamond"/>
              </a:rPr>
              <a:t>32,1% dohányzott a terhesség alatt</a:t>
            </a:r>
          </a:p>
        </p:txBody>
      </p:sp>
    </p:spTree>
    <p:extLst>
      <p:ext uri="{BB962C8B-B14F-4D97-AF65-F5344CB8AC3E}">
        <p14:creationId xmlns:p14="http://schemas.microsoft.com/office/powerpoint/2010/main" val="282650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</a:t>
            </a: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0FE71B5-B53D-44BD-92FF-5A29C49252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75" y="1869722"/>
            <a:ext cx="3992506" cy="235303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7E93E7B-77A0-40D5-8A96-ECF6D330AD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30" y="1474217"/>
            <a:ext cx="3992506" cy="239848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E28259B-BD36-48FB-9273-99A3CE53F47A}"/>
              </a:ext>
            </a:extLst>
          </p:cNvPr>
          <p:cNvSpPr txBox="1"/>
          <p:nvPr/>
        </p:nvSpPr>
        <p:spPr>
          <a:xfrm>
            <a:off x="1007846" y="4919846"/>
            <a:ext cx="57287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https://www.ksh.hu/docs/hun/xftp/stattukor/nemzetiseg_demografia.pdf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CCBE6BE-2C7B-40C5-9EEA-1F51C5C6FC1C}"/>
              </a:ext>
            </a:extLst>
          </p:cNvPr>
          <p:cNvSpPr txBox="1"/>
          <p:nvPr/>
        </p:nvSpPr>
        <p:spPr>
          <a:xfrm>
            <a:off x="2273754" y="499499"/>
            <a:ext cx="45964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000" b="1" dirty="0">
                <a:solidFill>
                  <a:schemeClr val="dk2"/>
                </a:solidFill>
                <a:latin typeface="Libre Baskerville"/>
                <a:sym typeface="Libre Baskerville"/>
              </a:rPr>
              <a:t>Gazdasági aktivitás</a:t>
            </a:r>
            <a:endParaRPr lang="en-US" sz="3000" b="1" dirty="0">
              <a:solidFill>
                <a:schemeClr val="dk2"/>
              </a:solidFill>
              <a:latin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20000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7B29187-FD30-45FF-BCFA-C3966AF4D8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349" y="300845"/>
            <a:ext cx="1363371" cy="238143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BB00ADE-8E0B-4842-B618-F0EA69CAA0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19" y="300845"/>
            <a:ext cx="1387185" cy="238143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4980932-805A-435B-AEA3-C8357C6D22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768" y="299889"/>
            <a:ext cx="1345979" cy="231069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BBCC517-5E5B-4110-9426-9948FA421F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166" y="299889"/>
            <a:ext cx="1335023" cy="231750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0FE3A4B-97CF-447D-9D19-6EA812E4F5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608" y="304123"/>
            <a:ext cx="1335024" cy="231327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D77A711-F75F-4B05-8E4E-F3EE1856CF6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051" y="299889"/>
            <a:ext cx="1363919" cy="231750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F03D4BB-62E6-4A17-B916-21D2BB2284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697" y="2365566"/>
            <a:ext cx="1384185" cy="2527642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94ADFC3E-CD32-4B12-8DC8-2F5C39A774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90" y="2266506"/>
            <a:ext cx="1198145" cy="2626702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083FC363-43E5-49D7-9098-4C96EE8936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947" y="2382627"/>
            <a:ext cx="1445297" cy="251058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9B94153B-408D-436D-A8AE-BDFA7F52AA3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657" y="2382627"/>
            <a:ext cx="1194305" cy="2510581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16609124-F29B-40B2-871D-92C69490F9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381" y="2382626"/>
            <a:ext cx="1460363" cy="2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93" y="774183"/>
            <a:ext cx="3079376" cy="231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335" y="3132490"/>
            <a:ext cx="3240360" cy="176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7308" y="3263143"/>
            <a:ext cx="3386612" cy="1561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366" y="757429"/>
            <a:ext cx="3212976" cy="240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9554" y="252635"/>
            <a:ext cx="3998514" cy="583574"/>
          </a:xfrm>
        </p:spPr>
        <p:txBody>
          <a:bodyPr/>
          <a:lstStyle/>
          <a:p>
            <a:r>
              <a:rPr lang="hu-HU" sz="2700" dirty="0"/>
              <a:t>Környezeti tényezők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8785" y="1962802"/>
            <a:ext cx="4843760" cy="2071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1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2405288" y="461027"/>
            <a:ext cx="467507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Egészségmagatartás</a:t>
            </a:r>
            <a:r>
              <a:rPr lang="en-US" dirty="0"/>
              <a:t> 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286A8F-9A57-4926-94A0-79EE65700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422685"/>
              </p:ext>
            </p:extLst>
          </p:nvPr>
        </p:nvGraphicFramePr>
        <p:xfrm>
          <a:off x="664552" y="1295983"/>
          <a:ext cx="4062431" cy="345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F6F844AF-A480-4387-87D0-D3E463956231}"/>
              </a:ext>
            </a:extLst>
          </p:cNvPr>
          <p:cNvSpPr/>
          <p:nvPr/>
        </p:nvSpPr>
        <p:spPr>
          <a:xfrm>
            <a:off x="4339525" y="1595411"/>
            <a:ext cx="4485072" cy="2781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56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</a:pPr>
            <a:r>
              <a:rPr lang="hu-HU" sz="2400" b="1" spc="-1" dirty="0">
                <a:solidFill>
                  <a:schemeClr val="bg2"/>
                </a:solidFill>
                <a:latin typeface="Garamond"/>
              </a:rPr>
              <a:t>Prevenciós programokon való részvétel: </a:t>
            </a:r>
            <a:endParaRPr lang="hu" sz="2400" b="1" spc="-1" dirty="0">
              <a:solidFill>
                <a:schemeClr val="bg2"/>
              </a:solidFill>
              <a:latin typeface="Garamond"/>
            </a:endParaRPr>
          </a:p>
          <a:p>
            <a:pPr marL="343260" lvl="3" indent="-3429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hu-HU" sz="2400" spc="-1" dirty="0">
                <a:solidFill>
                  <a:schemeClr val="bg2"/>
                </a:solidFill>
                <a:latin typeface="Garamond"/>
              </a:rPr>
              <a:t>Válaszadók kevesebb, mint fele találkozik leszokásra buzdító valamilyen reklámanyaggal</a:t>
            </a:r>
            <a:endParaRPr lang="hu" sz="2400" spc="-1" dirty="0">
              <a:solidFill>
                <a:schemeClr val="bg2"/>
              </a:solidFill>
              <a:latin typeface="Garamond"/>
            </a:endParaRPr>
          </a:p>
          <a:p>
            <a:pPr marL="343260" lvl="3" indent="-3429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hu-HU" sz="2400" spc="-1" dirty="0">
                <a:solidFill>
                  <a:schemeClr val="bg2"/>
                </a:solidFill>
                <a:latin typeface="Garamond"/>
              </a:rPr>
              <a:t>Prevenciós programok, mint </a:t>
            </a:r>
            <a:r>
              <a:rPr lang="hu-HU" sz="2400" b="1" spc="-1" dirty="0">
                <a:solidFill>
                  <a:schemeClr val="bg2"/>
                </a:solidFill>
                <a:latin typeface="Garamond"/>
              </a:rPr>
              <a:t>negatív tapasztalat</a:t>
            </a:r>
            <a:endParaRPr lang="hu" sz="2400" b="1" spc="-1" dirty="0">
              <a:solidFill>
                <a:schemeClr val="bg2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830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297200"/>
            <a:ext cx="7715700" cy="898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Daganatos megbetegedések megoszlása</a:t>
            </a:r>
            <a:endParaRPr dirty="0"/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ACFC3E07-88BF-405D-B6DC-AF7C47DD143F}"/>
              </a:ext>
            </a:extLst>
          </p:cNvPr>
          <p:cNvGrpSpPr/>
          <p:nvPr/>
        </p:nvGrpSpPr>
        <p:grpSpPr>
          <a:xfrm>
            <a:off x="1062316" y="1195480"/>
            <a:ext cx="6797488" cy="3491317"/>
            <a:chOff x="1264022" y="1472604"/>
            <a:chExt cx="6797488" cy="3491317"/>
          </a:xfrm>
        </p:grpSpPr>
        <p:grpSp>
          <p:nvGrpSpPr>
            <p:cNvPr id="4" name="Csoportba foglalás 3">
              <a:extLst>
                <a:ext uri="{FF2B5EF4-FFF2-40B4-BE49-F238E27FC236}">
                  <a16:creationId xmlns:a16="http://schemas.microsoft.com/office/drawing/2014/main" id="{07A6D6F0-70CC-4D24-BE54-1E6EB119E8B4}"/>
                </a:ext>
              </a:extLst>
            </p:cNvPr>
            <p:cNvGrpSpPr/>
            <p:nvPr/>
          </p:nvGrpSpPr>
          <p:grpSpPr>
            <a:xfrm>
              <a:off x="1264022" y="1472604"/>
              <a:ext cx="6797488" cy="3491317"/>
              <a:chOff x="1109383" y="1186985"/>
              <a:chExt cx="6797488" cy="3491317"/>
            </a:xfrm>
          </p:grpSpPr>
          <p:pic>
            <p:nvPicPr>
              <p:cNvPr id="2" name="Kép 1">
                <a:extLst>
                  <a:ext uri="{FF2B5EF4-FFF2-40B4-BE49-F238E27FC236}">
                    <a16:creationId xmlns:a16="http://schemas.microsoft.com/office/drawing/2014/main" id="{BB00FAB1-A523-4657-B24B-382738733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9383" y="1186985"/>
                <a:ext cx="6797488" cy="3491317"/>
              </a:xfrm>
              <a:prstGeom prst="rect">
                <a:avLst/>
              </a:prstGeom>
            </p:spPr>
          </p:pic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0936594-D582-42AB-9511-1666C5562402}"/>
                  </a:ext>
                </a:extLst>
              </p:cNvPr>
              <p:cNvSpPr txBox="1"/>
              <p:nvPr/>
            </p:nvSpPr>
            <p:spPr>
              <a:xfrm>
                <a:off x="2774577" y="2795051"/>
                <a:ext cx="1035426" cy="52322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>
                    <a:latin typeface="Garamond" panose="02020404030301010803" pitchFamily="18" charset="0"/>
                  </a:rPr>
                  <a:t>Fejlett országok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8A69FF4-57C6-4208-8EEF-1F99908C8EB7}"/>
                  </a:ext>
                </a:extLst>
              </p:cNvPr>
              <p:cNvSpPr txBox="1"/>
              <p:nvPr/>
            </p:nvSpPr>
            <p:spPr>
              <a:xfrm>
                <a:off x="6521822" y="2563460"/>
                <a:ext cx="1035425" cy="52322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>
                    <a:latin typeface="Garamond" panose="02020404030301010803" pitchFamily="18" charset="0"/>
                  </a:rPr>
                  <a:t>Fejlett országok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B5E34B3F-0729-4C25-8247-2A372540F835}"/>
                  </a:ext>
                </a:extLst>
              </p:cNvPr>
              <p:cNvSpPr txBox="1"/>
              <p:nvPr/>
            </p:nvSpPr>
            <p:spPr>
              <a:xfrm>
                <a:off x="1389529" y="2853766"/>
                <a:ext cx="1035424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>
                    <a:latin typeface="Garamond" panose="02020404030301010803" pitchFamily="18" charset="0"/>
                  </a:rPr>
                  <a:t>Fejlődő országok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3A74312-B566-455C-908E-DCB12780FFDF}"/>
                  </a:ext>
                </a:extLst>
              </p:cNvPr>
              <p:cNvSpPr txBox="1"/>
              <p:nvPr/>
            </p:nvSpPr>
            <p:spPr>
              <a:xfrm>
                <a:off x="5136776" y="3013270"/>
                <a:ext cx="1199029" cy="523220"/>
              </a:xfrm>
              <a:prstGeom prst="rect">
                <a:avLst/>
              </a:prstGeom>
              <a:solidFill>
                <a:srgbClr val="FF5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>
                    <a:latin typeface="Garamond" panose="02020404030301010803" pitchFamily="18" charset="0"/>
                  </a:rPr>
                  <a:t>Fejlődő országok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3" name="Szövegdoboz 2">
              <a:extLst>
                <a:ext uri="{FF2B5EF4-FFF2-40B4-BE49-F238E27FC236}">
                  <a16:creationId xmlns:a16="http://schemas.microsoft.com/office/drawing/2014/main" id="{71760039-2FB1-4615-9988-879999E3DAC9}"/>
                </a:ext>
              </a:extLst>
            </p:cNvPr>
            <p:cNvSpPr txBox="1"/>
            <p:nvPr/>
          </p:nvSpPr>
          <p:spPr>
            <a:xfrm>
              <a:off x="1735790" y="1506163"/>
              <a:ext cx="2201958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800" dirty="0">
                  <a:solidFill>
                    <a:schemeClr val="accent3">
                      <a:lumMod val="50000"/>
                    </a:schemeClr>
                  </a:solidFill>
                  <a:latin typeface="Garamond" panose="02020404030301010803" pitchFamily="18" charset="0"/>
                </a:rPr>
                <a:t>DIAGNÓZIS</a:t>
              </a:r>
              <a:endParaRPr lang="en-US" sz="18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" name="Szövegdoboz 4">
              <a:extLst>
                <a:ext uri="{FF2B5EF4-FFF2-40B4-BE49-F238E27FC236}">
                  <a16:creationId xmlns:a16="http://schemas.microsoft.com/office/drawing/2014/main" id="{A1863F3A-B8CB-4788-B87D-0ECD7C340436}"/>
                </a:ext>
              </a:extLst>
            </p:cNvPr>
            <p:cNvSpPr txBox="1"/>
            <p:nvPr/>
          </p:nvSpPr>
          <p:spPr>
            <a:xfrm>
              <a:off x="5550271" y="1492427"/>
              <a:ext cx="2050678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800" dirty="0">
                  <a:solidFill>
                    <a:schemeClr val="accent3">
                      <a:lumMod val="50000"/>
                    </a:schemeClr>
                  </a:solidFill>
                  <a:latin typeface="Garamond" panose="02020404030301010803" pitchFamily="18" charset="0"/>
                </a:rPr>
                <a:t>HALÁLOZÁS</a:t>
              </a:r>
              <a:endParaRPr lang="en-US" sz="18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7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</a:t>
            </a:r>
            <a:r>
              <a:rPr lang="hu-HU" dirty="0" err="1"/>
              <a:t>zűrővizsgálatok</a:t>
            </a:r>
            <a:endParaRPr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93D805F1-42B4-479C-85DE-CDC2003302FA}"/>
              </a:ext>
            </a:extLst>
          </p:cNvPr>
          <p:cNvSpPr/>
          <p:nvPr/>
        </p:nvSpPr>
        <p:spPr>
          <a:xfrm>
            <a:off x="524039" y="1313444"/>
            <a:ext cx="8095872" cy="317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hu" sz="2400" spc="-1" dirty="0">
              <a:solidFill>
                <a:schemeClr val="bg2"/>
              </a:solidFill>
              <a:latin typeface="Garamond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spc="-1" dirty="0">
                <a:solidFill>
                  <a:schemeClr val="bg2"/>
                </a:solidFill>
                <a:latin typeface="Garamond"/>
              </a:rPr>
              <a:t>Szívesen részt venne-e szűrésen: </a:t>
            </a:r>
            <a:r>
              <a:rPr lang="hu-HU" sz="2400" b="1" spc="-1" dirty="0">
                <a:solidFill>
                  <a:schemeClr val="bg2"/>
                </a:solidFill>
                <a:latin typeface="Garamond"/>
              </a:rPr>
              <a:t>46,2% - igen</a:t>
            </a:r>
          </a:p>
          <a:p>
            <a:pPr lvl="0">
              <a:lnSpc>
                <a:spcPct val="150000"/>
              </a:lnSpc>
            </a:pPr>
            <a:endParaRPr lang="hu-HU" sz="2400" spc="-1" dirty="0">
              <a:solidFill>
                <a:schemeClr val="bg2"/>
              </a:solidFill>
              <a:latin typeface="Garamond"/>
            </a:endParaRPr>
          </a:p>
          <a:p>
            <a:pPr lvl="0">
              <a:lnSpc>
                <a:spcPct val="150000"/>
              </a:lnSpc>
            </a:pPr>
            <a:r>
              <a:rPr lang="hu-HU" sz="2400" spc="-1" dirty="0">
                <a:solidFill>
                  <a:schemeClr val="bg2"/>
                </a:solidFill>
                <a:latin typeface="Garamond"/>
              </a:rPr>
              <a:t>Védőoltásokkal kapcsolatos ismeretek 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spc="-1" dirty="0">
                <a:solidFill>
                  <a:schemeClr val="bg2"/>
                </a:solidFill>
                <a:latin typeface="Garamond"/>
              </a:rPr>
              <a:t>Vannak  félelmei a védőoltásokkal kapcsolatban: 35,3%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spc="-1" dirty="0">
                <a:solidFill>
                  <a:schemeClr val="bg2"/>
                </a:solidFill>
                <a:latin typeface="Garamond"/>
              </a:rPr>
              <a:t>Védőoltással megelőzhető-e a méhnyakrák: 42,85% - nem tudja</a:t>
            </a:r>
            <a:endParaRPr lang="hu" sz="2400" spc="-1" dirty="0">
              <a:solidFill>
                <a:schemeClr val="bg2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5969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Objectives</a:t>
            </a: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5A34753-A86E-4835-88B5-DF2228745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90525"/>
            <a:ext cx="43815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53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</a:t>
            </a: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6BB2914-15B2-4494-97D1-FF9052153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9618" y="779928"/>
            <a:ext cx="4444253" cy="402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91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5"/>
          <p:cNvSpPr txBox="1">
            <a:spLocks noGrp="1"/>
          </p:cNvSpPr>
          <p:nvPr>
            <p:ph type="title" idx="2"/>
          </p:nvPr>
        </p:nvSpPr>
        <p:spPr>
          <a:xfrm>
            <a:off x="2933030" y="630946"/>
            <a:ext cx="5112368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/>
              <a:t>Egyenlőtlenségek csökkentése</a:t>
            </a:r>
            <a:endParaRPr sz="3200" dirty="0"/>
          </a:p>
        </p:txBody>
      </p:sp>
      <p:sp>
        <p:nvSpPr>
          <p:cNvPr id="528" name="Google Shape;528;p45"/>
          <p:cNvSpPr/>
          <p:nvPr/>
        </p:nvSpPr>
        <p:spPr>
          <a:xfrm>
            <a:off x="5857658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5"/>
          <p:cNvSpPr/>
          <p:nvPr/>
        </p:nvSpPr>
        <p:spPr>
          <a:xfrm>
            <a:off x="8402383" y="2899627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5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45"/>
          <p:cNvGrpSpPr/>
          <p:nvPr/>
        </p:nvGrpSpPr>
        <p:grpSpPr>
          <a:xfrm>
            <a:off x="6057899" y="3381935"/>
            <a:ext cx="2757999" cy="1113788"/>
            <a:chOff x="4189650" y="2440275"/>
            <a:chExt cx="4195525" cy="2055425"/>
          </a:xfrm>
        </p:grpSpPr>
        <p:sp>
          <p:nvSpPr>
            <p:cNvPr id="532" name="Google Shape;532;p45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Ingyenes sztetoszkóprajz, ingyenes clip art és ingyenes clip art letöltése  - Egyéb">
            <a:extLst>
              <a:ext uri="{FF2B5EF4-FFF2-40B4-BE49-F238E27FC236}">
                <a16:creationId xmlns:a16="http://schemas.microsoft.com/office/drawing/2014/main" id="{DBA9A27B-8537-4A82-A4C3-2A9ED260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27" y="262838"/>
            <a:ext cx="2442742" cy="2056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76DCEFCD-03E9-4189-AA74-BB183936E768}"/>
              </a:ext>
            </a:extLst>
          </p:cNvPr>
          <p:cNvSpPr txBox="1"/>
          <p:nvPr/>
        </p:nvSpPr>
        <p:spPr>
          <a:xfrm>
            <a:off x="1977073" y="2380645"/>
            <a:ext cx="5497090" cy="2289748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/>
          </a:bodyPr>
          <a:lstStyle/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3200" b="0" strike="noStrike" spc="-1" dirty="0">
                <a:solidFill>
                  <a:schemeClr val="bg2"/>
                </a:solidFill>
                <a:latin typeface="Garamond"/>
              </a:rPr>
              <a:t>Összefogás</a:t>
            </a: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3200" spc="-1" dirty="0">
                <a:solidFill>
                  <a:schemeClr val="bg2"/>
                </a:solidFill>
                <a:latin typeface="Garamond"/>
              </a:rPr>
              <a:t>E</a:t>
            </a:r>
            <a:r>
              <a:rPr lang="hu-HU" sz="3200" b="0" strike="noStrike" spc="-1" dirty="0">
                <a:solidFill>
                  <a:schemeClr val="bg2"/>
                </a:solidFill>
                <a:latin typeface="Garamond"/>
              </a:rPr>
              <a:t>gyütt gondolkodás</a:t>
            </a: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3200" spc="-1" dirty="0">
                <a:solidFill>
                  <a:schemeClr val="bg2"/>
                </a:solidFill>
                <a:latin typeface="Garamond"/>
              </a:rPr>
              <a:t>E</a:t>
            </a:r>
            <a:r>
              <a:rPr lang="hu-HU" sz="3200" b="0" strike="noStrike" spc="-1" dirty="0">
                <a:solidFill>
                  <a:schemeClr val="bg2"/>
                </a:solidFill>
                <a:latin typeface="Garamond"/>
              </a:rPr>
              <a:t>gyütt cselekvés</a:t>
            </a:r>
            <a:endParaRPr lang="hu" sz="3200" b="0" strike="noStrike" spc="-1" dirty="0">
              <a:solidFill>
                <a:schemeClr val="bg2"/>
              </a:solidFill>
              <a:latin typeface="Garamond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hu" sz="3200" b="0" strike="noStrike" spc="-1" dirty="0">
              <a:solidFill>
                <a:schemeClr val="bg2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75624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5"/>
          <p:cNvSpPr txBox="1">
            <a:spLocks noGrp="1"/>
          </p:cNvSpPr>
          <p:nvPr>
            <p:ph type="title" idx="2"/>
          </p:nvPr>
        </p:nvSpPr>
        <p:spPr>
          <a:xfrm>
            <a:off x="4031632" y="725827"/>
            <a:ext cx="5112368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/>
              <a:t>Szakma és oktatás</a:t>
            </a:r>
            <a:endParaRPr sz="3600" dirty="0"/>
          </a:p>
        </p:txBody>
      </p:sp>
      <p:sp>
        <p:nvSpPr>
          <p:cNvPr id="528" name="Google Shape;528;p45"/>
          <p:cNvSpPr/>
          <p:nvPr/>
        </p:nvSpPr>
        <p:spPr>
          <a:xfrm>
            <a:off x="5857658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5"/>
          <p:cNvSpPr/>
          <p:nvPr/>
        </p:nvSpPr>
        <p:spPr>
          <a:xfrm>
            <a:off x="8402383" y="2899627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5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45"/>
          <p:cNvGrpSpPr/>
          <p:nvPr/>
        </p:nvGrpSpPr>
        <p:grpSpPr>
          <a:xfrm>
            <a:off x="6671462" y="3753277"/>
            <a:ext cx="2144436" cy="742445"/>
            <a:chOff x="4189650" y="2440275"/>
            <a:chExt cx="4195525" cy="2055425"/>
          </a:xfrm>
        </p:grpSpPr>
        <p:sp>
          <p:nvSpPr>
            <p:cNvPr id="532" name="Google Shape;532;p45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Ingyenes sztetoszkóprajz, ingyenes clip art és ingyenes clip art letöltése  - Egyéb">
            <a:extLst>
              <a:ext uri="{FF2B5EF4-FFF2-40B4-BE49-F238E27FC236}">
                <a16:creationId xmlns:a16="http://schemas.microsoft.com/office/drawing/2014/main" id="{DBA9A27B-8537-4A82-A4C3-2A9ED260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27" y="262838"/>
            <a:ext cx="1737014" cy="1462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76DCEFCD-03E9-4189-AA74-BB183936E768}"/>
              </a:ext>
            </a:extLst>
          </p:cNvPr>
          <p:cNvSpPr txBox="1"/>
          <p:nvPr/>
        </p:nvSpPr>
        <p:spPr>
          <a:xfrm>
            <a:off x="3646156" y="1907162"/>
            <a:ext cx="2887113" cy="1243333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 fontScale="92500" lnSpcReduction="20000"/>
          </a:bodyPr>
          <a:lstStyle/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2400" b="0" strike="noStrike" spc="-1" dirty="0">
                <a:solidFill>
                  <a:schemeClr val="bg2"/>
                </a:solidFill>
                <a:latin typeface="Garamond"/>
              </a:rPr>
              <a:t>Összefogás,</a:t>
            </a: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2400" spc="-1" dirty="0">
                <a:solidFill>
                  <a:schemeClr val="bg2"/>
                </a:solidFill>
                <a:latin typeface="Garamond"/>
              </a:rPr>
              <a:t>E</a:t>
            </a:r>
            <a:r>
              <a:rPr lang="hu-HU" sz="2400" b="0" strike="noStrike" spc="-1" dirty="0">
                <a:solidFill>
                  <a:schemeClr val="bg2"/>
                </a:solidFill>
                <a:latin typeface="Garamond"/>
              </a:rPr>
              <a:t>gyütt gondolkodás</a:t>
            </a: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Courier New"/>
              <a:buChar char="o"/>
            </a:pPr>
            <a:r>
              <a:rPr lang="hu-HU" sz="2400" spc="-1" dirty="0">
                <a:solidFill>
                  <a:schemeClr val="bg2"/>
                </a:solidFill>
                <a:latin typeface="Garamond"/>
              </a:rPr>
              <a:t>E</a:t>
            </a:r>
            <a:r>
              <a:rPr lang="hu-HU" sz="2400" b="0" strike="noStrike" spc="-1" dirty="0">
                <a:solidFill>
                  <a:schemeClr val="bg2"/>
                </a:solidFill>
                <a:latin typeface="Garamond"/>
              </a:rPr>
              <a:t>gyütt cselekvés</a:t>
            </a:r>
            <a:endParaRPr lang="hu" sz="2400" b="0" strike="noStrike" spc="-1" dirty="0">
              <a:solidFill>
                <a:schemeClr val="bg2"/>
              </a:solidFill>
              <a:latin typeface="Garamond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hu" sz="2400" b="0" strike="noStrike" spc="-1" dirty="0">
              <a:solidFill>
                <a:schemeClr val="bg2"/>
              </a:solidFill>
              <a:latin typeface="Garamond"/>
            </a:endParaRPr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4A6CD93C-2076-45FA-A074-E7046C67B8F0}"/>
              </a:ext>
            </a:extLst>
          </p:cNvPr>
          <p:cNvSpPr txBox="1"/>
          <p:nvPr/>
        </p:nvSpPr>
        <p:spPr>
          <a:xfrm>
            <a:off x="249420" y="1772493"/>
            <a:ext cx="33207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chemeClr val="dk2"/>
                </a:solidFill>
                <a:latin typeface="Libre Baskerville"/>
                <a:sym typeface="Libre Baskerville"/>
              </a:rPr>
              <a:t>J</a:t>
            </a:r>
            <a:r>
              <a:rPr lang="en-US" sz="3600" b="1" dirty="0">
                <a:solidFill>
                  <a:schemeClr val="dk2"/>
                </a:solidFill>
                <a:latin typeface="Libre Baskerville"/>
                <a:sym typeface="Libre Baskerville"/>
              </a:rPr>
              <a:t>ó </a:t>
            </a:r>
            <a:r>
              <a:rPr lang="en-US" sz="3600" b="1" dirty="0" err="1">
                <a:solidFill>
                  <a:schemeClr val="dk2"/>
                </a:solidFill>
                <a:latin typeface="Libre Baskerville"/>
                <a:sym typeface="Libre Baskerville"/>
              </a:rPr>
              <a:t>kormányzás</a:t>
            </a:r>
            <a:endParaRPr lang="hu-HU" sz="3600" b="1" dirty="0">
              <a:solidFill>
                <a:schemeClr val="dk2"/>
              </a:solidFill>
              <a:latin typeface="Libre Baskerville"/>
              <a:sym typeface="Libre Baskerville"/>
            </a:endParaRP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D9EC8BAB-045F-4542-88B4-792A9E285B61}"/>
              </a:ext>
            </a:extLst>
          </p:cNvPr>
          <p:cNvSpPr txBox="1"/>
          <p:nvPr/>
        </p:nvSpPr>
        <p:spPr>
          <a:xfrm>
            <a:off x="5628686" y="2582292"/>
            <a:ext cx="3127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chemeClr val="dk2"/>
                </a:solidFill>
                <a:latin typeface="Libre Baskerville"/>
                <a:sym typeface="Libre Baskerville"/>
              </a:rPr>
              <a:t>C</a:t>
            </a:r>
            <a:r>
              <a:rPr lang="en-US" sz="3600" b="1" dirty="0" err="1">
                <a:solidFill>
                  <a:schemeClr val="dk2"/>
                </a:solidFill>
                <a:latin typeface="Libre Baskerville"/>
                <a:sym typeface="Libre Baskerville"/>
              </a:rPr>
              <a:t>ivil</a:t>
            </a:r>
            <a:r>
              <a:rPr lang="hu-HU" sz="3600" b="1" dirty="0">
                <a:solidFill>
                  <a:schemeClr val="dk2"/>
                </a:solidFill>
                <a:latin typeface="Libre Baskerville"/>
                <a:sym typeface="Libre Baskerville"/>
              </a:rPr>
              <a:t> </a:t>
            </a:r>
            <a:r>
              <a:rPr lang="en-US" sz="3600" b="1" dirty="0" err="1">
                <a:solidFill>
                  <a:schemeClr val="dk2"/>
                </a:solidFill>
                <a:latin typeface="Libre Baskerville"/>
                <a:sym typeface="Libre Baskerville"/>
              </a:rPr>
              <a:t>társadalom</a:t>
            </a:r>
            <a:endParaRPr lang="en-US" sz="3600" dirty="0"/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AB1726C3-74B8-4685-8C12-44856C0C520B}"/>
              </a:ext>
            </a:extLst>
          </p:cNvPr>
          <p:cNvSpPr txBox="1"/>
          <p:nvPr/>
        </p:nvSpPr>
        <p:spPr>
          <a:xfrm>
            <a:off x="1588281" y="3488407"/>
            <a:ext cx="37211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dk2"/>
                </a:solidFill>
                <a:latin typeface="Libre Baskerville"/>
                <a:sym typeface="Libre Baskerville"/>
              </a:rPr>
              <a:t>Média</a:t>
            </a:r>
            <a:r>
              <a:rPr lang="hu-HU" sz="3600" b="1" dirty="0">
                <a:solidFill>
                  <a:schemeClr val="dk2"/>
                </a:solidFill>
                <a:latin typeface="Libre Baskerville"/>
                <a:sym typeface="Libre Baskerville"/>
              </a:rPr>
              <a:t>, </a:t>
            </a:r>
            <a:r>
              <a:rPr lang="en-US" sz="2400" b="1" dirty="0" err="1">
                <a:solidFill>
                  <a:schemeClr val="dk2"/>
                </a:solidFill>
                <a:latin typeface="Libre Baskerville"/>
              </a:rPr>
              <a:t>ismert</a:t>
            </a:r>
            <a:r>
              <a:rPr lang="en-US" sz="2400" b="1" dirty="0">
                <a:solidFill>
                  <a:schemeClr val="dk2"/>
                </a:solidFill>
                <a:latin typeface="Libre Baskerville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Libre Baskerville"/>
              </a:rPr>
              <a:t>személyiségek</a:t>
            </a:r>
            <a:r>
              <a:rPr lang="en-US" sz="2400" b="1" dirty="0">
                <a:solidFill>
                  <a:schemeClr val="dk2"/>
                </a:solidFill>
                <a:latin typeface="Libre Baskerville"/>
              </a:rPr>
              <a:t>, </a:t>
            </a:r>
            <a:r>
              <a:rPr lang="en-US" sz="2400" b="1" dirty="0" err="1">
                <a:solidFill>
                  <a:schemeClr val="dk2"/>
                </a:solidFill>
                <a:latin typeface="Libre Baskerville"/>
              </a:rPr>
              <a:t>közösségi</a:t>
            </a:r>
            <a:r>
              <a:rPr lang="en-US" sz="2400" b="1" dirty="0">
                <a:solidFill>
                  <a:schemeClr val="dk2"/>
                </a:solidFill>
                <a:latin typeface="Libre Baskerville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Libre Baskerville"/>
              </a:rPr>
              <a:t>média</a:t>
            </a:r>
            <a:r>
              <a:rPr lang="en-US" sz="2400" b="1" dirty="0">
                <a:solidFill>
                  <a:schemeClr val="dk2"/>
                </a:solidFill>
                <a:latin typeface="Libre Baskerville"/>
              </a:rPr>
              <a:t>, </a:t>
            </a:r>
            <a:r>
              <a:rPr lang="en-US" sz="2400" b="1" dirty="0" err="1">
                <a:solidFill>
                  <a:schemeClr val="dk2"/>
                </a:solidFill>
                <a:latin typeface="Libre Baskerville"/>
              </a:rPr>
              <a:t>sajtó</a:t>
            </a:r>
            <a:endParaRPr lang="en-US" sz="3600" b="1" dirty="0">
              <a:solidFill>
                <a:schemeClr val="dk2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8931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/>
      <p:bldP spid="55" grpId="0"/>
      <p:bldP spid="49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50" y="686582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</a:t>
            </a:r>
            <a:endParaRPr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798030D-79F4-4FB7-AEBB-7C3BB109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24" y="577645"/>
            <a:ext cx="5241534" cy="583574"/>
          </a:xfrm>
        </p:spPr>
        <p:txBody>
          <a:bodyPr/>
          <a:lstStyle/>
          <a:p>
            <a:r>
              <a:rPr lang="hu-HU" sz="3200" dirty="0"/>
              <a:t>Köszönöm a figyelmet!</a:t>
            </a:r>
          </a:p>
        </p:txBody>
      </p:sp>
      <p:pic>
        <p:nvPicPr>
          <p:cNvPr id="2050" name="Picture 2" descr="Flowering Plants You Need in Your Garden This Spring | Southern Living">
            <a:extLst>
              <a:ext uri="{FF2B5EF4-FFF2-40B4-BE49-F238E27FC236}">
                <a16:creationId xmlns:a16="http://schemas.microsoft.com/office/drawing/2014/main" id="{57C7C491-ACEC-47DA-ACBE-A56EC230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599" y="1270156"/>
            <a:ext cx="5336801" cy="3557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83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48E7D865-5FA6-4E8B-8EF4-A14901CAD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29CD94D-2C20-401D-9FA4-FAB3374C807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06DDCEEF-1314-400B-94A5-1A4B086CB08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5DB85650-8B08-4F9D-8BCD-285D7325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C8C43D88-2BAF-4B79-B79B-2F2FDAEF0E33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5323A64A-335D-4CF4-A5DF-AB2AD51E7435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62F0634F-F6E6-42A1-BDF3-31E58F1568CF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33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Objectives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395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1435E1BE-F3A2-47D8-B38E-08CEB2A24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82" y="363070"/>
            <a:ext cx="3810000" cy="214312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09E9D5E-496F-4AFB-8F62-2C3FBDB643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31" y="2571750"/>
            <a:ext cx="5122769" cy="215695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B77F1E9-9A8C-4252-BCFA-E1618666CE45}"/>
              </a:ext>
            </a:extLst>
          </p:cNvPr>
          <p:cNvSpPr txBox="1"/>
          <p:nvPr/>
        </p:nvSpPr>
        <p:spPr>
          <a:xfrm>
            <a:off x="1465730" y="4620280"/>
            <a:ext cx="6131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https://www.who.int/news/item/03-02-2022-world-cancer-day-closing-the-care-gap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6856E08-31A6-4A33-9ABC-60513176279E}"/>
              </a:ext>
            </a:extLst>
          </p:cNvPr>
          <p:cNvSpPr txBox="1"/>
          <p:nvPr/>
        </p:nvSpPr>
        <p:spPr>
          <a:xfrm>
            <a:off x="1465729" y="4897279"/>
            <a:ext cx="7409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https://www.uicc.org/news/world-cancer-day%E2%80%99s-new-three-year-%E2%80%9Cclose-care-gap%E2%80%9D-campaign-kicks</a:t>
            </a:r>
          </a:p>
        </p:txBody>
      </p:sp>
    </p:spTree>
    <p:extLst>
      <p:ext uri="{BB962C8B-B14F-4D97-AF65-F5344CB8AC3E}">
        <p14:creationId xmlns:p14="http://schemas.microsoft.com/office/powerpoint/2010/main" val="546725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50" y="389965"/>
            <a:ext cx="7715700" cy="667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Daganatok kialakulásának okai</a:t>
            </a:r>
            <a:endParaRPr dirty="0"/>
          </a:p>
        </p:txBody>
      </p:sp>
      <p:graphicFrame>
        <p:nvGraphicFramePr>
          <p:cNvPr id="3" name="Tartalom helye 6">
            <a:extLst>
              <a:ext uri="{FF2B5EF4-FFF2-40B4-BE49-F238E27FC236}">
                <a16:creationId xmlns:a16="http://schemas.microsoft.com/office/drawing/2014/main" id="{BC89D633-62DF-43F3-94C6-46BD7D9EAC83}"/>
              </a:ext>
            </a:extLst>
          </p:cNvPr>
          <p:cNvGraphicFramePr>
            <a:graphicFrameLocks/>
          </p:cNvGraphicFramePr>
          <p:nvPr/>
        </p:nvGraphicFramePr>
        <p:xfrm>
          <a:off x="1003237" y="1165748"/>
          <a:ext cx="6264696" cy="350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89043AF9-714A-4FFF-A1A1-FDF897C62DC2}"/>
              </a:ext>
            </a:extLst>
          </p:cNvPr>
          <p:cNvSpPr txBox="1"/>
          <p:nvPr/>
        </p:nvSpPr>
        <p:spPr>
          <a:xfrm>
            <a:off x="2554942" y="4929320"/>
            <a:ext cx="3135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Doll</a:t>
            </a:r>
            <a:r>
              <a:rPr lang="hu-HU" sz="1200" dirty="0">
                <a:solidFill>
                  <a:schemeClr val="bg2"/>
                </a:solidFill>
                <a:latin typeface="Garamond" panose="02020404030301010803" pitchFamily="18" charset="0"/>
              </a:rPr>
              <a:t> R. and </a:t>
            </a:r>
            <a:r>
              <a:rPr lang="hu-HU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Peto</a:t>
            </a:r>
            <a:r>
              <a:rPr lang="hu-HU" sz="1200" dirty="0">
                <a:solidFill>
                  <a:schemeClr val="bg2"/>
                </a:solidFill>
                <a:latin typeface="Garamond" panose="02020404030301010803" pitchFamily="18" charset="0"/>
              </a:rPr>
              <a:t> R.: The </a:t>
            </a:r>
            <a:r>
              <a:rPr lang="hu-HU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Causes</a:t>
            </a:r>
            <a:r>
              <a:rPr lang="hu-HU" sz="1200" dirty="0">
                <a:solidFill>
                  <a:schemeClr val="bg2"/>
                </a:solidFill>
                <a:latin typeface="Garamond" panose="02020404030301010803" pitchFamily="18" charset="0"/>
              </a:rPr>
              <a:t> of </a:t>
            </a:r>
            <a:r>
              <a:rPr lang="hu-HU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Cancer</a:t>
            </a:r>
            <a:r>
              <a:rPr lang="hu-HU" sz="1200" dirty="0">
                <a:solidFill>
                  <a:schemeClr val="bg2"/>
                </a:solidFill>
                <a:latin typeface="Garamond" panose="02020404030301010803" pitchFamily="18" charset="0"/>
              </a:rPr>
              <a:t>, 1981.</a:t>
            </a:r>
            <a:endParaRPr lang="en-US" sz="1200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Egyenlőtlenségek a túlélésben</a:t>
            </a: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53F4041-3CB7-4A7C-A4E9-332B9E02E6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952" y="1521949"/>
            <a:ext cx="4048095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4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</a:t>
            </a:r>
            <a:endParaRPr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91FE8FD-FE41-4067-9ECA-FBB1B6D407D5}"/>
              </a:ext>
            </a:extLst>
          </p:cNvPr>
          <p:cNvSpPr txBox="1"/>
          <p:nvPr/>
        </p:nvSpPr>
        <p:spPr>
          <a:xfrm>
            <a:off x="900953" y="1697863"/>
            <a:ext cx="7342094" cy="21084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1440" indent="-9108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"/>
              <a:buChar char=" "/>
              <a:defRPr sz="2400" spc="-1">
                <a:solidFill>
                  <a:schemeClr val="bg2"/>
                </a:solidFill>
                <a:latin typeface="Garamond"/>
              </a:defRPr>
            </a:lvl1pPr>
            <a:lvl2pPr marL="265320" indent="-1368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9CBEBD"/>
              </a:buClr>
              <a:buFont typeface="Wingdings 3" charset="2"/>
              <a:buChar char=""/>
              <a:defRPr sz="2400" spc="-1">
                <a:solidFill>
                  <a:schemeClr val="bg2"/>
                </a:solidFill>
                <a:latin typeface="Garamond"/>
              </a:defRPr>
            </a:lvl2pPr>
          </a:lstStyle>
          <a:p>
            <a:pPr algn="ctr"/>
            <a:r>
              <a:rPr lang="en-US" dirty="0"/>
              <a:t>A </a:t>
            </a:r>
            <a:r>
              <a:rPr lang="en-US" dirty="0" err="1"/>
              <a:t>szociális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gazdasági</a:t>
            </a:r>
            <a:r>
              <a:rPr lang="en-US" dirty="0"/>
              <a:t> </a:t>
            </a:r>
            <a:r>
              <a:rPr lang="en-US" dirty="0" err="1"/>
              <a:t>helyzet</a:t>
            </a:r>
            <a:r>
              <a:rPr lang="en-US" dirty="0"/>
              <a:t> </a:t>
            </a:r>
            <a:r>
              <a:rPr lang="hu-HU" dirty="0"/>
              <a:t>jelentős mértékben, – </a:t>
            </a:r>
            <a:r>
              <a:rPr lang="en-US" dirty="0" err="1"/>
              <a:t>negatív</a:t>
            </a:r>
            <a:r>
              <a:rPr lang="en-US" dirty="0"/>
              <a:t> </a:t>
            </a:r>
            <a:r>
              <a:rPr lang="en-US" dirty="0" err="1"/>
              <a:t>irányban</a:t>
            </a:r>
            <a:r>
              <a:rPr lang="hu-HU" dirty="0"/>
              <a:t> –</a:t>
            </a:r>
            <a:r>
              <a:rPr lang="en-US" dirty="0"/>
              <a:t> </a:t>
            </a:r>
            <a:r>
              <a:rPr lang="hu-HU" dirty="0"/>
              <a:t>befolyásolja </a:t>
            </a:r>
            <a:r>
              <a:rPr lang="en-US" dirty="0" err="1"/>
              <a:t>az</a:t>
            </a:r>
            <a:r>
              <a:rPr lang="hu-HU" dirty="0"/>
              <a:t> egyének</a:t>
            </a:r>
            <a:r>
              <a:rPr lang="en-US" dirty="0"/>
              <a:t> </a:t>
            </a:r>
            <a:r>
              <a:rPr lang="en-US" dirty="0" err="1"/>
              <a:t>egészségi</a:t>
            </a:r>
            <a:r>
              <a:rPr lang="en-US" dirty="0"/>
              <a:t> </a:t>
            </a:r>
            <a:r>
              <a:rPr lang="en-US" dirty="0" err="1"/>
              <a:t>állapot</a:t>
            </a:r>
            <a:r>
              <a:rPr lang="hu-HU" dirty="0"/>
              <a:t>át és a születéskor </a:t>
            </a:r>
            <a:r>
              <a:rPr lang="en-US" dirty="0" err="1"/>
              <a:t>várható</a:t>
            </a:r>
            <a:r>
              <a:rPr lang="en-US" dirty="0"/>
              <a:t> </a:t>
            </a:r>
            <a:r>
              <a:rPr lang="en-US" dirty="0" err="1"/>
              <a:t>élettartam</a:t>
            </a:r>
            <a:r>
              <a:rPr lang="hu-HU" dirty="0"/>
              <a:t>át. B</a:t>
            </a:r>
            <a:r>
              <a:rPr lang="en-US" dirty="0" err="1"/>
              <a:t>izonyíthatóan</a:t>
            </a:r>
            <a:r>
              <a:rPr lang="hu-HU" dirty="0"/>
              <a:t> fokozza</a:t>
            </a:r>
            <a:r>
              <a:rPr lang="en-US" dirty="0"/>
              <a:t> </a:t>
            </a:r>
            <a:r>
              <a:rPr lang="en-US" dirty="0" err="1"/>
              <a:t>bizonyos</a:t>
            </a:r>
            <a:r>
              <a:rPr lang="en-US" dirty="0"/>
              <a:t> </a:t>
            </a:r>
            <a:r>
              <a:rPr lang="en-US" dirty="0" err="1"/>
              <a:t>betegségek</a:t>
            </a:r>
            <a:r>
              <a:rPr lang="en-US" dirty="0"/>
              <a:t> </a:t>
            </a:r>
            <a:r>
              <a:rPr lang="hu-HU" dirty="0"/>
              <a:t>kialakulásának </a:t>
            </a:r>
            <a:r>
              <a:rPr lang="en-US" dirty="0" err="1"/>
              <a:t>kockázatá</a:t>
            </a:r>
            <a:r>
              <a:rPr lang="hu-HU" dirty="0"/>
              <a:t>t és a </a:t>
            </a:r>
            <a:r>
              <a:rPr lang="en-US" dirty="0" err="1"/>
              <a:t>gyermekhalálozás</a:t>
            </a:r>
            <a:r>
              <a:rPr lang="hu-HU" dirty="0"/>
              <a:t>t is</a:t>
            </a:r>
            <a:r>
              <a:rPr lang="en-US" dirty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822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1715160" y="157155"/>
            <a:ext cx="6084133" cy="7023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</a:t>
            </a:r>
            <a:r>
              <a:rPr lang="hu-HU" sz="2400" dirty="0" err="1"/>
              <a:t>zegregátumok</a:t>
            </a:r>
            <a:r>
              <a:rPr lang="hu-HU" sz="2400" dirty="0"/>
              <a:t> Magyarországon</a:t>
            </a:r>
            <a:endParaRPr sz="2400" dirty="0"/>
          </a:p>
        </p:txBody>
      </p:sp>
      <p:pic>
        <p:nvPicPr>
          <p:cNvPr id="3" name="Kép 4">
            <a:extLst>
              <a:ext uri="{FF2B5EF4-FFF2-40B4-BE49-F238E27FC236}">
                <a16:creationId xmlns:a16="http://schemas.microsoft.com/office/drawing/2014/main" id="{8E84615B-496A-436B-BB27-E4222D57350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29954" y="917579"/>
            <a:ext cx="4141693" cy="2945395"/>
          </a:xfrm>
          <a:prstGeom prst="rect">
            <a:avLst/>
          </a:prstGeom>
          <a:ln w="0">
            <a:noFill/>
          </a:ln>
        </p:spPr>
      </p:pic>
      <p:sp>
        <p:nvSpPr>
          <p:cNvPr id="4" name="Szövegdoboz 8">
            <a:extLst>
              <a:ext uri="{FF2B5EF4-FFF2-40B4-BE49-F238E27FC236}">
                <a16:creationId xmlns:a16="http://schemas.microsoft.com/office/drawing/2014/main" id="{33CC78A1-8EAF-47A7-AC1C-D38600E32531}"/>
              </a:ext>
            </a:extLst>
          </p:cNvPr>
          <p:cNvSpPr/>
          <p:nvPr/>
        </p:nvSpPr>
        <p:spPr>
          <a:xfrm>
            <a:off x="4410450" y="4936841"/>
            <a:ext cx="4569480" cy="20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spc="-1" dirty="0">
                <a:solidFill>
                  <a:schemeClr val="bg2"/>
                </a:solidFill>
                <a:latin typeface="Garamond"/>
              </a:rPr>
              <a:t>https://tamogatoweb.hu/index.php/irasaink1/644-szegregaciotol-a-felzarkozasig-ii-resz</a:t>
            </a:r>
            <a:endParaRPr lang="en-GB" sz="9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9FA6AE7C-4849-4319-B9D8-9DB077A7EE2C}"/>
              </a:ext>
            </a:extLst>
          </p:cNvPr>
          <p:cNvSpPr/>
          <p:nvPr/>
        </p:nvSpPr>
        <p:spPr>
          <a:xfrm>
            <a:off x="372353" y="3862948"/>
            <a:ext cx="6371347" cy="10158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marL="214380" indent="-214110">
              <a:buClr>
                <a:srgbClr val="FFFFFF"/>
              </a:buClr>
              <a:buFont typeface="Arial"/>
              <a:buChar char="•"/>
            </a:pPr>
            <a:r>
              <a:rPr lang="hu-HU" sz="1600" b="1" spc="-1" dirty="0">
                <a:solidFill>
                  <a:schemeClr val="bg2"/>
                </a:solidFill>
                <a:latin typeface="Garamond"/>
              </a:rPr>
              <a:t>1.300 </a:t>
            </a:r>
            <a:r>
              <a:rPr lang="hu-HU" sz="1600" b="1" spc="-1" dirty="0" err="1">
                <a:solidFill>
                  <a:schemeClr val="bg2"/>
                </a:solidFill>
                <a:latin typeface="Garamond"/>
              </a:rPr>
              <a:t>szegregátum</a:t>
            </a:r>
            <a:r>
              <a:rPr lang="hu-HU" sz="1600" b="1" spc="-1" dirty="0">
                <a:solidFill>
                  <a:schemeClr val="bg2"/>
                </a:solidFill>
                <a:latin typeface="Garamond"/>
              </a:rPr>
              <a:t>, </a:t>
            </a:r>
            <a:endParaRPr lang="en-GB" sz="1600" b="1" spc="-1" dirty="0">
              <a:solidFill>
                <a:schemeClr val="bg2"/>
              </a:solidFill>
              <a:latin typeface="Arial"/>
            </a:endParaRPr>
          </a:p>
          <a:p>
            <a:pPr marL="214380" indent="-21411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hu-HU" sz="1600" b="1" spc="-1" dirty="0">
                <a:solidFill>
                  <a:schemeClr val="bg2"/>
                </a:solidFill>
                <a:latin typeface="Garamond"/>
              </a:rPr>
              <a:t>300.000 fős összlakosság</a:t>
            </a:r>
            <a:endParaRPr lang="en-GB" sz="1600" b="1" spc="-1" dirty="0">
              <a:solidFill>
                <a:schemeClr val="bg2"/>
              </a:solidFill>
              <a:latin typeface="Arial"/>
            </a:endParaRPr>
          </a:p>
          <a:p>
            <a:pPr marL="214380" indent="-21411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hu-HU" sz="1600" b="1" spc="-1" dirty="0">
                <a:solidFill>
                  <a:schemeClr val="bg2"/>
                </a:solidFill>
                <a:latin typeface="Garamond"/>
              </a:rPr>
              <a:t>Lakosság legalább fele alacsony gazdasági-szociális státuszú</a:t>
            </a:r>
            <a:endParaRPr lang="en-GB" sz="16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6CF6D9C-1819-4E76-8FDF-98DD76AE01CE}"/>
              </a:ext>
            </a:extLst>
          </p:cNvPr>
          <p:cNvSpPr/>
          <p:nvPr/>
        </p:nvSpPr>
        <p:spPr>
          <a:xfrm>
            <a:off x="4629954" y="3908425"/>
            <a:ext cx="4204762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spc="-1" dirty="0" err="1">
                <a:solidFill>
                  <a:schemeClr val="bg2"/>
                </a:solidFill>
                <a:latin typeface="Garamond"/>
              </a:rPr>
              <a:t>Telepek</a:t>
            </a:r>
            <a:r>
              <a:rPr lang="en-US" sz="1200" spc="-1" dirty="0">
                <a:solidFill>
                  <a:schemeClr val="bg2"/>
                </a:solidFill>
                <a:latin typeface="Garamond"/>
              </a:rPr>
              <a:t>, </a:t>
            </a:r>
            <a:r>
              <a:rPr lang="en-US" sz="1200" spc="-1" dirty="0" err="1">
                <a:solidFill>
                  <a:schemeClr val="bg2"/>
                </a:solidFill>
                <a:latin typeface="Garamond"/>
              </a:rPr>
              <a:t>szegregátumok</a:t>
            </a:r>
            <a:r>
              <a:rPr lang="en-US" sz="1200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200" spc="-1" dirty="0" err="1">
                <a:solidFill>
                  <a:schemeClr val="bg2"/>
                </a:solidFill>
                <a:latin typeface="Garamond"/>
              </a:rPr>
              <a:t>száma</a:t>
            </a:r>
            <a:r>
              <a:rPr lang="en-US" sz="1200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200" spc="-1" dirty="0" err="1">
                <a:solidFill>
                  <a:schemeClr val="bg2"/>
                </a:solidFill>
                <a:latin typeface="Garamond"/>
              </a:rPr>
              <a:t>és</a:t>
            </a:r>
            <a:r>
              <a:rPr lang="en-US" sz="1200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200" spc="-1" dirty="0" err="1">
                <a:solidFill>
                  <a:schemeClr val="bg2"/>
                </a:solidFill>
                <a:latin typeface="Garamond"/>
              </a:rPr>
              <a:t>elhelyezkedése</a:t>
            </a:r>
            <a:r>
              <a:rPr lang="en-US" sz="1200" spc="-1" dirty="0">
                <a:solidFill>
                  <a:schemeClr val="bg2"/>
                </a:solidFill>
                <a:latin typeface="Garamond"/>
              </a:rPr>
              <a:t> a 2010-es </a:t>
            </a:r>
            <a:r>
              <a:rPr lang="en-US" sz="1200" spc="-1" dirty="0" err="1">
                <a:solidFill>
                  <a:schemeClr val="bg2"/>
                </a:solidFill>
                <a:latin typeface="Garamond"/>
              </a:rPr>
              <a:t>adatok</a:t>
            </a:r>
            <a:r>
              <a:rPr lang="en-US" sz="1200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200" spc="-1" dirty="0" err="1">
                <a:solidFill>
                  <a:schemeClr val="bg2"/>
                </a:solidFill>
                <a:latin typeface="Garamond"/>
              </a:rPr>
              <a:t>alapján</a:t>
            </a:r>
            <a:r>
              <a:rPr lang="en-US" sz="1200" spc="-1" dirty="0">
                <a:solidFill>
                  <a:schemeClr val="bg2"/>
                </a:solidFill>
                <a:latin typeface="Garamond"/>
              </a:rPr>
              <a:t> (MNTFS II)</a:t>
            </a:r>
            <a:endParaRPr lang="en-GB" sz="12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18783FB-C080-4BC6-BA11-BA9F51A53817}"/>
              </a:ext>
            </a:extLst>
          </p:cNvPr>
          <p:cNvSpPr txBox="1"/>
          <p:nvPr/>
        </p:nvSpPr>
        <p:spPr>
          <a:xfrm>
            <a:off x="184095" y="1034054"/>
            <a:ext cx="4508928" cy="2283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9108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"/>
              <a:buChar char=" "/>
            </a:pPr>
            <a:r>
              <a:rPr lang="hu-HU" sz="1600" b="0" strike="noStrike" spc="-1" dirty="0">
                <a:solidFill>
                  <a:schemeClr val="bg2"/>
                </a:solidFill>
                <a:latin typeface="Garamond"/>
              </a:rPr>
              <a:t>314/2012. (XI. 8.) Korm. rendelet </a:t>
            </a:r>
            <a:endParaRPr lang="hu" sz="1600" b="0" strike="noStrike" spc="-1" dirty="0">
              <a:solidFill>
                <a:schemeClr val="bg2"/>
              </a:solidFill>
              <a:latin typeface="Garamond"/>
            </a:endParaRPr>
          </a:p>
          <a:p>
            <a:pPr marL="91440" indent="-9108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"/>
              <a:buChar char=" "/>
            </a:pP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A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szegregátum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kijelölésekor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az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hu-HU" sz="1600" b="0" strike="noStrike" spc="-1" dirty="0">
                <a:solidFill>
                  <a:schemeClr val="bg2"/>
                </a:solidFill>
                <a:latin typeface="Garamond"/>
              </a:rPr>
              <a:t>ú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n.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szegregációs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mutatót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veszik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alapul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,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mely</a:t>
            </a:r>
            <a:endParaRPr lang="hu" sz="1600" b="0" strike="noStrike" spc="-1" dirty="0">
              <a:solidFill>
                <a:schemeClr val="bg2"/>
              </a:solidFill>
              <a:latin typeface="Garamond"/>
            </a:endParaRPr>
          </a:p>
          <a:p>
            <a:pPr marL="265320" lvl="1" indent="-1368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9CBEBD"/>
              </a:buClr>
              <a:buFont typeface="Wingdings 3" charset="2"/>
              <a:buChar char=""/>
            </a:pP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a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legfeljebb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általános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iskolai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végzettséggel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rendelkezők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és</a:t>
            </a:r>
            <a:endParaRPr lang="hu" sz="1600" b="0" strike="noStrike" spc="-1" dirty="0">
              <a:solidFill>
                <a:schemeClr val="bg2"/>
              </a:solidFill>
              <a:latin typeface="Garamond"/>
            </a:endParaRPr>
          </a:p>
          <a:p>
            <a:pPr marL="265320" lvl="1" indent="-1368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9CBEBD"/>
              </a:buClr>
              <a:buFont typeface="Wingdings 3" charset="2"/>
              <a:buChar char=""/>
            </a:pP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rendszeres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munkajövedelemmel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nem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rendelkezők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aránya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az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aktív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korúakon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 (15-59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év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) </a:t>
            </a:r>
            <a:r>
              <a:rPr lang="en-US" sz="1600" b="0" strike="noStrike" spc="-1" dirty="0" err="1">
                <a:solidFill>
                  <a:schemeClr val="bg2"/>
                </a:solidFill>
                <a:latin typeface="Garamond"/>
              </a:rPr>
              <a:t>belül</a:t>
            </a:r>
            <a:r>
              <a:rPr lang="en-US" sz="1600" b="0" strike="noStrike" spc="-1" dirty="0">
                <a:solidFill>
                  <a:schemeClr val="bg2"/>
                </a:solidFill>
                <a:latin typeface="Garamond"/>
              </a:rPr>
              <a:t>.</a:t>
            </a:r>
            <a:endParaRPr lang="en-US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2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</a:t>
            </a: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49F7B8C-C598-48CB-9A73-40057D4C67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678" y="1232941"/>
            <a:ext cx="6858594" cy="355427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4AD9F5C-4888-4FF2-BEDF-98DCB535908F}"/>
              </a:ext>
            </a:extLst>
          </p:cNvPr>
          <p:cNvSpPr txBox="1"/>
          <p:nvPr/>
        </p:nvSpPr>
        <p:spPr>
          <a:xfrm>
            <a:off x="2164565" y="43453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rgbClr val="7F694C"/>
                </a:solidFill>
                <a:effectLst/>
                <a:uLnTx/>
                <a:uFillTx/>
                <a:latin typeface="Libre Baskerville"/>
                <a:sym typeface="Libre Baskerville"/>
              </a:rPr>
              <a:t>Élettartam</a:t>
            </a:r>
            <a:endParaRPr lang="en-US" sz="12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A5AE4A9-EE8C-46EF-B979-3892F4860FB5}"/>
              </a:ext>
            </a:extLst>
          </p:cNvPr>
          <p:cNvSpPr txBox="1"/>
          <p:nvPr/>
        </p:nvSpPr>
        <p:spPr>
          <a:xfrm>
            <a:off x="1007846" y="4919846"/>
            <a:ext cx="57287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https://www.ksh.hu/docs/hun/xftp/stattukor/nemzetiseg_demografia.pdf</a:t>
            </a:r>
          </a:p>
        </p:txBody>
      </p:sp>
    </p:spTree>
    <p:extLst>
      <p:ext uri="{BB962C8B-B14F-4D97-AF65-F5344CB8AC3E}">
        <p14:creationId xmlns:p14="http://schemas.microsoft.com/office/powerpoint/2010/main" val="245285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309282"/>
            <a:ext cx="7715700" cy="600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Egyenlőtlenségek okai</a:t>
            </a:r>
            <a:endParaRPr dirty="0"/>
          </a:p>
        </p:txBody>
      </p:sp>
      <p:sp>
        <p:nvSpPr>
          <p:cNvPr id="4" name="Google Shape;618;p48">
            <a:extLst>
              <a:ext uri="{FF2B5EF4-FFF2-40B4-BE49-F238E27FC236}">
                <a16:creationId xmlns:a16="http://schemas.microsoft.com/office/drawing/2014/main" id="{D3EB9522-F473-4601-9443-C187F19CFC7D}"/>
              </a:ext>
            </a:extLst>
          </p:cNvPr>
          <p:cNvSpPr txBox="1">
            <a:spLocks/>
          </p:cNvSpPr>
          <p:nvPr/>
        </p:nvSpPr>
        <p:spPr>
          <a:xfrm>
            <a:off x="-99131" y="2465074"/>
            <a:ext cx="2791075" cy="86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S</a:t>
            </a:r>
            <a:r>
              <a:rPr lang="hu-HU" sz="2400" dirty="0" err="1"/>
              <a:t>zociális</a:t>
            </a:r>
            <a:r>
              <a:rPr lang="hu-HU" sz="2400" dirty="0"/>
              <a:t> tényezők</a:t>
            </a:r>
            <a:endParaRPr lang="en-US" sz="2400" dirty="0"/>
          </a:p>
        </p:txBody>
      </p:sp>
      <p:sp>
        <p:nvSpPr>
          <p:cNvPr id="5" name="Google Shape;618;p48">
            <a:extLst>
              <a:ext uri="{FF2B5EF4-FFF2-40B4-BE49-F238E27FC236}">
                <a16:creationId xmlns:a16="http://schemas.microsoft.com/office/drawing/2014/main" id="{2A69B664-BCFA-45DC-9E26-82718E9F9A6E}"/>
              </a:ext>
            </a:extLst>
          </p:cNvPr>
          <p:cNvSpPr txBox="1">
            <a:spLocks/>
          </p:cNvSpPr>
          <p:nvPr/>
        </p:nvSpPr>
        <p:spPr>
          <a:xfrm>
            <a:off x="5158338" y="1202336"/>
            <a:ext cx="2791075" cy="86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400" dirty="0"/>
              <a:t>Életmódi tényezők</a:t>
            </a:r>
            <a:endParaRPr lang="en-US" sz="2400" dirty="0"/>
          </a:p>
        </p:txBody>
      </p:sp>
      <p:sp>
        <p:nvSpPr>
          <p:cNvPr id="6" name="Google Shape;618;p48">
            <a:extLst>
              <a:ext uri="{FF2B5EF4-FFF2-40B4-BE49-F238E27FC236}">
                <a16:creationId xmlns:a16="http://schemas.microsoft.com/office/drawing/2014/main" id="{00722C7D-169C-4CFA-B2EB-B6BE5E07A959}"/>
              </a:ext>
            </a:extLst>
          </p:cNvPr>
          <p:cNvSpPr txBox="1">
            <a:spLocks/>
          </p:cNvSpPr>
          <p:nvPr/>
        </p:nvSpPr>
        <p:spPr>
          <a:xfrm>
            <a:off x="776879" y="1226081"/>
            <a:ext cx="2791075" cy="86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400" dirty="0"/>
              <a:t>Környezeti tényezők</a:t>
            </a:r>
            <a:endParaRPr lang="en-US" sz="2400" dirty="0"/>
          </a:p>
        </p:txBody>
      </p:sp>
      <p:sp>
        <p:nvSpPr>
          <p:cNvPr id="7" name="Google Shape;618;p48">
            <a:extLst>
              <a:ext uri="{FF2B5EF4-FFF2-40B4-BE49-F238E27FC236}">
                <a16:creationId xmlns:a16="http://schemas.microsoft.com/office/drawing/2014/main" id="{CFA64FD8-78B2-4B0D-8CC7-E716C3DB3D85}"/>
              </a:ext>
            </a:extLst>
          </p:cNvPr>
          <p:cNvSpPr txBox="1">
            <a:spLocks/>
          </p:cNvSpPr>
          <p:nvPr/>
        </p:nvSpPr>
        <p:spPr>
          <a:xfrm>
            <a:off x="3176437" y="2065720"/>
            <a:ext cx="2791075" cy="86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400" dirty="0"/>
              <a:t>Kulturális tényezők</a:t>
            </a:r>
            <a:endParaRPr lang="en-US" sz="2400" dirty="0"/>
          </a:p>
        </p:txBody>
      </p:sp>
      <p:sp>
        <p:nvSpPr>
          <p:cNvPr id="8" name="Google Shape;618;p48">
            <a:extLst>
              <a:ext uri="{FF2B5EF4-FFF2-40B4-BE49-F238E27FC236}">
                <a16:creationId xmlns:a16="http://schemas.microsoft.com/office/drawing/2014/main" id="{39B7E770-A2D8-4426-8831-308D2B460DC5}"/>
              </a:ext>
            </a:extLst>
          </p:cNvPr>
          <p:cNvSpPr txBox="1">
            <a:spLocks/>
          </p:cNvSpPr>
          <p:nvPr/>
        </p:nvSpPr>
        <p:spPr>
          <a:xfrm>
            <a:off x="2317943" y="3129591"/>
            <a:ext cx="2791075" cy="86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400" dirty="0"/>
              <a:t>Genetikai tényezők</a:t>
            </a:r>
            <a:endParaRPr lang="en-US" sz="2400" dirty="0"/>
          </a:p>
        </p:txBody>
      </p:sp>
      <p:sp>
        <p:nvSpPr>
          <p:cNvPr id="9" name="Google Shape;618;p48">
            <a:extLst>
              <a:ext uri="{FF2B5EF4-FFF2-40B4-BE49-F238E27FC236}">
                <a16:creationId xmlns:a16="http://schemas.microsoft.com/office/drawing/2014/main" id="{A65D6F3B-00D7-4BB0-8206-61B7A6F8B3F9}"/>
              </a:ext>
            </a:extLst>
          </p:cNvPr>
          <p:cNvSpPr txBox="1">
            <a:spLocks/>
          </p:cNvSpPr>
          <p:nvPr/>
        </p:nvSpPr>
        <p:spPr>
          <a:xfrm>
            <a:off x="487767" y="3834263"/>
            <a:ext cx="2791075" cy="86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400" dirty="0"/>
              <a:t>Pszichés tényezők</a:t>
            </a:r>
            <a:endParaRPr lang="en-US" sz="2400" dirty="0"/>
          </a:p>
        </p:txBody>
      </p:sp>
      <p:sp>
        <p:nvSpPr>
          <p:cNvPr id="10" name="Google Shape;618;p48">
            <a:extLst>
              <a:ext uri="{FF2B5EF4-FFF2-40B4-BE49-F238E27FC236}">
                <a16:creationId xmlns:a16="http://schemas.microsoft.com/office/drawing/2014/main" id="{E9EF77EC-205F-4087-ACF2-259038780FD2}"/>
              </a:ext>
            </a:extLst>
          </p:cNvPr>
          <p:cNvSpPr txBox="1">
            <a:spLocks/>
          </p:cNvSpPr>
          <p:nvPr/>
        </p:nvSpPr>
        <p:spPr>
          <a:xfrm>
            <a:off x="5393631" y="3683156"/>
            <a:ext cx="2791075" cy="86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400" dirty="0"/>
              <a:t>Egészségügyi ellátórendszer</a:t>
            </a:r>
            <a:endParaRPr lang="en-US" sz="2400" dirty="0"/>
          </a:p>
        </p:txBody>
      </p:sp>
      <p:sp>
        <p:nvSpPr>
          <p:cNvPr id="11" name="Google Shape;618;p48">
            <a:extLst>
              <a:ext uri="{FF2B5EF4-FFF2-40B4-BE49-F238E27FC236}">
                <a16:creationId xmlns:a16="http://schemas.microsoft.com/office/drawing/2014/main" id="{8B29D733-B8B9-49BE-B97A-6CB28B4EF58E}"/>
              </a:ext>
            </a:extLst>
          </p:cNvPr>
          <p:cNvSpPr txBox="1">
            <a:spLocks/>
          </p:cNvSpPr>
          <p:nvPr/>
        </p:nvSpPr>
        <p:spPr>
          <a:xfrm>
            <a:off x="5638750" y="2442746"/>
            <a:ext cx="2791075" cy="86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400" dirty="0"/>
              <a:t>Gazdasági tényezők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018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627844" y="108978"/>
            <a:ext cx="5989234" cy="5835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 </a:t>
            </a:r>
            <a:endParaRPr sz="24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0D93AF6-1A26-4D8A-AD78-EFA223A4E3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4" y="961215"/>
            <a:ext cx="3207749" cy="2674605"/>
          </a:xfrm>
          <a:prstGeom prst="rect">
            <a:avLst/>
          </a:prstGeom>
        </p:spPr>
      </p:pic>
      <p:sp>
        <p:nvSpPr>
          <p:cNvPr id="5" name="Szövegdoboz 6">
            <a:extLst>
              <a:ext uri="{FF2B5EF4-FFF2-40B4-BE49-F238E27FC236}">
                <a16:creationId xmlns:a16="http://schemas.microsoft.com/office/drawing/2014/main" id="{B804E3F0-DCDC-44EC-A64C-D1BCC5920649}"/>
              </a:ext>
            </a:extLst>
          </p:cNvPr>
          <p:cNvSpPr/>
          <p:nvPr/>
        </p:nvSpPr>
        <p:spPr>
          <a:xfrm>
            <a:off x="3980010" y="400750"/>
            <a:ext cx="4847984" cy="38303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spc="-1" dirty="0">
                <a:solidFill>
                  <a:schemeClr val="bg2"/>
                </a:solidFill>
                <a:latin typeface="Garamond"/>
              </a:rPr>
              <a:t>1. </a:t>
            </a:r>
            <a:r>
              <a:rPr lang="hu-HU" b="1" strike="noStrike" spc="-1" dirty="0">
                <a:solidFill>
                  <a:schemeClr val="bg2"/>
                </a:solidFill>
                <a:latin typeface="Garamond"/>
              </a:rPr>
              <a:t>Pécsbányai </a:t>
            </a:r>
            <a:r>
              <a:rPr lang="hu-HU" b="1" strike="noStrike" spc="-1" dirty="0" err="1">
                <a:solidFill>
                  <a:schemeClr val="bg2"/>
                </a:solidFill>
                <a:latin typeface="Garamond"/>
              </a:rPr>
              <a:t>szegregátum</a:t>
            </a:r>
            <a:r>
              <a:rPr lang="hu-HU" b="0" strike="noStrike" spc="-1" dirty="0">
                <a:solidFill>
                  <a:schemeClr val="bg2"/>
                </a:solidFill>
                <a:latin typeface="Garamond"/>
              </a:rPr>
              <a:t>:</a:t>
            </a:r>
            <a:br>
              <a:rPr lang="hu-HU" b="0" strike="noStrike" spc="-1" dirty="0">
                <a:solidFill>
                  <a:schemeClr val="bg2"/>
                </a:solidFill>
                <a:latin typeface="Garamond"/>
              </a:rPr>
            </a:br>
            <a:r>
              <a:rPr lang="hu-HU" sz="1200" b="0" strike="noStrike" spc="-1" dirty="0">
                <a:solidFill>
                  <a:schemeClr val="bg2"/>
                </a:solidFill>
                <a:latin typeface="Garamond"/>
              </a:rPr>
              <a:t>Sétatér utca - Pécsbányatelepi út - Károly utca – Kórház utca - </a:t>
            </a:r>
            <a:r>
              <a:rPr lang="hu-HU" sz="1200" b="0" strike="noStrike" spc="-1" dirty="0" err="1">
                <a:solidFill>
                  <a:schemeClr val="bg2"/>
                </a:solidFill>
                <a:latin typeface="Garamond"/>
              </a:rPr>
              <a:t>Selmecz</a:t>
            </a:r>
            <a:r>
              <a:rPr lang="hu-HU" sz="1200" b="0" strike="noStrike" spc="-1" dirty="0">
                <a:solidFill>
                  <a:schemeClr val="bg2"/>
                </a:solidFill>
                <a:latin typeface="Garamond"/>
              </a:rPr>
              <a:t> utca</a:t>
            </a:r>
            <a:endParaRPr lang="en-GB" sz="1200" b="0" strike="noStrike" spc="-1" dirty="0">
              <a:solidFill>
                <a:schemeClr val="bg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u-HU" b="1" strike="noStrike" spc="-1" dirty="0">
                <a:solidFill>
                  <a:srgbClr val="FF0000"/>
                </a:solidFill>
                <a:latin typeface="Garamond"/>
              </a:rPr>
              <a:t>2.</a:t>
            </a:r>
            <a:r>
              <a:rPr lang="hu-HU" b="0" strike="noStrike" spc="-1" dirty="0">
                <a:solidFill>
                  <a:srgbClr val="FF0000"/>
                </a:solidFill>
                <a:latin typeface="Garamond"/>
              </a:rPr>
              <a:t> </a:t>
            </a:r>
            <a:r>
              <a:rPr lang="hu-HU" b="1" strike="noStrike" spc="-1" dirty="0">
                <a:solidFill>
                  <a:srgbClr val="FF0000"/>
                </a:solidFill>
                <a:latin typeface="Garamond"/>
              </a:rPr>
              <a:t>Szabolcsi (Hősök tere és környéke) </a:t>
            </a:r>
            <a:r>
              <a:rPr lang="hu-HU" b="1" strike="noStrike" spc="-1" dirty="0" err="1">
                <a:solidFill>
                  <a:srgbClr val="FF0000"/>
                </a:solidFill>
                <a:latin typeface="Garamond"/>
              </a:rPr>
              <a:t>szegregátum</a:t>
            </a:r>
            <a:r>
              <a:rPr lang="hu-HU" b="0" strike="noStrike" spc="-1" dirty="0">
                <a:solidFill>
                  <a:srgbClr val="FF0000"/>
                </a:solidFill>
                <a:latin typeface="Garamond"/>
              </a:rPr>
              <a:t>: </a:t>
            </a:r>
            <a:r>
              <a:rPr lang="hu-HU" sz="1200" b="0" strike="noStrike" spc="-1" dirty="0">
                <a:solidFill>
                  <a:schemeClr val="bg2"/>
                </a:solidFill>
                <a:latin typeface="Garamond"/>
              </a:rPr>
              <a:t>Komlói út a </a:t>
            </a:r>
            <a:r>
              <a:rPr lang="hu-HU" sz="1200" b="0" strike="noStrike" spc="-1" dirty="0" err="1">
                <a:solidFill>
                  <a:schemeClr val="bg2"/>
                </a:solidFill>
                <a:latin typeface="Garamond"/>
              </a:rPr>
              <a:t>Gorkíj</a:t>
            </a:r>
            <a:r>
              <a:rPr lang="hu-HU" sz="1200" b="0" strike="noStrike" spc="-1" dirty="0">
                <a:solidFill>
                  <a:schemeClr val="bg2"/>
                </a:solidFill>
                <a:latin typeface="Garamond"/>
              </a:rPr>
              <a:t> utcáig -Tűzoltó utca - Kolónia utca - </a:t>
            </a:r>
            <a:r>
              <a:rPr lang="hu-HU" sz="1200" b="0" strike="noStrike" spc="-1" dirty="0" err="1">
                <a:solidFill>
                  <a:schemeClr val="bg2"/>
                </a:solidFill>
                <a:latin typeface="Garamond"/>
              </a:rPr>
              <a:t>Baltika</a:t>
            </a:r>
            <a:r>
              <a:rPr lang="hu-HU" sz="1200" b="0" strike="noStrike" spc="-1" dirty="0">
                <a:solidFill>
                  <a:schemeClr val="bg2"/>
                </a:solidFill>
                <a:latin typeface="Garamond"/>
              </a:rPr>
              <a:t> utca - Török I. utca - Bánya utca mindkét oldala - Belterülethatár - György akna térsége</a:t>
            </a:r>
            <a:endParaRPr lang="en-GB" sz="1200" b="0" strike="noStrike" spc="-1" dirty="0">
              <a:solidFill>
                <a:schemeClr val="bg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u-HU" b="1" strike="noStrike" spc="-1" dirty="0">
                <a:solidFill>
                  <a:schemeClr val="bg2"/>
                </a:solidFill>
                <a:latin typeface="Garamond"/>
              </a:rPr>
              <a:t>3.</a:t>
            </a:r>
            <a:r>
              <a:rPr lang="hu-HU" b="0" strike="noStrike" spc="-1" dirty="0">
                <a:solidFill>
                  <a:schemeClr val="bg2"/>
                </a:solidFill>
                <a:latin typeface="Garamond"/>
              </a:rPr>
              <a:t> </a:t>
            </a:r>
            <a:r>
              <a:rPr lang="hu-HU" b="1" strike="noStrike" spc="-1" dirty="0">
                <a:solidFill>
                  <a:schemeClr val="bg2"/>
                </a:solidFill>
                <a:latin typeface="Garamond"/>
              </a:rPr>
              <a:t>Vágóhídi </a:t>
            </a:r>
            <a:r>
              <a:rPr lang="hu-HU" b="1" strike="noStrike" spc="-1" dirty="0" err="1">
                <a:solidFill>
                  <a:schemeClr val="bg2"/>
                </a:solidFill>
                <a:latin typeface="Garamond"/>
              </a:rPr>
              <a:t>szegregátum</a:t>
            </a:r>
            <a:r>
              <a:rPr lang="hu-HU" b="0" strike="noStrike" spc="-1" dirty="0">
                <a:solidFill>
                  <a:schemeClr val="bg2"/>
                </a:solidFill>
                <a:latin typeface="Garamond"/>
              </a:rPr>
              <a:t>: </a:t>
            </a:r>
            <a:r>
              <a:rPr lang="hu-HU" sz="1200" b="0" strike="noStrike" spc="-1" dirty="0">
                <a:solidFill>
                  <a:schemeClr val="bg2"/>
                </a:solidFill>
                <a:latin typeface="Garamond"/>
              </a:rPr>
              <a:t>Nyírfa utca - Légszeszgyár utca - Tüskésréti út - Sport utca térsége</a:t>
            </a:r>
            <a:endParaRPr lang="en-GB" sz="1200" b="0" strike="noStrike" spc="-1" dirty="0">
              <a:solidFill>
                <a:schemeClr val="bg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u-HU" b="1" strike="noStrike" spc="-1" dirty="0">
                <a:solidFill>
                  <a:schemeClr val="bg2"/>
                </a:solidFill>
                <a:latin typeface="Garamond"/>
              </a:rPr>
              <a:t>4. Gyárváros északi </a:t>
            </a:r>
            <a:r>
              <a:rPr lang="hu-HU" b="1" strike="noStrike" spc="-1" dirty="0" err="1">
                <a:solidFill>
                  <a:schemeClr val="bg2"/>
                </a:solidFill>
                <a:latin typeface="Garamond"/>
              </a:rPr>
              <a:t>szegregátum</a:t>
            </a:r>
            <a:r>
              <a:rPr lang="hu-HU" b="0" strike="noStrike" spc="-1" dirty="0">
                <a:solidFill>
                  <a:schemeClr val="bg2"/>
                </a:solidFill>
                <a:latin typeface="Garamond"/>
              </a:rPr>
              <a:t>: </a:t>
            </a:r>
            <a:r>
              <a:rPr lang="hu-HU" sz="1200" b="0" strike="noStrike" spc="-1" dirty="0">
                <a:solidFill>
                  <a:schemeClr val="bg2"/>
                </a:solidFill>
                <a:latin typeface="Garamond"/>
              </a:rPr>
              <a:t>Zsolnay V. út - Előd utca térsége</a:t>
            </a:r>
            <a:endParaRPr lang="en-GB" sz="1200" b="0" strike="noStrike" spc="-1" dirty="0">
              <a:solidFill>
                <a:schemeClr val="bg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u-HU" b="1" strike="noStrike" spc="-1" dirty="0">
                <a:solidFill>
                  <a:schemeClr val="bg2"/>
                </a:solidFill>
                <a:latin typeface="Garamond"/>
              </a:rPr>
              <a:t>5. Gyárváros déli </a:t>
            </a:r>
            <a:r>
              <a:rPr lang="hu-HU" b="1" strike="noStrike" spc="-1" dirty="0" err="1">
                <a:solidFill>
                  <a:schemeClr val="bg2"/>
                </a:solidFill>
                <a:latin typeface="Garamond"/>
              </a:rPr>
              <a:t>szegregátum</a:t>
            </a:r>
            <a:r>
              <a:rPr lang="hu-HU" b="0" strike="noStrike" spc="-1" dirty="0">
                <a:solidFill>
                  <a:schemeClr val="bg2"/>
                </a:solidFill>
                <a:latin typeface="Garamond"/>
              </a:rPr>
              <a:t>: </a:t>
            </a:r>
            <a:r>
              <a:rPr lang="hu-HU" sz="1200" b="0" strike="noStrike" spc="-1" dirty="0">
                <a:solidFill>
                  <a:schemeClr val="bg2"/>
                </a:solidFill>
                <a:latin typeface="Garamond"/>
              </a:rPr>
              <a:t>Mohácsi út - vasútvonal - Csaba utca</a:t>
            </a:r>
            <a:endParaRPr lang="en-GB" sz="1200" b="0" strike="noStrike" spc="-1" dirty="0">
              <a:solidFill>
                <a:schemeClr val="bg2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200" b="0" strike="noStrike" spc="-1" dirty="0">
              <a:solidFill>
                <a:schemeClr val="bg2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solidFill>
                <a:schemeClr val="bg2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b="1" spc="-1" dirty="0">
                <a:solidFill>
                  <a:schemeClr val="bg2"/>
                </a:solidFill>
                <a:latin typeface="Garamond"/>
              </a:rPr>
              <a:t>6. Somogy-Bányatelep</a:t>
            </a:r>
            <a:endParaRPr lang="en-GB" b="1" spc="-1" dirty="0">
              <a:solidFill>
                <a:schemeClr val="bg2"/>
              </a:solidFill>
              <a:latin typeface="Garamond"/>
            </a:endParaRPr>
          </a:p>
          <a:p>
            <a:pPr>
              <a:lnSpc>
                <a:spcPct val="100000"/>
              </a:lnSpc>
            </a:pPr>
            <a:r>
              <a:rPr lang="hu-HU" b="1" spc="-1" dirty="0">
                <a:solidFill>
                  <a:schemeClr val="bg2"/>
                </a:solidFill>
                <a:latin typeface="Garamond"/>
              </a:rPr>
              <a:t>7. Istvánakna</a:t>
            </a:r>
            <a:endParaRPr lang="en-GB" b="1" spc="-1" dirty="0">
              <a:solidFill>
                <a:schemeClr val="bg2"/>
              </a:solidFill>
              <a:latin typeface="Garamond"/>
            </a:endParaRPr>
          </a:p>
          <a:p>
            <a:pPr>
              <a:lnSpc>
                <a:spcPct val="100000"/>
              </a:lnSpc>
            </a:pPr>
            <a:r>
              <a:rPr lang="hu-HU" b="1" spc="-1" dirty="0">
                <a:solidFill>
                  <a:schemeClr val="bg2"/>
                </a:solidFill>
                <a:latin typeface="Garamond"/>
              </a:rPr>
              <a:t>8. </a:t>
            </a:r>
            <a:r>
              <a:rPr lang="hu-HU" b="1" spc="-1" dirty="0" err="1">
                <a:solidFill>
                  <a:schemeClr val="bg2"/>
                </a:solidFill>
                <a:latin typeface="Garamond"/>
              </a:rPr>
              <a:t>Rücker</a:t>
            </a:r>
            <a:r>
              <a:rPr lang="hu-HU" b="1" spc="-1" dirty="0">
                <a:solidFill>
                  <a:schemeClr val="bg2"/>
                </a:solidFill>
                <a:latin typeface="Garamond"/>
              </a:rPr>
              <a:t> akna</a:t>
            </a:r>
            <a:endParaRPr lang="en-GB" b="1" spc="-1" dirty="0">
              <a:solidFill>
                <a:schemeClr val="bg2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3016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01050E5-F59F-4767-8AA8-451E1A0E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D3DC26A7-8C1F-4BAF-B129-3ADC65DE1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388" y="912650"/>
            <a:ext cx="4867837" cy="3213600"/>
          </a:xfrm>
        </p:spPr>
        <p:txBody>
          <a:bodyPr/>
          <a:lstStyle/>
          <a:p>
            <a:r>
              <a:rPr lang="hu-HU" sz="1800" dirty="0">
                <a:latin typeface="Garamond" panose="02020404030301010803" pitchFamily="18" charset="0"/>
              </a:rPr>
              <a:t>Pécs egyik legnagyobb területű, leginkább elszegényedő területe - György-telep, 192 lakás,  560 fő</a:t>
            </a:r>
          </a:p>
          <a:p>
            <a:r>
              <a:rPr lang="hu-HU" sz="1800" dirty="0">
                <a:latin typeface="Garamond" panose="02020404030301010803" pitchFamily="18" charset="0"/>
              </a:rPr>
              <a:t>Kontroll: 2019-es Európai Lakossági Egészségfelmérés (ELEF)  kérdései és adatai</a:t>
            </a:r>
          </a:p>
          <a:p>
            <a:r>
              <a:rPr lang="hu-HU" sz="1800" dirty="0">
                <a:latin typeface="Garamond" panose="02020404030301010803" pitchFamily="18" charset="0"/>
              </a:rPr>
              <a:t>Adatfelvétel kizárólag személyesen  - félreértések csökkentés</a:t>
            </a:r>
          </a:p>
          <a:p>
            <a:r>
              <a:rPr lang="hu-HU" sz="1800" dirty="0">
                <a:latin typeface="Garamond" panose="02020404030301010803" pitchFamily="18" charset="0"/>
              </a:rPr>
              <a:t>Főbb témakörök:  életmód – rizikó faktorok, táplálkozási szokások, orvoslátogatás, családtervezés, általános egészségi állapot</a:t>
            </a:r>
          </a:p>
          <a:p>
            <a:endParaRPr lang="hu-HU" sz="1800" dirty="0">
              <a:latin typeface="Garamond" panose="02020404030301010803" pitchFamily="18" charset="0"/>
            </a:endParaRPr>
          </a:p>
          <a:p>
            <a:endParaRPr lang="en-US" sz="1800" dirty="0">
              <a:latin typeface="Garamond" panose="02020404030301010803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E658119-D5F4-4F14-9287-C70A2957F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269" y="1549548"/>
            <a:ext cx="3501386" cy="2343376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58FC05A8-9F79-41D6-859C-495DBA04A530}"/>
              </a:ext>
            </a:extLst>
          </p:cNvPr>
          <p:cNvSpPr txBox="1"/>
          <p:nvPr/>
        </p:nvSpPr>
        <p:spPr>
          <a:xfrm>
            <a:off x="722269" y="4327053"/>
            <a:ext cx="8125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Statisztika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: Az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adatokat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SPSS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statisztikai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szoftver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segítségével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elemeztük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, a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különbségeket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khi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négyzet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próbával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vizsgáltuk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, a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szignifikancia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szintet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p&lt;0,05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értékben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határoztuk</a:t>
            </a:r>
            <a:r>
              <a:rPr lang="en-US" sz="1400" dirty="0">
                <a:solidFill>
                  <a:schemeClr val="dk2"/>
                </a:solidFill>
                <a:latin typeface="Garamond" panose="02020404030301010803" pitchFamily="18" charset="0"/>
                <a:ea typeface="Roboto"/>
                <a:sym typeface="Roboto"/>
              </a:rPr>
              <a:t> meg.</a:t>
            </a:r>
          </a:p>
        </p:txBody>
      </p:sp>
    </p:spTree>
    <p:extLst>
      <p:ext uri="{BB962C8B-B14F-4D97-AF65-F5344CB8AC3E}">
        <p14:creationId xmlns:p14="http://schemas.microsoft.com/office/powerpoint/2010/main" val="2476090307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1281</Words>
  <Application>Microsoft Office PowerPoint</Application>
  <PresentationFormat>On-screen Show (16:9)</PresentationFormat>
  <Paragraphs>125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Abel</vt:lpstr>
      <vt:lpstr>Arial</vt:lpstr>
      <vt:lpstr>Courier New</vt:lpstr>
      <vt:lpstr>Garamond</vt:lpstr>
      <vt:lpstr>Libre Baskerville</vt:lpstr>
      <vt:lpstr>Roboto</vt:lpstr>
      <vt:lpstr>Roboto Condensed Light</vt:lpstr>
      <vt:lpstr>Tw Cen MT</vt:lpstr>
      <vt:lpstr>Wingdings 3</vt:lpstr>
      <vt:lpstr>Generation of '27 by Slidesgo</vt:lpstr>
      <vt:lpstr>A társadalom perifériáján élők fokozott daganatos kockázata</vt:lpstr>
      <vt:lpstr>Daganatos megbetegedések megoszlása</vt:lpstr>
      <vt:lpstr>Egyenlőtlenségek a túlélésben</vt:lpstr>
      <vt:lpstr> </vt:lpstr>
      <vt:lpstr>Szegregátumok Magyarországon</vt:lpstr>
      <vt:lpstr> </vt:lpstr>
      <vt:lpstr>Egyenlőtlenségek okai</vt:lpstr>
      <vt:lpstr> </vt:lpstr>
      <vt:lpstr>PowerPoint Presentation</vt:lpstr>
      <vt:lpstr>Dohányzás</vt:lpstr>
      <vt:lpstr>Táplálkozás</vt:lpstr>
      <vt:lpstr>Fogak állapota</vt:lpstr>
      <vt:lpstr>Háziorvosi ellátás</vt:lpstr>
      <vt:lpstr>PowerPoint Presentation</vt:lpstr>
      <vt:lpstr>Szexuális magatartás</vt:lpstr>
      <vt:lpstr> </vt:lpstr>
      <vt:lpstr>PowerPoint Presentation</vt:lpstr>
      <vt:lpstr>Környezeti tényezők</vt:lpstr>
      <vt:lpstr>Egészségmagatartás </vt:lpstr>
      <vt:lpstr>Szűrővizsgálatok</vt:lpstr>
      <vt:lpstr>Study Objectives</vt:lpstr>
      <vt:lpstr> </vt:lpstr>
      <vt:lpstr>Egyenlőtlenségek csökkentése</vt:lpstr>
      <vt:lpstr>Szakma és oktatás</vt:lpstr>
      <vt:lpstr> </vt:lpstr>
      <vt:lpstr>PowerPoint Presentation</vt:lpstr>
      <vt:lpstr>Study Objectives</vt:lpstr>
      <vt:lpstr>PowerPoint Presentation</vt:lpstr>
      <vt:lpstr>Daganatok kialakulásának okai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</dc:title>
  <dc:creator>Zsuzsa Orsos</dc:creator>
  <cp:lastModifiedBy>SNIN Project</cp:lastModifiedBy>
  <cp:revision>26</cp:revision>
  <dcterms:modified xsi:type="dcterms:W3CDTF">2022-04-12T07:52:05Z</dcterms:modified>
</cp:coreProperties>
</file>