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69" r:id="rId2"/>
    <p:sldId id="306" r:id="rId3"/>
    <p:sldId id="262" r:id="rId4"/>
    <p:sldId id="303" r:id="rId5"/>
    <p:sldId id="308" r:id="rId6"/>
    <p:sldId id="278" r:id="rId7"/>
    <p:sldId id="309" r:id="rId8"/>
    <p:sldId id="300" r:id="rId9"/>
    <p:sldId id="290" r:id="rId10"/>
    <p:sldId id="297" r:id="rId11"/>
    <p:sldId id="311" r:id="rId12"/>
    <p:sldId id="265" r:id="rId13"/>
    <p:sldId id="312" r:id="rId1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52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Világos stílus 1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Világos stílus 3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2163" autoAdjust="0"/>
  </p:normalViewPr>
  <p:slideViewPr>
    <p:cSldViewPr snapToGrid="0">
      <p:cViewPr varScale="1">
        <p:scale>
          <a:sx n="71" d="100"/>
          <a:sy n="71" d="100"/>
        </p:scale>
        <p:origin x="101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A2F44-C933-4EA8-9CD5-AEA73D588C8D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057E00-321A-48BA-A280-62A0A1E30BF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4143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A4FE7-C3B5-45C7-9C06-7F682F5DEE18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6640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dirty="0"/>
              <a:t>A nagy médiazaj és 3 napos evidencia alapú táplálkozási specialista képzések mellett jó tisztázni ki a </a:t>
            </a:r>
            <a:r>
              <a:rPr lang="hu-HU" b="1" dirty="0" err="1"/>
              <a:t>dietetetikus</a:t>
            </a:r>
            <a:endParaRPr lang="hu-HU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057E00-321A-48BA-A280-62A0A1E30BF8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4756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/>
              <a:t>2009-től </a:t>
            </a:r>
            <a:r>
              <a:rPr lang="hu-HU" sz="1200" dirty="0" err="1"/>
              <a:t>MS</a:t>
            </a:r>
            <a:r>
              <a:rPr lang="hu-HU" dirty="0" err="1"/>
              <a:t>c</a:t>
            </a:r>
            <a:r>
              <a:rPr lang="hu-HU" sz="1200" dirty="0"/>
              <a:t> okl. táplálkozási szakember)</a:t>
            </a:r>
            <a:endParaRPr lang="hu-HU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057E00-321A-48BA-A280-62A0A1E30BF8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5070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057E00-321A-48BA-A280-62A0A1E30BF8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63902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057E00-321A-48BA-A280-62A0A1E30BF8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6614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ECCD6D-386C-4FE1-8D03-C832316CB5DB}" type="slidenum">
              <a:rPr lang="hu-HU" smtClean="0"/>
              <a:pPr>
                <a:defRPr/>
              </a:pPr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0468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543021F-402F-40E0-B187-DF91DB7906F1}" type="datetime1">
              <a:rPr lang="hu-HU" smtClean="0"/>
              <a:t>2023. 10. 28.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38D770-5E53-4DB4-915E-AE4AB46EDB16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52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2D88C-FF12-4308-AD95-98DDD7C80A15}" type="datetime1">
              <a:rPr lang="hu-HU" smtClean="0"/>
              <a:t>2023. 10. 28.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4019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21EC-A55A-4526-A990-D60752DAD6F5}" type="datetime1">
              <a:rPr lang="hu-HU" smtClean="0"/>
              <a:t>2023. 10. 28.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0657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Cím, tartalo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/>
              <a:t>25 éves a dietetikus képzés Pécsett Pécs, 2015. március 21.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CDD7B-0EF5-47C9-8872-12BADC605D8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5886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EE960-DE75-4C75-A866-831DC930A49C}" type="datetime1">
              <a:rPr lang="hu-HU" smtClean="0"/>
              <a:t>2023. 10. 28.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7513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FDEF9-2F99-462E-986B-6625C5789559}" type="datetime1">
              <a:rPr lang="hu-HU" smtClean="0"/>
              <a:t>2023. 10. 28.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10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5FDA6-9B30-4EB7-9C2C-91089D6B8FC3}" type="datetime1">
              <a:rPr lang="hu-HU" smtClean="0"/>
              <a:t>2023. 10. 28.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445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56CD2-B94D-4970-B324-13728AC9B860}" type="datetime1">
              <a:rPr lang="hu-HU" smtClean="0"/>
              <a:t>2023. 10. 28.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3471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1921E-76CC-4D55-8991-BEA869DEDC15}" type="datetime1">
              <a:rPr lang="hu-HU" smtClean="0"/>
              <a:t>2023. 10. 28.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8290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E683-D10C-41F7-BD19-70C9109D1C99}" type="datetime1">
              <a:rPr lang="hu-HU" smtClean="0"/>
              <a:t>2023. 10. 28.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7393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3E462-185B-43C8-9486-6DB831F0C036}" type="datetime1">
              <a:rPr lang="hu-HU" smtClean="0"/>
              <a:t>2023. 10. 28.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4885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582DC-A48F-4B08-9879-61A517516457}" type="datetime1">
              <a:rPr lang="hu-HU" smtClean="0"/>
              <a:t>2023. 10. 28.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693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52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88C60E1-6A67-4A23-83E6-AA5FECDC2A65}" type="datetime1">
              <a:rPr lang="hu-HU" smtClean="0"/>
              <a:t>2023. 10. 28.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638D770-5E53-4DB4-915E-AE4AB46EDB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806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aliz.erdelyi@mdosz.hu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52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ím 1"/>
          <p:cNvSpPr>
            <a:spLocks noGrp="1"/>
          </p:cNvSpPr>
          <p:nvPr>
            <p:ph type="ctrTitle"/>
          </p:nvPr>
        </p:nvSpPr>
        <p:spPr>
          <a:xfrm>
            <a:off x="350044" y="1973652"/>
            <a:ext cx="11491912" cy="1449661"/>
          </a:xfrm>
        </p:spPr>
        <p:txBody>
          <a:bodyPr>
            <a:normAutofit/>
          </a:bodyPr>
          <a:lstStyle/>
          <a:p>
            <a:r>
              <a:rPr lang="hu-H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Hogyan segít a dietetikus a megelőzésben</a:t>
            </a:r>
            <a:endParaRPr lang="hu-HU" sz="3200" dirty="0"/>
          </a:p>
        </p:txBody>
      </p:sp>
      <p:pic>
        <p:nvPicPr>
          <p:cNvPr id="8" name="Kép 7" descr="KapcsolÃ³dÃ³ kÃ©p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3682" y="330277"/>
            <a:ext cx="1264636" cy="1493431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>
                <a:alpha val="42000"/>
              </a:schemeClr>
            </a:outerShdw>
          </a:effectLst>
        </p:spPr>
      </p:pic>
      <p:sp>
        <p:nvSpPr>
          <p:cNvPr id="2" name="Téglalap 1"/>
          <p:cNvSpPr/>
          <p:nvPr/>
        </p:nvSpPr>
        <p:spPr>
          <a:xfrm>
            <a:off x="2962220" y="3869360"/>
            <a:ext cx="73973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400" b="1" dirty="0"/>
              <a:t>Erdélyi </a:t>
            </a:r>
            <a:r>
              <a:rPr lang="hu-HU" sz="2400" b="1" dirty="0" err="1"/>
              <a:t>Alíz</a:t>
            </a:r>
            <a:r>
              <a:rPr lang="hu-HU" sz="2400" b="1" dirty="0"/>
              <a:t> dietetikus </a:t>
            </a:r>
            <a:r>
              <a:rPr lang="hu-HU" sz="2400" b="1" dirty="0" err="1"/>
              <a:t>MSc</a:t>
            </a:r>
            <a:r>
              <a:rPr lang="hu-HU" sz="2400" b="1" dirty="0"/>
              <a:t>, a Semmelweis Egyetem mesteroktatója , a</a:t>
            </a:r>
          </a:p>
          <a:p>
            <a:pPr algn="ctr"/>
            <a:r>
              <a:rPr lang="hu-HU" sz="2400" b="1" dirty="0"/>
              <a:t>Magyar Dietetikusok Országos Szövetsége </a:t>
            </a:r>
          </a:p>
          <a:p>
            <a:pPr algn="ctr"/>
            <a:r>
              <a:rPr lang="hu-HU" sz="2400" b="1" dirty="0"/>
              <a:t>főtitkára</a:t>
            </a:r>
            <a:endParaRPr lang="en-GB" sz="2400" b="1" dirty="0"/>
          </a:p>
        </p:txBody>
      </p:sp>
      <p:sp>
        <p:nvSpPr>
          <p:cNvPr id="4" name="Szövegdoboz 3"/>
          <p:cNvSpPr txBox="1"/>
          <p:nvPr/>
        </p:nvSpPr>
        <p:spPr>
          <a:xfrm>
            <a:off x="1880499" y="5754414"/>
            <a:ext cx="6605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Tegyük szerethetővé a rákellenes életmódot! Országos konferencia  </a:t>
            </a:r>
          </a:p>
          <a:p>
            <a:pPr algn="ctr"/>
            <a:r>
              <a:rPr lang="hu-HU" dirty="0"/>
              <a:t>20023. október 27. Budapest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0103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A59194-AA37-9457-3F6C-0D407325C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b="1" dirty="0"/>
              <a:t>Egyél kevesebb vöröshúst és feldolgozott hústerméket!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B0899D5-79AF-781B-942D-8396AC45D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10</a:t>
            </a:fld>
            <a:endParaRPr lang="hu-HU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5582BDB0-A867-A846-8BBB-ADAA9387AF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7492" y="1965960"/>
            <a:ext cx="5523514" cy="4038600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2ECF2C4B-D88A-2C71-5D14-F9CAA7A31894}"/>
              </a:ext>
            </a:extLst>
          </p:cNvPr>
          <p:cNvSpPr txBox="1">
            <a:spLocks/>
          </p:cNvSpPr>
          <p:nvPr/>
        </p:nvSpPr>
        <p:spPr>
          <a:xfrm>
            <a:off x="580913" y="1965960"/>
            <a:ext cx="5244259" cy="3952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tx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/>
              <a:t>Az ajánlás nem azt mondja, hogy ne egyél húst, hiszen a hús értékes tápanyagokat tartalmaz. A heti rendszerességű húsmentes nap azonban  szerepel az </a:t>
            </a:r>
            <a:r>
              <a:rPr lang="hu-HU" sz="2400" dirty="0" err="1"/>
              <a:t>ajánásban</a:t>
            </a:r>
            <a:r>
              <a:rPr lang="hu-HU" sz="2400" dirty="0"/>
              <a:t>.</a:t>
            </a:r>
          </a:p>
          <a:p>
            <a:pPr algn="just"/>
            <a:r>
              <a:rPr lang="hu-HU" sz="2400" dirty="0"/>
              <a:t>Vöröshús fogyasztás korlátozása: 3 adag/hét = </a:t>
            </a:r>
            <a:r>
              <a:rPr lang="en-US" sz="2400" dirty="0"/>
              <a:t>350–500g</a:t>
            </a:r>
            <a:r>
              <a:rPr lang="hu-HU" sz="2400" dirty="0"/>
              <a:t> hőkezelt hús  </a:t>
            </a:r>
            <a:r>
              <a:rPr lang="en-US" sz="2400" dirty="0"/>
              <a:t>500g</a:t>
            </a:r>
            <a:r>
              <a:rPr lang="hu-HU" sz="2400" dirty="0"/>
              <a:t> hőkezelt vöröshús </a:t>
            </a:r>
            <a:r>
              <a:rPr lang="en-US" sz="2400" dirty="0"/>
              <a:t>700 </a:t>
            </a:r>
            <a:r>
              <a:rPr lang="hu-HU" sz="2400" dirty="0"/>
              <a:t>- </a:t>
            </a:r>
            <a:r>
              <a:rPr lang="en-US" sz="2400" dirty="0"/>
              <a:t>750g</a:t>
            </a:r>
            <a:r>
              <a:rPr lang="hu-HU" sz="2400" dirty="0"/>
              <a:t> nyers </a:t>
            </a:r>
            <a:r>
              <a:rPr lang="en-US" sz="2400" dirty="0"/>
              <a:t> </a:t>
            </a:r>
            <a:r>
              <a:rPr lang="hu-HU" sz="2400" dirty="0"/>
              <a:t>húsnak felel meg.</a:t>
            </a:r>
          </a:p>
          <a:p>
            <a:r>
              <a:rPr lang="hu-HU" sz="2400" dirty="0"/>
              <a:t>Ha fogyasztasz feldolgozott hústerméket, akkor egyél kevesebbet!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4683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C8571E-D005-4FE0-B3CB-C52E254B9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80913"/>
            <a:ext cx="4916245" cy="1172583"/>
          </a:xfrm>
        </p:spPr>
        <p:txBody>
          <a:bodyPr>
            <a:normAutofit/>
          </a:bodyPr>
          <a:lstStyle/>
          <a:p>
            <a:r>
              <a:rPr lang="hu-HU" sz="4000" b="1" dirty="0"/>
              <a:t>101 éve itt vagyunk!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B3A15A7F-D1C5-4DE3-A687-C17789A4213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383" y="2310284"/>
            <a:ext cx="4602879" cy="3237257"/>
          </a:xfrm>
          <a:prstGeom prst="rect">
            <a:avLst/>
          </a:prstGeom>
        </p:spPr>
      </p:pic>
      <p:sp>
        <p:nvSpPr>
          <p:cNvPr id="4" name="Tartalom helye 3">
            <a:extLst>
              <a:ext uri="{FF2B5EF4-FFF2-40B4-BE49-F238E27FC236}">
                <a16:creationId xmlns:a16="http://schemas.microsoft.com/office/drawing/2014/main" id="{F526DC6D-C4D9-4DB9-BCE5-8B8191D94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37008" y="580913"/>
            <a:ext cx="6250192" cy="5905948"/>
          </a:xfrm>
        </p:spPr>
        <p:txBody>
          <a:bodyPr>
            <a:normAutofit/>
          </a:bodyPr>
          <a:lstStyle/>
          <a:p>
            <a:pPr algn="just"/>
            <a:r>
              <a:rPr lang="hu-HU" sz="2400" dirty="0"/>
              <a:t>A dietetikus által megtervezett, megvalósított, kontrollált és szükség szerint módosított táplálkozásterápia a prevenció minden szintjén igazolt előnyökkel jár a klinikai végpontok szempontjából, emellett egészséggazdasági haszna is egyértelmű.(Szakmai Irányelv)</a:t>
            </a:r>
          </a:p>
          <a:p>
            <a:pPr algn="just"/>
            <a:r>
              <a:rPr lang="hu-HU" sz="2400" dirty="0"/>
              <a:t>A dietetikus a táplálkozástudomány és a </a:t>
            </a:r>
            <a:r>
              <a:rPr lang="hu-HU" sz="2400" dirty="0" err="1"/>
              <a:t>dietetika</a:t>
            </a:r>
            <a:r>
              <a:rPr lang="hu-HU" sz="2400" dirty="0"/>
              <a:t> területén szerzett felsőfokú végzettséggel rendelkező személy.</a:t>
            </a:r>
          </a:p>
          <a:p>
            <a:pPr algn="just"/>
            <a:r>
              <a:rPr lang="hu-HU" sz="2400" dirty="0"/>
              <a:t>  A megelőzés finom és ízletes pillére az egészséges táplálkozás. Ezért a hiteles, az érintett életkörülményeit is figyelembe vevő tanácsadás megvalósításában a dietetikus segít. 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BC8F107-E33B-47D3-95C7-D9141CABB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9989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8989" y="404814"/>
            <a:ext cx="8074025" cy="73977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altLang="hu-HU" sz="3200" b="1" dirty="0">
                <a:latin typeface="Corbel" panose="020B0503020204020204" pitchFamily="34" charset="0"/>
                <a:cs typeface="Times New Roman" pitchFamily="18" charset="0"/>
              </a:rPr>
              <a:t>Mit hozhat a jövő ?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063750" y="2636839"/>
            <a:ext cx="4032250" cy="324008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hu-HU" altLang="hu-HU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384925" y="1576983"/>
            <a:ext cx="4835301" cy="4733332"/>
          </a:xfrm>
        </p:spPr>
        <p:txBody>
          <a:bodyPr rtlCol="0">
            <a:normAutofit/>
          </a:bodyPr>
          <a:lstStyle/>
          <a:p>
            <a:pPr marL="457200" indent="-457200">
              <a:lnSpc>
                <a:spcPct val="80000"/>
              </a:lnSpc>
              <a:buNone/>
              <a:defRPr/>
            </a:pPr>
            <a:r>
              <a:rPr lang="hu-HU" altLang="hu-HU" sz="2400" dirty="0">
                <a:latin typeface="Times New Roman" pitchFamily="18" charset="0"/>
                <a:cs typeface="Times New Roman" pitchFamily="18" charset="0"/>
              </a:rPr>
              <a:t>A dietetikusok markánsabb megjelenése a </a:t>
            </a:r>
            <a:r>
              <a:rPr lang="hu-HU" altLang="hu-HU" sz="2400" dirty="0" err="1">
                <a:latin typeface="Times New Roman" pitchFamily="18" charset="0"/>
                <a:cs typeface="Times New Roman" pitchFamily="18" charset="0"/>
              </a:rPr>
              <a:t>primér</a:t>
            </a:r>
            <a:r>
              <a:rPr lang="hu-HU" altLang="hu-HU" sz="2400" dirty="0">
                <a:latin typeface="Times New Roman" pitchFamily="18" charset="0"/>
                <a:cs typeface="Times New Roman" pitchFamily="18" charset="0"/>
              </a:rPr>
              <a:t> prevencióban </a:t>
            </a:r>
            <a:r>
              <a:rPr lang="hu-HU" altLang="hu-HU" sz="2400" dirty="0" err="1">
                <a:latin typeface="Times New Roman" pitchFamily="18" charset="0"/>
                <a:cs typeface="Times New Roman" pitchFamily="18" charset="0"/>
              </a:rPr>
              <a:t>pl</a:t>
            </a:r>
            <a:r>
              <a:rPr lang="hu-HU" altLang="hu-HU" sz="2400" dirty="0">
                <a:latin typeface="Times New Roman" pitchFamily="18" charset="0"/>
                <a:cs typeface="Times New Roman" pitchFamily="18" charset="0"/>
              </a:rPr>
              <a:t>.:EFI</a:t>
            </a:r>
          </a:p>
          <a:p>
            <a:pPr marL="457200" indent="-457200">
              <a:lnSpc>
                <a:spcPct val="80000"/>
              </a:lnSpc>
              <a:buNone/>
              <a:defRPr/>
            </a:pPr>
            <a:r>
              <a:rPr lang="hu-HU" altLang="hu-HU" sz="2400" dirty="0">
                <a:latin typeface="Times New Roman" pitchFamily="18" charset="0"/>
                <a:cs typeface="Times New Roman" pitchFamily="18" charset="0"/>
              </a:rPr>
              <a:t>Finanszírozott </a:t>
            </a:r>
            <a:r>
              <a:rPr lang="hu-HU" altLang="hu-HU" sz="2400" dirty="0" err="1">
                <a:latin typeface="Times New Roman" pitchFamily="18" charset="0"/>
                <a:cs typeface="Times New Roman" pitchFamily="18" charset="0"/>
              </a:rPr>
              <a:t>dietetika</a:t>
            </a:r>
            <a:r>
              <a:rPr lang="hu-HU" altLang="hu-HU" sz="2400" dirty="0">
                <a:latin typeface="Times New Roman" pitchFamily="18" charset="0"/>
                <a:cs typeface="Times New Roman" pitchFamily="18" charset="0"/>
              </a:rPr>
              <a:t> tevékenység az alapellátásban </a:t>
            </a:r>
          </a:p>
          <a:p>
            <a:pPr marL="457200" indent="-457200">
              <a:lnSpc>
                <a:spcPct val="80000"/>
              </a:lnSpc>
              <a:defRPr/>
            </a:pPr>
            <a:r>
              <a:rPr lang="hu-HU" altLang="hu-HU" sz="2400" dirty="0">
                <a:latin typeface="Times New Roman" pitchFamily="18" charset="0"/>
                <a:cs typeface="Times New Roman" pitchFamily="18" charset="0"/>
              </a:rPr>
              <a:t>Javul a betegek gondozása,</a:t>
            </a:r>
          </a:p>
          <a:p>
            <a:pPr marL="457200" indent="-457200">
              <a:lnSpc>
                <a:spcPct val="80000"/>
              </a:lnSpc>
              <a:defRPr/>
            </a:pPr>
            <a:r>
              <a:rPr lang="hu-HU" altLang="hu-HU" sz="2400" dirty="0">
                <a:latin typeface="Times New Roman" pitchFamily="18" charset="0"/>
                <a:cs typeface="Times New Roman" pitchFamily="18" charset="0"/>
              </a:rPr>
              <a:t>a terápia hatékonysága,</a:t>
            </a:r>
          </a:p>
          <a:p>
            <a:pPr marL="457200" indent="-457200">
              <a:lnSpc>
                <a:spcPct val="80000"/>
              </a:lnSpc>
              <a:defRPr/>
            </a:pPr>
            <a:r>
              <a:rPr lang="hu-HU" altLang="hu-HU" sz="2400" dirty="0">
                <a:latin typeface="Times New Roman" pitchFamily="18" charset="0"/>
                <a:cs typeface="Times New Roman" pitchFamily="18" charset="0"/>
              </a:rPr>
              <a:t>a páciens életminősége</a:t>
            </a:r>
          </a:p>
          <a:p>
            <a:pPr marL="457200" indent="-457200">
              <a:lnSpc>
                <a:spcPct val="80000"/>
              </a:lnSpc>
              <a:defRPr/>
            </a:pPr>
            <a:r>
              <a:rPr lang="hu-HU" altLang="hu-HU" sz="2400" dirty="0">
                <a:latin typeface="Times New Roman" pitchFamily="18" charset="0"/>
                <a:cs typeface="Times New Roman" pitchFamily="18" charset="0"/>
              </a:rPr>
              <a:t>a  háziorvos tevékenységének eredményessége.</a:t>
            </a:r>
          </a:p>
          <a:p>
            <a:pPr marL="457200" indent="-457200">
              <a:lnSpc>
                <a:spcPct val="80000"/>
              </a:lnSpc>
              <a:buNone/>
              <a:defRPr/>
            </a:pPr>
            <a:endParaRPr lang="hu-HU" altLang="hu-H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9" name="Picture 6" descr="t%C3%A9v%C3%A9z%C5%91-gyerek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47712" y="1785926"/>
            <a:ext cx="432117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831117A4-48D1-49D2-8558-843CBF5A6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13</a:t>
            </a:fld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DEBA917-4F44-4292-AFA7-067D6F5325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6126" y="269047"/>
            <a:ext cx="7899699" cy="4913783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F0563EC6-0727-4DD9-870D-B19D272B3E70}"/>
              </a:ext>
            </a:extLst>
          </p:cNvPr>
          <p:cNvSpPr txBox="1"/>
          <p:nvPr/>
        </p:nvSpPr>
        <p:spPr>
          <a:xfrm>
            <a:off x="3915784" y="5292763"/>
            <a:ext cx="46481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KÖSZÖNÖM A FIGYELMET</a:t>
            </a:r>
          </a:p>
          <a:p>
            <a:r>
              <a:rPr lang="hu-HU" sz="2400" dirty="0">
                <a:hlinkClick r:id="rId3"/>
              </a:rPr>
              <a:t>aliz.erdelyi@mdosz.hu</a:t>
            </a:r>
            <a:r>
              <a:rPr lang="hu-HU" sz="2400" dirty="0"/>
              <a:t>; erdelyializ@gmail.com</a:t>
            </a:r>
          </a:p>
        </p:txBody>
      </p:sp>
    </p:spTree>
    <p:extLst>
      <p:ext uri="{BB962C8B-B14F-4D97-AF65-F5344CB8AC3E}">
        <p14:creationId xmlns:p14="http://schemas.microsoft.com/office/powerpoint/2010/main" val="576394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8434D1-711A-D07A-DB02-A912938F0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373" y="264792"/>
            <a:ext cx="5084178" cy="973695"/>
          </a:xfrm>
        </p:spPr>
        <p:txBody>
          <a:bodyPr>
            <a:normAutofit/>
          </a:bodyPr>
          <a:lstStyle/>
          <a:p>
            <a:r>
              <a:rPr lang="hu-HU" sz="4000" b="1" dirty="0"/>
              <a:t>Dietetikus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16EC453-2F11-6092-8BE5-946D8CDA4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393371"/>
            <a:ext cx="5693780" cy="470262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hu-HU" sz="2000" dirty="0"/>
              <a:t>A dietetikus a táplálkozástudomány és a </a:t>
            </a:r>
            <a:r>
              <a:rPr lang="hu-HU" sz="2000" dirty="0" err="1"/>
              <a:t>dietetika</a:t>
            </a:r>
            <a:r>
              <a:rPr lang="hu-HU" sz="2000" dirty="0"/>
              <a:t> területén szerzett felsőfokú végzettséggel rendelkező személy. </a:t>
            </a:r>
          </a:p>
          <a:p>
            <a:pPr marL="45720" indent="0">
              <a:buNone/>
            </a:pPr>
            <a:r>
              <a:rPr lang="hu-HU" sz="2000" dirty="0"/>
              <a:t>A dietetikus a táplálkozástudományt </a:t>
            </a:r>
            <a:r>
              <a:rPr lang="hu-HU" sz="2000" b="1" dirty="0"/>
              <a:t>egészséges</a:t>
            </a:r>
            <a:r>
              <a:rPr lang="hu-HU" sz="2000" dirty="0"/>
              <a:t> és beteg egyének, valamint csoportok élelmezési ellátása, gyógyítása </a:t>
            </a:r>
            <a:r>
              <a:rPr lang="hu-HU" sz="2000" b="1" dirty="0"/>
              <a:t>és egészségnevelése céljából alkalmazza.</a:t>
            </a:r>
          </a:p>
          <a:p>
            <a:pPr marL="45720" indent="0">
              <a:buNone/>
            </a:pPr>
            <a:r>
              <a:rPr lang="hu-HU" sz="2000" dirty="0"/>
              <a:t> Feladata a betegélelmezésen és közétkeztetésen túl táplálkozási tanácsadás a gyógyítás különböző területein, valamint</a:t>
            </a:r>
            <a:r>
              <a:rPr lang="hu-HU" sz="2000" b="1" dirty="0"/>
              <a:t> a táplálkozással és életmóddal összefüggő betegségek megelőzése</a:t>
            </a:r>
            <a:r>
              <a:rPr lang="hu-HU" sz="2000" dirty="0"/>
              <a:t>, vagyis a korszerű, kiegyensúlyozott táplálkozás megismertetése a lakossággal.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3C51974-5F79-CC03-8694-12FCBD6EEE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6743" y="1238487"/>
            <a:ext cx="4741120" cy="4493060"/>
          </a:xfrm>
          <a:prstGeom prst="rect">
            <a:avLst/>
          </a:prstGeom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476237D-98CB-653E-96DF-9E5975A5C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9530" y="6223828"/>
            <a:ext cx="170621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638D770-5E53-4DB4-915E-AE4AB46EDB16}" type="slidenum">
              <a:rPr lang="hu-HU"/>
              <a:pPr>
                <a:spcAft>
                  <a:spcPts val="600"/>
                </a:spcAft>
              </a:pPr>
              <a:t>2</a:t>
            </a:fld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7F452B72-F180-4CFE-DF3D-8CA7B5FC8620}"/>
              </a:ext>
            </a:extLst>
          </p:cNvPr>
          <p:cNvSpPr/>
          <p:nvPr/>
        </p:nvSpPr>
        <p:spPr>
          <a:xfrm>
            <a:off x="631373" y="5959735"/>
            <a:ext cx="108864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i="1" dirty="0"/>
              <a:t>Az Emberi Erőforrások Minisztériuma egészségügyi szakmai irányelve a terápiás/klinikai dietetikus  tevékenységeiről az alap- és szakellátásban. Klinikai egészségügyi szakmai irányelv 2020.08.05.  001485. https://www.hbcs.hu/uploads/jogszabaly/3180/fajlok/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43D93EEB-5696-42DE-9A7C-DDB1C421A49B}"/>
              </a:ext>
            </a:extLst>
          </p:cNvPr>
          <p:cNvSpPr txBox="1"/>
          <p:nvPr/>
        </p:nvSpPr>
        <p:spPr>
          <a:xfrm>
            <a:off x="6636743" y="448349"/>
            <a:ext cx="49238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/>
              <a:t>8 félév, felelősség, nyilvántartás, </a:t>
            </a:r>
          </a:p>
          <a:p>
            <a:r>
              <a:rPr lang="hu-HU" sz="2000" b="1" dirty="0"/>
              <a:t>folyamatos képzés</a:t>
            </a:r>
          </a:p>
        </p:txBody>
      </p:sp>
    </p:spTree>
    <p:extLst>
      <p:ext uri="{BB962C8B-B14F-4D97-AF65-F5344CB8AC3E}">
        <p14:creationId xmlns:p14="http://schemas.microsoft.com/office/powerpoint/2010/main" val="2808040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"/>
          <p:cNvSpPr txBox="1">
            <a:spLocks noGrp="1"/>
          </p:cNvSpPr>
          <p:nvPr>
            <p:ph type="title"/>
          </p:nvPr>
        </p:nvSpPr>
        <p:spPr>
          <a:xfrm>
            <a:off x="387102" y="333487"/>
            <a:ext cx="11317218" cy="697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br>
              <a:rPr lang="hu-HU" sz="4000" b="1" dirty="0"/>
            </a:br>
            <a:r>
              <a:rPr lang="hu-HU" sz="4000" b="1" dirty="0"/>
              <a:t>101 éves Magyarországon a dietetikus képzés</a:t>
            </a:r>
            <a:endParaRPr dirty="0"/>
          </a:p>
        </p:txBody>
      </p:sp>
      <p:sp>
        <p:nvSpPr>
          <p:cNvPr id="146" name="Google Shape;146;p7"/>
          <p:cNvSpPr txBox="1">
            <a:spLocks noGrp="1"/>
          </p:cNvSpPr>
          <p:nvPr>
            <p:ph type="body" idx="1"/>
          </p:nvPr>
        </p:nvSpPr>
        <p:spPr>
          <a:xfrm>
            <a:off x="258010" y="1204122"/>
            <a:ext cx="11018949" cy="500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•"/>
            </a:pPr>
            <a:r>
              <a:rPr lang="hu-HU" sz="2600" dirty="0"/>
              <a:t>1922. Diétás néne képzés - Dr. Soós Aladár (1890-1967)… ………..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hu-HU" sz="2600" dirty="0"/>
              <a:t>1975. Főiskolai szint - Dr. Rigó János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hu-HU" sz="2600" dirty="0"/>
              <a:t>1993. Négyéves képzés - Dr. Barna Mária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hu-HU" sz="2600" dirty="0"/>
              <a:t> Hazánkban a dietetikus képzettség 3 területre ad kompetenciát: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ct val="100000"/>
              <a:buNone/>
            </a:pPr>
            <a:r>
              <a:rPr lang="hu-HU" sz="2600" dirty="0"/>
              <a:t> </a:t>
            </a:r>
            <a:endParaRPr dirty="0"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sp>
        <p:nvSpPr>
          <p:cNvPr id="5" name="Téglalap: felső két sarkán lekerekítve 4">
            <a:extLst>
              <a:ext uri="{FF2B5EF4-FFF2-40B4-BE49-F238E27FC236}">
                <a16:creationId xmlns:a16="http://schemas.microsoft.com/office/drawing/2014/main" id="{059AFE47-BB82-4BDD-B721-81DFEB88AC0A}"/>
              </a:ext>
            </a:extLst>
          </p:cNvPr>
          <p:cNvSpPr/>
          <p:nvPr/>
        </p:nvSpPr>
        <p:spPr>
          <a:xfrm>
            <a:off x="9671119" y="1911827"/>
            <a:ext cx="2033201" cy="527124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>
                <a:solidFill>
                  <a:schemeClr val="tx1"/>
                </a:solidFill>
              </a:rPr>
              <a:t>terápiás/klinikai</a:t>
            </a:r>
          </a:p>
        </p:txBody>
      </p:sp>
      <p:sp>
        <p:nvSpPr>
          <p:cNvPr id="11" name="Téglalap: felső két sarkán lekerekítve 10">
            <a:extLst>
              <a:ext uri="{FF2B5EF4-FFF2-40B4-BE49-F238E27FC236}">
                <a16:creationId xmlns:a16="http://schemas.microsoft.com/office/drawing/2014/main" id="{8D3A419E-9B79-4773-B5A0-788B679B8933}"/>
              </a:ext>
            </a:extLst>
          </p:cNvPr>
          <p:cNvSpPr/>
          <p:nvPr/>
        </p:nvSpPr>
        <p:spPr>
          <a:xfrm>
            <a:off x="9652918" y="2622199"/>
            <a:ext cx="2033200" cy="527124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tx1"/>
                </a:solidFill>
              </a:rPr>
              <a:t>prevenciós</a:t>
            </a:r>
          </a:p>
        </p:txBody>
      </p:sp>
      <p:sp>
        <p:nvSpPr>
          <p:cNvPr id="12" name="Téglalap: felső két sarkán lekerekítve 11">
            <a:extLst>
              <a:ext uri="{FF2B5EF4-FFF2-40B4-BE49-F238E27FC236}">
                <a16:creationId xmlns:a16="http://schemas.microsoft.com/office/drawing/2014/main" id="{897EB70E-94AD-4332-95A0-150326E38151}"/>
              </a:ext>
            </a:extLst>
          </p:cNvPr>
          <p:cNvSpPr/>
          <p:nvPr/>
        </p:nvSpPr>
        <p:spPr>
          <a:xfrm>
            <a:off x="9587768" y="3445116"/>
            <a:ext cx="2133779" cy="527124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>
                <a:solidFill>
                  <a:schemeClr val="tx1"/>
                </a:solidFill>
              </a:rPr>
              <a:t>élelmezésvezető</a:t>
            </a:r>
          </a:p>
        </p:txBody>
      </p:sp>
      <p:sp>
        <p:nvSpPr>
          <p:cNvPr id="13" name="Tekercs függőlegesen 22">
            <a:extLst>
              <a:ext uri="{FF2B5EF4-FFF2-40B4-BE49-F238E27FC236}">
                <a16:creationId xmlns:a16="http://schemas.microsoft.com/office/drawing/2014/main" id="{CF211DA9-DB7A-4EE3-AE76-7F753AF7DBDD}"/>
              </a:ext>
            </a:extLst>
          </p:cNvPr>
          <p:cNvSpPr>
            <a:spLocks noChangeAspect="1"/>
          </p:cNvSpPr>
          <p:nvPr/>
        </p:nvSpPr>
        <p:spPr>
          <a:xfrm>
            <a:off x="442375" y="3657557"/>
            <a:ext cx="1394075" cy="1330708"/>
          </a:xfrm>
          <a:prstGeom prst="verticalScroll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Táplálko-zástudo-mány</a:t>
            </a:r>
            <a:endParaRPr kumimoji="0" lang="hu-H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Tekercs függőlegesen 6">
            <a:extLst>
              <a:ext uri="{FF2B5EF4-FFF2-40B4-BE49-F238E27FC236}">
                <a16:creationId xmlns:a16="http://schemas.microsoft.com/office/drawing/2014/main" id="{FF58406A-8D7D-4AB6-81EB-EF36FBF27DC2}"/>
              </a:ext>
            </a:extLst>
          </p:cNvPr>
          <p:cNvSpPr>
            <a:spLocks noChangeAspect="1"/>
          </p:cNvSpPr>
          <p:nvPr/>
        </p:nvSpPr>
        <p:spPr>
          <a:xfrm>
            <a:off x="2136800" y="3628364"/>
            <a:ext cx="1394075" cy="1330708"/>
          </a:xfrm>
          <a:prstGeom prst="verticalScroll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Élettan/ kórélettan</a:t>
            </a:r>
          </a:p>
        </p:txBody>
      </p:sp>
      <p:sp>
        <p:nvSpPr>
          <p:cNvPr id="15" name="Tekercs függőlegesen 7">
            <a:extLst>
              <a:ext uri="{FF2B5EF4-FFF2-40B4-BE49-F238E27FC236}">
                <a16:creationId xmlns:a16="http://schemas.microsoft.com/office/drawing/2014/main" id="{8FC45F8D-690A-4B84-B4DA-D3B5B120A8DC}"/>
              </a:ext>
            </a:extLst>
          </p:cNvPr>
          <p:cNvSpPr>
            <a:spLocks noChangeAspect="1"/>
          </p:cNvSpPr>
          <p:nvPr/>
        </p:nvSpPr>
        <p:spPr>
          <a:xfrm>
            <a:off x="10114841" y="5049108"/>
            <a:ext cx="1394075" cy="1330708"/>
          </a:xfrm>
          <a:prstGeom prst="verticalScroll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Anatómia</a:t>
            </a:r>
          </a:p>
        </p:txBody>
      </p:sp>
      <p:sp>
        <p:nvSpPr>
          <p:cNvPr id="16" name="Tekercs függőlegesen 8">
            <a:extLst>
              <a:ext uri="{FF2B5EF4-FFF2-40B4-BE49-F238E27FC236}">
                <a16:creationId xmlns:a16="http://schemas.microsoft.com/office/drawing/2014/main" id="{96918A44-6A88-477E-8988-0826522E576D}"/>
              </a:ext>
            </a:extLst>
          </p:cNvPr>
          <p:cNvSpPr>
            <a:spLocks noChangeAspect="1"/>
          </p:cNvSpPr>
          <p:nvPr/>
        </p:nvSpPr>
        <p:spPr>
          <a:xfrm>
            <a:off x="6938622" y="3528315"/>
            <a:ext cx="1394075" cy="1330708"/>
          </a:xfrm>
          <a:prstGeom prst="verticalScroll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Gyógy-szertan</a:t>
            </a:r>
          </a:p>
        </p:txBody>
      </p:sp>
      <p:sp>
        <p:nvSpPr>
          <p:cNvPr id="17" name="Tekercs függőlegesen 10">
            <a:extLst>
              <a:ext uri="{FF2B5EF4-FFF2-40B4-BE49-F238E27FC236}">
                <a16:creationId xmlns:a16="http://schemas.microsoft.com/office/drawing/2014/main" id="{87615162-BB68-4D76-AB44-662EB949BCAB}"/>
              </a:ext>
            </a:extLst>
          </p:cNvPr>
          <p:cNvSpPr>
            <a:spLocks noChangeAspect="1"/>
          </p:cNvSpPr>
          <p:nvPr/>
        </p:nvSpPr>
        <p:spPr>
          <a:xfrm>
            <a:off x="5357287" y="3422883"/>
            <a:ext cx="1394075" cy="1330708"/>
          </a:xfrm>
          <a:prstGeom prst="verticalScroll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Élelmiszer és biokémia</a:t>
            </a:r>
          </a:p>
        </p:txBody>
      </p:sp>
      <p:sp>
        <p:nvSpPr>
          <p:cNvPr id="18" name="Tekercs függőlegesen 12">
            <a:extLst>
              <a:ext uri="{FF2B5EF4-FFF2-40B4-BE49-F238E27FC236}">
                <a16:creationId xmlns:a16="http://schemas.microsoft.com/office/drawing/2014/main" id="{66608554-3255-4072-98F6-7F25C1F596BF}"/>
              </a:ext>
            </a:extLst>
          </p:cNvPr>
          <p:cNvSpPr>
            <a:spLocks noChangeAspect="1"/>
          </p:cNvSpPr>
          <p:nvPr/>
        </p:nvSpPr>
        <p:spPr>
          <a:xfrm>
            <a:off x="3662862" y="3557904"/>
            <a:ext cx="1394075" cy="1330708"/>
          </a:xfrm>
          <a:prstGeom prst="verticalScroll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Élelmiszer áruismeret</a:t>
            </a:r>
          </a:p>
        </p:txBody>
      </p:sp>
      <p:sp>
        <p:nvSpPr>
          <p:cNvPr id="19" name="Tekercs függőlegesen 17">
            <a:extLst>
              <a:ext uri="{FF2B5EF4-FFF2-40B4-BE49-F238E27FC236}">
                <a16:creationId xmlns:a16="http://schemas.microsoft.com/office/drawing/2014/main" id="{A452CA13-1608-4112-8142-EF1124AABE8A}"/>
              </a:ext>
            </a:extLst>
          </p:cNvPr>
          <p:cNvSpPr>
            <a:spLocks noChangeAspect="1"/>
          </p:cNvSpPr>
          <p:nvPr/>
        </p:nvSpPr>
        <p:spPr>
          <a:xfrm>
            <a:off x="6667101" y="5118151"/>
            <a:ext cx="1394075" cy="1330708"/>
          </a:xfrm>
          <a:prstGeom prst="verticalScroll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Klinikai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dietetika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és orvostudomány</a:t>
            </a:r>
          </a:p>
        </p:txBody>
      </p:sp>
      <p:sp>
        <p:nvSpPr>
          <p:cNvPr id="20" name="Tekercs függőlegesen 11">
            <a:extLst>
              <a:ext uri="{FF2B5EF4-FFF2-40B4-BE49-F238E27FC236}">
                <a16:creationId xmlns:a16="http://schemas.microsoft.com/office/drawing/2014/main" id="{A974B034-C865-47A4-B492-ACF573FE7948}"/>
              </a:ext>
            </a:extLst>
          </p:cNvPr>
          <p:cNvSpPr>
            <a:spLocks noChangeAspect="1"/>
          </p:cNvSpPr>
          <p:nvPr/>
        </p:nvSpPr>
        <p:spPr>
          <a:xfrm>
            <a:off x="4913766" y="5247715"/>
            <a:ext cx="1394075" cy="1330708"/>
          </a:xfrm>
          <a:prstGeom prst="verticalScroll">
            <a:avLst/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Gyakorlati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dietetika</a:t>
            </a:r>
            <a:endParaRPr kumimoji="0" lang="hu-HU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1" name="Tekercs függőlegesen 16">
            <a:extLst>
              <a:ext uri="{FF2B5EF4-FFF2-40B4-BE49-F238E27FC236}">
                <a16:creationId xmlns:a16="http://schemas.microsoft.com/office/drawing/2014/main" id="{EC8B9BF3-5F17-46AC-9554-FB2B5D0AA902}"/>
              </a:ext>
            </a:extLst>
          </p:cNvPr>
          <p:cNvSpPr>
            <a:spLocks noChangeAspect="1"/>
          </p:cNvSpPr>
          <p:nvPr/>
        </p:nvSpPr>
        <p:spPr>
          <a:xfrm>
            <a:off x="8463244" y="5193805"/>
            <a:ext cx="1394075" cy="1330708"/>
          </a:xfrm>
          <a:prstGeom prst="verticalScroll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Mikrobio-lógia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alapjai</a:t>
            </a:r>
          </a:p>
        </p:txBody>
      </p:sp>
      <p:sp>
        <p:nvSpPr>
          <p:cNvPr id="22" name="Tekercs függőlegesen 9">
            <a:extLst>
              <a:ext uri="{FF2B5EF4-FFF2-40B4-BE49-F238E27FC236}">
                <a16:creationId xmlns:a16="http://schemas.microsoft.com/office/drawing/2014/main" id="{94D2AF08-9E9F-4101-A8F3-5529400F73F8}"/>
              </a:ext>
            </a:extLst>
          </p:cNvPr>
          <p:cNvSpPr>
            <a:spLocks noChangeAspect="1"/>
          </p:cNvSpPr>
          <p:nvPr/>
        </p:nvSpPr>
        <p:spPr>
          <a:xfrm>
            <a:off x="1364288" y="5238201"/>
            <a:ext cx="1394075" cy="1330708"/>
          </a:xfrm>
          <a:prstGeom prst="verticalScroll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Ételkészí-tési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tech-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nológia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és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kolloidika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23" name="Tekercs függőlegesen 18">
            <a:extLst>
              <a:ext uri="{FF2B5EF4-FFF2-40B4-BE49-F238E27FC236}">
                <a16:creationId xmlns:a16="http://schemas.microsoft.com/office/drawing/2014/main" id="{5483A05F-D38E-4B0D-9183-07960E241CDA}"/>
              </a:ext>
            </a:extLst>
          </p:cNvPr>
          <p:cNvSpPr>
            <a:spLocks noChangeAspect="1"/>
          </p:cNvSpPr>
          <p:nvPr/>
        </p:nvSpPr>
        <p:spPr>
          <a:xfrm>
            <a:off x="3160431" y="5109628"/>
            <a:ext cx="1394075" cy="1330708"/>
          </a:xfrm>
          <a:prstGeom prst="verticalScroll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Pszicholó-gia</a:t>
            </a:r>
            <a:endParaRPr kumimoji="0" lang="hu-H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2051AC-3174-450A-A386-056B39631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511300"/>
            <a:ext cx="11476382" cy="976378"/>
          </a:xfrm>
        </p:spPr>
        <p:txBody>
          <a:bodyPr>
            <a:normAutofit fontScale="90000"/>
          </a:bodyPr>
          <a:lstStyle/>
          <a:p>
            <a:r>
              <a:rPr lang="hu-HU" sz="4000" b="1" dirty="0"/>
              <a:t>A dietetikus lehetséges  együttműködései a kórházon túl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6F314CE-A10C-441F-8887-3C50546DF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978947"/>
            <a:ext cx="6064506" cy="5367753"/>
          </a:xfrm>
          <a:solidFill>
            <a:schemeClr val="accent1">
              <a:lumMod val="20000"/>
              <a:lumOff val="80000"/>
            </a:schemeClr>
          </a:solidFill>
        </p:spPr>
        <p:txBody>
          <a:bodyPr numCol="2">
            <a:normAutofit/>
          </a:bodyPr>
          <a:lstStyle/>
          <a:p>
            <a:r>
              <a:rPr lang="hu-HU" dirty="0"/>
              <a:t>egészségfejlesztő irodák/EFI</a:t>
            </a:r>
          </a:p>
          <a:p>
            <a:r>
              <a:rPr lang="hu-HU" dirty="0"/>
              <a:t> háziorvos csoport praxis, praxisközösség</a:t>
            </a:r>
          </a:p>
          <a:p>
            <a:r>
              <a:rPr lang="hu-HU" dirty="0"/>
              <a:t> önkormányzati egészségfejlesztő programok </a:t>
            </a:r>
          </a:p>
          <a:p>
            <a:r>
              <a:rPr lang="hu-HU" dirty="0"/>
              <a:t>foglalkozás-egészségügy </a:t>
            </a:r>
          </a:p>
          <a:p>
            <a:r>
              <a:rPr lang="hu-HU" dirty="0"/>
              <a:t>élelmiszer-kereskedelem  </a:t>
            </a:r>
          </a:p>
          <a:p>
            <a:r>
              <a:rPr lang="hu-HU" dirty="0"/>
              <a:t>Egészségvédő</a:t>
            </a:r>
          </a:p>
          <a:p>
            <a:pPr marL="45720" indent="0">
              <a:buNone/>
            </a:pPr>
            <a:r>
              <a:rPr lang="hu-HU" dirty="0"/>
              <a:t> célú alapítványok</a:t>
            </a:r>
          </a:p>
          <a:p>
            <a:r>
              <a:rPr lang="hu-HU" dirty="0"/>
              <a:t>betegszervezetek </a:t>
            </a:r>
          </a:p>
          <a:p>
            <a:r>
              <a:rPr lang="hu-HU" dirty="0"/>
              <a:t>magánpraxis</a:t>
            </a:r>
          </a:p>
          <a:p>
            <a:endParaRPr lang="hu-HU" dirty="0"/>
          </a:p>
          <a:p>
            <a:pPr marL="45720" indent="0">
              <a:buNone/>
            </a:pPr>
            <a:endParaRPr lang="hu-HU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264E92F4-5DDB-4BD2-BED8-A94135C03B2E}"/>
              </a:ext>
            </a:extLst>
          </p:cNvPr>
          <p:cNvSpPr/>
          <p:nvPr/>
        </p:nvSpPr>
        <p:spPr>
          <a:xfrm>
            <a:off x="631373" y="5959735"/>
            <a:ext cx="108864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i="1" dirty="0"/>
              <a:t>Az Emberi Erőforrások Minisztériuma egészségügyi szakmai irányelve a terápiás/klinikai dietetikus  tevékenységeiről az alap- és szakellátásban. Klinikai egészségügyi szakmai irányelv 2020.08.05.  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23CE190-4938-4F32-8889-0F54E0FFF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170" y="2966883"/>
            <a:ext cx="4484959" cy="2998233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58A035FB-B2F5-4997-B192-2553104E1380}"/>
              </a:ext>
            </a:extLst>
          </p:cNvPr>
          <p:cNvSpPr txBox="1"/>
          <p:nvPr/>
        </p:nvSpPr>
        <p:spPr>
          <a:xfrm>
            <a:off x="6712773" y="1065149"/>
            <a:ext cx="51214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dirty="0"/>
              <a:t>A dietetikus és háziorvos együttműködés</a:t>
            </a:r>
          </a:p>
          <a:p>
            <a:pPr marL="342900" indent="-342900">
              <a:buFontTx/>
              <a:buChar char="-"/>
            </a:pPr>
            <a:r>
              <a:rPr lang="hu-HU" sz="2200" dirty="0"/>
              <a:t>Képessé tenni a pácienst az önmenedzselésre. </a:t>
            </a:r>
          </a:p>
          <a:p>
            <a:pPr marL="342900" indent="-342900">
              <a:buFontTx/>
              <a:buChar char="-"/>
            </a:pPr>
            <a:r>
              <a:rPr lang="hu-HU" sz="2200" dirty="0"/>
              <a:t> A megelőzés lehetőségének növelése. </a:t>
            </a:r>
          </a:p>
          <a:p>
            <a:pPr marL="342900" indent="-342900">
              <a:buFontTx/>
              <a:buChar char="-"/>
            </a:pPr>
            <a:r>
              <a:rPr lang="hu-HU" sz="2200" dirty="0"/>
              <a:t>A gyógyszeres kezelések hatékonyságának és eredményességének támogatása. </a:t>
            </a:r>
          </a:p>
          <a:p>
            <a:pPr marL="342900" indent="-342900">
              <a:buFontTx/>
              <a:buChar char="-"/>
            </a:pPr>
            <a:r>
              <a:rPr lang="hu-HU" sz="2200" dirty="0"/>
              <a:t>- A költséges szakellátás, illetve a kórházi kezelés igényének redukálása.</a:t>
            </a:r>
          </a:p>
          <a:p>
            <a:pPr marL="342900" indent="-342900">
              <a:buFontTx/>
              <a:buChar char="-"/>
            </a:pPr>
            <a:r>
              <a:rPr lang="hu-HU" sz="2200" dirty="0"/>
              <a:t>Az alapellátás </a:t>
            </a:r>
            <a:r>
              <a:rPr lang="hu-HU" sz="2200" dirty="0" err="1"/>
              <a:t>multidiszciplinaritása</a:t>
            </a:r>
            <a:r>
              <a:rPr lang="hu-HU" sz="2200" dirty="0"/>
              <a:t>, a területi egyenlőtlenségek, a </a:t>
            </a:r>
            <a:r>
              <a:rPr lang="hu-HU" sz="2200" dirty="0" err="1"/>
              <a:t>dietetikai</a:t>
            </a:r>
            <a:r>
              <a:rPr lang="hu-HU" sz="2200" dirty="0"/>
              <a:t> ellátáshoz való hozzáférés javítása.</a:t>
            </a:r>
          </a:p>
        </p:txBody>
      </p:sp>
    </p:spTree>
    <p:extLst>
      <p:ext uri="{BB962C8B-B14F-4D97-AF65-F5344CB8AC3E}">
        <p14:creationId xmlns:p14="http://schemas.microsoft.com/office/powerpoint/2010/main" val="669603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7B5C63-DB89-4B50-896E-BE8038EE9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29" y="473338"/>
            <a:ext cx="5615492" cy="1452282"/>
          </a:xfrm>
        </p:spPr>
        <p:txBody>
          <a:bodyPr/>
          <a:lstStyle/>
          <a:p>
            <a:r>
              <a:rPr lang="hu-HU" sz="3600" b="1" dirty="0"/>
              <a:t>Hogyan dolgozik a dietetikus a prevencióban 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54E51C4-5693-419A-B8D1-6116FA432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2917" y="1250577"/>
            <a:ext cx="5884434" cy="4577379"/>
          </a:xfrm>
        </p:spPr>
        <p:txBody>
          <a:bodyPr/>
          <a:lstStyle/>
          <a:p>
            <a:pPr marL="45720" indent="0" algn="just">
              <a:buNone/>
            </a:pPr>
            <a:r>
              <a:rPr lang="hu-HU" sz="2400" dirty="0"/>
              <a:t>Szakirodalmi adatok támasztják alá, hogy a dietetikus által végzett intervenció hatásossága jobb, mint a más egészségügyi szakemberek által nyújtott étrendi útmutatás. (B)</a:t>
            </a:r>
          </a:p>
          <a:p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A395192-D823-4F62-B2BF-3D9866C083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0420" y="2097741"/>
            <a:ext cx="4394500" cy="4286922"/>
          </a:xfrm>
        </p:spPr>
        <p:txBody>
          <a:bodyPr>
            <a:normAutofit lnSpcReduction="10000"/>
          </a:bodyPr>
          <a:lstStyle/>
          <a:p>
            <a:r>
              <a:rPr lang="hu-HU" sz="2400" dirty="0"/>
              <a:t>A táplálkozási intervenció (NCP) folyamata:</a:t>
            </a:r>
          </a:p>
          <a:p>
            <a:r>
              <a:rPr lang="hu-HU" sz="2400" dirty="0"/>
              <a:t> a táplálkozási anamnézis felvétele,</a:t>
            </a:r>
          </a:p>
          <a:p>
            <a:r>
              <a:rPr lang="hu-HU" sz="2400" dirty="0"/>
              <a:t> </a:t>
            </a:r>
            <a:r>
              <a:rPr lang="hu-HU" sz="2400" dirty="0" err="1"/>
              <a:t>dietetikai</a:t>
            </a:r>
            <a:r>
              <a:rPr lang="hu-HU" sz="2400" dirty="0"/>
              <a:t> diagnózis felállítása,</a:t>
            </a:r>
          </a:p>
          <a:p>
            <a:r>
              <a:rPr lang="hu-HU" sz="2400" dirty="0"/>
              <a:t>táplálkozási intervenciós terv (célok) meghatározása,</a:t>
            </a:r>
          </a:p>
          <a:p>
            <a:r>
              <a:rPr lang="hu-HU" sz="2400" dirty="0"/>
              <a:t> a táplálásterápia/táplálkozási intervenció kivitelezése, </a:t>
            </a:r>
          </a:p>
          <a:p>
            <a:r>
              <a:rPr lang="hu-HU" sz="2400" dirty="0"/>
              <a:t>monitorozása, elemzése. </a:t>
            </a:r>
          </a:p>
          <a:p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A20B4CC-BDAC-4020-8816-3F203284C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5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8EB875A4-5C9E-41EE-9A0E-51FD14576F9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9030" y="3233686"/>
            <a:ext cx="2097206" cy="1444877"/>
          </a:xfrm>
          <a:prstGeom prst="rect">
            <a:avLst/>
          </a:prstGeom>
        </p:spPr>
      </p:pic>
      <p:sp>
        <p:nvSpPr>
          <p:cNvPr id="8" name="Téglalap: lekerekített 7">
            <a:extLst>
              <a:ext uri="{FF2B5EF4-FFF2-40B4-BE49-F238E27FC236}">
                <a16:creationId xmlns:a16="http://schemas.microsoft.com/office/drawing/2014/main" id="{4FA7E32D-91BF-4802-A07B-6947FF4A0B06}"/>
              </a:ext>
            </a:extLst>
          </p:cNvPr>
          <p:cNvSpPr/>
          <p:nvPr/>
        </p:nvSpPr>
        <p:spPr>
          <a:xfrm>
            <a:off x="7729961" y="4783061"/>
            <a:ext cx="2091099" cy="1440767"/>
          </a:xfrm>
          <a:prstGeom prst="roundRect">
            <a:avLst/>
          </a:prstGeom>
          <a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Téglalap: lekerekített 8">
            <a:extLst>
              <a:ext uri="{FF2B5EF4-FFF2-40B4-BE49-F238E27FC236}">
                <a16:creationId xmlns:a16="http://schemas.microsoft.com/office/drawing/2014/main" id="{45FF4F38-6179-463F-AE41-EDA78816D35B}"/>
              </a:ext>
            </a:extLst>
          </p:cNvPr>
          <p:cNvSpPr/>
          <p:nvPr/>
        </p:nvSpPr>
        <p:spPr>
          <a:xfrm>
            <a:off x="8805134" y="3113426"/>
            <a:ext cx="2091099" cy="1440767"/>
          </a:xfrm>
          <a:prstGeom prst="roundRect">
            <a:avLst/>
          </a:prstGeom>
          <a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18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93124" y="334705"/>
            <a:ext cx="11164010" cy="1356360"/>
          </a:xfrm>
        </p:spPr>
        <p:txBody>
          <a:bodyPr>
            <a:normAutofit/>
          </a:bodyPr>
          <a:lstStyle/>
          <a:p>
            <a:r>
              <a:rPr lang="hu-HU" sz="4000" b="1" dirty="0"/>
              <a:t>10 pontos tumor prevenciós ajánlás ( WCRF)</a:t>
            </a:r>
            <a:endParaRPr lang="en-GB" sz="4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096000" y="1505606"/>
            <a:ext cx="5794222" cy="4718222"/>
          </a:xfrm>
          <a:solidFill>
            <a:srgbClr val="92D050"/>
          </a:solidFill>
          <a:ln>
            <a:solidFill>
              <a:srgbClr val="92D050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hu-HU" dirty="0"/>
              <a:t>Tartsd a normál testtömeged!</a:t>
            </a:r>
          </a:p>
          <a:p>
            <a:r>
              <a:rPr lang="hu-HU" dirty="0"/>
              <a:t>Mozogj!</a:t>
            </a:r>
          </a:p>
          <a:p>
            <a:r>
              <a:rPr lang="hu-HU" dirty="0"/>
              <a:t>Egyél </a:t>
            </a:r>
            <a:r>
              <a:rPr lang="hu-HU" dirty="0" err="1"/>
              <a:t>teljesőrlésű</a:t>
            </a:r>
            <a:r>
              <a:rPr lang="hu-HU" dirty="0"/>
              <a:t> gabonát, zöldséget, gyümölcsöt, hüvelyest!</a:t>
            </a:r>
          </a:p>
          <a:p>
            <a:r>
              <a:rPr lang="hu-HU" dirty="0"/>
              <a:t>Egyél kevesebb feldolgozott élelmiszert!</a:t>
            </a:r>
          </a:p>
          <a:p>
            <a:r>
              <a:rPr lang="hu-HU" dirty="0"/>
              <a:t>Egyél kevesebb </a:t>
            </a:r>
            <a:r>
              <a:rPr lang="hu-HU" dirty="0" err="1"/>
              <a:t>vöröshúst</a:t>
            </a:r>
            <a:r>
              <a:rPr lang="hu-HU" dirty="0"/>
              <a:t> és feldolgozott hústerméket!</a:t>
            </a:r>
          </a:p>
          <a:p>
            <a:r>
              <a:rPr lang="hu-HU" dirty="0"/>
              <a:t>Igyál kevesebb cukros üdítőt!</a:t>
            </a:r>
          </a:p>
          <a:p>
            <a:r>
              <a:rPr lang="hu-HU" dirty="0"/>
              <a:t>Ne igyál alkoholt!</a:t>
            </a:r>
          </a:p>
          <a:p>
            <a:r>
              <a:rPr lang="hu-HU" dirty="0"/>
              <a:t>Ne szedj étrend-kiegészítőt daganat megelőző céllal!</a:t>
            </a:r>
          </a:p>
          <a:p>
            <a:r>
              <a:rPr lang="hu-HU" dirty="0"/>
              <a:t>Szoptasd a gyermeked!</a:t>
            </a:r>
          </a:p>
          <a:p>
            <a:r>
              <a:rPr lang="hu-HU" dirty="0"/>
              <a:t>Gyógyultként is ezt az ajánlást kövesd!</a:t>
            </a:r>
          </a:p>
          <a:p>
            <a:endParaRPr lang="hu-HU" dirty="0"/>
          </a:p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6</a:t>
            </a:fld>
            <a:endParaRPr lang="hu-HU"/>
          </a:p>
        </p:txBody>
      </p:sp>
      <p:sp>
        <p:nvSpPr>
          <p:cNvPr id="5" name="Téglalap 4"/>
          <p:cNvSpPr/>
          <p:nvPr/>
        </p:nvSpPr>
        <p:spPr>
          <a:xfrm>
            <a:off x="383627" y="6211642"/>
            <a:ext cx="7499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https://www.wcrf.org/diet-and-cancer/cancer-prevention-recommendations/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477C9EF-7E36-3F91-FE98-3337EB5AE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627" y="1691065"/>
            <a:ext cx="5579284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494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50B154-610E-48DE-806B-40EA14DE7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704" y="609600"/>
            <a:ext cx="4313816" cy="735106"/>
          </a:xfrm>
        </p:spPr>
        <p:txBody>
          <a:bodyPr>
            <a:normAutofit/>
          </a:bodyPr>
          <a:lstStyle/>
          <a:p>
            <a:r>
              <a:rPr lang="hu-HU" sz="4000" b="1" dirty="0"/>
              <a:t>Van mit tenni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40BE054-42FA-4847-AE4B-480A1F819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1710" y="1610061"/>
            <a:ext cx="5184290" cy="735106"/>
          </a:xfrm>
        </p:spPr>
        <p:txBody>
          <a:bodyPr>
            <a:normAutofit/>
          </a:bodyPr>
          <a:lstStyle/>
          <a:p>
            <a:r>
              <a:rPr lang="hu-HU" sz="3200" dirty="0"/>
              <a:t>Rákmegelőző ajánlás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D3F9957-2641-470A-80B2-D1686D14F2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3590" y="2345167"/>
            <a:ext cx="5184290" cy="3759596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r>
              <a:rPr lang="hu-HU" sz="2800" dirty="0"/>
              <a:t>Tartsd a normál testtömeged!</a:t>
            </a:r>
          </a:p>
          <a:p>
            <a:r>
              <a:rPr lang="hu-HU" sz="2800" dirty="0"/>
              <a:t>Egyél teljesőrlésű gabonát, zöldséget, gyümölcsöt, hüvelyest!</a:t>
            </a:r>
          </a:p>
          <a:p>
            <a:r>
              <a:rPr lang="hu-HU" sz="2800" dirty="0"/>
              <a:t>Egyél kevesebb vöröshúst és feldolgozott hústerméket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C13AE540-FBC2-4C15-AB1D-802F1C86AF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1129" y="609600"/>
            <a:ext cx="4784618" cy="591670"/>
          </a:xfrm>
        </p:spPr>
        <p:txBody>
          <a:bodyPr>
            <a:normAutofit/>
          </a:bodyPr>
          <a:lstStyle/>
          <a:p>
            <a:r>
              <a:rPr lang="hu-HU" sz="3200" dirty="0"/>
              <a:t>OTÁP 2019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533B18D-8AFA-4E95-9585-95F0FF8E23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4890" y="1201271"/>
            <a:ext cx="5593976" cy="4901332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r>
              <a:rPr lang="hu-HU" dirty="0"/>
              <a:t> </a:t>
            </a:r>
            <a:r>
              <a:rPr lang="hu-HU" sz="2400" dirty="0"/>
              <a:t>Felnőtt férfiak 77%-a, a nők 60%-a túlsúlyos vagy elhízott.</a:t>
            </a:r>
          </a:p>
          <a:p>
            <a:r>
              <a:rPr lang="hu-HU" sz="2400" dirty="0"/>
              <a:t>Élelmirost-bevitele elmarad az ajánlásoktól.</a:t>
            </a:r>
          </a:p>
          <a:p>
            <a:r>
              <a:rPr lang="hu-HU" sz="2400" dirty="0"/>
              <a:t>99% az ajánlottnál magasabb a sóbevitele. </a:t>
            </a:r>
          </a:p>
          <a:p>
            <a:r>
              <a:rPr lang="hu-HU" sz="2400" dirty="0"/>
              <a:t>Húsok, húskészítmények bevitele(nők: 100g+50g, férfiak:135g+86g).</a:t>
            </a:r>
          </a:p>
          <a:p>
            <a:r>
              <a:rPr lang="hu-HU" sz="2400" dirty="0"/>
              <a:t>Háromnegyede nem fogyaszt teljes kiőrlésű gabonát:</a:t>
            </a:r>
          </a:p>
          <a:p>
            <a:r>
              <a:rPr lang="hu-HU" sz="2400" dirty="0"/>
              <a:t> 63% az ajánlottnál kevesebb zöldséget, gyümölcsöt fogyaszt.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157DF8E-67C3-43F9-B0B9-D811D3FEF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7</a:t>
            </a:fld>
            <a:endParaRPr lang="hu-HU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36D95CE1-395A-4CC8-9905-146A3CF1B3EA}"/>
              </a:ext>
            </a:extLst>
          </p:cNvPr>
          <p:cNvSpPr/>
          <p:nvPr/>
        </p:nvSpPr>
        <p:spPr>
          <a:xfrm>
            <a:off x="554467" y="6105620"/>
            <a:ext cx="51842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https://www.wcrf.org/diet-and-cancer/cancer-prevention-recommendations/</a:t>
            </a:r>
          </a:p>
        </p:txBody>
      </p:sp>
    </p:spTree>
    <p:extLst>
      <p:ext uri="{BB962C8B-B14F-4D97-AF65-F5344CB8AC3E}">
        <p14:creationId xmlns:p14="http://schemas.microsoft.com/office/powerpoint/2010/main" val="1782065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"/>
          <p:cNvSpPr txBox="1">
            <a:spLocks noGrp="1"/>
          </p:cNvSpPr>
          <p:nvPr>
            <p:ph type="ctrTitle"/>
          </p:nvPr>
        </p:nvSpPr>
        <p:spPr>
          <a:xfrm>
            <a:off x="454478" y="162014"/>
            <a:ext cx="10948628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hu-HU" sz="4000" b="1" dirty="0"/>
              <a:t>Táplálkozási ajánlás-OKOSTÁNYÉR®</a:t>
            </a:r>
            <a:endParaRPr dirty="0"/>
          </a:p>
        </p:txBody>
      </p:sp>
      <p:pic>
        <p:nvPicPr>
          <p:cNvPr id="238" name="Google Shape;238;p1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545" y="4061123"/>
            <a:ext cx="3694352" cy="25847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9" name="Google Shape;239;p15"/>
          <p:cNvGrpSpPr/>
          <p:nvPr/>
        </p:nvGrpSpPr>
        <p:grpSpPr>
          <a:xfrm>
            <a:off x="7765746" y="2262921"/>
            <a:ext cx="4300516" cy="4198322"/>
            <a:chOff x="5047622" y="3059675"/>
            <a:chExt cx="3907973" cy="3907973"/>
          </a:xfrm>
        </p:grpSpPr>
        <p:pic>
          <p:nvPicPr>
            <p:cNvPr id="240" name="Google Shape;240;p15"/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47622" y="3059675"/>
              <a:ext cx="3907973" cy="39079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15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5407" y="3920539"/>
              <a:ext cx="2612016" cy="1502658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</p:grpSp>
      <p:sp>
        <p:nvSpPr>
          <p:cNvPr id="242" name="Google Shape;242;p15"/>
          <p:cNvSpPr txBox="1"/>
          <p:nvPr/>
        </p:nvSpPr>
        <p:spPr>
          <a:xfrm>
            <a:off x="6256863" y="5816712"/>
            <a:ext cx="40704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www.okostanyer.hu</a:t>
            </a:r>
            <a:endParaRPr sz="2800" dirty="0"/>
          </a:p>
        </p:txBody>
      </p:sp>
      <p:pic>
        <p:nvPicPr>
          <p:cNvPr id="243" name="Google Shape;243;p15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478" y="1233751"/>
            <a:ext cx="3732292" cy="2633649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5"/>
          <p:cNvSpPr/>
          <p:nvPr/>
        </p:nvSpPr>
        <p:spPr>
          <a:xfrm>
            <a:off x="3175641" y="1428881"/>
            <a:ext cx="2037561" cy="1190687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2021-ben megújítottuk</a:t>
            </a:r>
            <a:endParaRPr sz="2400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E8579088-5800-466F-84BA-1194F9E5E70F}"/>
              </a:ext>
            </a:extLst>
          </p:cNvPr>
          <p:cNvSpPr/>
          <p:nvPr/>
        </p:nvSpPr>
        <p:spPr>
          <a:xfrm>
            <a:off x="5511501" y="1350246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hu-HU" sz="2000" dirty="0"/>
              <a:t>A Magyar Dietetikusok Országos Szövetsége által késztett OKOSTÁNYÉR® az MTA Élelmiszertudományi Tudományos Bizottság, a Magyar Táplálkozástudományi Társaság és az Országos Gyógyszerészeti és Élelmezés-egészségügyi Intézet ajánlásával jelent meg.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01110" y="372210"/>
            <a:ext cx="9875520" cy="1356360"/>
          </a:xfrm>
        </p:spPr>
        <p:txBody>
          <a:bodyPr>
            <a:normAutofit/>
          </a:bodyPr>
          <a:lstStyle/>
          <a:p>
            <a:r>
              <a:rPr lang="hu-HU" sz="4000" b="1" dirty="0"/>
              <a:t>Egyél teljesőrlésű gabonát, zöldséget, gyümölcsöt, hüvelyest!</a:t>
            </a:r>
            <a:endParaRPr lang="en-GB" sz="4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39486" y="1898651"/>
            <a:ext cx="4504712" cy="4038600"/>
          </a:xfrm>
        </p:spPr>
        <p:txBody>
          <a:bodyPr>
            <a:normAutofit/>
          </a:bodyPr>
          <a:lstStyle/>
          <a:p>
            <a:pPr algn="just"/>
            <a:r>
              <a:rPr lang="hu-HU" dirty="0"/>
              <a:t>Legalább </a:t>
            </a:r>
            <a:r>
              <a:rPr lang="en-US" dirty="0"/>
              <a:t>30g </a:t>
            </a:r>
            <a:r>
              <a:rPr lang="hu-HU" dirty="0"/>
              <a:t>élelmirost  és legalább 5</a:t>
            </a:r>
            <a:r>
              <a:rPr lang="en-US" dirty="0"/>
              <a:t>00g </a:t>
            </a:r>
            <a:r>
              <a:rPr lang="hu-HU" dirty="0"/>
              <a:t>zöldség/gyümölcs minden nap.</a:t>
            </a:r>
          </a:p>
          <a:p>
            <a:pPr algn="just"/>
            <a:r>
              <a:rPr lang="hu-HU" dirty="0"/>
              <a:t>Étkezéseink tartalmazzanak teljesőrlésű gabonát, zöldséget (nem keményítő tartalmú), gyümölcsöt, hüvelyest.</a:t>
            </a:r>
          </a:p>
          <a:p>
            <a:pPr algn="just"/>
            <a:r>
              <a:rPr lang="hu-HU" dirty="0"/>
              <a:t>Változatos színű zöldségek, gyümölcsök választása.</a:t>
            </a:r>
            <a:endParaRPr lang="en-US" dirty="0"/>
          </a:p>
          <a:p>
            <a:pPr algn="just"/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8D770-5E53-4DB4-915E-AE4AB46EDB16}" type="slidenum">
              <a:rPr lang="hu-HU" smtClean="0"/>
              <a:t>9</a:t>
            </a:fld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7231F99-746C-5340-71A2-E013DA34FD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110" y="2004990"/>
            <a:ext cx="5377138" cy="393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39861"/>
      </p:ext>
    </p:extLst>
  </p:cSld>
  <p:clrMapOvr>
    <a:masterClrMapping/>
  </p:clrMapOvr>
</p:sld>
</file>

<file path=ppt/theme/theme1.xml><?xml version="1.0" encoding="utf-8"?>
<a:theme xmlns:a="http://schemas.openxmlformats.org/drawingml/2006/main" name="Bázis">
  <a:themeElements>
    <a:clrScheme name="Báz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áz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áz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Alap</Template>
  <TotalTime>2952</TotalTime>
  <Words>918</Words>
  <Application>Microsoft Office PowerPoint</Application>
  <PresentationFormat>Widescreen</PresentationFormat>
  <Paragraphs>124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Corbel</vt:lpstr>
      <vt:lpstr>Times New Roman</vt:lpstr>
      <vt:lpstr>Bázis</vt:lpstr>
      <vt:lpstr>Hogyan segít a dietetikus a megelőzésben</vt:lpstr>
      <vt:lpstr>Dietetikus</vt:lpstr>
      <vt:lpstr> 101 éves Magyarországon a dietetikus képzés</vt:lpstr>
      <vt:lpstr>A dietetikus lehetséges  együttműködései a kórházon túl </vt:lpstr>
      <vt:lpstr>Hogyan dolgozik a dietetikus a prevencióban ?</vt:lpstr>
      <vt:lpstr>10 pontos tumor prevenciós ajánlás ( WCRF)</vt:lpstr>
      <vt:lpstr>Van mit tenni</vt:lpstr>
      <vt:lpstr>Táplálkozási ajánlás-OKOSTÁNYÉR®</vt:lpstr>
      <vt:lpstr>Egyél teljesőrlésű gabonát, zöldséget, gyümölcsöt, hüvelyest!</vt:lpstr>
      <vt:lpstr>Egyél kevesebb vöröshúst és feldolgozott hústerméket!</vt:lpstr>
      <vt:lpstr>101 éve itt vagyunk!</vt:lpstr>
      <vt:lpstr>Mit hozhat a jövő ?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HAZAI VEGETÁRIÁNUSOK TÁPLÁLKOZÁSI SZOKÁSAINAK, ÉLETVITELI ATTITÜDJÉNEK ÉS ÉLELMISZERFOGYASZTÁSI FREKVENCIÁJÁNAK ÖSSZEHASONLÍTÓ VIZSGÁLATA</dc:title>
  <dc:creator>Raposa L. Bence</dc:creator>
  <cp:lastModifiedBy>Nicolas</cp:lastModifiedBy>
  <cp:revision>163</cp:revision>
  <dcterms:created xsi:type="dcterms:W3CDTF">2019-09-10T12:05:14Z</dcterms:created>
  <dcterms:modified xsi:type="dcterms:W3CDTF">2023-10-28T12:41:54Z</dcterms:modified>
</cp:coreProperties>
</file>