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u.wikipedia.org/wiki/Megismer%C3%A9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INTEGRATÍV GYÓGYÁSZAT, ÉS ANNAK SZERVEZŐ EREJE,</a:t>
            </a:r>
            <a:br>
              <a:rPr lang="hu-HU" b="1" dirty="0"/>
            </a:br>
            <a:r>
              <a:rPr lang="hu-HU" b="1" dirty="0"/>
              <a:t>A MAGYAR INTEGRATÍV MEDICINA SZÖVETSÉG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355773"/>
            <a:ext cx="8689976" cy="13715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>
                <a:solidFill>
                  <a:schemeClr val="tx1"/>
                </a:solidFill>
              </a:rPr>
              <a:t>Dr. Szalkai Iván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c. Egyetemi docens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Magyar Integratív medicina szövetség elnökhelyettese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736" y="5976361"/>
            <a:ext cx="1440264" cy="8816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710" y="185200"/>
            <a:ext cx="171312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3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32487" y="2744211"/>
            <a:ext cx="11380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	</a:t>
            </a:r>
            <a:r>
              <a:rPr lang="hu-HU" sz="2400" dirty="0" err="1"/>
              <a:t>Antiinflammatiós</a:t>
            </a:r>
            <a:r>
              <a:rPr lang="hu-HU" sz="2400" dirty="0"/>
              <a:t>			                      Kombinált </a:t>
            </a:r>
            <a:r>
              <a:rPr lang="hu-HU" sz="2400" dirty="0" err="1"/>
              <a:t>onkoterápiás</a:t>
            </a:r>
            <a:r>
              <a:rPr lang="hu-HU" sz="2400" dirty="0"/>
              <a:t> módszerek</a:t>
            </a:r>
          </a:p>
          <a:p>
            <a:r>
              <a:rPr lang="hu-HU" sz="2400" dirty="0"/>
              <a:t>	Hypoxia elleni</a:t>
            </a:r>
          </a:p>
          <a:p>
            <a:r>
              <a:rPr lang="hu-HU" sz="2400" dirty="0"/>
              <a:t>	Nk sejt stimuláló</a:t>
            </a:r>
          </a:p>
          <a:p>
            <a:r>
              <a:rPr lang="hu-HU" sz="2400" dirty="0"/>
              <a:t>	Pszichoterápia</a:t>
            </a:r>
          </a:p>
          <a:p>
            <a:r>
              <a:rPr lang="hu-HU" sz="2400" dirty="0"/>
              <a:t>      Táplálkozási terápia</a:t>
            </a:r>
          </a:p>
          <a:p>
            <a:r>
              <a:rPr lang="hu-HU" sz="2400" dirty="0"/>
              <a:t>      </a:t>
            </a:r>
            <a:r>
              <a:rPr lang="hu-HU" sz="2400" dirty="0" err="1"/>
              <a:t>Onkoterápia</a:t>
            </a:r>
            <a:r>
              <a:rPr lang="hu-HU" sz="2400" dirty="0"/>
              <a:t> mellékhatás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Integratív kezelés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1146327" y="2017185"/>
            <a:ext cx="4873474" cy="679994"/>
          </a:xfrm>
        </p:spPr>
        <p:txBody>
          <a:bodyPr/>
          <a:lstStyle/>
          <a:p>
            <a:r>
              <a:rPr lang="hu-HU" dirty="0"/>
              <a:t>Nem konvencionális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>
          <a:xfrm>
            <a:off x="6395797" y="2040419"/>
            <a:ext cx="4881804" cy="679994"/>
          </a:xfrm>
        </p:spPr>
        <p:txBody>
          <a:bodyPr/>
          <a:lstStyle/>
          <a:p>
            <a:r>
              <a:rPr lang="hu-HU" dirty="0"/>
              <a:t>Konvencionális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487" y="750298"/>
            <a:ext cx="1713124" cy="5791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487" y="5602136"/>
            <a:ext cx="1794408" cy="11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261" y="105346"/>
            <a:ext cx="4663844" cy="660711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15850" y="793820"/>
            <a:ext cx="5235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Köszönöm a figyelmüket.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92853" y="3064747"/>
            <a:ext cx="510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/>
              <a:t>Remélem ……..</a:t>
            </a:r>
          </a:p>
        </p:txBody>
      </p:sp>
    </p:spTree>
    <p:extLst>
      <p:ext uri="{BB962C8B-B14F-4D97-AF65-F5344CB8AC3E}">
        <p14:creationId xmlns:p14="http://schemas.microsoft.com/office/powerpoint/2010/main" val="95919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78898"/>
          </a:xfrm>
        </p:spPr>
        <p:txBody>
          <a:bodyPr/>
          <a:lstStyle/>
          <a:p>
            <a:pPr algn="l"/>
            <a:r>
              <a:rPr lang="hu-HU" dirty="0"/>
              <a:t>Előadás súlypontjai</a:t>
            </a:r>
            <a:br>
              <a:rPr lang="hu-HU" dirty="0"/>
            </a:br>
            <a:br>
              <a:rPr lang="hu-HU" dirty="0"/>
            </a:br>
            <a:r>
              <a:rPr lang="hu-HU" dirty="0"/>
              <a:t>	1. Mi az integratív gyógyászat?</a:t>
            </a:r>
            <a:br>
              <a:rPr lang="hu-HU" dirty="0"/>
            </a:br>
            <a:r>
              <a:rPr lang="hu-HU" dirty="0"/>
              <a:t>	2. Mi a MIMSZ célja</a:t>
            </a:r>
            <a:br>
              <a:rPr lang="hu-HU" dirty="0"/>
            </a:br>
            <a:r>
              <a:rPr lang="hu-HU" dirty="0"/>
              <a:t>	3. Mit tudunk a tumor ellátáshoz         		hozzátenni</a:t>
            </a:r>
            <a:br>
              <a:rPr lang="hu-HU" dirty="0"/>
            </a:b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453" y="618517"/>
            <a:ext cx="1713124" cy="5791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453" y="5695467"/>
            <a:ext cx="1593442" cy="9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5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7865"/>
          </a:xfrm>
        </p:spPr>
        <p:txBody>
          <a:bodyPr/>
          <a:lstStyle/>
          <a:p>
            <a:r>
              <a:rPr lang="hu-HU" dirty="0"/>
              <a:t>Integratív gyógyászat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913774" y="1326382"/>
            <a:ext cx="10363826" cy="4464817"/>
          </a:xfrm>
        </p:spPr>
        <p:txBody>
          <a:bodyPr/>
          <a:lstStyle/>
          <a:p>
            <a:r>
              <a:rPr lang="hu-HU" dirty="0" err="1"/>
              <a:t>Naív</a:t>
            </a:r>
            <a:r>
              <a:rPr lang="hu-HU" dirty="0"/>
              <a:t> elképzelés – kelet- Nyugat egyesítése</a:t>
            </a:r>
          </a:p>
          <a:p>
            <a:pPr lvl="1"/>
            <a:r>
              <a:rPr lang="hu-HU" dirty="0"/>
              <a:t>Miért nem vált be – amerikai tapasztalat</a:t>
            </a:r>
          </a:p>
          <a:p>
            <a:r>
              <a:rPr lang="hu-HU" dirty="0"/>
              <a:t>Különbség a két tudomány között (ugyanazon folyamat két elemzési módszere között)</a:t>
            </a:r>
          </a:p>
          <a:p>
            <a:pPr lvl="1"/>
            <a:r>
              <a:rPr lang="hu-HU" dirty="0"/>
              <a:t>Tudomány definíciója -</a:t>
            </a:r>
            <a:r>
              <a:rPr lang="hu-HU" sz="1600" i="1" dirty="0"/>
              <a:t>A tudomány a bennünket körülvevő világ </a:t>
            </a:r>
            <a:r>
              <a:rPr lang="hu-HU" sz="1600" i="1" dirty="0">
                <a:hlinkClick r:id="rId2" tooltip="Megismerés"/>
              </a:rPr>
              <a:t>megismerésére</a:t>
            </a:r>
            <a:r>
              <a:rPr lang="hu-HU" sz="1600" i="1" dirty="0"/>
              <a:t> irányuló tevékenység és az ezen tevékenység során szerzett igazolt (tesztelt vagy bizonyított) ismeretek gondolati rendszere</a:t>
            </a:r>
            <a:r>
              <a:rPr lang="hu-HU" dirty="0"/>
              <a:t>. </a:t>
            </a:r>
            <a:r>
              <a:rPr lang="hu-HU" sz="1600" i="1" dirty="0" err="1"/>
              <a:t>Externalista</a:t>
            </a:r>
            <a:r>
              <a:rPr lang="hu-HU" sz="1600" i="1" dirty="0"/>
              <a:t> felfogás: tudomány az, amit egy közösség annak fogad el.</a:t>
            </a:r>
          </a:p>
          <a:p>
            <a:pPr lvl="1"/>
            <a:r>
              <a:rPr lang="hu-HU" dirty="0"/>
              <a:t>Ismeretelméleti: </a:t>
            </a:r>
            <a:r>
              <a:rPr lang="hu-HU" sz="1600" i="1" dirty="0"/>
              <a:t>szintézis - analízis</a:t>
            </a:r>
            <a:endParaRPr lang="hu-HU" i="1" dirty="0"/>
          </a:p>
          <a:p>
            <a:pPr lvl="1"/>
            <a:r>
              <a:rPr lang="hu-HU" dirty="0"/>
              <a:t>Kutatásmódszertani: </a:t>
            </a:r>
            <a:r>
              <a:rPr lang="hu-HU" sz="1600" i="1" dirty="0"/>
              <a:t>Hálózatos – lineáris (</a:t>
            </a:r>
            <a:r>
              <a:rPr lang="hu-HU" sz="1600" i="1" dirty="0" err="1"/>
              <a:t>kartezianus</a:t>
            </a:r>
            <a:r>
              <a:rPr lang="hu-HU" sz="1600" i="1" dirty="0"/>
              <a:t>) felfogás</a:t>
            </a:r>
          </a:p>
          <a:p>
            <a:endParaRPr lang="hu-HU" sz="1800" i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438" y="526844"/>
            <a:ext cx="1713124" cy="5791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438" y="5702349"/>
            <a:ext cx="1583393" cy="9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13774" y="196487"/>
            <a:ext cx="10364451" cy="1016852"/>
          </a:xfrm>
        </p:spPr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err="1"/>
              <a:t>kartezianus</a:t>
            </a:r>
            <a:r>
              <a:rPr lang="hu-HU" dirty="0"/>
              <a:t> és rendszerszemléletű tudomány összehasonlítása (Szabó V. László ábrája)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927" y="1284288"/>
            <a:ext cx="7026146" cy="542448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517" y="1213339"/>
            <a:ext cx="1713124" cy="5791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517" y="5656220"/>
            <a:ext cx="1713124" cy="10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7051430" y="2584938"/>
            <a:ext cx="3279531" cy="1837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712176" y="2461847"/>
            <a:ext cx="3341077" cy="17232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4" y="206535"/>
            <a:ext cx="10364451" cy="687768"/>
          </a:xfrm>
        </p:spPr>
        <p:txBody>
          <a:bodyPr/>
          <a:lstStyle/>
          <a:p>
            <a:r>
              <a:rPr lang="hu-HU" dirty="0"/>
              <a:t>Alapkérdések – diagnózis vagy folyamat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045030"/>
            <a:ext cx="10363826" cy="47461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Nem konvencionális kezelés</a:t>
            </a:r>
          </a:p>
          <a:p>
            <a:pPr marL="0" indent="0">
              <a:buNone/>
            </a:pPr>
            <a:r>
              <a:rPr lang="hu-HU" dirty="0"/>
              <a:t>						Konvencionális kezelés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Egészség							diagnózis</a:t>
            </a:r>
          </a:p>
          <a:p>
            <a:pPr marL="0" indent="0">
              <a:buNone/>
            </a:pPr>
            <a:r>
              <a:rPr lang="hu-HU" dirty="0"/>
              <a:t>Dinamikus folyamat                                                             statikus folyamat</a:t>
            </a:r>
          </a:p>
          <a:p>
            <a:pPr marL="0" indent="0">
              <a:buNone/>
            </a:pPr>
            <a:r>
              <a:rPr lang="hu-HU" dirty="0"/>
              <a:t>Adaptáció, kompenzáció                                                     funkcionális és/vagy 									organikus</a:t>
            </a:r>
          </a:p>
          <a:p>
            <a:pPr marL="0" indent="0">
              <a:buNone/>
            </a:pPr>
            <a:r>
              <a:rPr lang="hu-HU" dirty="0" err="1"/>
              <a:t>Th</a:t>
            </a:r>
            <a:r>
              <a:rPr lang="hu-HU" dirty="0"/>
              <a:t> cél:</a:t>
            </a:r>
            <a:br>
              <a:rPr lang="hu-HU" dirty="0"/>
            </a:br>
            <a:r>
              <a:rPr lang="hu-HU" dirty="0"/>
              <a:t>egyensúly helyreállítása, folyamatok                     beavatkozás a biokémiai </a:t>
            </a:r>
            <a:br>
              <a:rPr lang="hu-HU" dirty="0"/>
            </a:br>
            <a:r>
              <a:rPr lang="hu-HU" dirty="0"/>
              <a:t>megfordítása					   folyamatokba, 	</a:t>
            </a:r>
            <a:r>
              <a:rPr lang="hu-HU" dirty="0" err="1"/>
              <a:t>supressió</a:t>
            </a:r>
            <a:r>
              <a:rPr lang="hu-HU" dirty="0"/>
              <a:t> vagy 								stimuláció</a:t>
            </a:r>
            <a:br>
              <a:rPr lang="hu-HU" dirty="0"/>
            </a:br>
            <a:r>
              <a:rPr lang="hu-HU" dirty="0"/>
              <a:t> </a:t>
            </a:r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1436914" y="2713055"/>
            <a:ext cx="8541099" cy="602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1436914" y="1519881"/>
            <a:ext cx="5334589" cy="1235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5449330" y="1915297"/>
            <a:ext cx="4528683" cy="2471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013" y="949605"/>
            <a:ext cx="1713124" cy="57917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013" y="5622642"/>
            <a:ext cx="1713124" cy="10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93" y="156919"/>
            <a:ext cx="5600612" cy="229381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91509" y="934497"/>
            <a:ext cx="64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TCM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40" y="2446190"/>
            <a:ext cx="5619665" cy="215664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481944" y="3155182"/>
            <a:ext cx="114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Ayurveda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92" y="4602837"/>
            <a:ext cx="5600613" cy="211854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562330" y="5084466"/>
            <a:ext cx="185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Homeopathia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705" y="144000"/>
            <a:ext cx="6200877" cy="2217612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6400800" y="582804"/>
            <a:ext cx="291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Komplementer és alternatív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704" y="2246283"/>
            <a:ext cx="6200878" cy="218713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6481187" y="2763297"/>
            <a:ext cx="354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Functional</a:t>
            </a:r>
            <a:r>
              <a:rPr lang="hu-HU" dirty="0"/>
              <a:t> medicine </a:t>
            </a:r>
            <a:r>
              <a:rPr lang="hu-HU" dirty="0" err="1"/>
              <a:t>model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757" y="4463895"/>
            <a:ext cx="6181825" cy="2257486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6481187" y="4913644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Non </a:t>
            </a:r>
            <a:r>
              <a:rPr lang="hu-HU" dirty="0" err="1"/>
              <a:t>pharmacological</a:t>
            </a:r>
            <a:r>
              <a:rPr lang="hu-HU" dirty="0"/>
              <a:t> </a:t>
            </a:r>
            <a:r>
              <a:rPr lang="hu-HU" dirty="0" err="1"/>
              <a:t>intervention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668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87915" y="1841836"/>
            <a:ext cx="10364451" cy="1596177"/>
          </a:xfrm>
        </p:spPr>
        <p:txBody>
          <a:bodyPr/>
          <a:lstStyle/>
          <a:p>
            <a:r>
              <a:rPr lang="hu-HU" dirty="0"/>
              <a:t>Magyar Integratív medicina szövetség</a:t>
            </a:r>
            <a:br>
              <a:rPr lang="hu-HU" dirty="0"/>
            </a:br>
            <a:r>
              <a:rPr lang="hu-HU" dirty="0"/>
              <a:t>(MIMSZ)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486" y="3743139"/>
            <a:ext cx="3910574" cy="24026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773" y="556989"/>
            <a:ext cx="171312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1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6651"/>
          </a:xfrm>
        </p:spPr>
        <p:txBody>
          <a:bodyPr/>
          <a:lstStyle/>
          <a:p>
            <a:r>
              <a:rPr lang="hu-HU" dirty="0"/>
              <a:t>Felépítés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4419599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Önkéntes</a:t>
            </a:r>
          </a:p>
          <a:p>
            <a:r>
              <a:rPr lang="hu-HU" dirty="0"/>
              <a:t>Nem konvencionális gyógyítással foglalkozó szerveződések</a:t>
            </a:r>
          </a:p>
          <a:p>
            <a:r>
              <a:rPr lang="hu-HU" dirty="0"/>
              <a:t>Érdekvédő és érvényesítő választott vezetés</a:t>
            </a:r>
          </a:p>
          <a:p>
            <a:r>
              <a:rPr lang="hu-HU" dirty="0"/>
              <a:t>Cél:</a:t>
            </a:r>
          </a:p>
          <a:p>
            <a:pPr lvl="1"/>
            <a:r>
              <a:rPr lang="hu-HU" dirty="0"/>
              <a:t>A tudatosan rendezetlenül hagyott terület rendezése, szakmai fejlesztése, hiteles információk terjesztése, belső és külső oktatások lebonyolítása</a:t>
            </a:r>
          </a:p>
          <a:p>
            <a:pPr lvl="1"/>
            <a:r>
              <a:rPr lang="hu-HU" dirty="0"/>
              <a:t>Egyetemi oktatások szervezése, folytatása </a:t>
            </a:r>
          </a:p>
          <a:p>
            <a:pPr lvl="1"/>
            <a:r>
              <a:rPr lang="hu-HU" dirty="0"/>
              <a:t>Közérzetjavító szolgáltatók (?) helyzetének rendezése, rendszerbe illesztése</a:t>
            </a:r>
          </a:p>
          <a:p>
            <a:pPr lvl="1"/>
            <a:r>
              <a:rPr lang="hu-HU" dirty="0"/>
              <a:t>Országos intézet kialakítása</a:t>
            </a:r>
          </a:p>
          <a:p>
            <a:pPr marL="0" indent="0">
              <a:buNone/>
            </a:pPr>
            <a:r>
              <a:rPr lang="hu-HU" dirty="0"/>
              <a:t>Kutatások, tudományos viták, szakmai párbeszédek 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„Csalók, sarlatánok, kuruzslók, a remény vámszedői”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099" y="705474"/>
            <a:ext cx="1713124" cy="5791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099" y="5722450"/>
            <a:ext cx="1713124" cy="10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5505"/>
          </a:xfrm>
        </p:spPr>
        <p:txBody>
          <a:bodyPr/>
          <a:lstStyle/>
          <a:p>
            <a:r>
              <a:rPr lang="hu-HU" dirty="0"/>
              <a:t>Tumoros betegek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594022"/>
            <a:ext cx="10363826" cy="4197177"/>
          </a:xfrm>
        </p:spPr>
        <p:txBody>
          <a:bodyPr>
            <a:normAutofit/>
          </a:bodyPr>
          <a:lstStyle/>
          <a:p>
            <a:r>
              <a:rPr lang="hu-HU" dirty="0"/>
              <a:t>Tipikus területe lehetne a kooperációnak</a:t>
            </a:r>
          </a:p>
          <a:p>
            <a:r>
              <a:rPr lang="hu-HU" dirty="0"/>
              <a:t>„Prevenció”, korai időszak elsősorban alternatív kezelés, dg felállítása után kombinált kezelés</a:t>
            </a:r>
          </a:p>
          <a:p>
            <a:pPr lvl="1"/>
            <a:r>
              <a:rPr lang="hu-HU" dirty="0"/>
              <a:t>Alternatív kezelés fő elemei: gyulladáscsökkenés, Hypoxia korrigálása, Immunrendszer stimulálása, </a:t>
            </a:r>
            <a:r>
              <a:rPr lang="hu-HU"/>
              <a:t>anyagcsere helyreállítása</a:t>
            </a:r>
            <a:endParaRPr lang="hu-HU" dirty="0"/>
          </a:p>
          <a:p>
            <a:r>
              <a:rPr lang="hu-HU" dirty="0"/>
              <a:t>Mellékhatás – eredmény figyelembe vétele , nehézfémek kérdése</a:t>
            </a:r>
          </a:p>
          <a:p>
            <a:r>
              <a:rPr lang="hu-HU" dirty="0"/>
              <a:t>Speciális diagnosztikai módszerek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163" y="618517"/>
            <a:ext cx="1713124" cy="5791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163" y="5622641"/>
            <a:ext cx="1713124" cy="10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61094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895</TotalTime>
  <Words>406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Cseppecske</vt:lpstr>
      <vt:lpstr>INTEGRATÍV GYÓGYÁSZAT, ÉS ANNAK SZERVEZŐ EREJE, A MAGYAR INTEGRATÍV MEDICINA SZÖVETSÉG</vt:lpstr>
      <vt:lpstr>Előadás súlypontjai   1. Mi az integratív gyógyászat?  2. Mi a MIMSZ célja  3. Mit tudunk a tumor ellátáshoz           hozzátenni </vt:lpstr>
      <vt:lpstr>Integratív gyógyászat</vt:lpstr>
      <vt:lpstr>A kartezianus és rendszerszemléletű tudomány összehasonlítása (Szabó V. László ábrája)</vt:lpstr>
      <vt:lpstr>Alapkérdések – diagnózis vagy folyamat</vt:lpstr>
      <vt:lpstr>PowerPoint Presentation</vt:lpstr>
      <vt:lpstr>Magyar Integratív medicina szövetség (MIMSZ)</vt:lpstr>
      <vt:lpstr>Felépítés</vt:lpstr>
      <vt:lpstr>Tumoros betegek</vt:lpstr>
      <vt:lpstr>Integratív kezelés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INTEGRATÍV GYÓGYÁSZAT, ÉS ANNAK SZERVEZŐ EREJE, A MAGYAR INTEGRATÍV MEDICINA SZÖVETSÉG</dc:title>
  <dc:creator>Dr. Szalkai Iván</dc:creator>
  <cp:lastModifiedBy>SNIN Project</cp:lastModifiedBy>
  <cp:revision>22</cp:revision>
  <dcterms:created xsi:type="dcterms:W3CDTF">2022-04-03T07:33:30Z</dcterms:created>
  <dcterms:modified xsi:type="dcterms:W3CDTF">2022-04-12T08:15:40Z</dcterms:modified>
</cp:coreProperties>
</file>