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B8D00C4-1A7E-4C48-86A1-48A151EE6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199" y="1447801"/>
            <a:ext cx="7999413" cy="1314450"/>
          </a:xfrm>
        </p:spPr>
        <p:txBody>
          <a:bodyPr/>
          <a:lstStyle/>
          <a:p>
            <a:r>
              <a:rPr lang="hu-HU" dirty="0">
                <a:latin typeface="Comic Sans MS" panose="030F0702030302020204" pitchFamily="66" charset="0"/>
              </a:rPr>
              <a:t>     </a:t>
            </a:r>
            <a:r>
              <a:rPr lang="hu-HU">
                <a:latin typeface="Comic Sans MS" panose="030F0702030302020204" pitchFamily="66" charset="0"/>
              </a:rPr>
              <a:t>Onkosegítő</a:t>
            </a:r>
            <a:endParaRPr lang="hu-HU" dirty="0">
              <a:latin typeface="Comic Sans MS" panose="030F0702030302020204" pitchFamily="66" charset="0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7D54BD3-4CCD-4688-9690-313DC63362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>
                <a:latin typeface="Comic Sans MS" panose="030F0702030302020204" pitchFamily="66" charset="0"/>
              </a:rPr>
              <a:t>                                            Svastics Egon </a:t>
            </a:r>
            <a:r>
              <a:rPr lang="hu-HU" dirty="0" err="1">
                <a:latin typeface="Comic Sans MS" panose="030F0702030302020204" pitchFamily="66" charset="0"/>
              </a:rPr>
              <a:t>dr</a:t>
            </a:r>
            <a:endParaRPr lang="hu-HU" dirty="0">
              <a:latin typeface="Comic Sans MS" panose="030F0702030302020204" pitchFamily="66" charset="0"/>
            </a:endParaRPr>
          </a:p>
          <a:p>
            <a:r>
              <a:rPr lang="hu-HU" sz="1400" dirty="0">
                <a:latin typeface="Comic Sans MS" panose="030F0702030302020204" pitchFamily="66" charset="0"/>
              </a:rPr>
              <a:t>                                                                  sebész - onkológus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140D305D-FEA2-43F7-AC60-7AC43046701C}"/>
              </a:ext>
            </a:extLst>
          </p:cNvPr>
          <p:cNvSpPr txBox="1"/>
          <p:nvPr/>
        </p:nvSpPr>
        <p:spPr>
          <a:xfrm>
            <a:off x="3228975" y="2926318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000" dirty="0">
                <a:latin typeface="Comic Sans MS" panose="030F0702030302020204" pitchFamily="66" charset="0"/>
              </a:rPr>
              <a:t>A Rák ellen az Emberért a Holnapért Alapítvány</a:t>
            </a:r>
          </a:p>
        </p:txBody>
      </p:sp>
    </p:spTree>
    <p:extLst>
      <p:ext uri="{BB962C8B-B14F-4D97-AF65-F5344CB8AC3E}">
        <p14:creationId xmlns:p14="http://schemas.microsoft.com/office/powerpoint/2010/main" val="1690601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A51BD36-69DB-4662-94BC-F8CE8705B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Comic Sans MS" panose="030F0702030302020204" pitchFamily="66" charset="0"/>
              </a:rPr>
              <a:t>Milyen módon kapcsolódhat be egy orvos az egészségmegőrző és rákmegelőző programba?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B475DF9-EA10-4813-8362-5A218D6B3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7825" y="3762375"/>
            <a:ext cx="8553450" cy="2486024"/>
          </a:xfrm>
        </p:spPr>
        <p:txBody>
          <a:bodyPr>
            <a:normAutofit/>
          </a:bodyPr>
          <a:lstStyle/>
          <a:p>
            <a:r>
              <a:rPr lang="hu-HU" sz="3200" b="1" dirty="0">
                <a:latin typeface="Comic Sans MS" panose="030F0702030302020204" pitchFamily="66" charset="0"/>
              </a:rPr>
              <a:t>A leghatékonyabb módszer a </a:t>
            </a:r>
            <a:r>
              <a:rPr lang="hu-HU" sz="3200" b="1" dirty="0" err="1">
                <a:latin typeface="Comic Sans MS" panose="030F0702030302020204" pitchFamily="66" charset="0"/>
              </a:rPr>
              <a:t>primér</a:t>
            </a:r>
            <a:r>
              <a:rPr lang="hu-HU" sz="3200" b="1" dirty="0">
                <a:latin typeface="Comic Sans MS" panose="030F0702030302020204" pitchFamily="66" charset="0"/>
              </a:rPr>
              <a:t> prevenció</a:t>
            </a:r>
          </a:p>
        </p:txBody>
      </p:sp>
    </p:spTree>
    <p:extLst>
      <p:ext uri="{BB962C8B-B14F-4D97-AF65-F5344CB8AC3E}">
        <p14:creationId xmlns:p14="http://schemas.microsoft.com/office/powerpoint/2010/main" val="3373735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E1A2FC8-4EF7-42C2-8DBE-E32F9039F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Comic Sans MS" panose="030F0702030302020204" pitchFamily="66" charset="0"/>
              </a:rPr>
              <a:t>PRIMÉR PREVENCIÓ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46472A4-8BA6-4449-827D-6370B6B78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>
                <a:latin typeface="Comic Sans MS" panose="030F0702030302020204" pitchFamily="66" charset="0"/>
              </a:rPr>
              <a:t>Ehhez ismerni kell a kór támadáspontjait</a:t>
            </a:r>
          </a:p>
          <a:p>
            <a:endParaRPr lang="hu-HU" sz="2800" dirty="0">
              <a:latin typeface="Comic Sans MS" panose="030F0702030302020204" pitchFamily="66" charset="0"/>
            </a:endParaRPr>
          </a:p>
          <a:p>
            <a:r>
              <a:rPr lang="hu-HU" sz="2800" dirty="0">
                <a:latin typeface="Comic Sans MS" panose="030F0702030302020204" pitchFamily="66" charset="0"/>
              </a:rPr>
              <a:t>1. lelki alkat – hajlam</a:t>
            </a:r>
          </a:p>
          <a:p>
            <a:r>
              <a:rPr lang="hu-HU" sz="2800" dirty="0">
                <a:latin typeface="Comic Sans MS" panose="030F0702030302020204" pitchFamily="66" charset="0"/>
              </a:rPr>
              <a:t>2. testi habitus   (elhízás, testmozgás hiánya)</a:t>
            </a:r>
          </a:p>
          <a:p>
            <a:r>
              <a:rPr lang="hu-HU" sz="2800" dirty="0">
                <a:latin typeface="Comic Sans MS" panose="030F0702030302020204" pitchFamily="66" charset="0"/>
              </a:rPr>
              <a:t>3. környezet  (étkezés, kemikáliák, légszennyezettség, cigaretta)</a:t>
            </a:r>
          </a:p>
          <a:p>
            <a:r>
              <a:rPr lang="hu-HU" sz="2800" dirty="0">
                <a:latin typeface="Comic Sans MS" panose="030F0702030302020204" pitchFamily="66" charset="0"/>
              </a:rPr>
              <a:t>4. genetika</a:t>
            </a:r>
          </a:p>
        </p:txBody>
      </p:sp>
    </p:spTree>
    <p:extLst>
      <p:ext uri="{BB962C8B-B14F-4D97-AF65-F5344CB8AC3E}">
        <p14:creationId xmlns:p14="http://schemas.microsoft.com/office/powerpoint/2010/main" val="3124040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B7C1EB7-E605-427C-9526-2DF6693E1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Comic Sans MS" panose="030F0702030302020204" pitchFamily="66" charset="0"/>
              </a:rPr>
              <a:t>A gyógyító orvos feladata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C7E2A63-C62C-41BB-A97B-8A60CE7A9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800" dirty="0">
                <a:latin typeface="Comic Sans MS" panose="030F0702030302020204" pitchFamily="66" charset="0"/>
              </a:rPr>
              <a:t>- részletes anamnézis, vizsgálat, képalkotó-, labor- és szövettani </a:t>
            </a:r>
            <a:r>
              <a:rPr lang="hu-HU" sz="2800" dirty="0" err="1">
                <a:latin typeface="Comic Sans MS" panose="030F0702030302020204" pitchFamily="66" charset="0"/>
              </a:rPr>
              <a:t>viszgálatok</a:t>
            </a:r>
            <a:endParaRPr lang="hu-HU" sz="2800" dirty="0">
              <a:latin typeface="Comic Sans MS" panose="030F0702030302020204" pitchFamily="66" charset="0"/>
            </a:endParaRPr>
          </a:p>
          <a:p>
            <a:r>
              <a:rPr lang="hu-HU" sz="2800" dirty="0">
                <a:latin typeface="Comic Sans MS" panose="030F0702030302020204" pitchFamily="66" charset="0"/>
              </a:rPr>
              <a:t>- </a:t>
            </a:r>
            <a:r>
              <a:rPr lang="hu-HU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lelki </a:t>
            </a:r>
            <a:r>
              <a:rPr lang="hu-HU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anamnesis</a:t>
            </a:r>
            <a:r>
              <a:rPr lang="hu-HU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felvétel</a:t>
            </a:r>
          </a:p>
          <a:p>
            <a:r>
              <a:rPr lang="hu-HU" sz="2800" dirty="0">
                <a:latin typeface="Comic Sans MS" panose="030F0702030302020204" pitchFamily="66" charset="0"/>
              </a:rPr>
              <a:t>- </a:t>
            </a:r>
            <a:r>
              <a:rPr lang="hu-HU" sz="2800" dirty="0" err="1">
                <a:latin typeface="Comic Sans MS" panose="030F0702030302020204" pitchFamily="66" charset="0"/>
              </a:rPr>
              <a:t>onkoteam</a:t>
            </a:r>
            <a:endParaRPr lang="hu-HU" sz="2800" dirty="0">
              <a:latin typeface="Comic Sans MS" panose="030F0702030302020204" pitchFamily="66" charset="0"/>
            </a:endParaRPr>
          </a:p>
          <a:p>
            <a:r>
              <a:rPr lang="hu-HU" sz="2800" dirty="0">
                <a:latin typeface="Comic Sans MS" panose="030F0702030302020204" pitchFamily="66" charset="0"/>
              </a:rPr>
              <a:t>- </a:t>
            </a:r>
            <a:r>
              <a:rPr lang="hu-HU" sz="2800" dirty="0" err="1">
                <a:latin typeface="Comic Sans MS" panose="030F0702030302020204" pitchFamily="66" charset="0"/>
              </a:rPr>
              <a:t>kemo</a:t>
            </a:r>
            <a:r>
              <a:rPr lang="hu-HU" sz="2800" dirty="0">
                <a:latin typeface="Comic Sans MS" panose="030F0702030302020204" pitchFamily="66" charset="0"/>
              </a:rPr>
              <a:t>-, </a:t>
            </a:r>
            <a:r>
              <a:rPr lang="hu-HU" sz="2800" dirty="0" err="1">
                <a:latin typeface="Comic Sans MS" panose="030F0702030302020204" pitchFamily="66" charset="0"/>
              </a:rPr>
              <a:t>radio</a:t>
            </a:r>
            <a:r>
              <a:rPr lang="hu-HU" sz="2800" dirty="0">
                <a:latin typeface="Comic Sans MS" panose="030F0702030302020204" pitchFamily="66" charset="0"/>
              </a:rPr>
              <a:t>-, sebészi kezelések</a:t>
            </a:r>
          </a:p>
          <a:p>
            <a:r>
              <a:rPr lang="hu-HU" sz="2800" dirty="0">
                <a:latin typeface="Comic Sans MS" panose="030F0702030302020204" pitchFamily="66" charset="0"/>
              </a:rPr>
              <a:t>- </a:t>
            </a:r>
            <a:r>
              <a:rPr lang="hu-HU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krízis intervenció</a:t>
            </a:r>
          </a:p>
          <a:p>
            <a:endParaRPr lang="hu-HU" sz="2800" dirty="0">
              <a:latin typeface="Comic Sans MS" panose="030F0702030302020204" pitchFamily="66" charset="0"/>
            </a:endParaRPr>
          </a:p>
          <a:p>
            <a:r>
              <a:rPr lang="hu-HU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Jó eredmény csak </a:t>
            </a:r>
            <a:r>
              <a:rPr lang="hu-HU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somatikus</a:t>
            </a:r>
            <a:r>
              <a:rPr lang="hu-HU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és pszichés együttes kezeléstől várható !!</a:t>
            </a:r>
          </a:p>
          <a:p>
            <a:endParaRPr lang="hu-HU" sz="2800" dirty="0">
              <a:latin typeface="Comic Sans MS" panose="030F0702030302020204" pitchFamily="66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64880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CBCF7A2-1BD7-4047-8C42-7AA8BBAC7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Comic Sans MS" panose="030F0702030302020204" pitchFamily="66" charset="0"/>
              </a:rPr>
              <a:t>A gyógyító orvos feladata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A4F5DEC-547C-4251-A5C8-66CA008EE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>
                <a:latin typeface="Comic Sans MS" panose="030F0702030302020204" pitchFamily="66" charset="0"/>
              </a:rPr>
              <a:t>Milyen </a:t>
            </a:r>
            <a:r>
              <a:rPr lang="hu-HU" sz="2400" dirty="0" err="1">
                <a:latin typeface="Comic Sans MS" panose="030F0702030302020204" pitchFamily="66" charset="0"/>
              </a:rPr>
              <a:t>pszichotherápiát</a:t>
            </a:r>
            <a:r>
              <a:rPr lang="hu-HU" sz="2400" dirty="0">
                <a:latin typeface="Comic Sans MS" panose="030F0702030302020204" pitchFamily="66" charset="0"/>
              </a:rPr>
              <a:t> tud egy orvos végezni?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sz="2400" dirty="0">
                <a:latin typeface="Comic Sans MS" panose="030F0702030302020204" pitchFamily="66" charset="0"/>
              </a:rPr>
              <a:t>Javítani kell a beteg kommunikációs készségét,</a:t>
            </a:r>
          </a:p>
          <a:p>
            <a:endParaRPr lang="hu-HU" sz="2400" dirty="0">
              <a:latin typeface="Comic Sans MS" panose="030F0702030302020204" pitchFamily="66" charset="0"/>
            </a:endParaRPr>
          </a:p>
          <a:p>
            <a:r>
              <a:rPr lang="hu-HU" sz="2400" dirty="0">
                <a:latin typeface="Comic Sans MS" panose="030F0702030302020204" pitchFamily="66" charset="0"/>
              </a:rPr>
              <a:t>Fejleszteni kell az asszertív magatartását.</a:t>
            </a:r>
          </a:p>
        </p:txBody>
      </p:sp>
    </p:spTree>
    <p:extLst>
      <p:ext uri="{BB962C8B-B14F-4D97-AF65-F5344CB8AC3E}">
        <p14:creationId xmlns:p14="http://schemas.microsoft.com/office/powerpoint/2010/main" val="1118465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EB19F8E-42F9-4C5D-81B8-4C3EA05A2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latin typeface="Comic Sans MS" panose="030F0702030302020204" pitchFamily="66" charset="0"/>
              </a:rPr>
              <a:t>Onkosegítő</a:t>
            </a:r>
            <a:r>
              <a:rPr lang="hu-HU" dirty="0">
                <a:latin typeface="Comic Sans MS" panose="030F0702030302020204" pitchFamily="66" charset="0"/>
              </a:rPr>
              <a:t> feladatkör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206FBA7-13EA-4AEA-A84F-E2818965B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latin typeface="Comic Sans MS" panose="030F0702030302020204" pitchFamily="66" charset="0"/>
              </a:rPr>
              <a:t>Szükséges, mert sok gyógyító orvosnak csak percei vannak a betegre</a:t>
            </a:r>
          </a:p>
          <a:p>
            <a:endParaRPr lang="hu-HU" dirty="0">
              <a:latin typeface="Comic Sans MS" panose="030F0702030302020204" pitchFamily="66" charset="0"/>
            </a:endParaRPr>
          </a:p>
          <a:p>
            <a:r>
              <a:rPr lang="hu-HU" sz="3600" dirty="0">
                <a:latin typeface="Comic Sans MS" panose="030F0702030302020204" pitchFamily="66" charset="0"/>
              </a:rPr>
              <a:t>A beteg </a:t>
            </a:r>
            <a:r>
              <a:rPr lang="hu-HU" sz="3600" dirty="0" err="1">
                <a:latin typeface="Comic Sans MS" panose="030F0702030302020204" pitchFamily="66" charset="0"/>
              </a:rPr>
              <a:t>alulinformált</a:t>
            </a:r>
            <a:r>
              <a:rPr lang="hu-HU" sz="3600" dirty="0">
                <a:latin typeface="Comic Sans MS" panose="030F0702030302020204" pitchFamily="66" charset="0"/>
              </a:rPr>
              <a:t>, tájékozatlan marad</a:t>
            </a:r>
          </a:p>
          <a:p>
            <a:endParaRPr lang="hu-HU" sz="2400" dirty="0">
              <a:latin typeface="Comic Sans MS" panose="030F0702030302020204" pitchFamily="66" charset="0"/>
            </a:endParaRPr>
          </a:p>
          <a:p>
            <a:r>
              <a:rPr lang="hu-HU" sz="2400" dirty="0">
                <a:latin typeface="Comic Sans MS" panose="030F0702030302020204" pitchFamily="66" charset="0"/>
              </a:rPr>
              <a:t>Vizsgálattól, kezeléstől, műtéttől való félelem</a:t>
            </a:r>
          </a:p>
        </p:txBody>
      </p:sp>
    </p:spTree>
    <p:extLst>
      <p:ext uri="{BB962C8B-B14F-4D97-AF65-F5344CB8AC3E}">
        <p14:creationId xmlns:p14="http://schemas.microsoft.com/office/powerpoint/2010/main" val="334931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87001D7-72FC-438F-A91D-C2618BC1C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latin typeface="Comic Sans MS" panose="030F0702030302020204" pitchFamily="66" charset="0"/>
              </a:rPr>
              <a:t>Onkosegítő</a:t>
            </a:r>
            <a:r>
              <a:rPr lang="hu-HU" dirty="0">
                <a:latin typeface="Comic Sans MS" panose="030F0702030302020204" pitchFamily="66" charset="0"/>
              </a:rPr>
              <a:t> feladatkör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B4D24E6-EA5B-4DA6-BD4A-F619D78BB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Legtöbbször telefon-beszélgetés</a:t>
            </a:r>
          </a:p>
          <a:p>
            <a:r>
              <a:rPr lang="hu-HU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Email lelet-áttekintés</a:t>
            </a:r>
          </a:p>
          <a:p>
            <a:endParaRPr lang="hu-HU" sz="2800" dirty="0">
              <a:latin typeface="Comic Sans MS" panose="030F0702030302020204" pitchFamily="66" charset="0"/>
            </a:endParaRPr>
          </a:p>
          <a:p>
            <a:r>
              <a:rPr lang="hu-HU" sz="2800" dirty="0">
                <a:latin typeface="Comic Sans MS" panose="030F0702030302020204" pitchFamily="66" charset="0"/>
              </a:rPr>
              <a:t>Szükség esetén személyes konzultáció is lehetséges</a:t>
            </a:r>
          </a:p>
        </p:txBody>
      </p:sp>
    </p:spTree>
    <p:extLst>
      <p:ext uri="{BB962C8B-B14F-4D97-AF65-F5344CB8AC3E}">
        <p14:creationId xmlns:p14="http://schemas.microsoft.com/office/powerpoint/2010/main" val="2908268242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565C62-9F61-4459-BFC5-D4CAFE844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latin typeface="Comic Sans MS" panose="030F0702030302020204" pitchFamily="66" charset="0"/>
              </a:rPr>
              <a:t>Onkosegítő</a:t>
            </a:r>
            <a:r>
              <a:rPr lang="hu-HU" dirty="0">
                <a:latin typeface="Comic Sans MS" panose="030F0702030302020204" pitchFamily="66" charset="0"/>
              </a:rPr>
              <a:t> feladatkör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5994A23-F5B5-4F77-9DF4-3FE7752FD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Időben történjenek meg a szükséges vizsgálatok !</a:t>
            </a:r>
          </a:p>
          <a:p>
            <a:endParaRPr lang="hu-HU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hu-HU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Ne maradjon el a szükséges műtét !</a:t>
            </a:r>
          </a:p>
          <a:p>
            <a:endParaRPr lang="hu-HU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hu-HU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Ne maradjon le egy hatékony </a:t>
            </a:r>
            <a:r>
              <a:rPr lang="hu-HU" sz="3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kemo</a:t>
            </a:r>
            <a:r>
              <a:rPr lang="hu-HU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-, vagy immun-</a:t>
            </a:r>
            <a:r>
              <a:rPr lang="hu-HU" sz="3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therápiáról</a:t>
            </a:r>
            <a:r>
              <a:rPr lang="hu-HU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4058643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107</TotalTime>
  <Words>205</Words>
  <Application>Microsoft Office PowerPoint</Application>
  <PresentationFormat>Widescreen</PresentationFormat>
  <Paragraphs>46</Paragraphs>
  <Slides>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Comic Sans MS</vt:lpstr>
      <vt:lpstr>Wingdings 3</vt:lpstr>
      <vt:lpstr>Ion</vt:lpstr>
      <vt:lpstr>     Onkosegítő</vt:lpstr>
      <vt:lpstr>Milyen módon kapcsolódhat be egy orvos az egészségmegőrző és rákmegelőző programba?</vt:lpstr>
      <vt:lpstr>PRIMÉR PREVENCIÓ</vt:lpstr>
      <vt:lpstr>A gyógyító orvos feladata</vt:lpstr>
      <vt:lpstr>A gyógyító orvos feladata</vt:lpstr>
      <vt:lpstr>Onkosegítő feladatkör</vt:lpstr>
      <vt:lpstr>Onkosegítő feladatkör</vt:lpstr>
      <vt:lpstr>Onkosegítő feladatkör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Onkosegítő</dc:title>
  <dc:creator>Egon Svastics</dc:creator>
  <cp:lastModifiedBy>SNIN Project</cp:lastModifiedBy>
  <cp:revision>7</cp:revision>
  <dcterms:created xsi:type="dcterms:W3CDTF">2022-04-05T09:27:14Z</dcterms:created>
  <dcterms:modified xsi:type="dcterms:W3CDTF">2022-04-12T08:29:50Z</dcterms:modified>
</cp:coreProperties>
</file>