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1317" r:id="rId2"/>
    <p:sldId id="1309" r:id="rId3"/>
    <p:sldId id="1308" r:id="rId4"/>
    <p:sldId id="1311" r:id="rId5"/>
    <p:sldId id="1236" r:id="rId6"/>
    <p:sldId id="837" r:id="rId7"/>
    <p:sldId id="604" r:id="rId8"/>
    <p:sldId id="655" r:id="rId9"/>
    <p:sldId id="945" r:id="rId10"/>
    <p:sldId id="1247" r:id="rId11"/>
    <p:sldId id="1243" r:id="rId12"/>
    <p:sldId id="983" r:id="rId13"/>
    <p:sldId id="1312" r:id="rId14"/>
    <p:sldId id="1303" r:id="rId15"/>
    <p:sldId id="1318" r:id="rId16"/>
    <p:sldId id="1328" r:id="rId17"/>
    <p:sldId id="1316" r:id="rId18"/>
    <p:sldId id="1301" r:id="rId19"/>
    <p:sldId id="803" r:id="rId20"/>
    <p:sldId id="1314" r:id="rId21"/>
    <p:sldId id="1330" r:id="rId22"/>
    <p:sldId id="1310" r:id="rId23"/>
  </p:sldIdLst>
  <p:sldSz cx="9144000" cy="6858000" type="screen4x3"/>
  <p:notesSz cx="9945688" cy="6858000"/>
  <p:embeddedFontLst>
    <p:embeddedFont>
      <p:font typeface="Arial Narrow" panose="020B0606020202030204" pitchFamily="34" charset="0"/>
      <p:regular r:id="rId26"/>
      <p:bold r:id="rId27"/>
      <p:italic r:id="rId28"/>
      <p:boldItalic r:id="rId29"/>
    </p:embeddedFont>
    <p:embeddedFont>
      <p:font typeface="Brush Script MT" panose="03060802040406070304" pitchFamily="66" charset="0"/>
      <p:italic r:id="rId30"/>
    </p:embeddedFont>
    <p:embeddedFont>
      <p:font typeface="Cambria" panose="02040503050406030204" pitchFamily="18" charset="0"/>
      <p:regular r:id="rId31"/>
      <p:bold r:id="rId32"/>
      <p:italic r:id="rId33"/>
      <p:boldItalic r:id="rId34"/>
    </p:embeddedFont>
    <p:embeddedFont>
      <p:font typeface="Plantagenet Cherokee" panose="020B0604020202020204" pitchFamily="18" charset="0"/>
      <p:regular r:id="rId35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200" b="1" kern="1200">
        <a:solidFill>
          <a:schemeClr val="bg2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b="1" kern="1200">
        <a:solidFill>
          <a:schemeClr val="bg2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b="1" kern="1200">
        <a:solidFill>
          <a:schemeClr val="bg2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b="1" kern="1200">
        <a:solidFill>
          <a:schemeClr val="bg2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b="1" kern="1200">
        <a:solidFill>
          <a:schemeClr val="bg2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b="1" kern="1200">
        <a:solidFill>
          <a:schemeClr val="bg2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200" b="1" kern="1200">
        <a:solidFill>
          <a:schemeClr val="bg2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200" b="1" kern="1200">
        <a:solidFill>
          <a:schemeClr val="bg2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200" b="1" kern="1200">
        <a:solidFill>
          <a:schemeClr val="bg2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31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bay Andrea" initials="HA" lastIdx="1" clrIdx="0">
    <p:extLst>
      <p:ext uri="{19B8F6BF-5375-455C-9EA6-DF929625EA0E}">
        <p15:presenceInfo xmlns:p15="http://schemas.microsoft.com/office/powerpoint/2012/main" userId="S::hubay.andrea@beres.hu::f42d4e33-28ea-45d1-b0ae-f2177bcf87f8" providerId="AD"/>
      </p:ext>
    </p:extLst>
  </p:cmAuthor>
  <p:cmAuthor id="2" name="Béres Klára" initials="BK" lastIdx="16" clrIdx="1">
    <p:extLst>
      <p:ext uri="{19B8F6BF-5375-455C-9EA6-DF929625EA0E}">
        <p15:presenceInfo xmlns:p15="http://schemas.microsoft.com/office/powerpoint/2012/main" userId="S-1-5-21-2782779700-2895857157-2532502532-10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00"/>
    <a:srgbClr val="CC8E34"/>
    <a:srgbClr val="047804"/>
    <a:srgbClr val="057504"/>
    <a:srgbClr val="057405"/>
    <a:srgbClr val="565656"/>
    <a:srgbClr val="076C07"/>
    <a:srgbClr val="696969"/>
    <a:srgbClr val="0000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Világos stílus 3 – 5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Világos stílus 3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Közepesen sötét stílus 4 – 3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76588" autoAdjust="0"/>
  </p:normalViewPr>
  <p:slideViewPr>
    <p:cSldViewPr>
      <p:cViewPr varScale="1">
        <p:scale>
          <a:sx n="66" d="100"/>
          <a:sy n="66" d="100"/>
        </p:scale>
        <p:origin x="181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81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-3264"/>
    </p:cViewPr>
  </p:sorterViewPr>
  <p:notesViewPr>
    <p:cSldViewPr>
      <p:cViewPr varScale="1">
        <p:scale>
          <a:sx n="112" d="100"/>
          <a:sy n="112" d="100"/>
        </p:scale>
        <p:origin x="-270" y="-72"/>
      </p:cViewPr>
      <p:guideLst>
        <p:guide orient="horz" pos="2160"/>
        <p:guide pos="313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1006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9" tIns="45990" rIns="91979" bIns="45990" numCol="1" anchor="t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5625" y="0"/>
            <a:ext cx="431006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9" tIns="45990" rIns="91979" bIns="45990" numCol="1" anchor="t" anchorCtr="0" compatLnSpc="1">
            <a:prstTxWarp prst="textNoShape">
              <a:avLst/>
            </a:prstTxWarp>
          </a:bodyPr>
          <a:lstStyle>
            <a:lvl1pPr algn="r" defTabSz="919163">
              <a:spcBef>
                <a:spcPct val="0"/>
              </a:spcBef>
              <a:defRPr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F504721-3CEA-4FDD-BCC1-7E17B7FC5E79}" type="datetime1">
              <a:rPr lang="en-US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4310063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9" tIns="45990" rIns="91979" bIns="45990" numCol="1" anchor="b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5625" y="6513513"/>
            <a:ext cx="4310063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9" tIns="45990" rIns="91979" bIns="45990" numCol="1" anchor="b" anchorCtr="0" compatLnSpc="1">
            <a:prstTxWarp prst="textNoShape">
              <a:avLst/>
            </a:prstTxWarp>
          </a:bodyPr>
          <a:lstStyle>
            <a:lvl1pPr algn="r" defTabSz="919163">
              <a:defRPr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59E16422-1540-4337-BFFE-77188851674D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089139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1006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9" tIns="45990" rIns="91979" bIns="45990" numCol="1" anchor="t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9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260725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5563" y="3257550"/>
            <a:ext cx="7294562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9" tIns="45990" rIns="91979" bIns="459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5635625" y="0"/>
            <a:ext cx="4310063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9" tIns="45990" rIns="91979" bIns="45990" numCol="1" anchor="t" anchorCtr="0" compatLnSpc="1">
            <a:prstTxWarp prst="textNoShape">
              <a:avLst/>
            </a:prstTxWarp>
          </a:bodyPr>
          <a:lstStyle>
            <a:lvl1pPr algn="r" defTabSz="919163">
              <a:spcBef>
                <a:spcPct val="0"/>
              </a:spcBef>
              <a:defRPr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AB4EE124-C36C-4894-8703-C0B6C1CC0798}" type="datetime1">
              <a:rPr lang="en-US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4310063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9" tIns="45990" rIns="91979" bIns="45990" numCol="1" anchor="b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5625" y="6513513"/>
            <a:ext cx="4310063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979" tIns="45990" rIns="91979" bIns="45990" numCol="1" anchor="b" anchorCtr="0" compatLnSpc="1">
            <a:prstTxWarp prst="textNoShape">
              <a:avLst/>
            </a:prstTxWarp>
          </a:bodyPr>
          <a:lstStyle>
            <a:lvl1pPr algn="r" defTabSz="919163">
              <a:defRPr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710D71F3-5DFB-4D90-9E2A-F523D27BE52F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39043899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1" lang="hu-HU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1" lang="hu-HU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1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293551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10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966428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11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96351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12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2690233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13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7818248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14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53796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15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5398244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16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851918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17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937992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18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0253690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19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644605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2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2935510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20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8418643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1" lang="hu-HU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21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9498584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22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43555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3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048367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4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673639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5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830706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6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369065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7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75690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8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9332417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B4EE124-C36C-4894-8703-C0B6C1CC0798}" type="datetime1">
              <a:rPr lang="en-US" smtClean="0"/>
              <a:pPr>
                <a:defRPr/>
              </a:pPr>
              <a:t>4/12/2022</a:t>
            </a:fld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D71F3-5DFB-4D90-9E2A-F523D27BE52F}" type="slidenum">
              <a:rPr lang="en-US" altLang="hu-HU" smtClean="0"/>
              <a:pPr/>
              <a:t>9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173317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842963"/>
            <a:ext cx="2895600" cy="6018212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7526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kumimoji="1" sz="1400" b="0">
                <a:solidFill>
                  <a:schemeClr val="hlink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1" sz="1400" b="0">
                <a:solidFill>
                  <a:schemeClr val="hlink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1" sz="1400" b="0">
                <a:solidFill>
                  <a:schemeClr val="hlink"/>
                </a:solidFill>
              </a:defRPr>
            </a:lvl1pPr>
          </a:lstStyle>
          <a:p>
            <a:fld id="{875ED25B-4AEE-4D77-9785-6B4189985986}" type="slidenum">
              <a:rPr lang="en-US" altLang="hu-HU"/>
              <a:pPr/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80943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95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915150" y="609600"/>
            <a:ext cx="2000250" cy="54864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5848350" cy="54864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2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8001000" cy="1143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3924300" cy="4114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991100" y="1981200"/>
            <a:ext cx="3924300" cy="4114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07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Cím és szerkezeti vagy szervezeti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8001000" cy="1143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martArt-ábra helye 2"/>
          <p:cNvSpPr>
            <a:spLocks noGrp="1"/>
          </p:cNvSpPr>
          <p:nvPr>
            <p:ph type="dgm" idx="1"/>
          </p:nvPr>
        </p:nvSpPr>
        <p:spPr>
          <a:xfrm>
            <a:off x="914400" y="1981200"/>
            <a:ext cx="8001000" cy="41148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4976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17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09849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39243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991100" y="1981200"/>
            <a:ext cx="39243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66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83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791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19790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73630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5" descr="kezmajdnem"/>
          <p:cNvPicPr>
            <a:picLocks noChangeAspect="1" noChangeArrowheads="1"/>
          </p:cNvPicPr>
          <p:nvPr/>
        </p:nvPicPr>
        <p:blipFill>
          <a:blip r:embed="rId15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-828675"/>
            <a:ext cx="6924675" cy="890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8001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u-HU"/>
              <a:t>Click to edit Master text styles</a:t>
            </a:r>
          </a:p>
          <a:p>
            <a:pPr lvl="1"/>
            <a:r>
              <a:rPr lang="en-US" altLang="hu-HU"/>
              <a:t>Second Level</a:t>
            </a:r>
          </a:p>
          <a:p>
            <a:pPr lvl="2"/>
            <a:r>
              <a:rPr lang="en-US" altLang="hu-HU"/>
              <a:t>Third Level</a:t>
            </a:r>
          </a:p>
          <a:p>
            <a:pPr lvl="3"/>
            <a:r>
              <a:rPr lang="en-US" altLang="hu-HU"/>
              <a:t>Fourth Level</a:t>
            </a:r>
          </a:p>
          <a:p>
            <a:pPr lvl="4"/>
            <a:r>
              <a:rPr lang="en-US" altLang="hu-HU"/>
              <a:t>Fifth Level</a:t>
            </a: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ect">
            <a:avLst/>
          </a:prstGeom>
          <a:gradFill rotWithShape="0">
            <a:gsLst>
              <a:gs pos="0">
                <a:srgbClr val="00800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txBody>
          <a:bodyPr wrap="none" anchor="ctr"/>
          <a:lstStyle>
            <a:lvl1pPr>
              <a:defRPr sz="1200" b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defRPr sz="1200" b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defRPr sz="1200" b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defRPr sz="1200" b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defRPr sz="1200" b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endParaRPr lang="hu-HU" altLang="hu-HU"/>
          </a:p>
        </p:txBody>
      </p:sp>
      <p:sp>
        <p:nvSpPr>
          <p:cNvPr id="1030" name="Rectangle 9"/>
          <p:cNvSpPr>
            <a:spLocks noChangeArrowheads="1"/>
          </p:cNvSpPr>
          <p:nvPr/>
        </p:nvSpPr>
        <p:spPr bwMode="auto">
          <a:xfrm>
            <a:off x="457200" y="457200"/>
            <a:ext cx="8686800" cy="7620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txBody>
          <a:bodyPr wrap="none" anchor="ctr"/>
          <a:lstStyle>
            <a:lvl1pPr>
              <a:defRPr sz="1200" b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defRPr sz="1200" b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defRPr sz="1200" b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defRPr sz="1200" b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defRPr sz="1200" b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endParaRPr lang="hu-HU" altLang="hu-HU"/>
          </a:p>
        </p:txBody>
      </p:sp>
      <p:pic>
        <p:nvPicPr>
          <p:cNvPr id="1031" name="Picture 14" descr="Beres logo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1888" y="31750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705" r:id="rId1"/>
    <p:sldLayoutId id="2147485693" r:id="rId2"/>
    <p:sldLayoutId id="2147485694" r:id="rId3"/>
    <p:sldLayoutId id="2147485695" r:id="rId4"/>
    <p:sldLayoutId id="2147485696" r:id="rId5"/>
    <p:sldLayoutId id="2147485697" r:id="rId6"/>
    <p:sldLayoutId id="2147485698" r:id="rId7"/>
    <p:sldLayoutId id="2147485699" r:id="rId8"/>
    <p:sldLayoutId id="2147485700" r:id="rId9"/>
    <p:sldLayoutId id="2147485701" r:id="rId10"/>
    <p:sldLayoutId id="2147485702" r:id="rId11"/>
    <p:sldLayoutId id="2147485703" r:id="rId12"/>
    <p:sldLayoutId id="214748570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6600"/>
        </a:buClr>
        <a:buFont typeface="Wingdings" pitchFamily="2" charset="2"/>
        <a:defRPr kumimoji="1" sz="3200" b="1">
          <a:solidFill>
            <a:srgbClr val="80808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6600"/>
        </a:buClr>
        <a:buFont typeface="Wingdings" pitchFamily="2" charset="2"/>
        <a:defRPr kumimoji="1" sz="3200" b="1">
          <a:solidFill>
            <a:srgbClr val="808080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6600"/>
        </a:buClr>
        <a:buFont typeface="Wingdings" pitchFamily="2" charset="2"/>
        <a:defRPr kumimoji="1" sz="3200" b="1">
          <a:solidFill>
            <a:srgbClr val="808080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6600"/>
        </a:buClr>
        <a:buFont typeface="Wingdings" pitchFamily="2" charset="2"/>
        <a:defRPr kumimoji="1" sz="3200" b="1">
          <a:solidFill>
            <a:srgbClr val="808080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6600"/>
        </a:buClr>
        <a:buFont typeface="Wingdings" pitchFamily="2" charset="2"/>
        <a:defRPr kumimoji="1" sz="3200" b="1">
          <a:solidFill>
            <a:srgbClr val="808080"/>
          </a:solidFill>
          <a:latin typeface="Arial Narrow" pitchFamily="34" charset="0"/>
        </a:defRPr>
      </a:lvl5pPr>
      <a:lvl6pPr marL="4572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6600"/>
        </a:buClr>
        <a:buFont typeface="Wingdings" pitchFamily="2" charset="2"/>
        <a:defRPr kumimoji="1" sz="3200" b="1">
          <a:solidFill>
            <a:srgbClr val="808080"/>
          </a:solidFill>
          <a:latin typeface="Arial Narrow" pitchFamily="34" charset="0"/>
        </a:defRPr>
      </a:lvl6pPr>
      <a:lvl7pPr marL="9144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6600"/>
        </a:buClr>
        <a:buFont typeface="Wingdings" pitchFamily="2" charset="2"/>
        <a:defRPr kumimoji="1" sz="3200" b="1">
          <a:solidFill>
            <a:srgbClr val="808080"/>
          </a:solidFill>
          <a:latin typeface="Arial Narrow" pitchFamily="34" charset="0"/>
        </a:defRPr>
      </a:lvl7pPr>
      <a:lvl8pPr marL="13716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6600"/>
        </a:buClr>
        <a:buFont typeface="Wingdings" pitchFamily="2" charset="2"/>
        <a:defRPr kumimoji="1" sz="3200" b="1">
          <a:solidFill>
            <a:srgbClr val="808080"/>
          </a:solidFill>
          <a:latin typeface="Arial Narrow" pitchFamily="34" charset="0"/>
        </a:defRPr>
      </a:lvl8pPr>
      <a:lvl9pPr marL="18288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6600"/>
        </a:buClr>
        <a:buFont typeface="Wingdings" pitchFamily="2" charset="2"/>
        <a:defRPr kumimoji="1" sz="3200" b="1">
          <a:solidFill>
            <a:srgbClr val="808080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SzPct val="60000"/>
        <a:buFont typeface="Wingdings" pitchFamily="2" charset="2"/>
        <a:buChar char="l"/>
        <a:defRPr kumimoji="1" sz="28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SzPct val="50000"/>
        <a:buFont typeface="Wingdings" pitchFamily="2" charset="2"/>
        <a:buChar char="l"/>
        <a:defRPr kumimoji="1" sz="2600">
          <a:solidFill>
            <a:srgbClr val="333333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SzPct val="50000"/>
        <a:buFont typeface="Wingdings" pitchFamily="2" charset="2"/>
        <a:buChar char="l"/>
        <a:defRPr kumimoji="1" sz="2400">
          <a:solidFill>
            <a:srgbClr val="333333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SzPct val="50000"/>
        <a:buFont typeface="Wingdings" pitchFamily="2" charset="2"/>
        <a:buChar char="l"/>
        <a:defRPr kumimoji="1" sz="2000">
          <a:solidFill>
            <a:srgbClr val="333333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SzPct val="50000"/>
        <a:buFont typeface="Wingdings" pitchFamily="2" charset="2"/>
        <a:buChar char="l"/>
        <a:defRPr kumimoji="1" sz="2000">
          <a:solidFill>
            <a:srgbClr val="333333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SzPct val="50000"/>
        <a:buFont typeface="Wingdings" pitchFamily="2" charset="2"/>
        <a:buChar char="l"/>
        <a:defRPr kumimoji="1" sz="2000">
          <a:solidFill>
            <a:srgbClr val="333333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SzPct val="50000"/>
        <a:buFont typeface="Wingdings" pitchFamily="2" charset="2"/>
        <a:buChar char="l"/>
        <a:defRPr kumimoji="1" sz="2000">
          <a:solidFill>
            <a:srgbClr val="333333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SzPct val="50000"/>
        <a:buFont typeface="Wingdings" pitchFamily="2" charset="2"/>
        <a:buChar char="l"/>
        <a:defRPr kumimoji="1" sz="2000">
          <a:solidFill>
            <a:srgbClr val="333333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SzPct val="50000"/>
        <a:buFont typeface="Wingdings" pitchFamily="2" charset="2"/>
        <a:buChar char="l"/>
        <a:defRPr kumimoji="1" sz="2000">
          <a:solidFill>
            <a:srgbClr val="333333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homály látható&#10;&#10;Automatikusan generált leírás">
            <a:extLst>
              <a:ext uri="{FF2B5EF4-FFF2-40B4-BE49-F238E27FC236}">
                <a16:creationId xmlns:a16="http://schemas.microsoft.com/office/drawing/2014/main" id="{E09E0216-238C-487A-8A54-DE1FC294849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7800" y="981512"/>
            <a:ext cx="7088044" cy="5095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2B33E680-5C20-4E6B-ACF7-620E67F245FE}"/>
              </a:ext>
            </a:extLst>
          </p:cNvPr>
          <p:cNvSpPr txBox="1"/>
          <p:nvPr/>
        </p:nvSpPr>
        <p:spPr>
          <a:xfrm>
            <a:off x="457200" y="981512"/>
            <a:ext cx="6160910" cy="16573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200"/>
              </a:spcAft>
              <a:buClr>
                <a:srgbClr val="006600"/>
              </a:buClr>
              <a:buFont typeface="Wingdings" pitchFamily="2" charset="2"/>
              <a:defRPr kumimoji="1" sz="280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defRPr>
            </a:lvl1pPr>
            <a:lvl2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2pPr>
            <a:lvl3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3pPr>
            <a:lvl4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4pPr>
            <a:lvl5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pPr algn="ctr"/>
            <a:r>
              <a:rPr lang="hu-HU" sz="2400" dirty="0">
                <a:solidFill>
                  <a:srgbClr val="047804"/>
                </a:solidFill>
              </a:rPr>
              <a:t>Béres Klára</a:t>
            </a:r>
          </a:p>
          <a:p>
            <a:pPr algn="ctr"/>
            <a:r>
              <a:rPr lang="hu-HU" sz="3200" dirty="0">
                <a:solidFill>
                  <a:srgbClr val="047804"/>
                </a:solidFill>
              </a:rPr>
              <a:t>Béres a daganatos betegekért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6D84695C-93F2-4DF4-BB33-385A2AD60011}"/>
              </a:ext>
            </a:extLst>
          </p:cNvPr>
          <p:cNvSpPr txBox="1"/>
          <p:nvPr/>
        </p:nvSpPr>
        <p:spPr>
          <a:xfrm>
            <a:off x="833447" y="4907203"/>
            <a:ext cx="6313310" cy="33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hu-HU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F52F8063-984C-4753-A4AA-C1F37A693693}"/>
              </a:ext>
            </a:extLst>
          </p:cNvPr>
          <p:cNvSpPr txBox="1"/>
          <p:nvPr/>
        </p:nvSpPr>
        <p:spPr>
          <a:xfrm>
            <a:off x="3048000" y="6188979"/>
            <a:ext cx="5703710" cy="57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400" dirty="0">
                <a:solidFill>
                  <a:srgbClr val="05740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2022. április 8.</a:t>
            </a:r>
          </a:p>
        </p:txBody>
      </p:sp>
    </p:spTree>
    <p:extLst>
      <p:ext uri="{BB962C8B-B14F-4D97-AF65-F5344CB8AC3E}">
        <p14:creationId xmlns:p14="http://schemas.microsoft.com/office/powerpoint/2010/main" val="168485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61CC7909-3870-4B7B-9050-65AADA0AF066}"/>
              </a:ext>
            </a:extLst>
          </p:cNvPr>
          <p:cNvSpPr txBox="1"/>
          <p:nvPr/>
        </p:nvSpPr>
        <p:spPr>
          <a:xfrm>
            <a:off x="3200400" y="2655514"/>
            <a:ext cx="6313310" cy="59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hu-HU" sz="2400" dirty="0">
                <a:solidFill>
                  <a:srgbClr val="05740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Betegség, műtét utáni felépülés</a:t>
            </a:r>
            <a:r>
              <a:rPr lang="hu-HU" sz="2400" dirty="0">
                <a:solidFill>
                  <a:srgbClr val="009900"/>
                </a:solidFill>
                <a:latin typeface="Plantagenet Cherokee" panose="02020602070100000000" pitchFamily="18" charset="0"/>
                <a:ea typeface="Cambria" panose="02040503050406030204" pitchFamily="18" charset="0"/>
              </a:rPr>
              <a:t> </a:t>
            </a:r>
            <a:endParaRPr lang="hu-HU" sz="2400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4" name="Egyenes összekötő 3">
            <a:extLst>
              <a:ext uri="{FF2B5EF4-FFF2-40B4-BE49-F238E27FC236}">
                <a16:creationId xmlns:a16="http://schemas.microsoft.com/office/drawing/2014/main" id="{5385DBCD-7C15-4313-AE53-38944922B025}"/>
              </a:ext>
            </a:extLst>
          </p:cNvPr>
          <p:cNvCxnSpPr/>
          <p:nvPr/>
        </p:nvCxnSpPr>
        <p:spPr>
          <a:xfrm>
            <a:off x="380055" y="1371600"/>
            <a:ext cx="8676456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5">
            <a:extLst>
              <a:ext uri="{FF2B5EF4-FFF2-40B4-BE49-F238E27FC236}">
                <a16:creationId xmlns:a16="http://schemas.microsoft.com/office/drawing/2014/main" id="{2AFE357C-0C65-4375-80BA-60709C064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705" y="381000"/>
            <a:ext cx="8248134" cy="1358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2600" cap="all">
                <a:solidFill>
                  <a:srgbClr val="5F5F5F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  <a:lvl2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2pPr>
            <a:lvl3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3pPr>
            <a:lvl4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4pPr>
            <a:lvl5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r>
              <a:rPr kumimoji="1" lang="hu-HU" sz="3000" cap="none" dirty="0">
                <a:solidFill>
                  <a:srgbClr val="565656"/>
                </a:solidFill>
                <a:latin typeface="Cambria" panose="02040503050406030204" pitchFamily="18" charset="0"/>
                <a:ea typeface="+mj-ea"/>
                <a:cs typeface="+mj-cs"/>
              </a:rPr>
              <a:t>Béres a daganatos betegekért</a:t>
            </a:r>
          </a:p>
        </p:txBody>
      </p:sp>
      <p:pic>
        <p:nvPicPr>
          <p:cNvPr id="7" name="Kép 6" descr="A képen szöveg, palack látható&#10;&#10;Automatikusan generált leírás">
            <a:extLst>
              <a:ext uri="{FF2B5EF4-FFF2-40B4-BE49-F238E27FC236}">
                <a16:creationId xmlns:a16="http://schemas.microsoft.com/office/drawing/2014/main" id="{FCCDE35C-20B1-4614-998E-E2597E62C71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9090" y="2185367"/>
            <a:ext cx="1394324" cy="3727875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C2521608-7676-490C-889E-56D7528A6F2F}"/>
              </a:ext>
            </a:extLst>
          </p:cNvPr>
          <p:cNvSpPr txBox="1"/>
          <p:nvPr/>
        </p:nvSpPr>
        <p:spPr>
          <a:xfrm>
            <a:off x="3200400" y="3313751"/>
            <a:ext cx="4572000" cy="5777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marR="0" lvl="0" indent="-342900" defTabSz="914400" latinLnBrk="0">
              <a:lnSpc>
                <a:spcPct val="150000"/>
              </a:lnSpc>
              <a:buClrTx/>
              <a:buSzTx/>
              <a:buFontTx/>
              <a:buBlip>
                <a:blip r:embed="rId3"/>
              </a:buBlip>
              <a:tabLst/>
              <a:defRPr kumimoji="0" sz="2400" i="0" u="none" strike="noStrike" cap="none" spc="0" normalizeH="0" baseline="0">
                <a:ln>
                  <a:noFill/>
                </a:ln>
                <a:solidFill>
                  <a:srgbClr val="057405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dirty="0"/>
              <a:t>Étvágytalanság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88EF784-03BC-433C-B183-87C2E07C390A}"/>
              </a:ext>
            </a:extLst>
          </p:cNvPr>
          <p:cNvSpPr txBox="1"/>
          <p:nvPr/>
        </p:nvSpPr>
        <p:spPr>
          <a:xfrm>
            <a:off x="3200400" y="3950047"/>
            <a:ext cx="4572000" cy="5777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marR="0" lvl="0" indent="-342900" defTabSz="914400" latinLnBrk="0">
              <a:lnSpc>
                <a:spcPct val="150000"/>
              </a:lnSpc>
              <a:buClrTx/>
              <a:buSzTx/>
              <a:buFontTx/>
              <a:buBlip>
                <a:blip r:embed="rId3"/>
              </a:buBlip>
              <a:tabLst/>
              <a:defRPr kumimoji="0" sz="2400" i="0" u="none" strike="noStrike" cap="none" spc="0" normalizeH="0" baseline="0">
                <a:ln>
                  <a:noFill/>
                </a:ln>
                <a:solidFill>
                  <a:srgbClr val="057405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dirty="0"/>
              <a:t>Nyomelempótlás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60934F1-536B-4732-8913-327436E405A2}"/>
              </a:ext>
            </a:extLst>
          </p:cNvPr>
          <p:cNvSpPr txBox="1"/>
          <p:nvPr/>
        </p:nvSpPr>
        <p:spPr>
          <a:xfrm>
            <a:off x="3213847" y="4586343"/>
            <a:ext cx="4572000" cy="577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057405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Immunerősítés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F2BAB0F5-E9D7-4115-9221-C96956712C39}"/>
              </a:ext>
            </a:extLst>
          </p:cNvPr>
          <p:cNvSpPr txBox="1"/>
          <p:nvPr/>
        </p:nvSpPr>
        <p:spPr>
          <a:xfrm>
            <a:off x="3200400" y="5236054"/>
            <a:ext cx="4572000" cy="577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057405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Általános állapot javítása</a:t>
            </a: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6643AC6-130E-4E23-AD8B-8D203CAFC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3414" y="1413295"/>
            <a:ext cx="5486400" cy="1178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2600" cap="all">
                <a:solidFill>
                  <a:srgbClr val="5F5F5F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  <a:lvl2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2pPr>
            <a:lvl3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3pPr>
            <a:lvl4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4pPr>
            <a:lvl5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r>
              <a:rPr lang="hu-HU" sz="2800" cap="none" dirty="0">
                <a:solidFill>
                  <a:srgbClr val="057504"/>
                </a:solidFill>
              </a:rPr>
              <a:t>30 éves a Béres Csepp (2002) </a:t>
            </a:r>
          </a:p>
        </p:txBody>
      </p:sp>
    </p:spTree>
    <p:extLst>
      <p:ext uri="{BB962C8B-B14F-4D97-AF65-F5344CB8AC3E}">
        <p14:creationId xmlns:p14="http://schemas.microsoft.com/office/powerpoint/2010/main" val="411875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7984B5D0-9C2D-4A19-B810-FAC50156A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083" y="359723"/>
            <a:ext cx="8001000" cy="143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r>
              <a:rPr kumimoji="1" lang="hu-HU" sz="2800" dirty="0">
                <a:solidFill>
                  <a:srgbClr val="565656"/>
                </a:solidFill>
                <a:latin typeface="Cambria" panose="02040503050406030204" pitchFamily="18" charset="0"/>
                <a:ea typeface="+mj-ea"/>
                <a:cs typeface="+mj-cs"/>
              </a:rPr>
              <a:t>Béres a daganatos betegekért</a:t>
            </a:r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6A2A4DAF-5E84-4FE1-B5DF-7233FA1A4C79}"/>
              </a:ext>
            </a:extLst>
          </p:cNvPr>
          <p:cNvCxnSpPr/>
          <p:nvPr/>
        </p:nvCxnSpPr>
        <p:spPr>
          <a:xfrm>
            <a:off x="467544" y="1447800"/>
            <a:ext cx="8676456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zövegdoboz 6">
            <a:extLst>
              <a:ext uri="{FF2B5EF4-FFF2-40B4-BE49-F238E27FC236}">
                <a16:creationId xmlns:a16="http://schemas.microsoft.com/office/drawing/2014/main" id="{B3E151C1-E309-4188-BEB9-359E390D10FB}"/>
              </a:ext>
            </a:extLst>
          </p:cNvPr>
          <p:cNvSpPr txBox="1"/>
          <p:nvPr/>
        </p:nvSpPr>
        <p:spPr>
          <a:xfrm>
            <a:off x="733083" y="2809616"/>
            <a:ext cx="7848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spcAft>
                <a:spcPts val="200"/>
              </a:spcAft>
              <a:buBlip>
                <a:blip r:embed="rId3"/>
              </a:buBlip>
            </a:pPr>
            <a:r>
              <a:rPr lang="hu-HU" sz="2400" dirty="0">
                <a:solidFill>
                  <a:srgbClr val="00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Termékadományok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77F4917F-69E8-4045-A127-C4850964A674}"/>
              </a:ext>
            </a:extLst>
          </p:cNvPr>
          <p:cNvSpPr txBox="1"/>
          <p:nvPr/>
        </p:nvSpPr>
        <p:spPr>
          <a:xfrm>
            <a:off x="733083" y="4833762"/>
            <a:ext cx="7848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spcAft>
                <a:spcPts val="200"/>
              </a:spcAft>
              <a:buBlip>
                <a:blip r:embed="rId3"/>
              </a:buBlip>
            </a:pPr>
            <a:r>
              <a:rPr lang="hu-HU" sz="2400" dirty="0">
                <a:solidFill>
                  <a:srgbClr val="00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Jótékonysági estek	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E26325E5-7787-4E99-AED7-BED72D579EB6}"/>
              </a:ext>
            </a:extLst>
          </p:cNvPr>
          <p:cNvSpPr txBox="1"/>
          <p:nvPr/>
        </p:nvSpPr>
        <p:spPr>
          <a:xfrm>
            <a:off x="733083" y="4159047"/>
            <a:ext cx="7848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spcAft>
                <a:spcPts val="200"/>
              </a:spcAft>
              <a:buBlip>
                <a:blip r:embed="rId3"/>
              </a:buBlip>
            </a:pPr>
            <a:r>
              <a:rPr lang="hu-HU" sz="2400" dirty="0">
                <a:solidFill>
                  <a:srgbClr val="00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Edukáció - tájékoztató anyagok, előadások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C605AD67-B03E-4CE6-8FE1-204B3D8F3BED}"/>
              </a:ext>
            </a:extLst>
          </p:cNvPr>
          <p:cNvSpPr txBox="1"/>
          <p:nvPr/>
        </p:nvSpPr>
        <p:spPr>
          <a:xfrm>
            <a:off x="733083" y="2134901"/>
            <a:ext cx="73091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2pPr marL="800100" lvl="1" indent="-342900">
              <a:spcAft>
                <a:spcPts val="200"/>
              </a:spcAft>
              <a:buBlip>
                <a:blip r:embed="rId3"/>
              </a:buBlip>
              <a:defRPr sz="2400">
                <a:solidFill>
                  <a:srgbClr val="00660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2pPr>
          </a:lstStyle>
          <a:p>
            <a:pPr lvl="1"/>
            <a:r>
              <a:rPr lang="hu-HU" dirty="0"/>
              <a:t>Szoros kapcsolat a szakmai szervezetekkel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FAF31D5C-1437-43F4-B764-D592EE7762F2}"/>
              </a:ext>
            </a:extLst>
          </p:cNvPr>
          <p:cNvSpPr txBox="1"/>
          <p:nvPr/>
        </p:nvSpPr>
        <p:spPr>
          <a:xfrm>
            <a:off x="710671" y="3484332"/>
            <a:ext cx="7848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spcAft>
                <a:spcPts val="200"/>
              </a:spcAft>
              <a:buBlip>
                <a:blip r:embed="rId3"/>
              </a:buBlip>
            </a:pPr>
            <a:r>
              <a:rPr lang="hu-HU" sz="2400" dirty="0">
                <a:solidFill>
                  <a:srgbClr val="00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Anyagi támogatások</a:t>
            </a:r>
          </a:p>
        </p:txBody>
      </p:sp>
    </p:spTree>
    <p:extLst>
      <p:ext uri="{BB962C8B-B14F-4D97-AF65-F5344CB8AC3E}">
        <p14:creationId xmlns:p14="http://schemas.microsoft.com/office/powerpoint/2010/main" val="168250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247B3892-B9B2-4CD8-A20A-CEA4ACBF51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165" y="3836317"/>
            <a:ext cx="3915960" cy="2357510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E230B2D3-725C-4083-8C39-8F85BF5CB96D}"/>
              </a:ext>
            </a:extLst>
          </p:cNvPr>
          <p:cNvSpPr txBox="1"/>
          <p:nvPr/>
        </p:nvSpPr>
        <p:spPr>
          <a:xfrm>
            <a:off x="684141" y="664174"/>
            <a:ext cx="3833101" cy="48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2600" kern="0" cap="all">
                <a:solidFill>
                  <a:srgbClr val="5F5F5F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  <a:lvl2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2pPr>
            <a:lvl3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3pPr>
            <a:lvl4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4pPr>
            <a:lvl5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r>
              <a:rPr lang="hu-HU" sz="2800" kern="1200" cap="none" dirty="0"/>
              <a:t>Termékadományok</a:t>
            </a:r>
          </a:p>
        </p:txBody>
      </p:sp>
      <p:pic>
        <p:nvPicPr>
          <p:cNvPr id="18" name="Kép 17">
            <a:extLst>
              <a:ext uri="{FF2B5EF4-FFF2-40B4-BE49-F238E27FC236}">
                <a16:creationId xmlns:a16="http://schemas.microsoft.com/office/drawing/2014/main" id="{72A1C589-B37A-45A2-A0B4-A6E6FF860C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9236" y="3836317"/>
            <a:ext cx="4098983" cy="235751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ECA49613-AA09-4A33-ABC7-3A502AE6355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165" y="1169969"/>
            <a:ext cx="3915960" cy="258150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B8A8534B-CE05-4369-BAC8-6F9BC9CD0D2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236" y="1169969"/>
            <a:ext cx="4098983" cy="25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95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664788A9-909C-423E-AC68-48060AB8ED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000" y="265338"/>
            <a:ext cx="8153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2600" kern="0" cap="all">
                <a:solidFill>
                  <a:srgbClr val="5F5F5F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  <a:lvl2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2pPr>
            <a:lvl3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3pPr>
            <a:lvl4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4pPr>
            <a:lvl5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r>
              <a:rPr lang="hu-HU" sz="2800" kern="1200" cap="none" dirty="0"/>
              <a:t>Termékadományok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DE376BF-F7A3-4C11-8C07-87240A35000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2243" y="3817817"/>
            <a:ext cx="3765255" cy="2440190"/>
          </a:xfrm>
          <a:prstGeom prst="rect">
            <a:avLst/>
          </a:prstGeom>
        </p:spPr>
      </p:pic>
      <p:pic>
        <p:nvPicPr>
          <p:cNvPr id="8" name="Kép 7" descr="A képen szöveg, személy, aláírás látható&#10;&#10;Automatikusan generált leírás">
            <a:extLst>
              <a:ext uri="{FF2B5EF4-FFF2-40B4-BE49-F238E27FC236}">
                <a16:creationId xmlns:a16="http://schemas.microsoft.com/office/drawing/2014/main" id="{BB938443-1C88-4A27-9A85-C179CCEEE7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703" y="3810000"/>
            <a:ext cx="3540056" cy="2448007"/>
          </a:xfrm>
          <a:prstGeom prst="rect">
            <a:avLst/>
          </a:prstGeom>
        </p:spPr>
      </p:pic>
      <p:pic>
        <p:nvPicPr>
          <p:cNvPr id="9" name="Kép 8" descr="A képen személy, padló, állás, beltéri látható&#10;&#10;Automatikusan generált leírás">
            <a:extLst>
              <a:ext uri="{FF2B5EF4-FFF2-40B4-BE49-F238E27FC236}">
                <a16:creationId xmlns:a16="http://schemas.microsoft.com/office/drawing/2014/main" id="{D486E24C-B376-4DAD-A25E-BAB3B4E83F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256" y="1135725"/>
            <a:ext cx="3540056" cy="2592899"/>
          </a:xfrm>
          <a:prstGeom prst="rect">
            <a:avLst/>
          </a:prstGeom>
        </p:spPr>
      </p:pic>
      <p:pic>
        <p:nvPicPr>
          <p:cNvPr id="3" name="Kép 2" descr="A képen szöveg, személy, beltéri, állás látható&#10;&#10;Automatikusan generált leírás">
            <a:extLst>
              <a:ext uri="{FF2B5EF4-FFF2-40B4-BE49-F238E27FC236}">
                <a16:creationId xmlns:a16="http://schemas.microsoft.com/office/drawing/2014/main" id="{7E407A3E-A745-4A77-9EA8-C41D497F082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6273" y="1135724"/>
            <a:ext cx="3762483" cy="259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9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személy, fa, kültéri, csoport látható&#10;&#10;Automatikusan generált leírás">
            <a:extLst>
              <a:ext uri="{FF2B5EF4-FFF2-40B4-BE49-F238E27FC236}">
                <a16:creationId xmlns:a16="http://schemas.microsoft.com/office/drawing/2014/main" id="{E2F25DDC-DA41-453D-8B68-85E3B54894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770" y="3985820"/>
            <a:ext cx="3621118" cy="2703856"/>
          </a:xfrm>
          <a:prstGeom prst="rect">
            <a:avLst/>
          </a:prstGeom>
        </p:spPr>
      </p:pic>
      <p:pic>
        <p:nvPicPr>
          <p:cNvPr id="17" name="Kép 16" descr="A képen szöveg, személy látható&#10;&#10;Automatikusan generált leírás">
            <a:extLst>
              <a:ext uri="{FF2B5EF4-FFF2-40B4-BE49-F238E27FC236}">
                <a16:creationId xmlns:a16="http://schemas.microsoft.com/office/drawing/2014/main" id="{EA7732FB-2AE7-4F5A-B7E0-1A870E8FAB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770" y="1212565"/>
            <a:ext cx="3621118" cy="2708551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84FD5B7C-89C0-496F-B2AE-54090C91157D}"/>
              </a:ext>
            </a:extLst>
          </p:cNvPr>
          <p:cNvSpPr txBox="1"/>
          <p:nvPr/>
        </p:nvSpPr>
        <p:spPr>
          <a:xfrm>
            <a:off x="838200" y="664173"/>
            <a:ext cx="7895599" cy="488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2600" cap="none">
                <a:solidFill>
                  <a:srgbClr val="5F5F5F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  <a:lvl2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2pPr>
            <a:lvl3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3pPr>
            <a:lvl4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4pPr>
            <a:lvl5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r>
              <a:rPr lang="hu-HU" sz="2800" dirty="0"/>
              <a:t>Edukáció</a:t>
            </a:r>
          </a:p>
        </p:txBody>
      </p:sp>
      <p:pic>
        <p:nvPicPr>
          <p:cNvPr id="3" name="Kép 2" descr="A képen szöveg, beltéri, asztal, padló látható&#10;&#10;Automatikusan generált leírás">
            <a:extLst>
              <a:ext uri="{FF2B5EF4-FFF2-40B4-BE49-F238E27FC236}">
                <a16:creationId xmlns:a16="http://schemas.microsoft.com/office/drawing/2014/main" id="{8C1FA535-F35E-4DDC-8807-5D5CAE3DEB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8112" y="1212566"/>
            <a:ext cx="3898267" cy="2708550"/>
          </a:xfrm>
          <a:prstGeom prst="rect">
            <a:avLst/>
          </a:prstGeom>
        </p:spPr>
      </p:pic>
      <p:pic>
        <p:nvPicPr>
          <p:cNvPr id="7" name="Kép 6" descr="A képen fa, kültéri, személy látható&#10;&#10;Automatikusan generált leírás">
            <a:extLst>
              <a:ext uri="{FF2B5EF4-FFF2-40B4-BE49-F238E27FC236}">
                <a16:creationId xmlns:a16="http://schemas.microsoft.com/office/drawing/2014/main" id="{C1F34776-F626-43D7-8228-9889818F9E5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0494" y="3981299"/>
            <a:ext cx="3875886" cy="270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41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zövegdoboz 28">
            <a:extLst>
              <a:ext uri="{FF2B5EF4-FFF2-40B4-BE49-F238E27FC236}">
                <a16:creationId xmlns:a16="http://schemas.microsoft.com/office/drawing/2014/main" id="{960368C9-F238-44D5-91A0-E86617F0A267}"/>
              </a:ext>
            </a:extLst>
          </p:cNvPr>
          <p:cNvSpPr txBox="1"/>
          <p:nvPr/>
        </p:nvSpPr>
        <p:spPr>
          <a:xfrm>
            <a:off x="651393" y="943730"/>
            <a:ext cx="4749589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Aft>
                <a:spcPts val="200"/>
              </a:spcAft>
            </a:pPr>
            <a:endParaRPr lang="hu-HU" sz="2800" dirty="0">
              <a:solidFill>
                <a:srgbClr val="0066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Aft>
                <a:spcPts val="200"/>
              </a:spcAft>
            </a:pPr>
            <a:r>
              <a:rPr lang="hu-HU" sz="2400" dirty="0">
                <a:solidFill>
                  <a:srgbClr val="00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Az első  jótékonysági koncert</a:t>
            </a:r>
          </a:p>
          <a:p>
            <a:pPr lvl="1">
              <a:spcAft>
                <a:spcPts val="200"/>
              </a:spcAft>
            </a:pPr>
            <a:r>
              <a:rPr lang="hu-HU" sz="2400" dirty="0">
                <a:solidFill>
                  <a:srgbClr val="00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2003. június 20.</a:t>
            </a:r>
          </a:p>
          <a:p>
            <a:endParaRPr lang="hu-HU" sz="2400" dirty="0">
              <a:solidFill>
                <a:srgbClr val="56565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984B5D0-9C2D-4A19-B810-FAC50156A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228" y="304800"/>
            <a:ext cx="8001000" cy="143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r>
              <a:rPr kumimoji="1" lang="hu-HU" sz="2800" dirty="0">
                <a:solidFill>
                  <a:srgbClr val="565656"/>
                </a:solidFill>
                <a:latin typeface="Cambria" panose="02040503050406030204" pitchFamily="18" charset="0"/>
                <a:ea typeface="+mj-ea"/>
                <a:cs typeface="+mj-cs"/>
              </a:rPr>
              <a:t>A Béres Alapítvány 10 éves (2003)</a:t>
            </a:r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6A2A4DAF-5E84-4FE1-B5DF-7233FA1A4C79}"/>
              </a:ext>
            </a:extLst>
          </p:cNvPr>
          <p:cNvCxnSpPr/>
          <p:nvPr/>
        </p:nvCxnSpPr>
        <p:spPr>
          <a:xfrm>
            <a:off x="467544" y="1295400"/>
            <a:ext cx="8676456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Kép 7">
            <a:extLst>
              <a:ext uri="{FF2B5EF4-FFF2-40B4-BE49-F238E27FC236}">
                <a16:creationId xmlns:a16="http://schemas.microsoft.com/office/drawing/2014/main" id="{DFD96723-C264-4CA1-9B68-72ACBEB6341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2332303"/>
            <a:ext cx="5292370" cy="3950174"/>
          </a:xfrm>
          <a:prstGeom prst="rect">
            <a:avLst/>
          </a:prstGeom>
        </p:spPr>
      </p:pic>
      <p:pic>
        <p:nvPicPr>
          <p:cNvPr id="7" name="Kép 6" descr="A képen szöveg látható&#10;&#10;Automatikusan generált leírás">
            <a:extLst>
              <a:ext uri="{FF2B5EF4-FFF2-40B4-BE49-F238E27FC236}">
                <a16:creationId xmlns:a16="http://schemas.microsoft.com/office/drawing/2014/main" id="{DF8AE3EC-2FA3-4635-9654-F2C078D7E1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7254" y="1298319"/>
            <a:ext cx="3012974" cy="525488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569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6A2A4DAF-5E84-4FE1-B5DF-7233FA1A4C79}"/>
              </a:ext>
            </a:extLst>
          </p:cNvPr>
          <p:cNvCxnSpPr/>
          <p:nvPr/>
        </p:nvCxnSpPr>
        <p:spPr>
          <a:xfrm>
            <a:off x="467544" y="1447800"/>
            <a:ext cx="8676456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5">
            <a:extLst>
              <a:ext uri="{FF2B5EF4-FFF2-40B4-BE49-F238E27FC236}">
                <a16:creationId xmlns:a16="http://schemas.microsoft.com/office/drawing/2014/main" id="{20842440-9DB1-46B5-9597-FE06C2E63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557" y="289279"/>
            <a:ext cx="8001000" cy="143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r>
              <a:rPr lang="hu-HU" sz="2800" dirty="0">
                <a:solidFill>
                  <a:srgbClr val="565656"/>
                </a:solidFill>
                <a:latin typeface="Cambria" panose="02040503050406030204" pitchFamily="18" charset="0"/>
              </a:rPr>
              <a:t>I. Jótékonysági koncert</a:t>
            </a:r>
            <a:endParaRPr kumimoji="1" lang="hu-HU" sz="2800" dirty="0">
              <a:solidFill>
                <a:srgbClr val="565656"/>
              </a:solidFill>
              <a:latin typeface="Cambria" panose="02040503050406030204" pitchFamily="18" charset="0"/>
              <a:ea typeface="+mj-ea"/>
              <a:cs typeface="+mj-cs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DBEFA3B-EC30-4196-929E-6B0B7A6BB3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722687"/>
            <a:ext cx="5547880" cy="4525710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EB0DB5EA-0E48-4C34-B291-3CE4EFD7711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2133600"/>
            <a:ext cx="3008959" cy="342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6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 látható&#10;&#10;Automatikusan generált leírás">
            <a:extLst>
              <a:ext uri="{FF2B5EF4-FFF2-40B4-BE49-F238E27FC236}">
                <a16:creationId xmlns:a16="http://schemas.microsoft.com/office/drawing/2014/main" id="{C070855D-1CC2-4B78-A5F9-721376B414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2277" y="3914205"/>
            <a:ext cx="1342148" cy="2638068"/>
          </a:xfrm>
          <a:prstGeom prst="rect">
            <a:avLst/>
          </a:prstGeom>
          <a:ln>
            <a:noFill/>
          </a:ln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7984126F-02C3-43CF-AC9C-7D92C093D02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2277" y="1371600"/>
            <a:ext cx="3852680" cy="2486603"/>
          </a:xfrm>
          <a:prstGeom prst="rect">
            <a:avLst/>
          </a:prstGeom>
          <a:ln>
            <a:noFill/>
          </a:ln>
        </p:spPr>
      </p:pic>
      <p:pic>
        <p:nvPicPr>
          <p:cNvPr id="6" name="Kép 5" descr="A képen szöveg látható&#10;&#10;Automatikusan generált leírás">
            <a:extLst>
              <a:ext uri="{FF2B5EF4-FFF2-40B4-BE49-F238E27FC236}">
                <a16:creationId xmlns:a16="http://schemas.microsoft.com/office/drawing/2014/main" id="{33C46C64-7836-4F10-B06C-931A74B165C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399" y="4648200"/>
            <a:ext cx="4112601" cy="1894890"/>
          </a:xfrm>
          <a:prstGeom prst="rect">
            <a:avLst/>
          </a:prstGeom>
          <a:ln>
            <a:solidFill>
              <a:schemeClr val="accent3">
                <a:lumMod val="85000"/>
              </a:schemeClr>
            </a:solidFill>
          </a:ln>
        </p:spPr>
      </p:pic>
      <p:pic>
        <p:nvPicPr>
          <p:cNvPr id="8" name="Kép 7" descr="A képen szöveg látható&#10;&#10;Automatikusan generált leírás">
            <a:extLst>
              <a:ext uri="{FF2B5EF4-FFF2-40B4-BE49-F238E27FC236}">
                <a16:creationId xmlns:a16="http://schemas.microsoft.com/office/drawing/2014/main" id="{6D3382B7-6796-4BFC-8B4C-578EFA8E268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4573" y="3047859"/>
            <a:ext cx="2460384" cy="3504413"/>
          </a:xfrm>
          <a:prstGeom prst="rect">
            <a:avLst/>
          </a:prstGeom>
          <a:ln>
            <a:noFill/>
          </a:ln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5E0B1438-A629-40E4-A29E-408117D686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1371600"/>
            <a:ext cx="1905000" cy="5180672"/>
          </a:xfrm>
          <a:prstGeom prst="rect">
            <a:avLst/>
          </a:prstGeom>
          <a:ln>
            <a:noFill/>
          </a:ln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C1935F88-971C-4AAC-9EE0-628E55031ACE}"/>
              </a:ext>
            </a:extLst>
          </p:cNvPr>
          <p:cNvSpPr txBox="1"/>
          <p:nvPr/>
        </p:nvSpPr>
        <p:spPr>
          <a:xfrm>
            <a:off x="867401" y="730989"/>
            <a:ext cx="5228599" cy="488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2600" kern="0" cap="all">
                <a:solidFill>
                  <a:srgbClr val="5F5F5F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  <a:lvl2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2pPr>
            <a:lvl3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3pPr>
            <a:lvl4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4pPr>
            <a:lvl5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r>
              <a:rPr lang="hu-HU" kern="1200" cap="none" dirty="0"/>
              <a:t>Jótékonysági estek</a:t>
            </a:r>
            <a:endParaRPr lang="hu-HU" dirty="0"/>
          </a:p>
        </p:txBody>
      </p:sp>
      <p:pic>
        <p:nvPicPr>
          <p:cNvPr id="11" name="Kép 10" descr="A képen szöveg látható&#10;&#10;Automatikusan generált leírás">
            <a:extLst>
              <a:ext uri="{FF2B5EF4-FFF2-40B4-BE49-F238E27FC236}">
                <a16:creationId xmlns:a16="http://schemas.microsoft.com/office/drawing/2014/main" id="{DB7071B0-34A7-4CCB-A682-B9C2C51298B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386" y="1371600"/>
            <a:ext cx="2162615" cy="316246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35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személy, férfi, öltöny, állás látható&#10;&#10;Automatikusan generált leírás">
            <a:extLst>
              <a:ext uri="{FF2B5EF4-FFF2-40B4-BE49-F238E27FC236}">
                <a16:creationId xmlns:a16="http://schemas.microsoft.com/office/drawing/2014/main" id="{3F7AFA5D-24BF-43D6-A1F1-5EDE35DF02F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8011" y="1166425"/>
            <a:ext cx="2762722" cy="2021039"/>
          </a:xfrm>
          <a:prstGeom prst="rect">
            <a:avLst/>
          </a:prstGeom>
        </p:spPr>
      </p:pic>
      <p:pic>
        <p:nvPicPr>
          <p:cNvPr id="4" name="Kép 3" descr="A képen beltéri, személy, személyek, tömeg látható&#10;&#10;Automatikusan generált leírás">
            <a:extLst>
              <a:ext uri="{FF2B5EF4-FFF2-40B4-BE49-F238E27FC236}">
                <a16:creationId xmlns:a16="http://schemas.microsoft.com/office/drawing/2014/main" id="{71357EAB-CEC2-40D2-964C-3CD74B7DE64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6431" y="3146677"/>
            <a:ext cx="2882283" cy="2012093"/>
          </a:xfrm>
          <a:prstGeom prst="rect">
            <a:avLst/>
          </a:prstGeom>
        </p:spPr>
      </p:pic>
      <p:pic>
        <p:nvPicPr>
          <p:cNvPr id="8" name="Kép 7" descr="A képen személy, beltéri, csoport, személyek látható&#10;&#10;Automatikusan generált leírás">
            <a:extLst>
              <a:ext uri="{FF2B5EF4-FFF2-40B4-BE49-F238E27FC236}">
                <a16:creationId xmlns:a16="http://schemas.microsoft.com/office/drawing/2014/main" id="{2D6613FA-5E70-40F0-8025-0A6896D0C4A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2496" y="1172297"/>
            <a:ext cx="2856094" cy="2013189"/>
          </a:xfrm>
          <a:prstGeom prst="rect">
            <a:avLst/>
          </a:prstGeom>
        </p:spPr>
      </p:pic>
      <p:pic>
        <p:nvPicPr>
          <p:cNvPr id="10" name="Kép 9" descr="A képen szöveg látható&#10;&#10;Automatikusan generált leírás">
            <a:extLst>
              <a:ext uri="{FF2B5EF4-FFF2-40B4-BE49-F238E27FC236}">
                <a16:creationId xmlns:a16="http://schemas.microsoft.com/office/drawing/2014/main" id="{E6C34597-3F0A-4B74-A569-E6D14C770F1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509" y="1176643"/>
            <a:ext cx="2762722" cy="2000604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7C9091C2-DAA7-4F73-8531-92586BC4872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8748" y="3150474"/>
            <a:ext cx="2868144" cy="2021039"/>
          </a:xfrm>
          <a:prstGeom prst="rect">
            <a:avLst/>
          </a:prstGeom>
        </p:spPr>
      </p:pic>
      <p:pic>
        <p:nvPicPr>
          <p:cNvPr id="16" name="Kép 15" descr="A képen személy, beltéri, állás, mennyezet látható&#10;&#10;Automatikusan generált leírás">
            <a:extLst>
              <a:ext uri="{FF2B5EF4-FFF2-40B4-BE49-F238E27FC236}">
                <a16:creationId xmlns:a16="http://schemas.microsoft.com/office/drawing/2014/main" id="{6865E09E-178D-4E8F-93B3-B4798B32B1C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6328" y="4677247"/>
            <a:ext cx="2856093" cy="2045496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2CFABC0A-FB99-45FC-B822-FBD03ADE9C49}"/>
              </a:ext>
            </a:extLst>
          </p:cNvPr>
          <p:cNvSpPr txBox="1"/>
          <p:nvPr/>
        </p:nvSpPr>
        <p:spPr>
          <a:xfrm>
            <a:off x="791201" y="680161"/>
            <a:ext cx="5228599" cy="488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2600" kern="0" cap="all">
                <a:solidFill>
                  <a:srgbClr val="5F5F5F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  <a:lvl2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2pPr>
            <a:lvl3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3pPr>
            <a:lvl4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4pPr>
            <a:lvl5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r>
              <a:rPr lang="hu-HU" sz="2800" kern="1200" cap="none" dirty="0"/>
              <a:t>Jótékonysági estek</a:t>
            </a:r>
            <a:endParaRPr lang="hu-HU" sz="2800" dirty="0"/>
          </a:p>
        </p:txBody>
      </p:sp>
      <p:pic>
        <p:nvPicPr>
          <p:cNvPr id="20" name="Kép 19" descr="A képen szöveg, személy, öltöny, felöltözött látható&#10;&#10;Automatikusan generált leírás">
            <a:extLst>
              <a:ext uri="{FF2B5EF4-FFF2-40B4-BE49-F238E27FC236}">
                <a16:creationId xmlns:a16="http://schemas.microsoft.com/office/drawing/2014/main" id="{0C64D8F1-76BC-4F37-A15A-9C6875C0B7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423" y="3089771"/>
            <a:ext cx="3048764" cy="1998018"/>
          </a:xfrm>
          <a:prstGeom prst="rect">
            <a:avLst/>
          </a:prstGeom>
        </p:spPr>
      </p:pic>
      <p:pic>
        <p:nvPicPr>
          <p:cNvPr id="12" name="Kép 11" descr="A képen személy látható&#10;&#10;Automatikusan generált leírás">
            <a:extLst>
              <a:ext uri="{FF2B5EF4-FFF2-40B4-BE49-F238E27FC236}">
                <a16:creationId xmlns:a16="http://schemas.microsoft.com/office/drawing/2014/main" id="{8BA4A282-D4E4-4FBB-B80B-86CB88F03DF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422" y="4693776"/>
            <a:ext cx="2868143" cy="2037645"/>
          </a:xfrm>
          <a:prstGeom prst="rect">
            <a:avLst/>
          </a:prstGeom>
        </p:spPr>
      </p:pic>
      <p:pic>
        <p:nvPicPr>
          <p:cNvPr id="18" name="Kép 17" descr="A képen személy, öltöny, férfi, beltéri látható&#10;&#10;Automatikusan generált leírás">
            <a:extLst>
              <a:ext uri="{FF2B5EF4-FFF2-40B4-BE49-F238E27FC236}">
                <a16:creationId xmlns:a16="http://schemas.microsoft.com/office/drawing/2014/main" id="{71C64909-83A4-48CA-93B9-12F91C68161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7638" y="4682110"/>
            <a:ext cx="2785038" cy="204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05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Kép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3063" y="3563944"/>
            <a:ext cx="3577873" cy="268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C21A0C13-8987-4BA9-8129-A4CF0D336A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" y="1148197"/>
            <a:ext cx="4191000" cy="2811854"/>
          </a:xfrm>
          <a:prstGeom prst="rect">
            <a:avLst/>
          </a:prstGeom>
        </p:spPr>
      </p:pic>
      <p:pic>
        <p:nvPicPr>
          <p:cNvPr id="10" name="Kép 9" descr="A képen fal, személy, beltéri, férfi látható&#10;&#10;Automatikusan generált leírás">
            <a:extLst>
              <a:ext uri="{FF2B5EF4-FFF2-40B4-BE49-F238E27FC236}">
                <a16:creationId xmlns:a16="http://schemas.microsoft.com/office/drawing/2014/main" id="{138E0D8E-A60D-4A71-8156-7D40231812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036" b="-427"/>
          <a:stretch/>
        </p:blipFill>
        <p:spPr>
          <a:xfrm>
            <a:off x="914400" y="3939385"/>
            <a:ext cx="3505200" cy="2759428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4F6C0544-8766-4F70-867F-EA057F585974}"/>
              </a:ext>
            </a:extLst>
          </p:cNvPr>
          <p:cNvSpPr txBox="1"/>
          <p:nvPr/>
        </p:nvSpPr>
        <p:spPr>
          <a:xfrm>
            <a:off x="609600" y="610651"/>
            <a:ext cx="7666999" cy="488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2600" kern="0" cap="all">
                <a:solidFill>
                  <a:srgbClr val="5F5F5F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  <a:lvl2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2pPr>
            <a:lvl3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3pPr>
            <a:lvl4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4pPr>
            <a:lvl5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r>
              <a:rPr lang="hu-HU" sz="2800" kern="1200" cap="none" dirty="0"/>
              <a:t>Megvalósult célok</a:t>
            </a:r>
            <a:endParaRPr lang="hu-HU" sz="2800" dirty="0"/>
          </a:p>
        </p:txBody>
      </p:sp>
      <p:pic>
        <p:nvPicPr>
          <p:cNvPr id="8" name="Kép 7" descr="A képen szöveg, személy, fal, állás látható&#10;&#10;Automatikusan generált leírás">
            <a:extLst>
              <a:ext uri="{FF2B5EF4-FFF2-40B4-BE49-F238E27FC236}">
                <a16:creationId xmlns:a16="http://schemas.microsoft.com/office/drawing/2014/main" id="{2198B99B-ED16-4D24-A201-97F23FEF261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8645" y="3939385"/>
            <a:ext cx="2716836" cy="2751892"/>
          </a:xfrm>
          <a:prstGeom prst="rect">
            <a:avLst/>
          </a:prstGeom>
        </p:spPr>
      </p:pic>
      <p:pic>
        <p:nvPicPr>
          <p:cNvPr id="6" name="Kép 5" descr="A képen személy, beltéri, állás, modellt állás látható&#10;&#10;Automatikusan generált leírás">
            <a:extLst>
              <a:ext uri="{FF2B5EF4-FFF2-40B4-BE49-F238E27FC236}">
                <a16:creationId xmlns:a16="http://schemas.microsoft.com/office/drawing/2014/main" id="{08AF063F-9E4A-4A86-BC62-FA744118A6D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1140662"/>
            <a:ext cx="3671233" cy="2798724"/>
          </a:xfrm>
          <a:prstGeom prst="rect">
            <a:avLst/>
          </a:prstGeom>
        </p:spPr>
      </p:pic>
      <p:pic>
        <p:nvPicPr>
          <p:cNvPr id="12" name="Kép 11" descr="A képen személy, padló, beltéri, állás látható&#10;&#10;Automatikusan generált leírás">
            <a:extLst>
              <a:ext uri="{FF2B5EF4-FFF2-40B4-BE49-F238E27FC236}">
                <a16:creationId xmlns:a16="http://schemas.microsoft.com/office/drawing/2014/main" id="{FB91F684-FB98-4148-83EB-3DF9D724142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7511" y="4724400"/>
            <a:ext cx="2549122" cy="1966877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B1B6E38A-9EEB-4E3E-8C3E-F95EE218E41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7511" y="2849539"/>
            <a:ext cx="2553740" cy="18820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540A1721-DC3E-4D98-BB7F-4169A88821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685800"/>
            <a:ext cx="4035902" cy="5712447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2B33E680-5C20-4E6B-ACF7-620E67F245FE}"/>
              </a:ext>
            </a:extLst>
          </p:cNvPr>
          <p:cNvSpPr txBox="1"/>
          <p:nvPr/>
        </p:nvSpPr>
        <p:spPr>
          <a:xfrm>
            <a:off x="5029200" y="2209800"/>
            <a:ext cx="3810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000">
                <a:solidFill>
                  <a:srgbClr val="80808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defRPr>
            </a:lvl1pPr>
            <a:lvl2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2pPr>
            <a:lvl3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3pPr>
            <a:lvl4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4pPr>
            <a:lvl5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hu-HU" sz="3200" dirty="0">
                <a:solidFill>
                  <a:srgbClr val="057405"/>
                </a:solidFill>
              </a:rPr>
              <a:t>„</a:t>
            </a:r>
            <a:r>
              <a:rPr lang="hu-HU" sz="3200" i="1" dirty="0">
                <a:solidFill>
                  <a:srgbClr val="057405"/>
                </a:solidFill>
              </a:rPr>
              <a:t>Az élet az, 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hu-HU" sz="3200" i="1" dirty="0">
                <a:solidFill>
                  <a:srgbClr val="057405"/>
                </a:solidFill>
              </a:rPr>
              <a:t>amiért érdemes 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hu-HU" sz="3200" i="1" dirty="0">
                <a:solidFill>
                  <a:srgbClr val="057405"/>
                </a:solidFill>
              </a:rPr>
              <a:t>és kell is küzdenünk</a:t>
            </a:r>
            <a:r>
              <a:rPr lang="hu-HU" sz="3200" dirty="0">
                <a:solidFill>
                  <a:srgbClr val="057405"/>
                </a:solidFill>
              </a:rPr>
              <a:t>.”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hu-HU" sz="3200" dirty="0">
                <a:solidFill>
                  <a:srgbClr val="057405"/>
                </a:solidFill>
              </a:rPr>
              <a:t>	</a:t>
            </a:r>
            <a:r>
              <a:rPr lang="hu-HU" sz="2400" dirty="0">
                <a:solidFill>
                  <a:srgbClr val="565656"/>
                </a:solidFill>
              </a:rPr>
              <a:t>Id. Dr. Béres József</a:t>
            </a:r>
          </a:p>
        </p:txBody>
      </p:sp>
    </p:spTree>
    <p:extLst>
      <p:ext uri="{BB962C8B-B14F-4D97-AF65-F5344CB8AC3E}">
        <p14:creationId xmlns:p14="http://schemas.microsoft.com/office/powerpoint/2010/main" val="270415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AE7EBA-1D43-9055-2540-D69D4FB77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6203"/>
            <a:ext cx="8001000" cy="175259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r>
              <a:rPr lang="hu-HU" sz="2800" kern="1200" dirty="0">
                <a:solidFill>
                  <a:srgbClr val="5F5F5F"/>
                </a:solidFill>
                <a:latin typeface="Cambria" panose="02040503050406030204" pitchFamily="18" charset="0"/>
              </a:rPr>
              <a:t>A Béres Alapítvány eddig… </a:t>
            </a:r>
            <a:endParaRPr lang="en-US" sz="2800" kern="1200" dirty="0">
              <a:solidFill>
                <a:srgbClr val="5F5F5F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2ECAD39-050E-49D0-8A97-4E42DC9980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1545146"/>
            <a:ext cx="3886200" cy="4783648"/>
          </a:xfrm>
          <a:prstGeom prst="rect">
            <a:avLst/>
          </a:prstGeom>
          <a:noFill/>
        </p:spPr>
      </p:pic>
      <p:cxnSp>
        <p:nvCxnSpPr>
          <p:cNvPr id="5" name="Egyenes összekötő 4">
            <a:extLst>
              <a:ext uri="{FF2B5EF4-FFF2-40B4-BE49-F238E27FC236}">
                <a16:creationId xmlns:a16="http://schemas.microsoft.com/office/drawing/2014/main" id="{59975A9A-A482-4129-9787-FFF8062259FD}"/>
              </a:ext>
            </a:extLst>
          </p:cNvPr>
          <p:cNvCxnSpPr/>
          <p:nvPr/>
        </p:nvCxnSpPr>
        <p:spPr>
          <a:xfrm>
            <a:off x="467544" y="1219200"/>
            <a:ext cx="8676456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4CC4DD0-825C-44E7-95EF-43EBF6DC57E2}"/>
              </a:ext>
            </a:extLst>
          </p:cNvPr>
          <p:cNvSpPr txBox="1">
            <a:spLocks/>
          </p:cNvSpPr>
          <p:nvPr/>
        </p:nvSpPr>
        <p:spPr bwMode="auto">
          <a:xfrm>
            <a:off x="850364" y="1875667"/>
            <a:ext cx="4284134" cy="1096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60000"/>
              <a:buFont typeface="Wingdings" pitchFamily="2" charset="2"/>
              <a:buChar char="l"/>
              <a:defRPr kumimoji="1" sz="28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6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9pPr>
          </a:lstStyle>
          <a:p>
            <a:pPr>
              <a:spcBef>
                <a:spcPts val="1800"/>
              </a:spcBef>
              <a:buSzPct val="100000"/>
              <a:buBlip>
                <a:blip r:embed="rId4"/>
              </a:buBlip>
            </a:pPr>
            <a:r>
              <a:rPr lang="hu-HU" sz="2000" b="1" kern="0" dirty="0">
                <a:solidFill>
                  <a:srgbClr val="076C0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3.003.000 üveg </a:t>
            </a:r>
            <a:r>
              <a:rPr lang="hu-HU" sz="1800" b="0" kern="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Béres Cseppet adományozott </a:t>
            </a:r>
            <a:r>
              <a:rPr lang="hu-HU" sz="1800" dirty="0">
                <a:solidFill>
                  <a:srgbClr val="076C0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</a:t>
            </a:r>
            <a:r>
              <a:rPr lang="hu-HU" sz="2000" dirty="0">
                <a:solidFill>
                  <a:srgbClr val="076C0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3.148.755.000, Ft </a:t>
            </a:r>
            <a:r>
              <a:rPr lang="hu-HU" sz="1800" b="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értékben</a:t>
            </a:r>
          </a:p>
          <a:p>
            <a:pPr>
              <a:spcBef>
                <a:spcPts val="1800"/>
              </a:spcBef>
              <a:buSzPct val="100000"/>
              <a:buFont typeface="Wingdings" pitchFamily="2" charset="2"/>
              <a:buBlip>
                <a:blip r:embed="rId4"/>
              </a:buBlip>
            </a:pPr>
            <a:endParaRPr lang="en-US" sz="1800" b="0" kern="0" dirty="0">
              <a:solidFill>
                <a:srgbClr val="56565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AE8C84D-A99A-4F09-AD6D-0EA9AF68A750}"/>
              </a:ext>
            </a:extLst>
          </p:cNvPr>
          <p:cNvSpPr txBox="1">
            <a:spLocks/>
          </p:cNvSpPr>
          <p:nvPr/>
        </p:nvSpPr>
        <p:spPr bwMode="auto">
          <a:xfrm>
            <a:off x="833967" y="2971797"/>
            <a:ext cx="428413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60000"/>
              <a:buFont typeface="Wingdings" pitchFamily="2" charset="2"/>
              <a:buChar char="l"/>
              <a:defRPr kumimoji="1" sz="28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6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9pPr>
          </a:lstStyle>
          <a:p>
            <a:pPr>
              <a:spcBef>
                <a:spcPts val="1800"/>
              </a:spcBef>
              <a:buSzPct val="100000"/>
              <a:buFont typeface="Wingdings" pitchFamily="2" charset="2"/>
              <a:buBlip>
                <a:blip r:embed="rId4"/>
              </a:buBlip>
            </a:pPr>
            <a:r>
              <a:rPr lang="en-US" sz="2000" b="1" kern="0" dirty="0">
                <a:solidFill>
                  <a:srgbClr val="076C0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474.593.</a:t>
            </a:r>
            <a:r>
              <a:rPr lang="hu-HU" sz="2000" b="1" kern="0" dirty="0">
                <a:solidFill>
                  <a:srgbClr val="076C0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000</a:t>
            </a:r>
            <a:r>
              <a:rPr lang="en-US" sz="2000" b="1" kern="0" dirty="0">
                <a:solidFill>
                  <a:srgbClr val="076C0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,- Ft</a:t>
            </a:r>
            <a:r>
              <a:rPr lang="hu-HU" sz="2000" b="1" kern="0" dirty="0">
                <a:solidFill>
                  <a:srgbClr val="076C0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</a:t>
            </a:r>
            <a:r>
              <a:rPr lang="hu-HU" sz="1800" b="0" kern="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értékben adományozott                  egyéb Béres-termékeket</a:t>
            </a:r>
            <a:r>
              <a:rPr lang="en-US" sz="1800" b="0" kern="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FCDD44D-06C0-47FA-9A11-9C10AD369449}"/>
              </a:ext>
            </a:extLst>
          </p:cNvPr>
          <p:cNvSpPr txBox="1">
            <a:spLocks/>
          </p:cNvSpPr>
          <p:nvPr/>
        </p:nvSpPr>
        <p:spPr bwMode="auto">
          <a:xfrm>
            <a:off x="833967" y="3947436"/>
            <a:ext cx="4284134" cy="710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60000"/>
              <a:buFont typeface="Wingdings" pitchFamily="2" charset="2"/>
              <a:buChar char="l"/>
              <a:defRPr kumimoji="1" sz="28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6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9pPr>
          </a:lstStyle>
          <a:p>
            <a:pPr>
              <a:spcBef>
                <a:spcPts val="1800"/>
              </a:spcBef>
              <a:buSzPct val="100000"/>
              <a:buFont typeface="Wingdings" pitchFamily="2" charset="2"/>
              <a:buBlip>
                <a:blip r:embed="rId4"/>
              </a:buBlip>
            </a:pPr>
            <a:r>
              <a:rPr lang="en-US" sz="2000" b="1" kern="0" dirty="0">
                <a:solidFill>
                  <a:srgbClr val="076C0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372.52</a:t>
            </a:r>
            <a:r>
              <a:rPr lang="hu-HU" sz="2000" b="1" kern="0" dirty="0">
                <a:solidFill>
                  <a:srgbClr val="076C0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en-US" sz="2000" b="1" kern="0" dirty="0">
                <a:solidFill>
                  <a:srgbClr val="076C0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hu-HU" sz="2000" b="1" kern="0" dirty="0">
                <a:solidFill>
                  <a:srgbClr val="076C0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000</a:t>
            </a:r>
            <a:r>
              <a:rPr lang="en-US" sz="2000" b="1" kern="0" dirty="0">
                <a:solidFill>
                  <a:srgbClr val="076C0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,- Ft </a:t>
            </a:r>
            <a:r>
              <a:rPr lang="hu-HU" sz="2000" b="1" kern="0" dirty="0">
                <a:solidFill>
                  <a:srgbClr val="076C07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        </a:t>
            </a:r>
            <a:r>
              <a:rPr lang="hu-HU" sz="1800" b="0" kern="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értékben nyújtott anyagi támogatást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B237567-3B67-4B5E-A31B-89F2E43DA4AA}"/>
              </a:ext>
            </a:extLst>
          </p:cNvPr>
          <p:cNvSpPr txBox="1">
            <a:spLocks/>
          </p:cNvSpPr>
          <p:nvPr/>
        </p:nvSpPr>
        <p:spPr bwMode="auto">
          <a:xfrm>
            <a:off x="833967" y="4704862"/>
            <a:ext cx="4284134" cy="710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60000"/>
              <a:buFont typeface="Wingdings" pitchFamily="2" charset="2"/>
              <a:buChar char="l"/>
              <a:defRPr kumimoji="1" sz="28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6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9pPr>
          </a:lstStyle>
          <a:p>
            <a:pPr>
              <a:spcBef>
                <a:spcPts val="1800"/>
              </a:spcBef>
              <a:buSzPct val="100000"/>
              <a:buFont typeface="Wingdings" pitchFamily="2" charset="2"/>
              <a:buBlip>
                <a:blip r:embed="rId4"/>
              </a:buBlip>
            </a:pPr>
            <a:r>
              <a:rPr lang="hu-HU" sz="2000" b="1" kern="0" dirty="0">
                <a:solidFill>
                  <a:srgbClr val="05740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11</a:t>
            </a:r>
            <a:r>
              <a:rPr lang="hu-HU" sz="1800" b="0" kern="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jótékonysági koncertet    rendezett</a:t>
            </a:r>
            <a:endParaRPr lang="en-US" sz="1800" b="0" kern="0" dirty="0">
              <a:solidFill>
                <a:srgbClr val="56565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1FD621D-CEB4-435E-83C2-486B7565571D}"/>
              </a:ext>
            </a:extLst>
          </p:cNvPr>
          <p:cNvSpPr txBox="1">
            <a:spLocks/>
          </p:cNvSpPr>
          <p:nvPr/>
        </p:nvSpPr>
        <p:spPr bwMode="auto">
          <a:xfrm>
            <a:off x="833967" y="5437229"/>
            <a:ext cx="4284134" cy="710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60000"/>
              <a:buFont typeface="Wingdings" pitchFamily="2" charset="2"/>
              <a:buChar char="l"/>
              <a:defRPr kumimoji="1" sz="28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6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SzPct val="50000"/>
              <a:buFont typeface="Wingdings" pitchFamily="2" charset="2"/>
              <a:buChar char="l"/>
              <a:defRPr kumimoji="1" sz="2000">
                <a:solidFill>
                  <a:srgbClr val="333333"/>
                </a:solidFill>
                <a:latin typeface="+mn-lt"/>
              </a:defRPr>
            </a:lvl9pPr>
          </a:lstStyle>
          <a:p>
            <a:pPr>
              <a:spcBef>
                <a:spcPts val="1800"/>
              </a:spcBef>
              <a:buSzPct val="100000"/>
              <a:buFont typeface="Wingdings" pitchFamily="2" charset="2"/>
              <a:buBlip>
                <a:blip r:embed="rId4"/>
              </a:buBlip>
            </a:pPr>
            <a:r>
              <a:rPr lang="hu-HU" sz="2000" b="1" kern="0" dirty="0">
                <a:solidFill>
                  <a:srgbClr val="05740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3300</a:t>
            </a:r>
            <a:r>
              <a:rPr lang="hu-HU" sz="1800" b="0" kern="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civil </a:t>
            </a:r>
            <a:r>
              <a:rPr lang="en-US" sz="1800" b="0" kern="0" dirty="0" err="1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szervezettel</a:t>
            </a:r>
            <a:r>
              <a:rPr lang="hu-HU" sz="1800" b="0" kern="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működött együtt</a:t>
            </a:r>
            <a:endParaRPr lang="en-US" sz="1800" b="0" kern="0" dirty="0">
              <a:solidFill>
                <a:srgbClr val="56565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Bef>
                <a:spcPts val="1800"/>
              </a:spcBef>
              <a:buFont typeface="Wingdings" pitchFamily="2" charset="2"/>
              <a:buBlip>
                <a:blip r:embed="rId4"/>
              </a:buBlip>
            </a:pPr>
            <a:endParaRPr lang="en-US" sz="1800" b="0" kern="0" dirty="0">
              <a:solidFill>
                <a:srgbClr val="56565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44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homály látható&#10;&#10;Automatikusan generált leírás">
            <a:extLst>
              <a:ext uri="{FF2B5EF4-FFF2-40B4-BE49-F238E27FC236}">
                <a16:creationId xmlns:a16="http://schemas.microsoft.com/office/drawing/2014/main" id="{E09E0216-238C-487A-8A54-DE1FC294849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697" y="881305"/>
            <a:ext cx="7383347" cy="5307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2B33E680-5C20-4E6B-ACF7-620E67F245FE}"/>
              </a:ext>
            </a:extLst>
          </p:cNvPr>
          <p:cNvSpPr txBox="1"/>
          <p:nvPr/>
        </p:nvSpPr>
        <p:spPr>
          <a:xfrm>
            <a:off x="1458915" y="1263472"/>
            <a:ext cx="6160910" cy="10876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200"/>
              </a:spcAft>
              <a:buClr>
                <a:srgbClr val="006600"/>
              </a:buClr>
              <a:buFont typeface="Wingdings" pitchFamily="2" charset="2"/>
              <a:defRPr kumimoji="1" sz="280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defRPr>
            </a:lvl1pPr>
            <a:lvl2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2pPr>
            <a:lvl3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3pPr>
            <a:lvl4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4pPr>
            <a:lvl5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r>
              <a:rPr lang="hu-HU" altLang="hu-HU" sz="3200" dirty="0">
                <a:solidFill>
                  <a:srgbClr val="006600"/>
                </a:solidFill>
                <a:latin typeface="Brush Script MT" panose="03060802040406070304" pitchFamily="66" charset="0"/>
              </a:rPr>
              <a:t>„</a:t>
            </a:r>
            <a:r>
              <a:rPr lang="hu-HU" altLang="hu-HU" sz="3600" dirty="0">
                <a:solidFill>
                  <a:srgbClr val="006600"/>
                </a:solidFill>
                <a:latin typeface="Brush Script MT" panose="03060802040406070304" pitchFamily="66" charset="0"/>
              </a:rPr>
              <a:t>Nagyobb boldogság adni, mint kapni.” </a:t>
            </a:r>
          </a:p>
          <a:p>
            <a:r>
              <a:rPr lang="hu-HU" altLang="hu-HU" sz="2400" dirty="0">
                <a:solidFill>
                  <a:srgbClr val="006600"/>
                </a:solidFill>
                <a:latin typeface="Brush Script MT" panose="03060802040406070304" pitchFamily="66" charset="0"/>
              </a:rPr>
              <a:t>                  	                     (ApCsel.20,35)</a:t>
            </a:r>
            <a:endParaRPr lang="hu-HU" sz="3200" dirty="0">
              <a:solidFill>
                <a:srgbClr val="006600"/>
              </a:solidFill>
              <a:latin typeface="Brush Script MT" panose="03060802040406070304" pitchFamily="66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6D84695C-93F2-4DF4-BB33-385A2AD60011}"/>
              </a:ext>
            </a:extLst>
          </p:cNvPr>
          <p:cNvSpPr txBox="1"/>
          <p:nvPr/>
        </p:nvSpPr>
        <p:spPr>
          <a:xfrm>
            <a:off x="833447" y="4907203"/>
            <a:ext cx="6313310" cy="33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5035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2">
            <a:extLst>
              <a:ext uri="{FF2B5EF4-FFF2-40B4-BE49-F238E27FC236}">
                <a16:creationId xmlns:a16="http://schemas.microsoft.com/office/drawing/2014/main" id="{C07EBF37-875A-4F08-8B70-D34F0044A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300" y="2848960"/>
            <a:ext cx="4343400" cy="55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defRPr sz="1200" b="1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>
              <a:defRPr sz="1200" b="1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>
              <a:defRPr sz="1200" b="1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>
              <a:defRPr sz="1200" b="1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>
              <a:defRPr sz="1200" b="1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hu-HU" sz="3000" b="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Köszönöm a figyelmüket!</a:t>
            </a:r>
            <a:endParaRPr lang="en-GB" altLang="hu-HU" sz="3000" b="0" dirty="0">
              <a:solidFill>
                <a:srgbClr val="56565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48780"/>
      </p:ext>
    </p:extLst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1">
            <a:extLst>
              <a:ext uri="{FF2B5EF4-FFF2-40B4-BE49-F238E27FC236}">
                <a16:creationId xmlns:a16="http://schemas.microsoft.com/office/drawing/2014/main" id="{FD823EA7-161B-4B11-B836-B940D82AF1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8200" y="2437553"/>
            <a:ext cx="4495799" cy="3177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Kép 3">
            <a:extLst>
              <a:ext uri="{FF2B5EF4-FFF2-40B4-BE49-F238E27FC236}">
                <a16:creationId xmlns:a16="http://schemas.microsoft.com/office/drawing/2014/main" id="{74DA6F2F-BB1A-4797-A46E-EDBB676335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67200" y="3124201"/>
            <a:ext cx="4648199" cy="3177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CC82445-5F61-4D6D-880C-1AB81592B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272" y="990606"/>
            <a:ext cx="8001000" cy="114299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  <a:spcAft>
                <a:spcPts val="200"/>
              </a:spcAft>
            </a:pPr>
            <a:r>
              <a:rPr lang="hu-HU" kern="120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„</a:t>
            </a:r>
            <a:r>
              <a:rPr lang="hu-HU" sz="2800" kern="120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Számos betegség kialakulása </a:t>
            </a:r>
            <a:br>
              <a:rPr lang="hu-HU" sz="2800" kern="120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hu-HU" sz="2800" kern="120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szervezetben mutatkozó nyomelemhiányra vezethető vissza</a:t>
            </a:r>
            <a:r>
              <a:rPr lang="hu-HU" kern="120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.” </a:t>
            </a:r>
            <a:br>
              <a:rPr lang="hu-HU" kern="120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 kern="1200" dirty="0">
              <a:solidFill>
                <a:srgbClr val="56565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9" name="Egyenes összekötő 8">
            <a:extLst>
              <a:ext uri="{FF2B5EF4-FFF2-40B4-BE49-F238E27FC236}">
                <a16:creationId xmlns:a16="http://schemas.microsoft.com/office/drawing/2014/main" id="{5814F09A-E3D9-4802-8039-701CA1A5E571}"/>
              </a:ext>
            </a:extLst>
          </p:cNvPr>
          <p:cNvCxnSpPr/>
          <p:nvPr/>
        </p:nvCxnSpPr>
        <p:spPr>
          <a:xfrm>
            <a:off x="467544" y="2133598"/>
            <a:ext cx="8676456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57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6B06834D-3E6D-3852-1970-15580F6F0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1020"/>
            <a:ext cx="8045717" cy="129538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r>
              <a:rPr lang="hu-HU" sz="2800" kern="120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1972. Megszületett a Béres Csepp</a:t>
            </a:r>
            <a:endParaRPr lang="en-US" sz="2800" kern="1200" dirty="0">
              <a:solidFill>
                <a:srgbClr val="56565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Kép 7" descr="A képen beltéri látható&#10;&#10;Automatikusan generált leírás">
            <a:extLst>
              <a:ext uri="{FF2B5EF4-FFF2-40B4-BE49-F238E27FC236}">
                <a16:creationId xmlns:a16="http://schemas.microsoft.com/office/drawing/2014/main" id="{BB772F51-F45B-4705-8CE1-560468CDC7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649" y="1600200"/>
            <a:ext cx="8297333" cy="4495800"/>
          </a:xfrm>
          <a:prstGeom prst="rect">
            <a:avLst/>
          </a:prstGeom>
          <a:noFill/>
        </p:spPr>
      </p:pic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69E35ACF-8973-42B5-860B-0A65616A72F2}"/>
              </a:ext>
            </a:extLst>
          </p:cNvPr>
          <p:cNvCxnSpPr/>
          <p:nvPr/>
        </p:nvCxnSpPr>
        <p:spPr>
          <a:xfrm>
            <a:off x="467544" y="1371600"/>
            <a:ext cx="8676456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239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981200"/>
            <a:ext cx="3924300" cy="4114800"/>
          </a:xfrm>
        </p:spPr>
        <p:txBody>
          <a:bodyPr/>
          <a:lstStyle/>
          <a:p>
            <a:endParaRPr lang="hu-HU" altLang="hu-HU" dirty="0"/>
          </a:p>
          <a:p>
            <a:endParaRPr lang="hu-HU" altLang="hu-HU" dirty="0"/>
          </a:p>
          <a:p>
            <a:endParaRPr lang="hu-HU" alt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71CD61B-DEEE-43AC-9D31-3987F817319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800" y="710709"/>
            <a:ext cx="4007057" cy="2842982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EF508441-135F-4A4A-B631-9495656F96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800" y="3521607"/>
            <a:ext cx="3978983" cy="2808594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B67A3A7E-FBCC-458A-9AED-D217CAB9F5C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2782" y="710709"/>
            <a:ext cx="4007701" cy="561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81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1681993"/>
              </p:ext>
            </p:extLst>
          </p:nvPr>
        </p:nvGraphicFramePr>
        <p:xfrm>
          <a:off x="895385" y="1417915"/>
          <a:ext cx="8035332" cy="255461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38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969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1161">
                <a:tc>
                  <a:txBody>
                    <a:bodyPr/>
                    <a:lstStyle/>
                    <a:p>
                      <a:r>
                        <a:rPr lang="hu-HU" sz="2000" i="0" cap="small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Alapítás</a:t>
                      </a:r>
                    </a:p>
                  </a:txBody>
                  <a:tcPr marT="45733" marB="45733" anchor="ctr">
                    <a:gradFill flip="none" rotWithShape="1">
                      <a:gsLst>
                        <a:gs pos="0">
                          <a:srgbClr val="008000">
                            <a:shade val="30000"/>
                            <a:satMod val="115000"/>
                          </a:srgbClr>
                        </a:gs>
                        <a:gs pos="50000">
                          <a:srgbClr val="008000">
                            <a:shade val="67500"/>
                            <a:satMod val="115000"/>
                          </a:srgbClr>
                        </a:gs>
                        <a:gs pos="100000">
                          <a:srgbClr val="00800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1989</a:t>
                      </a:r>
                    </a:p>
                  </a:txBody>
                  <a:tcPr marT="45733" marB="45733" anchor="ctr">
                    <a:gradFill flip="none" rotWithShape="1">
                      <a:gsLst>
                        <a:gs pos="0">
                          <a:srgbClr val="008000">
                            <a:shade val="30000"/>
                            <a:satMod val="115000"/>
                          </a:srgbClr>
                        </a:gs>
                        <a:gs pos="50000">
                          <a:srgbClr val="008000">
                            <a:shade val="67500"/>
                            <a:satMod val="115000"/>
                          </a:srgbClr>
                        </a:gs>
                        <a:gs pos="100000">
                          <a:srgbClr val="00800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161">
                <a:tc>
                  <a:txBody>
                    <a:bodyPr/>
                    <a:lstStyle/>
                    <a:p>
                      <a:r>
                        <a:rPr lang="hu-HU" sz="2000" i="0" cap="small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Tevékenység</a:t>
                      </a:r>
                    </a:p>
                  </a:txBody>
                  <a:tcPr marT="45733" marB="45733" anchor="ctr">
                    <a:gradFill flip="none" rotWithShape="1">
                      <a:gsLst>
                        <a:gs pos="0">
                          <a:srgbClr val="008000">
                            <a:shade val="30000"/>
                            <a:satMod val="115000"/>
                          </a:srgbClr>
                        </a:gs>
                        <a:gs pos="50000">
                          <a:srgbClr val="008000">
                            <a:shade val="67500"/>
                            <a:satMod val="115000"/>
                          </a:srgbClr>
                        </a:gs>
                        <a:gs pos="100000">
                          <a:srgbClr val="00800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Gyógyszergyártás és forgalmazás</a:t>
                      </a:r>
                    </a:p>
                  </a:txBody>
                  <a:tcPr marT="45733" marB="45733" anchor="ctr">
                    <a:gradFill flip="none" rotWithShape="1">
                      <a:gsLst>
                        <a:gs pos="0">
                          <a:srgbClr val="008000">
                            <a:shade val="30000"/>
                            <a:satMod val="115000"/>
                          </a:srgbClr>
                        </a:gs>
                        <a:gs pos="50000">
                          <a:srgbClr val="008000">
                            <a:shade val="67500"/>
                            <a:satMod val="115000"/>
                          </a:srgbClr>
                        </a:gs>
                        <a:gs pos="100000">
                          <a:srgbClr val="00800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050">
                <a:tc>
                  <a:txBody>
                    <a:bodyPr/>
                    <a:lstStyle/>
                    <a:p>
                      <a:r>
                        <a:rPr lang="hu-HU" sz="2000" b="0" cap="small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Alkalmazottak</a:t>
                      </a:r>
                    </a:p>
                  </a:txBody>
                  <a:tcPr marT="45721" marB="45721" anchor="ctr">
                    <a:gradFill flip="none" rotWithShape="1">
                      <a:gsLst>
                        <a:gs pos="0">
                          <a:srgbClr val="008000">
                            <a:shade val="30000"/>
                            <a:satMod val="115000"/>
                          </a:srgbClr>
                        </a:gs>
                        <a:gs pos="50000">
                          <a:srgbClr val="008000">
                            <a:shade val="67500"/>
                            <a:satMod val="115000"/>
                          </a:srgbClr>
                        </a:gs>
                        <a:gs pos="100000">
                          <a:srgbClr val="00800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800" b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582 fő</a:t>
                      </a:r>
                    </a:p>
                  </a:txBody>
                  <a:tcPr marT="45721" marB="45721" anchor="ctr">
                    <a:gradFill flip="none" rotWithShape="1">
                      <a:gsLst>
                        <a:gs pos="0">
                          <a:srgbClr val="008000">
                            <a:shade val="30000"/>
                            <a:satMod val="115000"/>
                          </a:srgbClr>
                        </a:gs>
                        <a:gs pos="50000">
                          <a:srgbClr val="008000">
                            <a:shade val="67500"/>
                            <a:satMod val="115000"/>
                          </a:srgbClr>
                        </a:gs>
                        <a:gs pos="100000">
                          <a:srgbClr val="00800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161">
                <a:tc>
                  <a:txBody>
                    <a:bodyPr/>
                    <a:lstStyle/>
                    <a:p>
                      <a:r>
                        <a:rPr lang="hu-HU" sz="2000" cap="small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Árbevétel</a:t>
                      </a:r>
                    </a:p>
                  </a:txBody>
                  <a:tcPr marT="45721" marB="45721" anchor="ctr">
                    <a:gradFill flip="none" rotWithShape="1">
                      <a:gsLst>
                        <a:gs pos="0">
                          <a:srgbClr val="008000">
                            <a:shade val="30000"/>
                            <a:satMod val="115000"/>
                          </a:srgbClr>
                        </a:gs>
                        <a:gs pos="50000">
                          <a:srgbClr val="008000">
                            <a:shade val="67500"/>
                            <a:satMod val="115000"/>
                          </a:srgbClr>
                        </a:gs>
                        <a:gs pos="100000">
                          <a:srgbClr val="00800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20 milliárd forint</a:t>
                      </a:r>
                    </a:p>
                  </a:txBody>
                  <a:tcPr marT="45721" marB="45721" anchor="ctr">
                    <a:gradFill flip="none" rotWithShape="1">
                      <a:gsLst>
                        <a:gs pos="0">
                          <a:srgbClr val="008000">
                            <a:shade val="30000"/>
                            <a:satMod val="115000"/>
                          </a:srgbClr>
                        </a:gs>
                        <a:gs pos="50000">
                          <a:srgbClr val="008000">
                            <a:shade val="67500"/>
                            <a:satMod val="115000"/>
                          </a:srgbClr>
                        </a:gs>
                        <a:gs pos="100000">
                          <a:srgbClr val="00800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537">
                <a:tc>
                  <a:txBody>
                    <a:bodyPr/>
                    <a:lstStyle/>
                    <a:p>
                      <a:r>
                        <a:rPr lang="hu-HU" sz="2000" cap="small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célkitűzés</a:t>
                      </a:r>
                    </a:p>
                  </a:txBody>
                  <a:tcPr marT="45721" marB="45721" anchor="ctr">
                    <a:gradFill flip="none" rotWithShape="1">
                      <a:gsLst>
                        <a:gs pos="0">
                          <a:srgbClr val="008000">
                            <a:shade val="30000"/>
                            <a:satMod val="115000"/>
                          </a:srgbClr>
                        </a:gs>
                        <a:gs pos="50000">
                          <a:srgbClr val="008000">
                            <a:shade val="67500"/>
                            <a:satMod val="115000"/>
                          </a:srgbClr>
                        </a:gs>
                        <a:gs pos="100000">
                          <a:srgbClr val="00800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Sikeres gazdasági tevékenység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hu-HU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Társadalmi hasznosság</a:t>
                      </a:r>
                    </a:p>
                  </a:txBody>
                  <a:tcPr marT="45721" marB="45721" anchor="ctr">
                    <a:gradFill flip="none" rotWithShape="1">
                      <a:gsLst>
                        <a:gs pos="0">
                          <a:srgbClr val="008000">
                            <a:shade val="30000"/>
                            <a:satMod val="115000"/>
                          </a:srgbClr>
                        </a:gs>
                        <a:gs pos="50000">
                          <a:srgbClr val="008000">
                            <a:shade val="67500"/>
                            <a:satMod val="115000"/>
                          </a:srgbClr>
                        </a:gs>
                        <a:gs pos="100000">
                          <a:srgbClr val="00800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Szövegdoboz 4">
            <a:extLst>
              <a:ext uri="{FF2B5EF4-FFF2-40B4-BE49-F238E27FC236}">
                <a16:creationId xmlns:a16="http://schemas.microsoft.com/office/drawing/2014/main" id="{510200E2-B411-4A8F-B6AD-F5196D9520A1}"/>
              </a:ext>
            </a:extLst>
          </p:cNvPr>
          <p:cNvSpPr txBox="1"/>
          <p:nvPr/>
        </p:nvSpPr>
        <p:spPr>
          <a:xfrm>
            <a:off x="796332" y="304807"/>
            <a:ext cx="8077200" cy="130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+mj-lt"/>
                <a:ea typeface="+mj-ea"/>
                <a:cs typeface="+mj-cs"/>
              </a:defRPr>
            </a:lvl1pPr>
            <a:lvl2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2pPr>
            <a:lvl3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3pPr>
            <a:lvl4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4pPr>
            <a:lvl5pPr>
              <a:lnSpc>
                <a:spcPct val="70000"/>
              </a:lnSpc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r>
              <a:rPr lang="hu-HU" sz="2800" dirty="0">
                <a:solidFill>
                  <a:srgbClr val="56565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Béres Gyógyszergyár Zrt.</a:t>
            </a:r>
          </a:p>
        </p:txBody>
      </p:sp>
      <p:pic>
        <p:nvPicPr>
          <p:cNvPr id="3" name="Kép 2" descr="A képen szöveg, égbolt, kültéri, út látható&#10;&#10;Automatikusan generált leírás">
            <a:extLst>
              <a:ext uri="{FF2B5EF4-FFF2-40B4-BE49-F238E27FC236}">
                <a16:creationId xmlns:a16="http://schemas.microsoft.com/office/drawing/2014/main" id="{2BDE2ECB-B8B4-4701-BECA-5110D028A68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7777" y="3966364"/>
            <a:ext cx="2742497" cy="2117304"/>
          </a:xfrm>
          <a:prstGeom prst="rect">
            <a:avLst/>
          </a:prstGeom>
        </p:spPr>
      </p:pic>
      <p:pic>
        <p:nvPicPr>
          <p:cNvPr id="7" name="Kép 6" descr="A képen szöveg, beltéri látható&#10;&#10;Automatikusan generált leírás">
            <a:extLst>
              <a:ext uri="{FF2B5EF4-FFF2-40B4-BE49-F238E27FC236}">
                <a16:creationId xmlns:a16="http://schemas.microsoft.com/office/drawing/2014/main" id="{026C0436-9347-4014-8795-CF00CD22D55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3210" y="3972530"/>
            <a:ext cx="2742497" cy="2117304"/>
          </a:xfrm>
          <a:prstGeom prst="rect">
            <a:avLst/>
          </a:prstGeom>
        </p:spPr>
      </p:pic>
      <p:pic>
        <p:nvPicPr>
          <p:cNvPr id="9" name="Kép 8" descr="A képen épület, kültéri, égbolt, ház látható&#10;&#10;Automatikusan generált leírás">
            <a:extLst>
              <a:ext uri="{FF2B5EF4-FFF2-40B4-BE49-F238E27FC236}">
                <a16:creationId xmlns:a16="http://schemas.microsoft.com/office/drawing/2014/main" id="{F4549D84-42D8-4AA0-9B05-C6C6332CC6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385" y="3972530"/>
            <a:ext cx="2752940" cy="2117304"/>
          </a:xfrm>
          <a:prstGeom prst="rect">
            <a:avLst/>
          </a:prstGeom>
        </p:spPr>
      </p:pic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53F181A0-2485-438F-83B1-5583F666D9B6}"/>
              </a:ext>
            </a:extLst>
          </p:cNvPr>
          <p:cNvCxnSpPr/>
          <p:nvPr/>
        </p:nvCxnSpPr>
        <p:spPr>
          <a:xfrm>
            <a:off x="467544" y="1295400"/>
            <a:ext cx="8676456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11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701960" y="484636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hu-HU" altLang="hu-HU" sz="2800" kern="0" dirty="0">
                <a:solidFill>
                  <a:srgbClr val="565656"/>
                </a:solidFill>
                <a:latin typeface="Cambria" panose="02040503050406030204" pitchFamily="18" charset="0"/>
              </a:rPr>
              <a:t>Hitvallásunk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90972" y="1780029"/>
            <a:ext cx="8229600" cy="4863512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txBody>
          <a:bodyPr wrap="square" lIns="92075" tIns="46038" rIns="92075" bIns="46038">
            <a:spAutoFit/>
          </a:bodyPr>
          <a:lstStyle>
            <a:lvl1pPr>
              <a:defRPr sz="1200" b="1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>
              <a:defRPr sz="1200" b="1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>
              <a:defRPr sz="1200" b="1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>
              <a:defRPr sz="1200" b="1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>
              <a:defRPr sz="1200" b="1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marL="180000">
              <a:spcBef>
                <a:spcPts val="1200"/>
              </a:spcBef>
              <a:defRPr/>
            </a:pPr>
            <a:endParaRPr lang="hu-HU" b="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marL="180000">
              <a:spcBef>
                <a:spcPts val="1200"/>
              </a:spcBef>
              <a:defRPr/>
            </a:pPr>
            <a:r>
              <a:rPr lang="hu-HU" sz="2800" b="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„A gondolat legyen jó és igaz: </a:t>
            </a:r>
          </a:p>
          <a:p>
            <a:pPr marL="180000">
              <a:spcBef>
                <a:spcPts val="0"/>
              </a:spcBef>
              <a:defRPr/>
            </a:pPr>
            <a:r>
              <a:rPr lang="hu-HU" sz="2800" b="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 természettel harmóniában </a:t>
            </a:r>
          </a:p>
          <a:p>
            <a:pPr marL="180000">
              <a:spcBef>
                <a:spcPts val="0"/>
              </a:spcBef>
              <a:defRPr/>
            </a:pPr>
            <a:r>
              <a:rPr lang="hu-HU" sz="2800" b="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tégy az Ember érdekében, </a:t>
            </a:r>
          </a:p>
          <a:p>
            <a:pPr marL="180000">
              <a:spcBef>
                <a:spcPts val="0"/>
              </a:spcBef>
              <a:defRPr/>
            </a:pPr>
            <a:r>
              <a:rPr lang="hu-HU" sz="2800" b="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gyógyíts anélkül, hogy ártanál, </a:t>
            </a:r>
          </a:p>
          <a:p>
            <a:pPr marL="180000">
              <a:spcBef>
                <a:spcPts val="0"/>
              </a:spcBef>
              <a:defRPr/>
            </a:pPr>
            <a:r>
              <a:rPr lang="hu-HU" sz="2800" b="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társadalmi és</a:t>
            </a:r>
          </a:p>
          <a:p>
            <a:pPr marL="180000">
              <a:spcBef>
                <a:spcPts val="0"/>
              </a:spcBef>
              <a:defRPr/>
            </a:pPr>
            <a:r>
              <a:rPr lang="hu-HU" sz="2800" b="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nemzeti felelősségtudattal, </a:t>
            </a:r>
          </a:p>
          <a:p>
            <a:pPr marL="180000">
              <a:spcBef>
                <a:spcPts val="0"/>
              </a:spcBef>
              <a:defRPr/>
            </a:pPr>
            <a:r>
              <a:rPr lang="hu-HU" sz="2800" b="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szorgalommal bizonyítsd igazad, </a:t>
            </a:r>
          </a:p>
          <a:p>
            <a:pPr marL="180000">
              <a:spcBef>
                <a:spcPts val="0"/>
              </a:spcBef>
              <a:defRPr/>
            </a:pPr>
            <a:r>
              <a:rPr lang="hu-HU" sz="2800" b="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munkád erkölcsi és anyagi hasznosságát.”</a:t>
            </a:r>
          </a:p>
          <a:p>
            <a:pPr marL="180000">
              <a:spcBef>
                <a:spcPts val="0"/>
              </a:spcBef>
              <a:defRPr/>
            </a:pPr>
            <a:endParaRPr lang="hu-HU" b="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hu-HU" sz="2800" b="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					</a:t>
            </a:r>
            <a:r>
              <a:rPr lang="hu-HU" sz="2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Id. Dr. Béres József</a:t>
            </a:r>
          </a:p>
          <a:p>
            <a:pPr algn="ctr">
              <a:spcBef>
                <a:spcPts val="0"/>
              </a:spcBef>
              <a:defRPr/>
            </a:pPr>
            <a:endParaRPr lang="hu-HU" sz="24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4" name="Téglalap 3"/>
          <p:cNvSpPr/>
          <p:nvPr/>
        </p:nvSpPr>
        <p:spPr bwMode="auto">
          <a:xfrm>
            <a:off x="5698800" y="591000"/>
            <a:ext cx="2988000" cy="3600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sz="1200" b="1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CACAFF1E-C9BB-4D0B-A852-C71C603EA876}"/>
              </a:ext>
            </a:extLst>
          </p:cNvPr>
          <p:cNvCxnSpPr/>
          <p:nvPr/>
        </p:nvCxnSpPr>
        <p:spPr>
          <a:xfrm>
            <a:off x="467544" y="1295400"/>
            <a:ext cx="8676456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Kép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5906" y="611187"/>
            <a:ext cx="3000894" cy="3784021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58359"/>
              </p:ext>
            </p:extLst>
          </p:nvPr>
        </p:nvGraphicFramePr>
        <p:xfrm>
          <a:off x="838200" y="723900"/>
          <a:ext cx="8001000" cy="5829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93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3600" b="0" i="1" u="non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</a:rPr>
                        <a:t>„Fiam, ha segítséget ké</a:t>
                      </a:r>
                      <a:r>
                        <a:rPr lang="hu-HU" sz="3600" b="0" i="1" u="none" kern="1200" cap="none" baseline="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</a:t>
                      </a:r>
                      <a:r>
                        <a:rPr lang="hu-HU" sz="3600" b="0" i="1" u="non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</a:rPr>
                        <a:t>nek tőled,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3600" b="0" i="1" u="non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</a:rPr>
                        <a:t>és te tudsz segíteni, akkor azt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3600" b="0" i="1" u="non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</a:rPr>
                        <a:t>megtenni kötelességed.”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3600" b="0" i="1" u="non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anose="02040503050406030204" pitchFamily="18" charset="0"/>
                        </a:rPr>
                        <a:t>        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800" b="0" i="0" u="none" cap="none" baseline="0" dirty="0">
                          <a:effectLst/>
                          <a:latin typeface="Cambria" panose="02040503050406030204" pitchFamily="18" charset="0"/>
                        </a:rPr>
                        <a:t>                            Id. Dr. Béres József édesanyja </a:t>
                      </a:r>
                    </a:p>
                  </a:txBody>
                  <a:tcPr marT="45711" marB="45711" anchor="ctr">
                    <a:gradFill flip="none" rotWithShape="1">
                      <a:gsLst>
                        <a:gs pos="0">
                          <a:srgbClr val="008000">
                            <a:shade val="30000"/>
                            <a:satMod val="115000"/>
                          </a:srgbClr>
                        </a:gs>
                        <a:gs pos="50000">
                          <a:srgbClr val="008000">
                            <a:shade val="67500"/>
                            <a:satMod val="115000"/>
                          </a:srgbClr>
                        </a:gs>
                        <a:gs pos="100000">
                          <a:srgbClr val="008000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37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05272" y="4572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2pPr>
            <a:lvl3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3pPr>
            <a:lvl4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4pPr>
            <a:lvl5pPr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5pPr>
            <a:lvl6pPr marL="4572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6pPr>
            <a:lvl7pPr marL="9144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7pPr>
            <a:lvl8pPr marL="13716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8pPr>
            <a:lvl9pPr marL="1828800" algn="l" rtl="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defRPr kumimoji="1" sz="3200" b="1">
                <a:solidFill>
                  <a:srgbClr val="808080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hu-HU" altLang="hu-HU" sz="2800" kern="0" dirty="0">
                <a:solidFill>
                  <a:srgbClr val="565656"/>
                </a:solidFill>
                <a:latin typeface="Cambria" panose="02040503050406030204" pitchFamily="18" charset="0"/>
              </a:rPr>
              <a:t>A Béres Alapítvány működési területei</a:t>
            </a:r>
          </a:p>
        </p:txBody>
      </p:sp>
      <p:cxnSp>
        <p:nvCxnSpPr>
          <p:cNvPr id="5" name="Egyenes összekötő 4"/>
          <p:cNvCxnSpPr/>
          <p:nvPr/>
        </p:nvCxnSpPr>
        <p:spPr>
          <a:xfrm>
            <a:off x="467544" y="1412776"/>
            <a:ext cx="8676456" cy="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1012415D-CA89-4030-BE42-9D9E40928C26}"/>
              </a:ext>
            </a:extLst>
          </p:cNvPr>
          <p:cNvSpPr txBox="1"/>
          <p:nvPr/>
        </p:nvSpPr>
        <p:spPr>
          <a:xfrm>
            <a:off x="942473" y="1938471"/>
            <a:ext cx="6313310" cy="59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hu-HU" sz="2400" dirty="0">
                <a:solidFill>
                  <a:srgbClr val="05740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Egészségvédelem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3F0D496-CA70-4628-8BFD-479E8381C0A1}"/>
              </a:ext>
            </a:extLst>
          </p:cNvPr>
          <p:cNvSpPr txBox="1"/>
          <p:nvPr/>
        </p:nvSpPr>
        <p:spPr>
          <a:xfrm>
            <a:off x="950135" y="3191201"/>
            <a:ext cx="6313310" cy="59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hu-HU" sz="2400" dirty="0">
                <a:solidFill>
                  <a:srgbClr val="CC8E3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Béres a daganatos betegekért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DC4187DC-3807-4D56-B6F4-F5AE07FEB407}"/>
              </a:ext>
            </a:extLst>
          </p:cNvPr>
          <p:cNvSpPr txBox="1"/>
          <p:nvPr/>
        </p:nvSpPr>
        <p:spPr>
          <a:xfrm>
            <a:off x="950135" y="3849475"/>
            <a:ext cx="6313310" cy="59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hu-HU" sz="2400" dirty="0">
                <a:solidFill>
                  <a:srgbClr val="05740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Béres a magyar oktatásért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EBE7F8EB-A734-4C52-9534-30CA5721B7ED}"/>
              </a:ext>
            </a:extLst>
          </p:cNvPr>
          <p:cNvSpPr txBox="1"/>
          <p:nvPr/>
        </p:nvSpPr>
        <p:spPr>
          <a:xfrm>
            <a:off x="950135" y="4480880"/>
            <a:ext cx="6313310" cy="59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hu-HU" sz="2400" dirty="0">
                <a:solidFill>
                  <a:srgbClr val="05740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Béres a magyar kultúráért</a:t>
            </a:r>
          </a:p>
        </p:txBody>
      </p:sp>
      <p:pic>
        <p:nvPicPr>
          <p:cNvPr id="16" name="Kép 15" descr="A képen személy, kültéri, állás látható&#10;&#10;Automatikusan generált leírás">
            <a:extLst>
              <a:ext uri="{FF2B5EF4-FFF2-40B4-BE49-F238E27FC236}">
                <a16:creationId xmlns:a16="http://schemas.microsoft.com/office/drawing/2014/main" id="{FDBCBBE0-E29F-41BF-9B1C-729CCC08D7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6098" y="1915555"/>
            <a:ext cx="3159371" cy="3546394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E7DB5FD0-D6B0-40B8-919C-7B6F6C9B9632}"/>
              </a:ext>
            </a:extLst>
          </p:cNvPr>
          <p:cNvSpPr txBox="1"/>
          <p:nvPr/>
        </p:nvSpPr>
        <p:spPr>
          <a:xfrm>
            <a:off x="942473" y="2564836"/>
            <a:ext cx="6313310" cy="59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hu-HU" sz="2400" dirty="0">
                <a:solidFill>
                  <a:srgbClr val="05740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Rászorulók segítése</a:t>
            </a:r>
          </a:p>
        </p:txBody>
      </p:sp>
    </p:spTree>
    <p:extLst>
      <p:ext uri="{BB962C8B-B14F-4D97-AF65-F5344CB8AC3E}">
        <p14:creationId xmlns:p14="http://schemas.microsoft.com/office/powerpoint/2010/main" val="127238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Generic (Standard)">
  <a:themeElements>
    <a:clrScheme name="Generic (Standard).pot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Generic (Standard).pot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eneric (Standard).pot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(Standard).pot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(Standard).pot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21151</TotalTime>
  <Words>347</Words>
  <Application>Microsoft Office PowerPoint</Application>
  <PresentationFormat>On-screen Show (4:3)</PresentationFormat>
  <Paragraphs>122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Wingdings</vt:lpstr>
      <vt:lpstr>Arial Narrow</vt:lpstr>
      <vt:lpstr>Arial</vt:lpstr>
      <vt:lpstr>Times New Roman</vt:lpstr>
      <vt:lpstr>Cambria</vt:lpstr>
      <vt:lpstr>Brush Script MT</vt:lpstr>
      <vt:lpstr>Plantagenet Cherokee</vt:lpstr>
      <vt:lpstr>Generic (Standard)</vt:lpstr>
      <vt:lpstr>PowerPoint Presentation</vt:lpstr>
      <vt:lpstr>PowerPoint Presentation</vt:lpstr>
      <vt:lpstr>„Számos betegség kialakulása  a szervezetben mutatkozó nyomelemhiányra vezethető vissza.”  </vt:lpstr>
      <vt:lpstr>1972. Megszületett a Béres Csepp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Termékadományok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Béres Alapítvány eddig… </vt:lpstr>
      <vt:lpstr>PowerPoint Presentation</vt:lpstr>
      <vt:lpstr>PowerPoint Presentation</vt:lpstr>
    </vt:vector>
  </TitlesOfParts>
  <Company>BeresRt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</dc:title>
  <dc:creator>Admin</dc:creator>
  <cp:lastModifiedBy>SNIN Project</cp:lastModifiedBy>
  <cp:revision>1237</cp:revision>
  <cp:lastPrinted>2013-03-18T10:54:07Z</cp:lastPrinted>
  <dcterms:created xsi:type="dcterms:W3CDTF">2001-10-15T17:19:41Z</dcterms:created>
  <dcterms:modified xsi:type="dcterms:W3CDTF">2022-04-12T07:44:51Z</dcterms:modified>
</cp:coreProperties>
</file>