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8" r:id="rId2"/>
    <p:sldId id="286" r:id="rId3"/>
    <p:sldId id="281" r:id="rId4"/>
    <p:sldId id="287" r:id="rId5"/>
    <p:sldId id="283" r:id="rId6"/>
    <p:sldId id="280" r:id="rId7"/>
    <p:sldId id="284" r:id="rId8"/>
    <p:sldId id="271" r:id="rId9"/>
    <p:sldId id="272" r:id="rId10"/>
    <p:sldId id="261" r:id="rId11"/>
    <p:sldId id="260" r:id="rId12"/>
    <p:sldId id="279" r:id="rId13"/>
    <p:sldId id="285" r:id="rId14"/>
    <p:sldId id="262" r:id="rId15"/>
    <p:sldId id="290" r:id="rId16"/>
    <p:sldId id="273" r:id="rId17"/>
    <p:sldId id="289" r:id="rId18"/>
    <p:sldId id="288" r:id="rId19"/>
    <p:sldId id="275" r:id="rId20"/>
    <p:sldId id="263" r:id="rId21"/>
    <p:sldId id="276" r:id="rId22"/>
    <p:sldId id="291" r:id="rId23"/>
  </p:sldIdLst>
  <p:sldSz cx="12192000" cy="6858000"/>
  <p:notesSz cx="7099300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660"/>
    <a:srgbClr val="DE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265" autoAdjust="0"/>
  </p:normalViewPr>
  <p:slideViewPr>
    <p:cSldViewPr snapToGrid="0">
      <p:cViewPr varScale="1">
        <p:scale>
          <a:sx n="81" d="100"/>
          <a:sy n="81" d="100"/>
        </p:scale>
        <p:origin x="701" y="72"/>
      </p:cViewPr>
      <p:guideLst/>
    </p:cSldViewPr>
  </p:slideViewPr>
  <p:outlineViewPr>
    <p:cViewPr>
      <p:scale>
        <a:sx n="33" d="100"/>
        <a:sy n="33" d="100"/>
      </p:scale>
      <p:origin x="0" y="-225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287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3508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7524FAF9-0ADB-422F-8D11-9B054A8B6A1B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2038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8"/>
          </a:xfrm>
          <a:prstGeom prst="rect">
            <a:avLst/>
          </a:prstGeom>
        </p:spPr>
        <p:txBody>
          <a:bodyPr vert="horz" lIns="99044" tIns="49522" rIns="99044" bIns="49522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EC04A6F4-261F-492B-BF9B-F9E5AA99E3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9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154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521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53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7661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37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049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680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294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423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879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98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9731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859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712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985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25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04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846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4895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372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235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4A6F4-261F-492B-BF9B-F9E5AA99E34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76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EFC94F-D1BE-4FD5-86E9-5C5AD08A5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6AC6132-920D-4299-ABF2-8A457FAC6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2A59576-B977-4CD2-A135-F3478F9F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14DC1E-EFB9-41B0-94B7-49BF6299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F01108C-039F-4ADB-A49D-CA2EF831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193B0A-D263-4AA2-8D67-9BE48D8D0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AD35C8E-5667-4F0A-B134-43FFB45E4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6BB87C-42E8-4D5F-B5B2-27C40B7D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613942-9572-426C-ADED-498EE2EA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898644-1473-4E39-AD48-9717AE08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3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1D4F5FD-AFC9-44F4-83CA-8734F58CE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A98CE1A-950E-4E43-B766-36E1D223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9B052F7-0931-4722-BF38-104727D2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8E011A-57EC-43E6-8699-5AC008BD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399965-057C-4BC4-A661-B471504E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73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E1656-8CC2-4A16-A9AD-387F4CE0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59A86D-C75F-4491-88DB-B884848C0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C5F544-F854-48D3-8AC4-68520AEA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3586D9-EF0A-48E3-AA91-98A5E1CA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A55306E-AB91-4518-A897-79419CEF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06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4C26DC-2E96-4EEF-9365-EF32268C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29D3ED-B83B-4406-887D-B4123F699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64858A7-A46E-441F-9AA0-AB9C3841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E5664B-83B8-4BAA-9BDF-F5B1EFC5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194FA44-BB8E-4A2D-B3E0-915D1441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229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7DAB08-FDBA-49AF-8065-B28CB803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52B0B2-185D-4B6F-AE76-183DD0811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8FD31F0-31FF-433E-95C5-59CA4BE22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230F13-7231-4AAB-AACE-D8C7DA17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9D7EEC-01FE-471A-ADDF-026B7BC9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40C99C4-5808-4ED8-A832-88399948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72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901EC7-439F-413B-9AA4-111F9AAE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CEC1DE0-B10F-4D99-9B08-A3E3EC3FD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A7E1878-A0FB-4C36-B9C1-09B868EE6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43837B4-3105-4F0E-98AC-A238F1B54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FE7C439-B257-448C-BD69-3C7DA1097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9281E8D-9B76-4DB9-838C-ECA63CD9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0D302AE-EB29-47B5-9FF2-0D9842BF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B021154-C78F-4C91-AEC7-5432B7BD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65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D4603-4AE7-43C0-B7DE-854441F4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96E4F1F-6200-446A-9DDA-E639C37C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F6E8362-A1A6-44E5-9AF0-5393B4B4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AC7F82F-3B25-4842-A677-E89C42AE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38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FF0DCDB-D99F-46F7-A8C0-1C6F205E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05E2071-E5C5-4C1B-A68C-02E46D3D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288F7EF-2FFA-46C1-A40D-D7648720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359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7F2B21-0AA6-400D-9679-40E222DD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7DD83F-FC2D-4560-B7C2-765516091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2288691-A334-47A5-B184-C71ACB6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8659989-EDC0-4932-90E2-F5AFC9DF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887915-6954-4C62-A8A8-7D24FFF0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4B3341C-68C1-44A3-BA9E-094C2529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27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A8F39B-C305-49C1-AECC-E512BBF1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215FBED-A40B-4385-AFDD-2A0B33FC8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7873760-A6D9-4A2F-A8FB-C43A68CE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837CA1C-7E5E-44C1-AAED-2EC70A4E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BE25EC3-CC7D-4AD1-AC35-536ACCB1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FC153AE-D169-4313-966C-00B61EC4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87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1F1F7089-AB34-4280-86D7-98DDC581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942B5FF-77CC-4AFB-8ED0-821C00EA8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563D691-07BD-4203-A6DA-ED1C40993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6B4A-5413-4BF6-923C-91CBE725C116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8949187-0564-4F19-BE0F-0B6EEBD10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CF836BB-3046-46C9-B675-2FBBA58D5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83A5B-1EA5-474C-BF33-2239F83E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65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052099-6887-41DE-B20B-DEDA71EF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937" y="1710667"/>
            <a:ext cx="1051560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DE368C"/>
                </a:solidFill>
                <a:latin typeface="Comforta"/>
              </a:rPr>
              <a:t>A mediátor szerepe az egészségtudatosság formálásában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80CDFEC-2E58-4868-B295-44A8FEDA53EE}"/>
              </a:ext>
            </a:extLst>
          </p:cNvPr>
          <p:cNvSpPr txBox="1"/>
          <p:nvPr/>
        </p:nvSpPr>
        <p:spPr>
          <a:xfrm>
            <a:off x="1545021" y="4685667"/>
            <a:ext cx="6767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b="1" i="1" dirty="0">
                <a:solidFill>
                  <a:srgbClr val="1A3660"/>
                </a:solidFill>
                <a:latin typeface="+mj-lt"/>
              </a:rPr>
              <a:t>Kiss Katalin</a:t>
            </a:r>
          </a:p>
          <a:p>
            <a:pPr algn="r"/>
            <a:r>
              <a:rPr lang="hu-HU" sz="2000" i="1" dirty="0">
                <a:solidFill>
                  <a:srgbClr val="1A3660"/>
                </a:solidFill>
                <a:latin typeface="+mj-lt"/>
              </a:rPr>
              <a:t>az Igazságügyi Minisztérium névjegyzékében szereplő közvetítő,</a:t>
            </a:r>
          </a:p>
          <a:p>
            <a:pPr algn="r"/>
            <a:r>
              <a:rPr lang="hu-HU" sz="2000" i="1" dirty="0">
                <a:solidFill>
                  <a:srgbClr val="1A3660"/>
                </a:solidFill>
                <a:latin typeface="+mj-lt"/>
              </a:rPr>
              <a:t>az Országos </a:t>
            </a:r>
            <a:r>
              <a:rPr lang="hu-HU" sz="2000" i="1" dirty="0" err="1">
                <a:solidFill>
                  <a:srgbClr val="1A3660"/>
                </a:solidFill>
                <a:latin typeface="+mj-lt"/>
              </a:rPr>
              <a:t>Mediációs</a:t>
            </a:r>
            <a:r>
              <a:rPr lang="hu-HU" sz="2000" i="1" dirty="0">
                <a:solidFill>
                  <a:srgbClr val="1A3660"/>
                </a:solidFill>
                <a:latin typeface="+mj-lt"/>
              </a:rPr>
              <a:t> Egyesület (OME) tagja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7FD75BA6-8EF7-4817-8903-5961A2BB500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9469" y="4264049"/>
            <a:ext cx="2649851" cy="176656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09A42303-3D31-417F-B3EB-4686ECABB744}"/>
              </a:ext>
            </a:extLst>
          </p:cNvPr>
          <p:cNvSpPr txBox="1"/>
          <p:nvPr/>
        </p:nvSpPr>
        <p:spPr>
          <a:xfrm>
            <a:off x="3007239" y="3326974"/>
            <a:ext cx="666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1A3660"/>
                </a:solidFill>
              </a:rPr>
              <a:t>„Tegyük szerethetővé a rákellenes életmódot!” konferencia</a:t>
            </a:r>
          </a:p>
          <a:p>
            <a:pPr algn="ctr"/>
            <a:r>
              <a:rPr lang="hu-HU" dirty="0">
                <a:solidFill>
                  <a:srgbClr val="1A3660"/>
                </a:solidFill>
              </a:rPr>
              <a:t>Budapest, 2022. április 08.</a:t>
            </a:r>
          </a:p>
        </p:txBody>
      </p:sp>
    </p:spTree>
    <p:extLst>
      <p:ext uri="{BB962C8B-B14F-4D97-AF65-F5344CB8AC3E}">
        <p14:creationId xmlns:p14="http://schemas.microsoft.com/office/powerpoint/2010/main" val="88871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F3E3DD-E0E9-4D05-A84A-33E8C86CB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>
                <a:solidFill>
                  <a:srgbClr val="DE368C"/>
                </a:solidFill>
              </a:rPr>
              <a:t>„GONDOLATI HIGIÉNIA”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45261C-555F-4D35-855F-078F12B33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 konfliktusmegelőzés sokkal hatékonyabb megoldásokat kínál, mint magában a kirobbant konfliktusban valamiféle megoldást találni!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 mediáció az egészségmegőrzés eszközeként, prevenció („MEGELŐZŐ MEDIÁCIÓ”)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 megoldatlan, rejtett, hosszú ideje kínzó konfliktusok, „egyet nem értések” eredménye: negatív hatások, álmatlanság, feszültség, stressz, testi és/vagy lelki tünetek.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Ha felismertük, kérjünk segítséget!</a:t>
            </a:r>
          </a:p>
          <a:p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DE368C"/>
                </a:solidFill>
                <a:latin typeface="+mj-lt"/>
              </a:rPr>
              <a:t>Előzzük meg a konfliktusokat – őrizzük meg egészségünket!</a:t>
            </a:r>
          </a:p>
        </p:txBody>
      </p:sp>
    </p:spTree>
    <p:extLst>
      <p:ext uri="{BB962C8B-B14F-4D97-AF65-F5344CB8AC3E}">
        <p14:creationId xmlns:p14="http://schemas.microsoft.com/office/powerpoint/2010/main" val="93492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yamatábra: Bekötés 8">
            <a:extLst>
              <a:ext uri="{FF2B5EF4-FFF2-40B4-BE49-F238E27FC236}">
                <a16:creationId xmlns:a16="http://schemas.microsoft.com/office/drawing/2014/main" id="{9BD1AD67-943C-441B-9FC7-A0C240A5DAB3}"/>
              </a:ext>
            </a:extLst>
          </p:cNvPr>
          <p:cNvSpPr/>
          <p:nvPr/>
        </p:nvSpPr>
        <p:spPr>
          <a:xfrm>
            <a:off x="4842641" y="3756890"/>
            <a:ext cx="2679700" cy="2776127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igények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0" dirty="0">
                <a:solidFill>
                  <a:sysClr val="windowText" lastClr="000000"/>
                </a:solidFill>
                <a:latin typeface="Calibri" panose="020F0502020204030204"/>
              </a:rPr>
              <a:t>szükségletek</a:t>
            </a: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yamatábra: Bekötés 7">
            <a:extLst>
              <a:ext uri="{FF2B5EF4-FFF2-40B4-BE49-F238E27FC236}">
                <a16:creationId xmlns:a16="http://schemas.microsoft.com/office/drawing/2014/main" id="{D7EA4790-28B6-45E2-BC92-7F22DFC5C4CB}"/>
              </a:ext>
            </a:extLst>
          </p:cNvPr>
          <p:cNvSpPr/>
          <p:nvPr/>
        </p:nvSpPr>
        <p:spPr>
          <a:xfrm>
            <a:off x="5236341" y="3875966"/>
            <a:ext cx="1892300" cy="1825761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 G Y É N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4975E50-603D-476D-8DA4-DF075859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5856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1A3660"/>
                </a:solidFill>
              </a:rPr>
              <a:t>Előzzük meg a konfliktusokat!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76B259-D593-4705-BC3B-9B230B1B9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993" y="2202082"/>
            <a:ext cx="1803400" cy="1603374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CSALÁD 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- közeli hozzátartozók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- különélő hozzátartozók</a:t>
            </a:r>
          </a:p>
        </p:txBody>
      </p:sp>
      <p:sp>
        <p:nvSpPr>
          <p:cNvPr id="5" name="Folyamatábra: Bekötés 4">
            <a:extLst>
              <a:ext uri="{FF2B5EF4-FFF2-40B4-BE49-F238E27FC236}">
                <a16:creationId xmlns:a16="http://schemas.microsoft.com/office/drawing/2014/main" id="{614493B8-880A-4ACE-8BB1-BB9829A60E4D}"/>
              </a:ext>
            </a:extLst>
          </p:cNvPr>
          <p:cNvSpPr/>
          <p:nvPr/>
        </p:nvSpPr>
        <p:spPr>
          <a:xfrm>
            <a:off x="7279071" y="2228850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EGYÉB KAPCSOLATOK</a:t>
            </a:r>
          </a:p>
        </p:txBody>
      </p:sp>
      <p:sp>
        <p:nvSpPr>
          <p:cNvPr id="6" name="Folyamatábra: Bekötés 5">
            <a:extLst>
              <a:ext uri="{FF2B5EF4-FFF2-40B4-BE49-F238E27FC236}">
                <a16:creationId xmlns:a16="http://schemas.microsoft.com/office/drawing/2014/main" id="{3E712495-1CBB-4330-81FA-F95EEEEDA864}"/>
              </a:ext>
            </a:extLst>
          </p:cNvPr>
          <p:cNvSpPr/>
          <p:nvPr/>
        </p:nvSpPr>
        <p:spPr>
          <a:xfrm>
            <a:off x="9082471" y="4038027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ORVOS: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kezelőorvos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eü</a:t>
            </a: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személyzet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segítők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intézmény</a:t>
            </a:r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ACDC70BF-F25A-4893-BD10-A53C153C7902}"/>
              </a:ext>
            </a:extLst>
          </p:cNvPr>
          <p:cNvSpPr/>
          <p:nvPr/>
        </p:nvSpPr>
        <p:spPr>
          <a:xfrm>
            <a:off x="5322532" y="1802320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SZOCIÁLIS KÖZEG: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barátok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ismerősök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közösségek, csoportok </a:t>
            </a:r>
          </a:p>
        </p:txBody>
      </p:sp>
      <p:sp>
        <p:nvSpPr>
          <p:cNvPr id="10" name="Folyamatábra: Bekötés 9">
            <a:extLst>
              <a:ext uri="{FF2B5EF4-FFF2-40B4-BE49-F238E27FC236}">
                <a16:creationId xmlns:a16="http://schemas.microsoft.com/office/drawing/2014/main" id="{8020CF64-E4CB-4133-A361-48DF3CA060E0}"/>
              </a:ext>
            </a:extLst>
          </p:cNvPr>
          <p:cNvSpPr/>
          <p:nvPr/>
        </p:nvSpPr>
        <p:spPr>
          <a:xfrm>
            <a:off x="2722726" y="3854231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MUNKAHELY: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munkatársak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elöljárók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szakmai kapcsolatok</a:t>
            </a:r>
          </a:p>
        </p:txBody>
      </p:sp>
    </p:spTree>
    <p:extLst>
      <p:ext uri="{BB962C8B-B14F-4D97-AF65-F5344CB8AC3E}">
        <p14:creationId xmlns:p14="http://schemas.microsoft.com/office/powerpoint/2010/main" val="32276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Fila di tessere del domino cadute">
            <a:extLst>
              <a:ext uri="{FF2B5EF4-FFF2-40B4-BE49-F238E27FC236}">
                <a16:creationId xmlns:a16="http://schemas.microsoft.com/office/drawing/2014/main" id="{095554C4-CCAE-44C3-8B3C-CF84DD5FD7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6477" y="3867807"/>
            <a:ext cx="3077184" cy="2309156"/>
          </a:xfrm>
          <a:prstGeom prst="rect">
            <a:avLst/>
          </a:prstGeom>
          <a:effectLst>
            <a:softEdge rad="876300"/>
          </a:effectLst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48605488-F3C9-4051-B984-FC6FBB6B6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>
                <a:solidFill>
                  <a:srgbClr val="DE368C"/>
                </a:solidFill>
              </a:rPr>
              <a:t>Milyen konfliktushelyzetekre megoldás a mediáció?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D7261C-D0E8-4A4B-98B4-C1BD6128B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868"/>
            <a:ext cx="10515600" cy="463809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hu-HU" sz="2300" i="1" dirty="0">
                <a:solidFill>
                  <a:srgbClr val="1A36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hu-HU" sz="2300" i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ármilyen vita esetén, amely megnehezíti a mindennapjait, így különösen:</a:t>
            </a:r>
          </a:p>
          <a:p>
            <a:pPr marL="0" lvl="0" indent="0">
              <a:lnSpc>
                <a:spcPct val="107000"/>
              </a:lnSpc>
              <a:buNone/>
            </a:pPr>
            <a:endParaRPr lang="hu-HU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családi ügyekben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(pl.: válással, kapcsolattartással vagy iskolakezdéssel kapcsolatos viták esetén, betegség meglétekor, elcsúsznak a szerepek, káosz uralkodik a családban)</a:t>
            </a:r>
            <a:endParaRPr lang="hu-HU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munkahelyi konfliktus esetén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(pl.: munkatársak vagy vezető-beosztott közötti vita esetén, szervezetfejlesztés során, pl.: munkaidő, feladatkiosztás, felelősség, határidők témában)</a:t>
            </a:r>
            <a:endParaRPr lang="hu-HU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vállalkozások vitáiban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(pl.: családi vállalkozások vagy vállalkozások egymás közti vitája esetén, szerződéskötés előtt, a szerződés teljesítése során)</a:t>
            </a:r>
            <a:endParaRPr lang="hu-HU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szomszédsági viták esetén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(pl.: parkolás, kerthasználat miatti konfliktus)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skolai környezetben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(iskolatársak egymás között; tanár-diák vagy tanár-szülő konfliktus)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permegelőzésként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ha el akarja kerülni a hosszadalmas és költséges bírósági eljárást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amikor a bírósági (hatósági) </a:t>
            </a:r>
            <a:r>
              <a:rPr lang="hu-HU" sz="2300" b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eljárásban kötelező </a:t>
            </a:r>
            <a:r>
              <a:rPr lang="hu-HU" sz="23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közvetítői eljárásban való részvétel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u-HU" sz="2300" dirty="0">
                <a:solidFill>
                  <a:srgbClr val="1A36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amikor a vita megoldását a </a:t>
            </a:r>
            <a:r>
              <a:rPr lang="hu-HU" sz="2300" b="1" dirty="0">
                <a:solidFill>
                  <a:srgbClr val="1A36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kulturális vagy nyelvi különbségek </a:t>
            </a:r>
            <a:r>
              <a:rPr lang="hu-HU" sz="2300" dirty="0">
                <a:solidFill>
                  <a:srgbClr val="1A36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nehezítik.</a:t>
            </a:r>
            <a:endParaRPr lang="hu-HU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706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508688-D805-4B0E-A584-C55A80B0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200" dirty="0">
                <a:solidFill>
                  <a:srgbClr val="DE368C"/>
                </a:solidFill>
              </a:rPr>
              <a:t>Mediáció a betegség esetén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E48BC-5A98-4002-9441-401F94B4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800" b="1" u="sng" dirty="0">
                <a:solidFill>
                  <a:srgbClr val="1A3660"/>
                </a:solidFill>
                <a:latin typeface="+mj-lt"/>
              </a:rPr>
              <a:t>KOCKÁZAT: 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A meglévő konfliktusokat a betegség elfedi és/vagy újabb konfliktusokat generál.</a:t>
            </a:r>
          </a:p>
          <a:p>
            <a:pPr marL="0" indent="0"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 betegek családjában a diagnózist követően általában az érzelmi hatások következtében megnövekszik a konfliktusok mennyisége. Itt konfliktus alatt értendő minden kommunikációs nehézség, függetlenül attól, hogy „hallgatásban” vagy vitába/veszekedésben jelenik meg. Véleményem szerint az a legfontosabb, hogy a beteg merjen beszélni a betegségéről. Sokan úgy gondolják, hogy jobb, ha erről a család nem tud vagy ha tud, akkor ne legyen beszédtéma. Ezekben a helyzetekben tud segíteni egy kommunikációs szakember, aki semleges félként segíti a beteg és a családtag(ok) közötti kommunikációt. Úgy érzem, a beteg csak akkor kaphatja meg a megfelelő családi támogatást, ha nyíltan beszélnek egymással, kerülve a hallgatás és illúziókeltés gyakorlatát. Ez a terület nem az orvosi és egészségügyi szakmai tudáson alapul, hanem a két fél emberi oldaláról szól. </a:t>
            </a:r>
          </a:p>
          <a:p>
            <a:pPr marL="0" indent="0"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Ez a gyakorlatban jelentheti a súlyos betegség okán megváltozott családon belüli kommunikáció javítását vagy akár a terápiában való részvétellel kapcsolatos szervezési kérdések megoldását, akár a családi költségvetés – terápia viszonyát. Ki fizeti az alternatív kezeléseket? Ki és hogyan oldja meg a beteg felügyeletét, szállítását, stb. Ki milyen módon vesz részt a beteg életében? Ezek mind-mind fontos kérdések a későbbi konfliktusok megelőzése érdekében, akár a beteg életében, akár a beteg halálát követően (pl. örökösödés kapcsán) hasznosak lehetnek az </a:t>
            </a:r>
            <a:r>
              <a:rPr lang="hu-HU" sz="1800" dirty="0" err="1">
                <a:solidFill>
                  <a:srgbClr val="1A3660"/>
                </a:solidFill>
                <a:latin typeface="+mj-lt"/>
              </a:rPr>
              <a:t>mediációs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 eljárás során a felek között létrejött megállapodások. </a:t>
            </a:r>
          </a:p>
          <a:p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7227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yamatábra: Bekötés 8">
            <a:extLst>
              <a:ext uri="{FF2B5EF4-FFF2-40B4-BE49-F238E27FC236}">
                <a16:creationId xmlns:a16="http://schemas.microsoft.com/office/drawing/2014/main" id="{9BD1AD67-943C-441B-9FC7-A0C240A5DAB3}"/>
              </a:ext>
            </a:extLst>
          </p:cNvPr>
          <p:cNvSpPr/>
          <p:nvPr/>
        </p:nvSpPr>
        <p:spPr>
          <a:xfrm>
            <a:off x="4842641" y="3756890"/>
            <a:ext cx="2679700" cy="2776127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igények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0" dirty="0">
                <a:solidFill>
                  <a:sysClr val="windowText" lastClr="000000"/>
                </a:solidFill>
                <a:latin typeface="Calibri" panose="020F0502020204030204"/>
              </a:rPr>
              <a:t>szükségletek</a:t>
            </a:r>
            <a:endParaRPr kumimoji="0" lang="hu-H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yamatábra: Bekötés 7">
            <a:extLst>
              <a:ext uri="{FF2B5EF4-FFF2-40B4-BE49-F238E27FC236}">
                <a16:creationId xmlns:a16="http://schemas.microsoft.com/office/drawing/2014/main" id="{D7EA4790-28B6-45E2-BC92-7F22DFC5C4CB}"/>
              </a:ext>
            </a:extLst>
          </p:cNvPr>
          <p:cNvSpPr/>
          <p:nvPr/>
        </p:nvSpPr>
        <p:spPr>
          <a:xfrm>
            <a:off x="5236341" y="3875966"/>
            <a:ext cx="1892300" cy="1825761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 G Y É N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4975E50-603D-476D-8DA4-DF075859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5856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1A3660"/>
                </a:solidFill>
              </a:rPr>
              <a:t>Betegség esetén…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76B259-D593-4705-BC3B-9B230B1B9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993" y="2202082"/>
            <a:ext cx="1803400" cy="1603374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CSALÁD 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- közeli hozzátartozók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- különélő hozzátartozók</a:t>
            </a:r>
          </a:p>
        </p:txBody>
      </p:sp>
      <p:sp>
        <p:nvSpPr>
          <p:cNvPr id="5" name="Folyamatábra: Bekötés 4">
            <a:extLst>
              <a:ext uri="{FF2B5EF4-FFF2-40B4-BE49-F238E27FC236}">
                <a16:creationId xmlns:a16="http://schemas.microsoft.com/office/drawing/2014/main" id="{614493B8-880A-4ACE-8BB1-BB9829A60E4D}"/>
              </a:ext>
            </a:extLst>
          </p:cNvPr>
          <p:cNvSpPr/>
          <p:nvPr/>
        </p:nvSpPr>
        <p:spPr>
          <a:xfrm>
            <a:off x="7279071" y="2228850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EGYÉB KAPCSOLATOK</a:t>
            </a:r>
          </a:p>
        </p:txBody>
      </p:sp>
      <p:sp>
        <p:nvSpPr>
          <p:cNvPr id="6" name="Folyamatábra: Bekötés 5">
            <a:extLst>
              <a:ext uri="{FF2B5EF4-FFF2-40B4-BE49-F238E27FC236}">
                <a16:creationId xmlns:a16="http://schemas.microsoft.com/office/drawing/2014/main" id="{3E712495-1CBB-4330-81FA-F95EEEEDA864}"/>
              </a:ext>
            </a:extLst>
          </p:cNvPr>
          <p:cNvSpPr/>
          <p:nvPr/>
        </p:nvSpPr>
        <p:spPr>
          <a:xfrm>
            <a:off x="7916041" y="4210188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ORVOS: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kezelőorvos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sz="1100" dirty="0" err="1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eü</a:t>
            </a:r>
            <a:r>
              <a:rPr lang="hu-HU" sz="1100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személyzet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segítők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DE3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intézmény</a:t>
            </a:r>
          </a:p>
        </p:txBody>
      </p:sp>
      <p:sp>
        <p:nvSpPr>
          <p:cNvPr id="7" name="Folyamatábra: Bekötés 6">
            <a:extLst>
              <a:ext uri="{FF2B5EF4-FFF2-40B4-BE49-F238E27FC236}">
                <a16:creationId xmlns:a16="http://schemas.microsoft.com/office/drawing/2014/main" id="{ACDC70BF-F25A-4893-BD10-A53C153C7902}"/>
              </a:ext>
            </a:extLst>
          </p:cNvPr>
          <p:cNvSpPr/>
          <p:nvPr/>
        </p:nvSpPr>
        <p:spPr>
          <a:xfrm>
            <a:off x="5322532" y="1802320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SZOCIÁLIS KÖZEG: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barátok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ismerősök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közösségek, csoportok </a:t>
            </a:r>
          </a:p>
        </p:txBody>
      </p:sp>
      <p:sp>
        <p:nvSpPr>
          <p:cNvPr id="10" name="Folyamatábra: Bekötés 9">
            <a:extLst>
              <a:ext uri="{FF2B5EF4-FFF2-40B4-BE49-F238E27FC236}">
                <a16:creationId xmlns:a16="http://schemas.microsoft.com/office/drawing/2014/main" id="{8020CF64-E4CB-4133-A361-48DF3CA060E0}"/>
              </a:ext>
            </a:extLst>
          </p:cNvPr>
          <p:cNvSpPr/>
          <p:nvPr/>
        </p:nvSpPr>
        <p:spPr>
          <a:xfrm>
            <a:off x="2722726" y="3854231"/>
            <a:ext cx="1803400" cy="1663700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DE368C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MUNKAHELY: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munkatársak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elöljárók</a:t>
            </a:r>
            <a:endParaRPr lang="hu-H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hu-H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szakmai kapcsolatok</a:t>
            </a:r>
          </a:p>
        </p:txBody>
      </p:sp>
    </p:spTree>
    <p:extLst>
      <p:ext uri="{BB962C8B-B14F-4D97-AF65-F5344CB8AC3E}">
        <p14:creationId xmlns:p14="http://schemas.microsoft.com/office/powerpoint/2010/main" val="296882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508688-D805-4B0E-A584-C55A80B0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200" dirty="0">
                <a:solidFill>
                  <a:srgbClr val="DE368C"/>
                </a:solidFill>
              </a:rPr>
              <a:t>Mediáció a betegség esetén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E48BC-5A98-4002-9441-401F94B4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52"/>
            <a:ext cx="10515600" cy="4794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Belső konfliktus: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Miért én? Mik a túlélési esélyeim? Hogy fogok kinézni a </a:t>
            </a:r>
            <a:r>
              <a:rPr lang="hu-HU" sz="1800" dirty="0" err="1">
                <a:solidFill>
                  <a:srgbClr val="1A3660"/>
                </a:solidFill>
                <a:latin typeface="+mj-lt"/>
              </a:rPr>
              <a:t>kemó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 után? Nem lesz hajam? Mit gondolnak majd rólam? Mi lesz a gyerekemmel? Mi lesz ezután? Belső kétségek, bizonytalanság, új esély?) – NEM mediátor!</a:t>
            </a:r>
          </a:p>
          <a:p>
            <a:pPr marL="0" indent="0"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Beteg - családtag: 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meglévő konfliktusok elhomályosodása, majd újbóli visszagyűrűzése (gyógyulási esélytől függő!), 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újabb konfliktusok a támogatás minőségéről, életformaváltásról, kezelési tervekről, napi feladatok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családi költségvetés (megnövekedett anyagi </a:t>
            </a:r>
            <a:r>
              <a:rPr lang="hu-HU" sz="1800" dirty="0" err="1">
                <a:solidFill>
                  <a:srgbClr val="1A3660"/>
                </a:solidFill>
                <a:latin typeface="+mj-lt"/>
              </a:rPr>
              <a:t>terhek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Családtag – családtag: 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szerepek és feladatok leosztása, a beteg döntésének kritizálása, a beteg feje feletti „átnyúlás”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örökséggel kapcsolatos viták</a:t>
            </a:r>
          </a:p>
          <a:p>
            <a:pPr marL="0" indent="0"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Beteg - munkahely 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(beteg-elöljáró, beteg-munkatárs): </a:t>
            </a:r>
          </a:p>
          <a:p>
            <a:r>
              <a:rPr lang="hu-HU" sz="1800" dirty="0">
                <a:solidFill>
                  <a:srgbClr val="1A3660"/>
                </a:solidFill>
                <a:latin typeface="+mj-lt"/>
              </a:rPr>
              <a:t>távollét időtartama, várható visszatérés, személyzeti kérdések, adatvédelmi kérdések, helyettesítés-munkamegosztás kérdése</a:t>
            </a:r>
          </a:p>
          <a:p>
            <a:pPr marL="0" indent="0">
              <a:buNone/>
            </a:pPr>
            <a:r>
              <a:rPr lang="hu-HU" sz="1800" b="1" u="sng" dirty="0">
                <a:solidFill>
                  <a:srgbClr val="1A3660"/>
                </a:solidFill>
                <a:latin typeface="+mj-lt"/>
              </a:rPr>
              <a:t>TIPP: 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Fontos a tiszta kommunikáció! A MEDIÁTOR BIZTONSÁGOS TEREPET NYÚJT: megérti és empátiával kezeli a feleket és az általuk hozott konfliktus helyzetet. </a:t>
            </a:r>
          </a:p>
          <a:p>
            <a:pPr marL="0" indent="0"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972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70C891-41C6-4E42-825E-0DFFADD3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800" dirty="0">
                <a:solidFill>
                  <a:srgbClr val="DE368C"/>
                </a:solidFill>
              </a:rPr>
              <a:t>Ki a (jó) mediátor?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E150D7-C85D-4D99-B72A-822E5EC4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693"/>
            <a:ext cx="10515600" cy="50540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Az Igazságügyi Minisztérium közvetítői névjegyzékébe felvett személy, azaz a közvetítő, aki: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Felsőfokú végzettséggel és mediátori képzettséggel rendelkezik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Legalább 5 éves szakmai tapasztalata van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Az adott szakterületen a szükséges idegennyelvtudással rendelkezik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Jó kommunikációs készsége van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Maximális figyelemmel hallgatja a feleket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Megoldásorientált, empatikus stb. … </a:t>
            </a:r>
            <a:r>
              <a:rPr lang="hu-HU" sz="1800" dirty="0">
                <a:solidFill>
                  <a:srgbClr val="1A3660"/>
                </a:solidFill>
                <a:latin typeface="+mj-lt"/>
                <a:sym typeface="Wingdings" panose="05000000000000000000" pitchFamily="2" charset="2"/>
              </a:rPr>
              <a:t> </a:t>
            </a: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i="1" u="sng" dirty="0">
                <a:solidFill>
                  <a:srgbClr val="1A3660"/>
                </a:solidFill>
                <a:latin typeface="+mj-lt"/>
              </a:rPr>
              <a:t>A mediátor szerepe: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 mediátor aktív odafigyeléssel vezeti az eljárást, ennek során kérdéseket tesz fel, összefoglal, megfogalmazza az érdekeket, segíti továbbá a feleket abban, hogy a problémájukra megoldási javaslatokat találjanak. A mindkét fél számára megfelelő megoldásokat a felek akaratával egyezően a mediátor megállapodásban írásban rögzíti. A mediátor közvetít a felek között, részükre tanácsot, jogi felvilágosítást nem ad, valamint terápiát sem nyújt.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 mediátort titoktartás kötelezi, a vitában nem érdekelt, így semleges külső személyként objektív módon segíti a vita rendezésének folyamatát.</a:t>
            </a:r>
          </a:p>
        </p:txBody>
      </p:sp>
    </p:spTree>
    <p:extLst>
      <p:ext uri="{BB962C8B-B14F-4D97-AF65-F5344CB8AC3E}">
        <p14:creationId xmlns:p14="http://schemas.microsoft.com/office/powerpoint/2010/main" val="397199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508688-D805-4B0E-A584-C55A80B0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200" dirty="0">
                <a:solidFill>
                  <a:srgbClr val="DE368C"/>
                </a:solidFill>
              </a:rPr>
              <a:t>Egészségügyi mediátor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E48BC-5A98-4002-9441-401F94B4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171"/>
            <a:ext cx="10515600" cy="461579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u="sng" dirty="0">
                <a:solidFill>
                  <a:srgbClr val="1A3660"/>
                </a:solidFill>
                <a:latin typeface="+mj-lt"/>
              </a:rPr>
              <a:t>Egészségügyi mediáció 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kereteihez tartozik, amikor a központi kérdés a terápiás forma, az alkalmazott terápia vagy az egészségi állapot kérdései, illetve a </a:t>
            </a:r>
            <a:r>
              <a:rPr lang="hu-HU" sz="1800" dirty="0" err="1">
                <a:solidFill>
                  <a:srgbClr val="1A3660"/>
                </a:solidFill>
                <a:latin typeface="+mj-lt"/>
              </a:rPr>
              <a:t>eü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. szolgáltatás nyújtásával kapcsolatos kérdések (akár peres, akár nem peres út).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Ilyenek lehetnek: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páciens – orvos (intézmény) közötti vita vagy kommunikációs nehézség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páciens – terápiás személyzet közötti vita vagy kommunikációs nehézség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páciens – társadalombiztosítás közötti vita vagy kommunikációs nehézség (pl.: támogatott vagy nem a kezelés)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páciens – hozzátartozók – orvos (intézmény)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A mediátor fellépésének jogi megalapozottsága: 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2000. évi CXVI. törvény az egészségügyi közvetítői eljárásról.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Egészségügyi közvetítői tevékenységet az végezhet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, aki jogi, orvosi vagy egyéb felsőfokú egészségügyi végzettséggel rendelkezik, továbbá szociológusi vagy klinikai szakpszichológusi végzettséggel rendelkezik + tanfolyam + 8 év szakmai tapasztalat + egyéb feltételek (</a:t>
            </a:r>
            <a:r>
              <a:rPr lang="hu-HU" sz="1800" dirty="0" err="1">
                <a:solidFill>
                  <a:srgbClr val="1A3660"/>
                </a:solidFill>
                <a:latin typeface="+mj-lt"/>
              </a:rPr>
              <a:t>lsd</a:t>
            </a:r>
            <a:r>
              <a:rPr lang="hu-HU" sz="1800" dirty="0">
                <a:solidFill>
                  <a:srgbClr val="1A3660"/>
                </a:solidFill>
                <a:latin typeface="+mj-lt"/>
              </a:rPr>
              <a:t>. a törvény).</a:t>
            </a:r>
          </a:p>
        </p:txBody>
      </p:sp>
    </p:spTree>
    <p:extLst>
      <p:ext uri="{BB962C8B-B14F-4D97-AF65-F5344CB8AC3E}">
        <p14:creationId xmlns:p14="http://schemas.microsoft.com/office/powerpoint/2010/main" val="1719192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508688-D805-4B0E-A584-C55A80B0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200" dirty="0">
                <a:solidFill>
                  <a:srgbClr val="DE368C"/>
                </a:solidFill>
              </a:rPr>
              <a:t>Betegjogi képviselő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7E48BC-5A98-4002-9441-401F94B4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171"/>
            <a:ext cx="10515600" cy="46157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hu-HU" sz="1800" dirty="0">
              <a:solidFill>
                <a:srgbClr val="1A366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 páciensnek (beteg) törvényben rögzített joga, hogy egyéniesített formában teljes körű tájékoztatást kapjon.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Amennyiben ez a joga nem érvényesül, úgy lehetősége van betegjogi képviselő útján ennek eleget tetetni (pl. leletbeszerzés, stb.).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A betegjogi képviselő, mint a neve is mondja, a betegjogokat képviseli, ennek alapján jár el (információt továbbít, bekér, stb.). Bizonyos esetekben javaslatokat tesz.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1800" u="sng" dirty="0">
                <a:solidFill>
                  <a:srgbClr val="1A3660"/>
                </a:solidFill>
                <a:latin typeface="+mj-lt"/>
              </a:rPr>
              <a:t>Nem közvetítő (mediátor)!</a:t>
            </a:r>
          </a:p>
        </p:txBody>
      </p:sp>
    </p:spTree>
    <p:extLst>
      <p:ext uri="{BB962C8B-B14F-4D97-AF65-F5344CB8AC3E}">
        <p14:creationId xmlns:p14="http://schemas.microsoft.com/office/powerpoint/2010/main" val="2481211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D7D372-ABF3-468A-8F74-A1E71356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0943"/>
          </a:xfrm>
        </p:spPr>
        <p:txBody>
          <a:bodyPr>
            <a:normAutofit/>
          </a:bodyPr>
          <a:lstStyle/>
          <a:p>
            <a:pPr algn="ctr"/>
            <a:r>
              <a:rPr lang="hu-HU" sz="3800" dirty="0">
                <a:solidFill>
                  <a:srgbClr val="DE368C"/>
                </a:solidFill>
              </a:rPr>
              <a:t>Az egészségtudatosságot lehet-e kommunikációval fejleszteni?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CC34E7-1FBA-4628-A499-06B9B178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978"/>
            <a:ext cx="10515600" cy="4897821"/>
          </a:xfrm>
        </p:spPr>
        <p:txBody>
          <a:bodyPr>
            <a:normAutofit/>
          </a:bodyPr>
          <a:lstStyle/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u-HU" altLang="hu-HU" sz="2200" dirty="0">
              <a:solidFill>
                <a:srgbClr val="1A3660"/>
              </a:solidFill>
              <a:latin typeface="+mj-lt"/>
            </a:endParaRPr>
          </a:p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solidFill>
                  <a:srgbClr val="1A3660"/>
                </a:solidFill>
                <a:latin typeface="+mj-lt"/>
              </a:rPr>
              <a:t>IGEN!!!</a:t>
            </a:r>
          </a:p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u-HU" altLang="hu-HU" dirty="0">
              <a:solidFill>
                <a:srgbClr val="1A3660"/>
              </a:solidFill>
              <a:latin typeface="+mj-lt"/>
            </a:endParaRPr>
          </a:p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solidFill>
                  <a:srgbClr val="1A3660"/>
                </a:solidFill>
                <a:latin typeface="+mj-lt"/>
              </a:rPr>
              <a:t>Felvilágosítás + Mediáció!</a:t>
            </a:r>
          </a:p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u-HU" altLang="hu-HU" dirty="0">
              <a:solidFill>
                <a:srgbClr val="1A3660"/>
              </a:solidFill>
              <a:latin typeface="+mj-lt"/>
            </a:endParaRPr>
          </a:p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solidFill>
                  <a:srgbClr val="1A3660"/>
                </a:solidFill>
                <a:latin typeface="+mj-lt"/>
              </a:rPr>
              <a:t>Ha csak 1 ember is nyitott rá, már megmentettünk 1 embert.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51908-58CB-42AA-B9B1-15859C32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5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D6D69F-6A51-42FB-95B9-447D8D0D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Miről lesz szó?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231930-331C-4EA6-A373-0918FF06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b="1" dirty="0">
                <a:solidFill>
                  <a:srgbClr val="DE368C"/>
                </a:solidFill>
                <a:latin typeface="+mj-lt"/>
              </a:rPr>
              <a:t>A hatékony kommunikáció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beteg-orvos, beteg-családtagok között, a családon belüli egyéb kommunikációs kihívások.  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Az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egészségmegőrzés és egészségtudatosság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szempontjából milyen hatékony kommunikációs eszközök léteznek. </a:t>
            </a:r>
          </a:p>
          <a:p>
            <a:r>
              <a:rPr lang="hu-HU" sz="2200" b="1" dirty="0">
                <a:solidFill>
                  <a:srgbClr val="DE368C"/>
                </a:solidFill>
                <a:latin typeface="+mj-lt"/>
              </a:rPr>
              <a:t>Stresszhelyzetben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 sokszor háttérbe szorul, de nagyon fontos az orvossal való találkozásra való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felkészülés: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 a beteg mit szeretne megosztani vele, milyen kérdései merültek fel, amelyekre választ vár. 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Az előadás célja megvilágítani a kommunikáció fontosságát.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Merjen a beteg aktív lenni, kérdezni, utánakérdezni, együttműködni.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 Legyen szó akár az orvossal, akár pedig </a:t>
            </a:r>
            <a:r>
              <a:rPr lang="hu-HU" sz="2200" dirty="0" err="1">
                <a:solidFill>
                  <a:srgbClr val="1A3660"/>
                </a:solidFill>
                <a:latin typeface="+mj-lt"/>
              </a:rPr>
              <a:t>együttélő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 vagy különélő családtaggal való együttműködésről. 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Az előadás mindkét oldalt megszólítja és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bemutatja azokat az elakadási pontokat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, ahol egy semleges harmadik személy, a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mediátor szerepet kaphat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815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E39502-7242-4DF3-96F1-A5A54851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A témában jártas mediátort keres?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048057-982F-41D3-8064-6D7984203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>
                <a:solidFill>
                  <a:srgbClr val="DE368C"/>
                </a:solidFill>
                <a:latin typeface="+mj-lt"/>
              </a:rPr>
              <a:t>Az Országos </a:t>
            </a:r>
            <a:r>
              <a:rPr lang="hu-HU" dirty="0" err="1">
                <a:solidFill>
                  <a:srgbClr val="DE368C"/>
                </a:solidFill>
                <a:latin typeface="+mj-lt"/>
              </a:rPr>
              <a:t>Mediációs</a:t>
            </a:r>
            <a:r>
              <a:rPr lang="hu-HU" dirty="0">
                <a:solidFill>
                  <a:srgbClr val="DE368C"/>
                </a:solidFill>
                <a:latin typeface="+mj-lt"/>
              </a:rPr>
              <a:t> Egyesület (OME)</a:t>
            </a:r>
          </a:p>
          <a:p>
            <a:pPr marL="0" indent="0" algn="ctr">
              <a:buNone/>
            </a:pPr>
            <a:r>
              <a:rPr lang="hu-HU" dirty="0">
                <a:solidFill>
                  <a:srgbClr val="1A3660"/>
                </a:solidFill>
                <a:latin typeface="+mj-lt"/>
              </a:rPr>
              <a:t>(1068 Budapest, Benczúr u. 45.)</a:t>
            </a:r>
          </a:p>
          <a:p>
            <a:pPr marL="0" indent="0" algn="ctr">
              <a:buNone/>
            </a:pPr>
            <a:endParaRPr lang="hu-HU" dirty="0">
              <a:solidFill>
                <a:srgbClr val="1A36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hu-HU" dirty="0">
                <a:solidFill>
                  <a:srgbClr val="1A3660"/>
                </a:solidFill>
                <a:latin typeface="+mj-lt"/>
              </a:rPr>
              <a:t>igény szerint a témában jártas mediátorok névjegyzékével tudja támogatni az érdeklődő szervezeteket, magánszemélyeket.</a:t>
            </a:r>
          </a:p>
          <a:p>
            <a:pPr marL="0" indent="0" algn="ctr">
              <a:buNone/>
            </a:pPr>
            <a:endParaRPr lang="hu-HU" dirty="0">
              <a:solidFill>
                <a:srgbClr val="1A36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hu-HU" dirty="0">
                <a:solidFill>
                  <a:srgbClr val="1A3660"/>
                </a:solidFill>
                <a:latin typeface="+mj-lt"/>
              </a:rPr>
              <a:t>www.mediacio.hu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7402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F61415-20C3-4594-B108-444A27E1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DE368C"/>
                </a:solidFill>
              </a:rPr>
              <a:t>Elérhetőségeim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6928A2-E7DF-4928-9535-79BFCD43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313295"/>
            <a:ext cx="4989551" cy="36931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400" b="1" spc="150" dirty="0">
              <a:latin typeface="+mj-lt"/>
            </a:endParaRPr>
          </a:p>
          <a:p>
            <a:pPr marL="0" indent="0">
              <a:buNone/>
            </a:pPr>
            <a:r>
              <a:rPr lang="hu-HU" sz="2400" b="1" spc="150" dirty="0">
                <a:latin typeface="+mj-lt"/>
              </a:rPr>
              <a:t>Kiss Katalin mediátor</a:t>
            </a:r>
          </a:p>
          <a:p>
            <a:pPr marL="0" indent="0">
              <a:buNone/>
            </a:pPr>
            <a:endParaRPr lang="hu-HU" sz="2400" b="1" spc="150" dirty="0">
              <a:latin typeface="+mj-lt"/>
            </a:endParaRPr>
          </a:p>
          <a:p>
            <a:pPr marL="0" indent="0">
              <a:buNone/>
            </a:pPr>
            <a:r>
              <a:rPr lang="hu-HU" sz="2400" b="1" spc="150" dirty="0">
                <a:latin typeface="+mj-lt"/>
              </a:rPr>
              <a:t>Honlap: www.mediatorin.hu</a:t>
            </a:r>
          </a:p>
          <a:p>
            <a:pPr marL="0" indent="0">
              <a:buNone/>
            </a:pPr>
            <a:r>
              <a:rPr lang="hu-HU" sz="2400" b="1" spc="150" dirty="0">
                <a:latin typeface="+mj-lt"/>
              </a:rPr>
              <a:t>Telefonszám:+36 -70/315-8085</a:t>
            </a:r>
          </a:p>
          <a:p>
            <a:pPr marL="0" indent="0">
              <a:buNone/>
            </a:pPr>
            <a:r>
              <a:rPr lang="hu-HU" sz="2400" b="1" spc="150" dirty="0">
                <a:latin typeface="+mj-lt"/>
              </a:rPr>
              <a:t>E-mail cím: katalin@mediatorin.hu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72AE000-DFFF-418F-8AB4-8938D67133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5330" y="2447312"/>
            <a:ext cx="3217333" cy="25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6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4ABA07-3444-4F73-9EB9-3411B64E2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7922"/>
            <a:ext cx="10515600" cy="55190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dirty="0">
              <a:solidFill>
                <a:srgbClr val="DE368C"/>
              </a:solidFill>
            </a:endParaRPr>
          </a:p>
          <a:p>
            <a:pPr marL="0" indent="0" algn="ctr">
              <a:buNone/>
            </a:pPr>
            <a:endParaRPr lang="hu-HU" sz="4800" dirty="0">
              <a:solidFill>
                <a:srgbClr val="DE368C"/>
              </a:solidFill>
            </a:endParaRPr>
          </a:p>
          <a:p>
            <a:pPr marL="0" indent="0" algn="ctr">
              <a:buNone/>
            </a:pPr>
            <a:endParaRPr lang="hu-HU" sz="4800" dirty="0">
              <a:solidFill>
                <a:srgbClr val="DE368C"/>
              </a:solidFill>
            </a:endParaRPr>
          </a:p>
          <a:p>
            <a:pPr marL="0" indent="0" algn="ctr">
              <a:buNone/>
            </a:pPr>
            <a:r>
              <a:rPr lang="hu-HU" sz="4800" dirty="0">
                <a:solidFill>
                  <a:srgbClr val="DE368C"/>
                </a:solidFill>
                <a:latin typeface="+mj-lt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34168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53702B-579B-474B-987D-710AF5B77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A kommunikáció szerepe a mindennapi életben és az egészségünk terén.</a:t>
            </a:r>
            <a:endParaRPr lang="hu-HU" sz="3800" dirty="0">
              <a:solidFill>
                <a:srgbClr val="DE368C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403314F-F5F4-4DCD-9351-EFD57327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061836"/>
            <a:ext cx="9671174" cy="39152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Hiszem, hogy az életünk egyik legfontosabb vonalát a kommunikáció adja, mind a magánéletben, mind pedig a szakmai területen. Nem telik el úgy nap, hogy ne legyen jelen valamilyen formában. 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Számomra a legfőbb vonalat a belső kommunikáció mellett a másokkal való kommunikáció adja.</a:t>
            </a:r>
          </a:p>
          <a:p>
            <a:pPr marL="0" indent="0" algn="just">
              <a:buNone/>
            </a:pPr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hu-HU" sz="2200" u="sng" dirty="0">
                <a:solidFill>
                  <a:srgbClr val="1A3660"/>
                </a:solidFill>
                <a:latin typeface="+mj-lt"/>
              </a:rPr>
              <a:t>Kétirányú kommunikáció:</a:t>
            </a:r>
          </a:p>
          <a:p>
            <a:pPr algn="just">
              <a:buFontTx/>
              <a:buChar char="-"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Közvetlen személyes kommunikáció (FACE-</a:t>
            </a:r>
            <a:r>
              <a:rPr lang="hu-HU" sz="2200" dirty="0" err="1">
                <a:solidFill>
                  <a:srgbClr val="1A3660"/>
                </a:solidFill>
                <a:latin typeface="+mj-lt"/>
              </a:rPr>
              <a:t>to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-FACE)</a:t>
            </a:r>
          </a:p>
          <a:p>
            <a:pPr algn="just">
              <a:buFontTx/>
              <a:buChar char="-"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Közvetett kommunikáció, pl. írásban, telefonon</a:t>
            </a:r>
          </a:p>
          <a:p>
            <a:pPr marL="0" indent="0" algn="just">
              <a:buNone/>
            </a:pPr>
            <a:r>
              <a:rPr lang="hu-HU" sz="2200" u="sng" dirty="0">
                <a:solidFill>
                  <a:srgbClr val="1A3660"/>
                </a:solidFill>
                <a:latin typeface="+mj-lt"/>
              </a:rPr>
              <a:t>Egyirányú kommunikáció: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nyilvános rendezvények, tv, rádió</a:t>
            </a:r>
          </a:p>
          <a:p>
            <a:pPr marL="0" indent="0" algn="just">
              <a:buNone/>
            </a:pPr>
            <a:r>
              <a:rPr lang="hu-HU" sz="1800" dirty="0">
                <a:solidFill>
                  <a:srgbClr val="1A366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381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890F76-3BB6-47E2-A95B-E5E13709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FACE-</a:t>
            </a:r>
            <a:r>
              <a:rPr lang="hu-HU" dirty="0" err="1">
                <a:solidFill>
                  <a:srgbClr val="DE368C"/>
                </a:solidFill>
              </a:rPr>
              <a:t>to</a:t>
            </a:r>
            <a:r>
              <a:rPr lang="hu-HU" dirty="0">
                <a:solidFill>
                  <a:srgbClr val="DE368C"/>
                </a:solidFill>
              </a:rPr>
              <a:t>-FACE kommunikáció az orvos-beteg között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7800E9-84C1-4E60-BA49-5345E335F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sz="3200" dirty="0">
                <a:solidFill>
                  <a:srgbClr val="1A3660"/>
                </a:solidFill>
                <a:latin typeface="+mj-lt"/>
              </a:rPr>
              <a:t>Azonnali értelmezés-értékelés + azonnali visszajelzés, kérdés-válasz alapú, kétirányú beszélgetés</a:t>
            </a:r>
          </a:p>
          <a:p>
            <a:r>
              <a:rPr lang="hu-HU" sz="3200" dirty="0">
                <a:solidFill>
                  <a:srgbClr val="1A3660"/>
                </a:solidFill>
                <a:latin typeface="+mj-lt"/>
              </a:rPr>
              <a:t>2 résztvevő, de több személy is lehet (pl.: gyermek vagy </a:t>
            </a:r>
            <a:r>
              <a:rPr lang="hu-HU" sz="3200" dirty="0" err="1">
                <a:solidFill>
                  <a:srgbClr val="1A3660"/>
                </a:solidFill>
                <a:latin typeface="+mj-lt"/>
              </a:rPr>
              <a:t>demenciás</a:t>
            </a:r>
            <a:r>
              <a:rPr lang="hu-HU" sz="3200" dirty="0">
                <a:solidFill>
                  <a:srgbClr val="1A3660"/>
                </a:solidFill>
                <a:latin typeface="+mj-lt"/>
              </a:rPr>
              <a:t> páciens esetében)</a:t>
            </a:r>
          </a:p>
          <a:p>
            <a:pPr>
              <a:buFontTx/>
              <a:buChar char="-"/>
            </a:pPr>
            <a:endParaRPr lang="hu-HU" sz="32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3200" b="1" u="sng" dirty="0">
                <a:solidFill>
                  <a:srgbClr val="1A3660"/>
                </a:solidFill>
                <a:latin typeface="+mj-lt"/>
              </a:rPr>
              <a:t>A beszélgetés kimenetelét meghatározza:</a:t>
            </a:r>
          </a:p>
          <a:p>
            <a:r>
              <a:rPr lang="hu-HU" sz="3200" b="1" dirty="0">
                <a:solidFill>
                  <a:srgbClr val="1A3660"/>
                </a:solidFill>
                <a:latin typeface="+mj-lt"/>
              </a:rPr>
              <a:t>Szituáció</a:t>
            </a:r>
            <a:r>
              <a:rPr lang="hu-HU" sz="3200" dirty="0">
                <a:solidFill>
                  <a:srgbClr val="1A3660"/>
                </a:solidFill>
                <a:latin typeface="+mj-lt"/>
              </a:rPr>
              <a:t> (pl.: beszélgetés oka, célja)</a:t>
            </a:r>
          </a:p>
          <a:p>
            <a:r>
              <a:rPr lang="hu-HU" sz="3200" b="1" dirty="0">
                <a:solidFill>
                  <a:srgbClr val="1A3660"/>
                </a:solidFill>
                <a:latin typeface="+mj-lt"/>
              </a:rPr>
              <a:t>Résztvevők</a:t>
            </a:r>
            <a:r>
              <a:rPr lang="hu-HU" sz="3200" dirty="0">
                <a:solidFill>
                  <a:srgbClr val="1A3660"/>
                </a:solidFill>
                <a:latin typeface="+mj-lt"/>
              </a:rPr>
              <a:t> (pl.: fellépés, érdek, lelki állapot, személyes kommunikációs készségek)</a:t>
            </a:r>
          </a:p>
          <a:p>
            <a:r>
              <a:rPr lang="hu-HU" sz="3200" b="1" dirty="0">
                <a:solidFill>
                  <a:srgbClr val="1A3660"/>
                </a:solidFill>
                <a:latin typeface="+mj-lt"/>
              </a:rPr>
              <a:t>Helyszín </a:t>
            </a:r>
            <a:r>
              <a:rPr lang="hu-HU" sz="3200" dirty="0">
                <a:solidFill>
                  <a:srgbClr val="1A3660"/>
                </a:solidFill>
                <a:latin typeface="+mj-lt"/>
              </a:rPr>
              <a:t>(pl.: az orvos rendelőjében vagy a beteg otthonában – a beteg oldaláról megjelenik a kiszolgáltatottság érzése)</a:t>
            </a:r>
          </a:p>
          <a:p>
            <a:r>
              <a:rPr lang="hu-HU" sz="3200" b="1" dirty="0">
                <a:solidFill>
                  <a:srgbClr val="1A3660"/>
                </a:solidFill>
                <a:latin typeface="+mj-lt"/>
              </a:rPr>
              <a:t>Idő </a:t>
            </a:r>
            <a:r>
              <a:rPr lang="hu-HU" sz="3200" dirty="0">
                <a:solidFill>
                  <a:srgbClr val="1A3660"/>
                </a:solidFill>
                <a:latin typeface="+mj-lt"/>
              </a:rPr>
              <a:t>(pl.: beszélgetés időpontja, rendelkezésre álló idő)</a:t>
            </a:r>
          </a:p>
          <a:p>
            <a:pPr marL="0" indent="0">
              <a:buNone/>
            </a:pPr>
            <a:endParaRPr lang="hu-HU" sz="32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3200" b="1" u="sng" dirty="0">
                <a:solidFill>
                  <a:srgbClr val="1A3660"/>
                </a:solidFill>
                <a:latin typeface="+mj-lt"/>
              </a:rPr>
              <a:t>TIPP: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3200" dirty="0">
                <a:solidFill>
                  <a:srgbClr val="1A3660"/>
                </a:solidFill>
                <a:latin typeface="+mj-lt"/>
              </a:rPr>
              <a:t>Húzzuk meg a határokat a helyszín és idő vonatkozásában! Orvos és beteg egyaránt!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3200" dirty="0">
                <a:solidFill>
                  <a:srgbClr val="1A3660"/>
                </a:solidFill>
                <a:latin typeface="+mj-lt"/>
              </a:rPr>
              <a:t>Pontosítsuk, hogy mit jelent: „Kedves Páciens, ezen a számon bármikor hívhat, ha bármi van.”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232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F0E004-9C50-444E-B738-61A69373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Felkészülés az orvossal való találkozásra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7C9B30-FC3C-402B-A164-D88E8C719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74"/>
            <a:ext cx="10515600" cy="45934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dirty="0">
                <a:solidFill>
                  <a:srgbClr val="1A3660"/>
                </a:solidFill>
                <a:latin typeface="+mj-lt"/>
              </a:rPr>
              <a:t>TERVEZZÜNK!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Igények, szükségletek, érdekek megfogalmazása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Ki és miben tud ebben segíteni? (Kompetens szakember)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Mikor és milyen módon tudok kapcsolatba lépni vele?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Időpontegyeztetés (Mikor? Mennyi idő áll majd rendelkezésre?)</a:t>
            </a:r>
          </a:p>
          <a:p>
            <a:pPr marL="0" indent="0">
              <a:buNone/>
            </a:pPr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2200" b="1" dirty="0">
                <a:solidFill>
                  <a:srgbClr val="1A3660"/>
                </a:solidFill>
                <a:latin typeface="+mj-lt"/>
              </a:rPr>
              <a:t>ÍRJUNK LISTÁT!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Milyen információt szeretnék megosztani? (Előzményi leletek, jelenlegi tünetek)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Milyen kérdéseim vannak? (Kezelés, gyógyszer, kontroll, mi a teendő addig?)</a:t>
            </a:r>
          </a:p>
          <a:p>
            <a:pPr marL="0" indent="0">
              <a:buNone/>
            </a:pPr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Kockázat: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A felkészületlenségből adódó információhiány konfliktushoz vezethet!</a:t>
            </a:r>
          </a:p>
        </p:txBody>
      </p:sp>
    </p:spTree>
    <p:extLst>
      <p:ext uri="{BB962C8B-B14F-4D97-AF65-F5344CB8AC3E}">
        <p14:creationId xmlns:p14="http://schemas.microsoft.com/office/powerpoint/2010/main" val="8559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0FB70-42A2-4371-BCFD-D63C37B5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Találkozó - az orvos és a beteg oldaláról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0A444B-D45E-444F-9366-A599B1A8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47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Alapkérdések (néhány példa):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 a diagnózis?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 a betegség/állapot oka?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Milyen következményei vannak?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Mi az időbeli lefolyás?</a:t>
            </a:r>
          </a:p>
          <a:p>
            <a:r>
              <a:rPr lang="hu-HU" sz="2200" dirty="0">
                <a:solidFill>
                  <a:srgbClr val="1A3660"/>
                </a:solidFill>
                <a:latin typeface="+mj-lt"/>
              </a:rPr>
              <a:t>Hogyan lehet kezelni? Kezelési mód. Rizikó. Mellékhatások. Mi lesz ezután?</a:t>
            </a:r>
          </a:p>
          <a:p>
            <a:pPr marL="0" indent="0">
              <a:buNone/>
            </a:pPr>
            <a:endParaRPr lang="hu-HU" sz="2200" b="1" u="sng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TIPP: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 A beteg legyen aktív, merjen kérdezni, utánakérdezni! LEGYEN EGYÜTTMŰKÖDŐ! </a:t>
            </a:r>
          </a:p>
          <a:p>
            <a:pPr marL="0" indent="0">
              <a:buNone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Ha a beteg nem ért valamit, kérdezzen vissza! Kérje az orvost, hogy pontosítsa az elmondottakat (pl. orvosi szakkifejezések esetén).</a:t>
            </a:r>
          </a:p>
          <a:p>
            <a:pPr marL="0" indent="0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Kockázat: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Tisztázatlan kérdések konfliktushoz vezethetnek!</a:t>
            </a:r>
          </a:p>
        </p:txBody>
      </p:sp>
    </p:spTree>
    <p:extLst>
      <p:ext uri="{BB962C8B-B14F-4D97-AF65-F5344CB8AC3E}">
        <p14:creationId xmlns:p14="http://schemas.microsoft.com/office/powerpoint/2010/main" val="352678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EF81AF-5205-4757-8B7A-6E6B21B6F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Az egészségmegőrzés és egészségtudatosság szempontjából hatékony kommunikációs eszközök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1BF9BE-1494-4C33-8293-E4531AE98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FACE-</a:t>
            </a:r>
            <a:r>
              <a:rPr lang="hu-HU" sz="2200" dirty="0" err="1">
                <a:solidFill>
                  <a:srgbClr val="1A3660"/>
                </a:solidFill>
                <a:latin typeface="+mj-lt"/>
              </a:rPr>
              <a:t>to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-FACE kommunikáció vagy </a:t>
            </a:r>
            <a:r>
              <a:rPr lang="hu-HU" sz="2200" b="1" dirty="0">
                <a:solidFill>
                  <a:srgbClr val="DE368C"/>
                </a:solidFill>
                <a:latin typeface="+mj-lt"/>
              </a:rPr>
              <a:t>nyilvános, egyirányú kommunikáció</a:t>
            </a:r>
          </a:p>
          <a:p>
            <a:pPr algn="just"/>
            <a:r>
              <a:rPr lang="hu-HU" sz="2200" dirty="0">
                <a:solidFill>
                  <a:srgbClr val="1A3660"/>
                </a:solidFill>
                <a:latin typeface="+mj-lt"/>
              </a:rPr>
              <a:t>Nincs közvetlen válaszadásra lehetőség, egyirányú kommunikáció</a:t>
            </a:r>
          </a:p>
          <a:p>
            <a:pPr algn="just"/>
            <a:r>
              <a:rPr lang="hu-HU" sz="2200" dirty="0">
                <a:solidFill>
                  <a:srgbClr val="1A3660"/>
                </a:solidFill>
                <a:latin typeface="+mj-lt"/>
              </a:rPr>
              <a:t>TV, rádió, írásbeli kiadványok, szakmai/civil szervezetek által szervezett közösségi rendezvények, felvilágosítások, szűrőprogramok</a:t>
            </a:r>
          </a:p>
          <a:p>
            <a:pPr algn="just"/>
            <a:endParaRPr lang="hu-HU" sz="2200" dirty="0">
              <a:solidFill>
                <a:srgbClr val="1A366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Fontos tényezők!</a:t>
            </a:r>
          </a:p>
          <a:p>
            <a:pPr algn="just"/>
            <a:r>
              <a:rPr lang="hu-HU" sz="2200" b="1" dirty="0">
                <a:solidFill>
                  <a:srgbClr val="1A3660"/>
                </a:solidFill>
                <a:latin typeface="+mj-lt"/>
              </a:rPr>
              <a:t>Kompetencia és szakértői minőség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(fehér köpeny </a:t>
            </a:r>
            <a:r>
              <a:rPr lang="hu-HU" sz="2200" dirty="0" err="1">
                <a:solidFill>
                  <a:srgbClr val="1A3660"/>
                </a:solidFill>
                <a:latin typeface="+mj-lt"/>
              </a:rPr>
              <a:t>vs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. „</a:t>
            </a:r>
            <a:r>
              <a:rPr lang="hu-HU" sz="2200" dirty="0" err="1">
                <a:solidFill>
                  <a:srgbClr val="1A3660"/>
                </a:solidFill>
                <a:latin typeface="+mj-lt"/>
              </a:rPr>
              <a:t>user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”)</a:t>
            </a:r>
          </a:p>
          <a:p>
            <a:pPr algn="just"/>
            <a:r>
              <a:rPr lang="hu-HU" sz="2200" b="1" dirty="0">
                <a:solidFill>
                  <a:srgbClr val="1A3660"/>
                </a:solidFill>
                <a:latin typeface="+mj-lt"/>
              </a:rPr>
              <a:t>Információ tartalma és minősége</a:t>
            </a:r>
          </a:p>
          <a:p>
            <a:pPr marL="0" indent="0" algn="just">
              <a:buNone/>
            </a:pPr>
            <a:endParaRPr lang="hu-HU" sz="2200" b="1" u="sng" dirty="0">
              <a:solidFill>
                <a:srgbClr val="1A366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hu-HU" sz="2200" b="1" u="sng" dirty="0">
                <a:solidFill>
                  <a:srgbClr val="1A3660"/>
                </a:solidFill>
                <a:latin typeface="+mj-lt"/>
              </a:rPr>
              <a:t>Kockázat: </a:t>
            </a:r>
            <a:r>
              <a:rPr lang="hu-HU" sz="2200" dirty="0">
                <a:solidFill>
                  <a:srgbClr val="1A3660"/>
                </a:solidFill>
                <a:latin typeface="+mj-lt"/>
              </a:rPr>
              <a:t>nem megfelelő helyről felszedett információ – bizalomvesztés az orvossal szemben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rgbClr val="1A3660"/>
                </a:solidFill>
                <a:latin typeface="+mj-lt"/>
              </a:rPr>
              <a:t>Konfliktusforrás!</a:t>
            </a:r>
          </a:p>
        </p:txBody>
      </p:sp>
    </p:spTree>
    <p:extLst>
      <p:ext uri="{BB962C8B-B14F-4D97-AF65-F5344CB8AC3E}">
        <p14:creationId xmlns:p14="http://schemas.microsoft.com/office/powerpoint/2010/main" val="339194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F4DE8F-CFAA-4ACC-826C-C315B1D3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131"/>
            <a:ext cx="10515600" cy="57176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b="1" dirty="0">
                <a:solidFill>
                  <a:srgbClr val="DE368C"/>
                </a:solidFill>
                <a:latin typeface="+mj-lt"/>
              </a:rPr>
              <a:t>KOMMUNIKÁCIÓ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000" dirty="0">
                <a:solidFill>
                  <a:srgbClr val="1A3660"/>
                </a:solidFill>
                <a:latin typeface="+mj-lt"/>
              </a:rPr>
              <a:t>…                           vita         nézeteltérés       konfliktus      veszekedés           érdekellentét             …</a:t>
            </a:r>
          </a:p>
          <a:p>
            <a:pPr marL="0" indent="0">
              <a:buNone/>
            </a:pPr>
            <a:endParaRPr lang="hu-HU" dirty="0">
              <a:solidFill>
                <a:srgbClr val="1A3660"/>
              </a:solidFill>
              <a:latin typeface="Comforta"/>
            </a:endParaRPr>
          </a:p>
          <a:p>
            <a:pPr marL="0" indent="0">
              <a:buNone/>
            </a:pPr>
            <a:endParaRPr lang="hu-HU" dirty="0">
              <a:solidFill>
                <a:srgbClr val="1A3660"/>
              </a:solidFill>
              <a:latin typeface="Comforta"/>
            </a:endParaRPr>
          </a:p>
          <a:p>
            <a:pPr marL="0" indent="0">
              <a:buNone/>
            </a:pPr>
            <a:endParaRPr lang="hu-HU" dirty="0">
              <a:solidFill>
                <a:srgbClr val="1A3660"/>
              </a:solidFill>
              <a:latin typeface="Comforta"/>
            </a:endParaRPr>
          </a:p>
          <a:p>
            <a:pPr marL="0" indent="0" algn="ctr">
              <a:buNone/>
            </a:pPr>
            <a:r>
              <a:rPr lang="hu-HU" sz="1700" i="1" dirty="0">
                <a:solidFill>
                  <a:srgbClr val="1A3660"/>
                </a:solidFill>
                <a:latin typeface="+mj-lt"/>
              </a:rPr>
              <a:t>Cél:</a:t>
            </a:r>
          </a:p>
          <a:p>
            <a:pPr marL="0" indent="0" algn="ctr">
              <a:buNone/>
            </a:pPr>
            <a:r>
              <a:rPr lang="hu-HU" sz="2400" b="1" dirty="0">
                <a:solidFill>
                  <a:srgbClr val="1A3660"/>
                </a:solidFill>
                <a:latin typeface="+mj-lt"/>
              </a:rPr>
              <a:t>közös nevezőre jutás</a:t>
            </a:r>
          </a:p>
          <a:p>
            <a:pPr marL="0" indent="0">
              <a:buNone/>
            </a:pPr>
            <a:endParaRPr lang="hu-HU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endParaRPr lang="hu-HU" dirty="0">
              <a:solidFill>
                <a:srgbClr val="1A3660"/>
              </a:solidFill>
              <a:latin typeface="+mj-lt"/>
            </a:endParaRP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 algn="ctr">
              <a:buNone/>
            </a:pPr>
            <a:endParaRPr lang="hu-HU" sz="1600" i="1" dirty="0">
              <a:solidFill>
                <a:srgbClr val="DE368C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hu-HU" sz="1600" i="1" dirty="0">
                <a:solidFill>
                  <a:srgbClr val="DE368C"/>
                </a:solidFill>
                <a:latin typeface="+mj-lt"/>
              </a:rPr>
              <a:t>Lehetséges eszköz: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DE368C"/>
                </a:solidFill>
                <a:latin typeface="+mj-lt"/>
              </a:rPr>
              <a:t>MEDIÁCIÓ</a:t>
            </a:r>
          </a:p>
        </p:txBody>
      </p:sp>
      <p:pic>
        <p:nvPicPr>
          <p:cNvPr id="24" name="Ábra 23" descr="Síró arc körvonal körvonalas">
            <a:extLst>
              <a:ext uri="{FF2B5EF4-FFF2-40B4-BE49-F238E27FC236}">
                <a16:creationId xmlns:a16="http://schemas.microsoft.com/office/drawing/2014/main" id="{E1A4F4BC-BBE8-4BD3-806D-5A3D49EC51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7281" y="682843"/>
            <a:ext cx="914400" cy="914400"/>
          </a:xfrm>
          <a:prstGeom prst="rect">
            <a:avLst/>
          </a:prstGeom>
        </p:spPr>
      </p:pic>
      <p:pic>
        <p:nvPicPr>
          <p:cNvPr id="26" name="Ábra 25" descr="Angry face outline körvonalas">
            <a:extLst>
              <a:ext uri="{FF2B5EF4-FFF2-40B4-BE49-F238E27FC236}">
                <a16:creationId xmlns:a16="http://schemas.microsoft.com/office/drawing/2014/main" id="{CA2719ED-EE9E-4925-802A-6343D7CDAB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96552" y="590878"/>
            <a:ext cx="914400" cy="914400"/>
          </a:xfrm>
          <a:prstGeom prst="rect">
            <a:avLst/>
          </a:prstGeom>
        </p:spPr>
      </p:pic>
      <p:cxnSp>
        <p:nvCxnSpPr>
          <p:cNvPr id="30" name="Egyenes összekötő nyíllal 29">
            <a:extLst>
              <a:ext uri="{FF2B5EF4-FFF2-40B4-BE49-F238E27FC236}">
                <a16:creationId xmlns:a16="http://schemas.microsoft.com/office/drawing/2014/main" id="{378C6AA4-455E-43D9-B4C6-DA83522F88E3}"/>
              </a:ext>
            </a:extLst>
          </p:cNvPr>
          <p:cNvCxnSpPr>
            <a:cxnSpLocks/>
          </p:cNvCxnSpPr>
          <p:nvPr/>
        </p:nvCxnSpPr>
        <p:spPr>
          <a:xfrm flipH="1">
            <a:off x="3490762" y="1310263"/>
            <a:ext cx="1525221" cy="827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>
            <a:extLst>
              <a:ext uri="{FF2B5EF4-FFF2-40B4-BE49-F238E27FC236}">
                <a16:creationId xmlns:a16="http://schemas.microsoft.com/office/drawing/2014/main" id="{DA1F54AA-C145-4BBC-9302-9E1AFD97D163}"/>
              </a:ext>
            </a:extLst>
          </p:cNvPr>
          <p:cNvCxnSpPr>
            <a:cxnSpLocks/>
          </p:cNvCxnSpPr>
          <p:nvPr/>
        </p:nvCxnSpPr>
        <p:spPr>
          <a:xfrm flipH="1">
            <a:off x="5027843" y="1417419"/>
            <a:ext cx="637234" cy="666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86415222-261B-45F9-81A3-0CC05995C5D4}"/>
              </a:ext>
            </a:extLst>
          </p:cNvPr>
          <p:cNvCxnSpPr>
            <a:cxnSpLocks/>
          </p:cNvCxnSpPr>
          <p:nvPr/>
        </p:nvCxnSpPr>
        <p:spPr>
          <a:xfrm>
            <a:off x="6132783" y="1521043"/>
            <a:ext cx="0" cy="588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>
            <a:extLst>
              <a:ext uri="{FF2B5EF4-FFF2-40B4-BE49-F238E27FC236}">
                <a16:creationId xmlns:a16="http://schemas.microsoft.com/office/drawing/2014/main" id="{F6D0FFCD-B181-44E1-A98E-1E262C003ADE}"/>
              </a:ext>
            </a:extLst>
          </p:cNvPr>
          <p:cNvCxnSpPr>
            <a:cxnSpLocks/>
          </p:cNvCxnSpPr>
          <p:nvPr/>
        </p:nvCxnSpPr>
        <p:spPr>
          <a:xfrm>
            <a:off x="6547957" y="1310263"/>
            <a:ext cx="701627" cy="71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>
            <a:extLst>
              <a:ext uri="{FF2B5EF4-FFF2-40B4-BE49-F238E27FC236}">
                <a16:creationId xmlns:a16="http://schemas.microsoft.com/office/drawing/2014/main" id="{1F524BF1-3061-47C1-8C0A-69F5EE368DA2}"/>
              </a:ext>
            </a:extLst>
          </p:cNvPr>
          <p:cNvCxnSpPr>
            <a:cxnSpLocks/>
          </p:cNvCxnSpPr>
          <p:nvPr/>
        </p:nvCxnSpPr>
        <p:spPr>
          <a:xfrm flipH="1">
            <a:off x="1748662" y="1109829"/>
            <a:ext cx="2912683" cy="102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>
            <a:extLst>
              <a:ext uri="{FF2B5EF4-FFF2-40B4-BE49-F238E27FC236}">
                <a16:creationId xmlns:a16="http://schemas.microsoft.com/office/drawing/2014/main" id="{6BBABD05-4433-4F5A-B514-03F2F7330B84}"/>
              </a:ext>
            </a:extLst>
          </p:cNvPr>
          <p:cNvCxnSpPr>
            <a:cxnSpLocks/>
          </p:cNvCxnSpPr>
          <p:nvPr/>
        </p:nvCxnSpPr>
        <p:spPr>
          <a:xfrm>
            <a:off x="7530657" y="1170548"/>
            <a:ext cx="1665895" cy="913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Nyíl: lefelé mutató 41">
            <a:extLst>
              <a:ext uri="{FF2B5EF4-FFF2-40B4-BE49-F238E27FC236}">
                <a16:creationId xmlns:a16="http://schemas.microsoft.com/office/drawing/2014/main" id="{53BFD82F-ABBA-4CA0-B350-AA4A2AEB5230}"/>
              </a:ext>
            </a:extLst>
          </p:cNvPr>
          <p:cNvSpPr/>
          <p:nvPr/>
        </p:nvSpPr>
        <p:spPr>
          <a:xfrm>
            <a:off x="6009290" y="4645572"/>
            <a:ext cx="173419" cy="69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nyíllal 43">
            <a:extLst>
              <a:ext uri="{FF2B5EF4-FFF2-40B4-BE49-F238E27FC236}">
                <a16:creationId xmlns:a16="http://schemas.microsoft.com/office/drawing/2014/main" id="{A0370540-CB99-465E-9E83-94D207C37378}"/>
              </a:ext>
            </a:extLst>
          </p:cNvPr>
          <p:cNvCxnSpPr>
            <a:cxnSpLocks/>
          </p:cNvCxnSpPr>
          <p:nvPr/>
        </p:nvCxnSpPr>
        <p:spPr>
          <a:xfrm>
            <a:off x="5015983" y="2699682"/>
            <a:ext cx="586032" cy="87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>
            <a:extLst>
              <a:ext uri="{FF2B5EF4-FFF2-40B4-BE49-F238E27FC236}">
                <a16:creationId xmlns:a16="http://schemas.microsoft.com/office/drawing/2014/main" id="{8D2F8913-7BF1-434C-8D9C-36DFABD30907}"/>
              </a:ext>
            </a:extLst>
          </p:cNvPr>
          <p:cNvCxnSpPr>
            <a:cxnSpLocks/>
          </p:cNvCxnSpPr>
          <p:nvPr/>
        </p:nvCxnSpPr>
        <p:spPr>
          <a:xfrm>
            <a:off x="6182709" y="2699682"/>
            <a:ext cx="35966" cy="800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>
            <a:extLst>
              <a:ext uri="{FF2B5EF4-FFF2-40B4-BE49-F238E27FC236}">
                <a16:creationId xmlns:a16="http://schemas.microsoft.com/office/drawing/2014/main" id="{DB0591D4-D578-4EF7-943F-FF920F764B1E}"/>
              </a:ext>
            </a:extLst>
          </p:cNvPr>
          <p:cNvCxnSpPr>
            <a:cxnSpLocks/>
          </p:cNvCxnSpPr>
          <p:nvPr/>
        </p:nvCxnSpPr>
        <p:spPr>
          <a:xfrm>
            <a:off x="3195149" y="2617076"/>
            <a:ext cx="1603479" cy="882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>
            <a:extLst>
              <a:ext uri="{FF2B5EF4-FFF2-40B4-BE49-F238E27FC236}">
                <a16:creationId xmlns:a16="http://schemas.microsoft.com/office/drawing/2014/main" id="{0C327B4F-A3BE-478A-9432-B4E86C8E9179}"/>
              </a:ext>
            </a:extLst>
          </p:cNvPr>
          <p:cNvCxnSpPr>
            <a:cxnSpLocks/>
          </p:cNvCxnSpPr>
          <p:nvPr/>
        </p:nvCxnSpPr>
        <p:spPr>
          <a:xfrm flipH="1">
            <a:off x="7010400" y="2699682"/>
            <a:ext cx="382973" cy="87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>
            <a:extLst>
              <a:ext uri="{FF2B5EF4-FFF2-40B4-BE49-F238E27FC236}">
                <a16:creationId xmlns:a16="http://schemas.microsoft.com/office/drawing/2014/main" id="{CCB19902-82EF-4D06-96D0-11E317A70AF3}"/>
              </a:ext>
            </a:extLst>
          </p:cNvPr>
          <p:cNvCxnSpPr>
            <a:cxnSpLocks/>
          </p:cNvCxnSpPr>
          <p:nvPr/>
        </p:nvCxnSpPr>
        <p:spPr>
          <a:xfrm>
            <a:off x="2132985" y="2785241"/>
            <a:ext cx="2212388" cy="95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140A5760-163B-45C1-BA4F-D1EF7D11E529}"/>
              </a:ext>
            </a:extLst>
          </p:cNvPr>
          <p:cNvCxnSpPr>
            <a:cxnSpLocks/>
          </p:cNvCxnSpPr>
          <p:nvPr/>
        </p:nvCxnSpPr>
        <p:spPr>
          <a:xfrm flipH="1">
            <a:off x="7393374" y="2617076"/>
            <a:ext cx="1608731" cy="1119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nyíllal 83">
            <a:extLst>
              <a:ext uri="{FF2B5EF4-FFF2-40B4-BE49-F238E27FC236}">
                <a16:creationId xmlns:a16="http://schemas.microsoft.com/office/drawing/2014/main" id="{A78673BE-E6B3-484E-B042-5D672190A12B}"/>
              </a:ext>
            </a:extLst>
          </p:cNvPr>
          <p:cNvCxnSpPr/>
          <p:nvPr/>
        </p:nvCxnSpPr>
        <p:spPr>
          <a:xfrm>
            <a:off x="7664757" y="956441"/>
            <a:ext cx="2862026" cy="1065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nyíllal 85">
            <a:extLst>
              <a:ext uri="{FF2B5EF4-FFF2-40B4-BE49-F238E27FC236}">
                <a16:creationId xmlns:a16="http://schemas.microsoft.com/office/drawing/2014/main" id="{CD84EA97-6E77-4525-AD43-9D463C6E07DE}"/>
              </a:ext>
            </a:extLst>
          </p:cNvPr>
          <p:cNvCxnSpPr>
            <a:cxnSpLocks/>
          </p:cNvCxnSpPr>
          <p:nvPr/>
        </p:nvCxnSpPr>
        <p:spPr>
          <a:xfrm flipH="1">
            <a:off x="8197739" y="2699682"/>
            <a:ext cx="2243635" cy="1037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Ábra 88" descr="Mosolygó arc körvonal körvonalas">
            <a:extLst>
              <a:ext uri="{FF2B5EF4-FFF2-40B4-BE49-F238E27FC236}">
                <a16:creationId xmlns:a16="http://schemas.microsoft.com/office/drawing/2014/main" id="{89B1EC94-A107-4D5B-8464-0CFD50B42B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783" y="4534639"/>
            <a:ext cx="914400" cy="914400"/>
          </a:xfrm>
          <a:prstGeom prst="rect">
            <a:avLst/>
          </a:prstGeom>
        </p:spPr>
      </p:pic>
      <p:pic>
        <p:nvPicPr>
          <p:cNvPr id="91" name="Ábra 90" descr="Mosolygó arc körvonal körvonalas">
            <a:extLst>
              <a:ext uri="{FF2B5EF4-FFF2-40B4-BE49-F238E27FC236}">
                <a16:creationId xmlns:a16="http://schemas.microsoft.com/office/drawing/2014/main" id="{544C526E-D077-4CFE-BB9C-9C785F5048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2384" y="45886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88721-3622-4C75-8802-FCDA423A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DE368C"/>
                </a:solidFill>
              </a:rPr>
              <a:t>Mi a mediáció?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B0931A-C568-4B1E-998D-8286E47AF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200" i="1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mediáció egy alternatív vitarendezési módszer, amelynek során ….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u-HU" sz="2200" b="1" dirty="0">
              <a:solidFill>
                <a:srgbClr val="1A366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meghatározott eljárási szabályok mentén 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konfliktussal érintett felek saját elhatározásukból vesznek részt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feleknek lehetőségük van a konfliktussal kapcsolatos álláspontjukat kifejteni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felek javaslataikkal aktívan elősegítik a konfliktus megoldását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fókusz a jövőre mutató megoldásokon van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u-HU" sz="2200" dirty="0">
                <a:solidFill>
                  <a:srgbClr val="1A36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mediátor semleges külső személyként segíti a folyamatot, majd a felek megállapodását.</a:t>
            </a:r>
            <a:endParaRPr lang="hu-HU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C8DC1F4-1B3E-451F-8ABC-267EF770255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4927" y="91767"/>
            <a:ext cx="3922222" cy="39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8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1952</Words>
  <Application>Microsoft Office PowerPoint</Application>
  <PresentationFormat>Widescreen</PresentationFormat>
  <Paragraphs>264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Comforta</vt:lpstr>
      <vt:lpstr>Wingdings</vt:lpstr>
      <vt:lpstr>Office-téma</vt:lpstr>
      <vt:lpstr>A mediátor szerepe az egészségtudatosság formálásában</vt:lpstr>
      <vt:lpstr>Miről lesz szó?</vt:lpstr>
      <vt:lpstr>A kommunikáció szerepe a mindennapi életben és az egészségünk terén.</vt:lpstr>
      <vt:lpstr>FACE-to-FACE kommunikáció az orvos-beteg között</vt:lpstr>
      <vt:lpstr>Felkészülés az orvossal való találkozásra</vt:lpstr>
      <vt:lpstr>Találkozó - az orvos és a beteg oldaláról</vt:lpstr>
      <vt:lpstr>Az egészségmegőrzés és egészségtudatosság szempontjából hatékony kommunikációs eszközök</vt:lpstr>
      <vt:lpstr>PowerPoint Presentation</vt:lpstr>
      <vt:lpstr>Mi a mediáció?</vt:lpstr>
      <vt:lpstr>„GONDOLATI HIGIÉNIA”</vt:lpstr>
      <vt:lpstr>Előzzük meg a konfliktusokat!</vt:lpstr>
      <vt:lpstr>Milyen konfliktushelyzetekre megoldás a mediáció?</vt:lpstr>
      <vt:lpstr>Mediáció a betegség esetén</vt:lpstr>
      <vt:lpstr>Betegség esetén…</vt:lpstr>
      <vt:lpstr>Mediáció a betegség esetén</vt:lpstr>
      <vt:lpstr>Ki a (jó) mediátor?</vt:lpstr>
      <vt:lpstr>Egészségügyi mediátor</vt:lpstr>
      <vt:lpstr>Betegjogi képviselő</vt:lpstr>
      <vt:lpstr>Az egészségtudatosságot lehet-e kommunikációval fejleszteni?</vt:lpstr>
      <vt:lpstr>A témában jártas mediátort keres?</vt:lpstr>
      <vt:lpstr>Elérhetőségeim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KissKatalin08@sulid.hu</dc:creator>
  <cp:lastModifiedBy>SNIN Project</cp:lastModifiedBy>
  <cp:revision>23</cp:revision>
  <cp:lastPrinted>2022-04-04T09:09:52Z</cp:lastPrinted>
  <dcterms:created xsi:type="dcterms:W3CDTF">2022-04-03T13:45:28Z</dcterms:created>
  <dcterms:modified xsi:type="dcterms:W3CDTF">2022-04-14T13:20:55Z</dcterms:modified>
</cp:coreProperties>
</file>