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11"/>
  </p:notesMasterIdLst>
  <p:sldIdLst>
    <p:sldId id="353" r:id="rId2"/>
    <p:sldId id="354" r:id="rId3"/>
    <p:sldId id="355" r:id="rId4"/>
    <p:sldId id="356" r:id="rId5"/>
    <p:sldId id="357" r:id="rId6"/>
    <p:sldId id="358" r:id="rId7"/>
    <p:sldId id="359" r:id="rId8"/>
    <p:sldId id="360" r:id="rId9"/>
    <p:sldId id="533" r:id="rId10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69" autoAdjust="0"/>
    <p:restoredTop sz="94647" autoAdjust="0"/>
  </p:normalViewPr>
  <p:slideViewPr>
    <p:cSldViewPr>
      <p:cViewPr varScale="1">
        <p:scale>
          <a:sx n="83" d="100"/>
          <a:sy n="83" d="100"/>
        </p:scale>
        <p:origin x="9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756649-D555-4B7C-83CD-A46694B94DF6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91A888-5479-4299-B7DA-4463B29D25C3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5238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hu-HU"/>
              <a:t>Alcím mintájának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Téglalap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églalap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églalap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hu-HU"/>
              <a:t>Mintaszöveg szerkesztése</a:t>
            </a:r>
          </a:p>
          <a:p>
            <a:pPr lvl="1" eaLnBrk="1" latinLnBrk="0" hangingPunct="1"/>
            <a:r>
              <a:rPr lang="hu-HU"/>
              <a:t>Második szint</a:t>
            </a:r>
          </a:p>
          <a:p>
            <a:pPr lvl="2" eaLnBrk="1" latinLnBrk="0" hangingPunct="1"/>
            <a:r>
              <a:rPr lang="hu-HU"/>
              <a:t>Harmadik szint</a:t>
            </a:r>
          </a:p>
          <a:p>
            <a:pPr lvl="3" eaLnBrk="1" latinLnBrk="0" hangingPunct="1"/>
            <a:r>
              <a:rPr lang="hu-HU"/>
              <a:t>Negyedik szint</a:t>
            </a:r>
          </a:p>
          <a:p>
            <a:pPr lvl="4" eaLnBrk="1" latinLnBrk="0" hangingPunct="1"/>
            <a:r>
              <a:rPr lang="hu-HU"/>
              <a:t>Ötödik szint</a:t>
            </a:r>
            <a:endParaRPr kumimoji="0"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Téglalap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hu-HU"/>
              <a:t>Kép beszúrásához kattintson az ikonra</a:t>
            </a:r>
            <a:endParaRPr kumimoji="0" lang="en-US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églalap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églalap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hu-HU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hu-HU"/>
              <a:t>Mintaszöveg szerkesztése</a:t>
            </a:r>
          </a:p>
          <a:p>
            <a:pPr lvl="1" eaLnBrk="1" latinLnBrk="0" hangingPunct="1"/>
            <a:r>
              <a:rPr kumimoji="0" lang="hu-HU"/>
              <a:t>Második szint</a:t>
            </a:r>
          </a:p>
          <a:p>
            <a:pPr lvl="2" eaLnBrk="1" latinLnBrk="0" hangingPunct="1"/>
            <a:r>
              <a:rPr kumimoji="0" lang="hu-HU"/>
              <a:t>Harmadik szint</a:t>
            </a:r>
          </a:p>
          <a:p>
            <a:pPr lvl="3" eaLnBrk="1" latinLnBrk="0" hangingPunct="1"/>
            <a:r>
              <a:rPr kumimoji="0" lang="hu-HU"/>
              <a:t>Negyedik szint</a:t>
            </a:r>
          </a:p>
          <a:p>
            <a:pPr lvl="4" eaLnBrk="1" latinLnBrk="0" hangingPunct="1"/>
            <a:r>
              <a:rPr kumimoji="0" lang="hu-HU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A5D16C5-E946-4258-8916-C0393CF86DED}" type="datetimeFigureOut">
              <a:rPr lang="hu-HU" smtClean="0"/>
              <a:pPr/>
              <a:t>2022. 04. 12.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39E7910-304C-4BDC-972D-2F40D03899F3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3400" y="2276872"/>
            <a:ext cx="8077200" cy="1673352"/>
          </a:xfrm>
        </p:spPr>
        <p:txBody>
          <a:bodyPr/>
          <a:lstStyle/>
          <a:p>
            <a:r>
              <a:rPr lang="hu-HU">
                <a:solidFill>
                  <a:srgbClr val="C00000"/>
                </a:solidFill>
              </a:rPr>
              <a:t>Szűrővizsgálatok</a:t>
            </a:r>
            <a:endParaRPr lang="hu-HU" dirty="0">
              <a:solidFill>
                <a:srgbClr val="C0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533400" y="404664"/>
            <a:ext cx="8077200" cy="1499616"/>
          </a:xfrm>
        </p:spPr>
        <p:txBody>
          <a:bodyPr/>
          <a:lstStyle/>
          <a:p>
            <a:r>
              <a:rPr lang="hu-HU" dirty="0">
                <a:solidFill>
                  <a:srgbClr val="C00000"/>
                </a:solidFill>
              </a:rPr>
              <a:t>Dr. Kiss István</a:t>
            </a:r>
          </a:p>
        </p:txBody>
      </p:sp>
    </p:spTree>
    <p:extLst>
      <p:ext uri="{BB962C8B-B14F-4D97-AF65-F5344CB8AC3E}">
        <p14:creationId xmlns:p14="http://schemas.microsoft.com/office/powerpoint/2010/main" val="2500681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223FA0-71A7-497D-AAB2-AFA435D5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tx2"/>
                </a:solidFill>
              </a:rPr>
              <a:t>Ötéves túlélés, nem kissejtes tüdőrák (SEER, 2011-2017)</a:t>
            </a:r>
          </a:p>
        </p:txBody>
      </p:sp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33415C3D-70E2-45AC-AE88-19E3B39B66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6779332"/>
              </p:ext>
            </p:extLst>
          </p:nvPr>
        </p:nvGraphicFramePr>
        <p:xfrm>
          <a:off x="1547664" y="2636912"/>
          <a:ext cx="5482952" cy="2419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1476">
                  <a:extLst>
                    <a:ext uri="{9D8B030D-6E8A-4147-A177-3AD203B41FA5}">
                      <a16:colId xmlns:a16="http://schemas.microsoft.com/office/drawing/2014/main" val="1581797498"/>
                    </a:ext>
                  </a:extLst>
                </a:gridCol>
                <a:gridCol w="2741476">
                  <a:extLst>
                    <a:ext uri="{9D8B030D-6E8A-4147-A177-3AD203B41FA5}">
                      <a16:colId xmlns:a16="http://schemas.microsoft.com/office/drawing/2014/main" val="2821144684"/>
                    </a:ext>
                  </a:extLst>
                </a:gridCol>
              </a:tblGrid>
              <a:tr h="604867">
                <a:tc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>
                          <a:solidFill>
                            <a:schemeClr val="tx1"/>
                          </a:solidFill>
                        </a:rPr>
                        <a:t>Túlélés</a:t>
                      </a:r>
                      <a:r>
                        <a:rPr lang="hu-HU" sz="2000" dirty="0">
                          <a:solidFill>
                            <a:schemeClr val="tx1"/>
                          </a:solidFill>
                        </a:rPr>
                        <a:t>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866747"/>
                  </a:ext>
                </a:extLst>
              </a:tr>
              <a:tr h="604867">
                <a:tc>
                  <a:txBody>
                    <a:bodyPr/>
                    <a:lstStyle/>
                    <a:p>
                      <a:r>
                        <a:rPr lang="hu-HU" sz="2800" dirty="0"/>
                        <a:t>Lokális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110703"/>
                  </a:ext>
                </a:extLst>
              </a:tr>
              <a:tr h="604867">
                <a:tc>
                  <a:txBody>
                    <a:bodyPr/>
                    <a:lstStyle/>
                    <a:p>
                      <a:r>
                        <a:rPr lang="hu-HU" sz="2800" dirty="0"/>
                        <a:t>Regionális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37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287366"/>
                  </a:ext>
                </a:extLst>
              </a:tr>
              <a:tr h="604867">
                <a:tc>
                  <a:txBody>
                    <a:bodyPr/>
                    <a:lstStyle/>
                    <a:p>
                      <a:r>
                        <a:rPr lang="hu-HU" sz="2800" dirty="0"/>
                        <a:t>Távoli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398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1547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223FA0-71A7-497D-AAB2-AFA435D5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tx2"/>
                </a:solidFill>
              </a:rPr>
              <a:t>Ötéves túlélés, kissejtes tüdőrák (SEER, 2011-2017)</a:t>
            </a:r>
          </a:p>
        </p:txBody>
      </p:sp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33415C3D-70E2-45AC-AE88-19E3B39B66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718159"/>
              </p:ext>
            </p:extLst>
          </p:nvPr>
        </p:nvGraphicFramePr>
        <p:xfrm>
          <a:off x="2411760" y="2636912"/>
          <a:ext cx="4011920" cy="24194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960">
                  <a:extLst>
                    <a:ext uri="{9D8B030D-6E8A-4147-A177-3AD203B41FA5}">
                      <a16:colId xmlns:a16="http://schemas.microsoft.com/office/drawing/2014/main" val="1581797498"/>
                    </a:ext>
                  </a:extLst>
                </a:gridCol>
                <a:gridCol w="2005960">
                  <a:extLst>
                    <a:ext uri="{9D8B030D-6E8A-4147-A177-3AD203B41FA5}">
                      <a16:colId xmlns:a16="http://schemas.microsoft.com/office/drawing/2014/main" val="2821144684"/>
                    </a:ext>
                  </a:extLst>
                </a:gridCol>
              </a:tblGrid>
              <a:tr h="604866">
                <a:tc>
                  <a:txBody>
                    <a:bodyPr/>
                    <a:lstStyle/>
                    <a:p>
                      <a:endParaRPr lang="hu-H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>
                          <a:solidFill>
                            <a:schemeClr val="tx1"/>
                          </a:solidFill>
                        </a:rPr>
                        <a:t>Túlélés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866747"/>
                  </a:ext>
                </a:extLst>
              </a:tr>
              <a:tr h="604866">
                <a:tc>
                  <a:txBody>
                    <a:bodyPr/>
                    <a:lstStyle/>
                    <a:p>
                      <a:r>
                        <a:rPr lang="hu-HU" sz="2800" dirty="0"/>
                        <a:t>Lokális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110703"/>
                  </a:ext>
                </a:extLst>
              </a:tr>
              <a:tr h="604866">
                <a:tc>
                  <a:txBody>
                    <a:bodyPr/>
                    <a:lstStyle/>
                    <a:p>
                      <a:r>
                        <a:rPr lang="hu-HU" sz="2800" dirty="0"/>
                        <a:t>Regionális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287366"/>
                  </a:ext>
                </a:extLst>
              </a:tr>
              <a:tr h="604866">
                <a:tc>
                  <a:txBody>
                    <a:bodyPr/>
                    <a:lstStyle/>
                    <a:p>
                      <a:r>
                        <a:rPr lang="hu-HU" sz="2800" dirty="0"/>
                        <a:t>Távoli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398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083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223FA0-71A7-497D-AAB2-AFA435D5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tx2"/>
                </a:solidFill>
              </a:rPr>
              <a:t>Ötéves túlélés, méhnyakrák (SEER, 2011-2017)</a:t>
            </a:r>
          </a:p>
        </p:txBody>
      </p:sp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33415C3D-70E2-45AC-AE88-19E3B39B66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510325"/>
              </p:ext>
            </p:extLst>
          </p:nvPr>
        </p:nvGraphicFramePr>
        <p:xfrm>
          <a:off x="2195736" y="2924944"/>
          <a:ext cx="437196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5980">
                  <a:extLst>
                    <a:ext uri="{9D8B030D-6E8A-4147-A177-3AD203B41FA5}">
                      <a16:colId xmlns:a16="http://schemas.microsoft.com/office/drawing/2014/main" val="1581797498"/>
                    </a:ext>
                  </a:extLst>
                </a:gridCol>
                <a:gridCol w="2185980">
                  <a:extLst>
                    <a:ext uri="{9D8B030D-6E8A-4147-A177-3AD203B41FA5}">
                      <a16:colId xmlns:a16="http://schemas.microsoft.com/office/drawing/2014/main" val="28211446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>
                          <a:solidFill>
                            <a:schemeClr val="tx1"/>
                          </a:solidFill>
                        </a:rPr>
                        <a:t>Túlélés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866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dirty="0"/>
                        <a:t>Lokális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110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dirty="0"/>
                        <a:t>Regionális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287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dirty="0"/>
                        <a:t>Távoli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398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1422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223FA0-71A7-497D-AAB2-AFA435D5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tx2"/>
                </a:solidFill>
              </a:rPr>
              <a:t>Ötéves túlélés, </a:t>
            </a:r>
            <a:r>
              <a:rPr lang="hu-HU" dirty="0" err="1">
                <a:solidFill>
                  <a:schemeClr val="tx2"/>
                </a:solidFill>
              </a:rPr>
              <a:t>melanoma</a:t>
            </a:r>
            <a:r>
              <a:rPr lang="hu-HU" dirty="0">
                <a:solidFill>
                  <a:schemeClr val="tx2"/>
                </a:solidFill>
              </a:rPr>
              <a:t> (SEER, USA)</a:t>
            </a:r>
          </a:p>
        </p:txBody>
      </p:sp>
      <p:graphicFrame>
        <p:nvGraphicFramePr>
          <p:cNvPr id="4" name="Táblázat 4">
            <a:extLst>
              <a:ext uri="{FF2B5EF4-FFF2-40B4-BE49-F238E27FC236}">
                <a16:creationId xmlns:a16="http://schemas.microsoft.com/office/drawing/2014/main" id="{33415C3D-70E2-45AC-AE88-19E3B39B66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243677"/>
              </p:ext>
            </p:extLst>
          </p:nvPr>
        </p:nvGraphicFramePr>
        <p:xfrm>
          <a:off x="971600" y="2708920"/>
          <a:ext cx="6995120" cy="259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7560">
                  <a:extLst>
                    <a:ext uri="{9D8B030D-6E8A-4147-A177-3AD203B41FA5}">
                      <a16:colId xmlns:a16="http://schemas.microsoft.com/office/drawing/2014/main" val="1581797498"/>
                    </a:ext>
                  </a:extLst>
                </a:gridCol>
                <a:gridCol w="3497560">
                  <a:extLst>
                    <a:ext uri="{9D8B030D-6E8A-4147-A177-3AD203B41FA5}">
                      <a16:colId xmlns:a16="http://schemas.microsoft.com/office/drawing/2014/main" val="28211446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baseline="0" dirty="0">
                          <a:solidFill>
                            <a:schemeClr val="tx1"/>
                          </a:solidFill>
                        </a:rPr>
                        <a:t>Túlélés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3866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dirty="0" err="1"/>
                        <a:t>Stage</a:t>
                      </a:r>
                      <a:r>
                        <a:rPr lang="hu-HU" sz="2800" dirty="0"/>
                        <a:t>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110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dirty="0" err="1"/>
                        <a:t>Stage</a:t>
                      </a:r>
                      <a:r>
                        <a:rPr lang="hu-HU" sz="2800" dirty="0"/>
                        <a:t> I-II (lokális)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97,6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2873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dirty="0" err="1"/>
                        <a:t>Stage</a:t>
                      </a:r>
                      <a:r>
                        <a:rPr lang="hu-HU" sz="2800" dirty="0"/>
                        <a:t> III (regionális)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60,3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398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sz="2800" dirty="0" err="1"/>
                        <a:t>Stage</a:t>
                      </a:r>
                      <a:r>
                        <a:rPr lang="hu-HU" sz="2800" dirty="0"/>
                        <a:t> IV (távoli)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800" dirty="0"/>
                        <a:t>16,2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3274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604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C223FA0-71A7-497D-AAB2-AFA435D5A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tx2"/>
                </a:solidFill>
              </a:rPr>
              <a:t>Ötéves túlélés, emlőrák (ACS, IARC, SEER)</a:t>
            </a:r>
          </a:p>
        </p:txBody>
      </p:sp>
      <p:pic>
        <p:nvPicPr>
          <p:cNvPr id="7" name="Tartalom helye 6">
            <a:extLst>
              <a:ext uri="{FF2B5EF4-FFF2-40B4-BE49-F238E27FC236}">
                <a16:creationId xmlns:a16="http://schemas.microsoft.com/office/drawing/2014/main" id="{203A845C-DCD9-44F0-9706-67A61A00E0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32" y="1535368"/>
            <a:ext cx="6408712" cy="5282967"/>
          </a:xfrm>
        </p:spPr>
      </p:pic>
    </p:spTree>
    <p:extLst>
      <p:ext uri="{BB962C8B-B14F-4D97-AF65-F5344CB8AC3E}">
        <p14:creationId xmlns:p14="http://schemas.microsoft.com/office/powerpoint/2010/main" val="1205209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5A4738-45A7-4053-94BC-FA557EA9A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CD3F047B-C27D-4905-9B08-B274021E67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576" y="60185"/>
            <a:ext cx="3178696" cy="2122233"/>
          </a:xfr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7B7E67A-723B-44DE-815B-B681D99DC3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33" y="2253265"/>
            <a:ext cx="3317789" cy="2122233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57CA1E58-3B54-4DD3-9280-323570278A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5080" y="434592"/>
            <a:ext cx="3905352" cy="2562360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7C527D28-FEAB-4556-8BEE-AFC7DDDF1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5080" y="3617042"/>
            <a:ext cx="4043278" cy="2671665"/>
          </a:xfrm>
          <a:prstGeom prst="rect">
            <a:avLst/>
          </a:prstGeom>
        </p:spPr>
      </p:pic>
      <p:pic>
        <p:nvPicPr>
          <p:cNvPr id="13" name="Kép 12">
            <a:extLst>
              <a:ext uri="{FF2B5EF4-FFF2-40B4-BE49-F238E27FC236}">
                <a16:creationId xmlns:a16="http://schemas.microsoft.com/office/drawing/2014/main" id="{C00CB184-2570-4693-81CB-802EE169D0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385" y="4517191"/>
            <a:ext cx="3600400" cy="223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39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D9ECF0-8704-4CA3-89E9-928A59DC1A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solidFill>
                  <a:schemeClr val="tx2"/>
                </a:solidFill>
              </a:rPr>
              <a:t>Daganatszűrések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A0CF630-ED9C-40FE-995E-AA06601E2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Vastagbél</a:t>
            </a:r>
          </a:p>
          <a:p>
            <a:r>
              <a:rPr lang="hu-HU" dirty="0"/>
              <a:t>Emlő</a:t>
            </a:r>
          </a:p>
          <a:p>
            <a:r>
              <a:rPr lang="hu-HU" dirty="0"/>
              <a:t>Méhnyak</a:t>
            </a:r>
          </a:p>
          <a:p>
            <a:endParaRPr lang="hu-HU" dirty="0"/>
          </a:p>
          <a:p>
            <a:r>
              <a:rPr lang="hu-HU" dirty="0"/>
              <a:t>Bőr</a:t>
            </a:r>
          </a:p>
          <a:p>
            <a:r>
              <a:rPr lang="hu-HU" dirty="0"/>
              <a:t>Szájüreg</a:t>
            </a:r>
          </a:p>
          <a:p>
            <a:r>
              <a:rPr lang="hu-HU" dirty="0"/>
              <a:t>Prosztata</a:t>
            </a:r>
          </a:p>
          <a:p>
            <a:r>
              <a:rPr lang="hu-HU" dirty="0"/>
              <a:t>Időről időre felmerülnek további javaslatok, illetve változnak a </a:t>
            </a:r>
            <a:r>
              <a:rPr lang="hu-HU" dirty="0" err="1"/>
              <a:t>protokoolok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01480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0981E3B-4FCB-47BB-91F7-4DF514D24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20" y="84591"/>
            <a:ext cx="8229600" cy="1252728"/>
          </a:xfr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hu-HU" sz="36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Köszönöm a figyelmet!</a:t>
            </a: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01826F3C-FBC5-4EDC-AE70-1AFA758DB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0393"/>
            <a:ext cx="3810000" cy="138112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D4DD8A9-3156-4415-8113-A26447877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7" y="2281126"/>
            <a:ext cx="9016765" cy="31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360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Egyéni 2. séma">
      <a:dk1>
        <a:srgbClr val="000000"/>
      </a:dk1>
      <a:lt1>
        <a:srgbClr val="00B050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579</TotalTime>
  <Words>123</Words>
  <Application>Microsoft Office PowerPoint</Application>
  <PresentationFormat>On-screen Show (4:3)</PresentationFormat>
  <Paragraphs>47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Corbel</vt:lpstr>
      <vt:lpstr>Times New Roman</vt:lpstr>
      <vt:lpstr>Wingdings</vt:lpstr>
      <vt:lpstr>Wingdings 2</vt:lpstr>
      <vt:lpstr>Wingdings 3</vt:lpstr>
      <vt:lpstr>Modul</vt:lpstr>
      <vt:lpstr>Szűrővizsgálatok</vt:lpstr>
      <vt:lpstr>Ötéves túlélés, nem kissejtes tüdőrák (SEER, 2011-2017)</vt:lpstr>
      <vt:lpstr>Ötéves túlélés, kissejtes tüdőrák (SEER, 2011-2017)</vt:lpstr>
      <vt:lpstr>Ötéves túlélés, méhnyakrák (SEER, 2011-2017)</vt:lpstr>
      <vt:lpstr>Ötéves túlélés, melanoma (SEER, USA)</vt:lpstr>
      <vt:lpstr>Ötéves túlélés, emlőrák (ACS, IARC, SEER)</vt:lpstr>
      <vt:lpstr>PowerPoint Presentation</vt:lpstr>
      <vt:lpstr>Daganatszűrések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op</dc:creator>
  <cp:lastModifiedBy>SNIN Project</cp:lastModifiedBy>
  <cp:revision>48</cp:revision>
  <dcterms:created xsi:type="dcterms:W3CDTF">2011-06-09T11:14:47Z</dcterms:created>
  <dcterms:modified xsi:type="dcterms:W3CDTF">2022-04-12T07:43:20Z</dcterms:modified>
</cp:coreProperties>
</file>