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1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53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94647" autoAdjust="0"/>
  </p:normalViewPr>
  <p:slideViewPr>
    <p:cSldViewPr>
      <p:cViewPr varScale="1">
        <p:scale>
          <a:sx n="83" d="100"/>
          <a:sy n="83" d="100"/>
        </p:scale>
        <p:origin x="9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6649-D555-4B7C-83CD-A46694B94DF6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1A888-5479-4299-B7DA-4463B29D25C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23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églalap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5D16C5-E946-4258-8916-C0393CF86DED}" type="datetimeFigureOut">
              <a:rPr lang="hu-HU" smtClean="0"/>
              <a:pPr/>
              <a:t>2022. 04. 12.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9E7910-304C-4BDC-972D-2F40D03899F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2276872"/>
            <a:ext cx="8077200" cy="1673352"/>
          </a:xfrm>
        </p:spPr>
        <p:txBody>
          <a:bodyPr/>
          <a:lstStyle/>
          <a:p>
            <a:r>
              <a:rPr lang="hu-HU">
                <a:solidFill>
                  <a:srgbClr val="C00000"/>
                </a:solidFill>
              </a:rPr>
              <a:t>Szűrővizsgálatok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077200" cy="1499616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Dr. Kiss István</a:t>
            </a:r>
          </a:p>
        </p:txBody>
      </p:sp>
    </p:spTree>
    <p:extLst>
      <p:ext uri="{BB962C8B-B14F-4D97-AF65-F5344CB8AC3E}">
        <p14:creationId xmlns:p14="http://schemas.microsoft.com/office/powerpoint/2010/main" val="250068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223FA0-71A7-497D-AAB2-AFA435D5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/>
                </a:solidFill>
              </a:rPr>
              <a:t>Ötéves túlélés, nem kissejtes tüdőrák (SEER, 2011-2017)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33415C3D-70E2-45AC-AE88-19E3B39B6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79332"/>
              </p:ext>
            </p:extLst>
          </p:nvPr>
        </p:nvGraphicFramePr>
        <p:xfrm>
          <a:off x="1547664" y="2636912"/>
          <a:ext cx="5482952" cy="241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476">
                  <a:extLst>
                    <a:ext uri="{9D8B030D-6E8A-4147-A177-3AD203B41FA5}">
                      <a16:colId xmlns:a16="http://schemas.microsoft.com/office/drawing/2014/main" val="1581797498"/>
                    </a:ext>
                  </a:extLst>
                </a:gridCol>
                <a:gridCol w="2741476">
                  <a:extLst>
                    <a:ext uri="{9D8B030D-6E8A-4147-A177-3AD203B41FA5}">
                      <a16:colId xmlns:a16="http://schemas.microsoft.com/office/drawing/2014/main" val="2821144684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chemeClr val="tx1"/>
                          </a:solidFill>
                        </a:rPr>
                        <a:t>Túlélés</a:t>
                      </a:r>
                      <a:r>
                        <a:rPr lang="hu-HU" sz="2000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66747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hu-HU" sz="2800" dirty="0"/>
                        <a:t>Lokális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107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hu-HU" sz="2800" dirty="0"/>
                        <a:t>Regionális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7366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r>
                        <a:rPr lang="hu-HU" sz="2800" dirty="0"/>
                        <a:t>Távoli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9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223FA0-71A7-497D-AAB2-AFA435D5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/>
                </a:solidFill>
              </a:rPr>
              <a:t>Ötéves túlélés, kissejtes tüdőrák (SEER, 2011-2017)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33415C3D-70E2-45AC-AE88-19E3B39B6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718159"/>
              </p:ext>
            </p:extLst>
          </p:nvPr>
        </p:nvGraphicFramePr>
        <p:xfrm>
          <a:off x="2411760" y="2636912"/>
          <a:ext cx="4011920" cy="241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960">
                  <a:extLst>
                    <a:ext uri="{9D8B030D-6E8A-4147-A177-3AD203B41FA5}">
                      <a16:colId xmlns:a16="http://schemas.microsoft.com/office/drawing/2014/main" val="1581797498"/>
                    </a:ext>
                  </a:extLst>
                </a:gridCol>
                <a:gridCol w="2005960">
                  <a:extLst>
                    <a:ext uri="{9D8B030D-6E8A-4147-A177-3AD203B41FA5}">
                      <a16:colId xmlns:a16="http://schemas.microsoft.com/office/drawing/2014/main" val="2821144684"/>
                    </a:ext>
                  </a:extLst>
                </a:gridCol>
              </a:tblGrid>
              <a:tr h="604866">
                <a:tc>
                  <a:txBody>
                    <a:bodyPr/>
                    <a:lstStyle/>
                    <a:p>
                      <a:endParaRPr lang="hu-H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chemeClr val="tx1"/>
                          </a:solidFill>
                        </a:rPr>
                        <a:t>Túlélés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66747"/>
                  </a:ext>
                </a:extLst>
              </a:tr>
              <a:tr h="604866">
                <a:tc>
                  <a:txBody>
                    <a:bodyPr/>
                    <a:lstStyle/>
                    <a:p>
                      <a:r>
                        <a:rPr lang="hu-HU" sz="2800" dirty="0"/>
                        <a:t>Lokális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10703"/>
                  </a:ext>
                </a:extLst>
              </a:tr>
              <a:tr h="604866">
                <a:tc>
                  <a:txBody>
                    <a:bodyPr/>
                    <a:lstStyle/>
                    <a:p>
                      <a:r>
                        <a:rPr lang="hu-HU" sz="2800" dirty="0"/>
                        <a:t>Regionális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7366"/>
                  </a:ext>
                </a:extLst>
              </a:tr>
              <a:tr h="604866">
                <a:tc>
                  <a:txBody>
                    <a:bodyPr/>
                    <a:lstStyle/>
                    <a:p>
                      <a:r>
                        <a:rPr lang="hu-HU" sz="2800" dirty="0"/>
                        <a:t>Távoli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9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83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223FA0-71A7-497D-AAB2-AFA435D5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/>
                </a:solidFill>
              </a:rPr>
              <a:t>Ötéves túlélés, méhnyakrák (SEER, 2011-2017)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33415C3D-70E2-45AC-AE88-19E3B39B6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10325"/>
              </p:ext>
            </p:extLst>
          </p:nvPr>
        </p:nvGraphicFramePr>
        <p:xfrm>
          <a:off x="2195736" y="2924944"/>
          <a:ext cx="437196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80">
                  <a:extLst>
                    <a:ext uri="{9D8B030D-6E8A-4147-A177-3AD203B41FA5}">
                      <a16:colId xmlns:a16="http://schemas.microsoft.com/office/drawing/2014/main" val="1581797498"/>
                    </a:ext>
                  </a:extLst>
                </a:gridCol>
                <a:gridCol w="2185980">
                  <a:extLst>
                    <a:ext uri="{9D8B030D-6E8A-4147-A177-3AD203B41FA5}">
                      <a16:colId xmlns:a16="http://schemas.microsoft.com/office/drawing/2014/main" val="2821144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chemeClr val="tx1"/>
                          </a:solidFill>
                        </a:rPr>
                        <a:t>Túlélés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6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Lokális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Regionális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Távoli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9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42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223FA0-71A7-497D-AAB2-AFA435D5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/>
                </a:solidFill>
              </a:rPr>
              <a:t>Ötéves túlélés, </a:t>
            </a:r>
            <a:r>
              <a:rPr lang="hu-HU" dirty="0" err="1">
                <a:solidFill>
                  <a:schemeClr val="tx2"/>
                </a:solidFill>
              </a:rPr>
              <a:t>melanoma</a:t>
            </a:r>
            <a:r>
              <a:rPr lang="hu-HU" dirty="0">
                <a:solidFill>
                  <a:schemeClr val="tx2"/>
                </a:solidFill>
              </a:rPr>
              <a:t> (SEER, USA)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33415C3D-70E2-45AC-AE88-19E3B39B6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243677"/>
              </p:ext>
            </p:extLst>
          </p:nvPr>
        </p:nvGraphicFramePr>
        <p:xfrm>
          <a:off x="971600" y="2708920"/>
          <a:ext cx="699512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560">
                  <a:extLst>
                    <a:ext uri="{9D8B030D-6E8A-4147-A177-3AD203B41FA5}">
                      <a16:colId xmlns:a16="http://schemas.microsoft.com/office/drawing/2014/main" val="1581797498"/>
                    </a:ext>
                  </a:extLst>
                </a:gridCol>
                <a:gridCol w="3497560">
                  <a:extLst>
                    <a:ext uri="{9D8B030D-6E8A-4147-A177-3AD203B41FA5}">
                      <a16:colId xmlns:a16="http://schemas.microsoft.com/office/drawing/2014/main" val="2821144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aseline="0" dirty="0">
                          <a:solidFill>
                            <a:schemeClr val="tx1"/>
                          </a:solidFill>
                        </a:rPr>
                        <a:t>Túlélés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6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/>
                        <a:t>Stage</a:t>
                      </a:r>
                      <a:r>
                        <a:rPr lang="hu-HU" sz="2800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/>
                        <a:t>Stage</a:t>
                      </a:r>
                      <a:r>
                        <a:rPr lang="hu-HU" sz="2800" dirty="0"/>
                        <a:t> I-II (lokális)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97,6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/>
                        <a:t>Stage</a:t>
                      </a:r>
                      <a:r>
                        <a:rPr lang="hu-HU" sz="2800" dirty="0"/>
                        <a:t> III (regionális)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60,3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9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/>
                        <a:t>Stage</a:t>
                      </a:r>
                      <a:r>
                        <a:rPr lang="hu-HU" sz="2800" dirty="0"/>
                        <a:t> IV (távoli)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16,2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274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60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223FA0-71A7-497D-AAB2-AFA435D5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/>
                </a:solidFill>
              </a:rPr>
              <a:t>Ötéves túlélés, emlőrák (ACS, IARC, SEER)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03A845C-DCD9-44F0-9706-67A61A00E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535368"/>
            <a:ext cx="6408712" cy="5282967"/>
          </a:xfrm>
        </p:spPr>
      </p:pic>
    </p:spTree>
    <p:extLst>
      <p:ext uri="{BB962C8B-B14F-4D97-AF65-F5344CB8AC3E}">
        <p14:creationId xmlns:p14="http://schemas.microsoft.com/office/powerpoint/2010/main" val="120520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5A4738-45A7-4053-94BC-FA557EA9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D3F047B-C27D-4905-9B08-B274021E6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0185"/>
            <a:ext cx="3178696" cy="212223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7B7E67A-723B-44DE-815B-B681D99DC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3" y="2253265"/>
            <a:ext cx="3317789" cy="212223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7CA1E58-3B54-4DD3-9280-32357027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080" y="434592"/>
            <a:ext cx="3905352" cy="256236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C527D28-FEAB-4556-8BEE-AFC7DDDF1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080" y="3617042"/>
            <a:ext cx="4043278" cy="267166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00CB184-2570-4693-81CB-802EE169D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5" y="4517191"/>
            <a:ext cx="3600400" cy="22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D9ECF0-8704-4CA3-89E9-928A59DC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Daganatszűrések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0CF630-ED9C-40FE-995E-AA06601E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Vastagbél</a:t>
            </a:r>
          </a:p>
          <a:p>
            <a:r>
              <a:rPr lang="hu-HU" dirty="0"/>
              <a:t>Emlő</a:t>
            </a:r>
          </a:p>
          <a:p>
            <a:r>
              <a:rPr lang="hu-HU" dirty="0"/>
              <a:t>Méhnyak</a:t>
            </a:r>
          </a:p>
          <a:p>
            <a:endParaRPr lang="hu-HU" dirty="0"/>
          </a:p>
          <a:p>
            <a:r>
              <a:rPr lang="hu-HU" dirty="0"/>
              <a:t>Bőr</a:t>
            </a:r>
          </a:p>
          <a:p>
            <a:r>
              <a:rPr lang="hu-HU" dirty="0"/>
              <a:t>Szájüreg</a:t>
            </a:r>
          </a:p>
          <a:p>
            <a:r>
              <a:rPr lang="hu-HU" dirty="0"/>
              <a:t>Prosztata</a:t>
            </a:r>
          </a:p>
          <a:p>
            <a:r>
              <a:rPr lang="hu-HU" dirty="0"/>
              <a:t>Időről időre felmerülnek további javaslatok, illetve változnak a </a:t>
            </a:r>
            <a:r>
              <a:rPr lang="hu-HU" dirty="0" err="1"/>
              <a:t>protokoolok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48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981E3B-4FCB-47BB-91F7-4DF514D2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0" y="84591"/>
            <a:ext cx="8229600" cy="1252728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hu-H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Köszönöm a figyelmet!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1826F3C-FBC5-4EDC-AE70-1AFA758D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0393"/>
            <a:ext cx="3810000" cy="13811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D4DD8A9-3156-4415-8113-A2644787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" y="2281126"/>
            <a:ext cx="9016765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36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Egyéni 2. séma">
      <a:dk1>
        <a:srgbClr val="000000"/>
      </a:dk1>
      <a:lt1>
        <a:srgbClr val="00B050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579</TotalTime>
  <Words>123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</vt:lpstr>
      <vt:lpstr>Szűrővizsgálatok</vt:lpstr>
      <vt:lpstr>Ötéves túlélés, nem kissejtes tüdőrák (SEER, 2011-2017)</vt:lpstr>
      <vt:lpstr>Ötéves túlélés, kissejtes tüdőrák (SEER, 2011-2017)</vt:lpstr>
      <vt:lpstr>Ötéves túlélés, méhnyakrák (SEER, 2011-2017)</vt:lpstr>
      <vt:lpstr>Ötéves túlélés, melanoma (SEER, USA)</vt:lpstr>
      <vt:lpstr>Ötéves túlélés, emlőrák (ACS, IARC, SEER)</vt:lpstr>
      <vt:lpstr>PowerPoint Presentation</vt:lpstr>
      <vt:lpstr>Daganatszűrések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op</dc:creator>
  <cp:lastModifiedBy>SNIN Project</cp:lastModifiedBy>
  <cp:revision>48</cp:revision>
  <dcterms:created xsi:type="dcterms:W3CDTF">2011-06-09T11:14:47Z</dcterms:created>
  <dcterms:modified xsi:type="dcterms:W3CDTF">2022-04-12T07:43:20Z</dcterms:modified>
</cp:coreProperties>
</file>