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72" r:id="rId2"/>
    <p:sldId id="273" r:id="rId3"/>
    <p:sldId id="274" r:id="rId4"/>
    <p:sldId id="275" r:id="rId5"/>
    <p:sldId id="277" r:id="rId6"/>
    <p:sldId id="278" r:id="rId7"/>
    <p:sldId id="276" r:id="rId8"/>
    <p:sldId id="279" r:id="rId9"/>
    <p:sldId id="280" r:id="rId10"/>
    <p:sldId id="283" r:id="rId11"/>
    <p:sldId id="281" r:id="rId12"/>
    <p:sldId id="282" r:id="rId13"/>
    <p:sldId id="271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34" autoAdjust="0"/>
    <p:restoredTop sz="95332" autoAdjust="0"/>
  </p:normalViewPr>
  <p:slideViewPr>
    <p:cSldViewPr snapToGrid="0">
      <p:cViewPr varScale="1">
        <p:scale>
          <a:sx n="83" d="100"/>
          <a:sy n="83" d="100"/>
        </p:scale>
        <p:origin x="811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A5477-3F7E-4669-877F-CAC33A174F79}" type="datetime1">
              <a:rPr lang="hu-HU" smtClean="0"/>
              <a:t>2022. 04. 12.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u-HU"/>
              <a:t>Semmelweis Egyetem | Szervezeti egység neve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6BBF8-0AC3-4F5C-9C46-904244B916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581194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7263F-A963-4716-9E0B-336AF0E39782}" type="datetime1">
              <a:rPr lang="hu-HU" smtClean="0"/>
              <a:t>2022. 04. 12.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u-HU"/>
              <a:t>Semmelweis Egyetem | Szervezeti egység neve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8844E-4E9E-4762-B238-A0CB0F62D7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450316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16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458369"/>
            <a:ext cx="9144000" cy="39542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Előadás alcíme</a:t>
            </a:r>
          </a:p>
        </p:txBody>
      </p:sp>
      <p:sp>
        <p:nvSpPr>
          <p:cNvPr id="8" name="Szöveg helye 14"/>
          <p:cNvSpPr>
            <a:spLocks noGrp="1"/>
          </p:cNvSpPr>
          <p:nvPr>
            <p:ph type="body" sz="quarter" idx="12"/>
          </p:nvPr>
        </p:nvSpPr>
        <p:spPr>
          <a:xfrm>
            <a:off x="1524000" y="674254"/>
            <a:ext cx="9144000" cy="2789382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hu-HU" sz="1100" smtClean="0">
                <a:effectLst/>
              </a:defRPr>
            </a:lvl1pPr>
          </a:lstStyle>
          <a:p>
            <a:pPr lvl="0"/>
            <a:endParaRPr lang="hu-HU" dirty="0"/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3971597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Dr. </a:t>
            </a:r>
            <a:r>
              <a:rPr lang="hu-HU" dirty="0" err="1"/>
              <a:t>Mensch</a:t>
            </a:r>
            <a:r>
              <a:rPr lang="hu-HU" dirty="0"/>
              <a:t> Károly </a:t>
            </a:r>
            <a:r>
              <a:rPr lang="hu-HU" dirty="0" err="1"/>
              <a:t>Ph.D</a:t>
            </a:r>
            <a:r>
              <a:rPr lang="hu-HU" dirty="0"/>
              <a:t>., egyetemi adjunktus</a:t>
            </a:r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4375943"/>
            <a:ext cx="9144000" cy="704850"/>
          </a:xfrm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bg2"/>
                </a:solidFill>
              </a:defRPr>
            </a:lvl1pPr>
          </a:lstStyle>
          <a:p>
            <a:pPr>
              <a:spcBef>
                <a:spcPts val="300"/>
              </a:spcBef>
            </a:pPr>
            <a:r>
              <a:rPr lang="hu-HU" dirty="0"/>
              <a:t>Semmelweis Egyetem Fogorvostudományi Kar</a:t>
            </a:r>
          </a:p>
          <a:p>
            <a:pPr>
              <a:spcBef>
                <a:spcPts val="300"/>
              </a:spcBef>
            </a:pPr>
            <a:r>
              <a:rPr lang="hu-HU" dirty="0"/>
              <a:t>Orális Diagnosztika Tanszék</a:t>
            </a:r>
          </a:p>
          <a:p>
            <a:pPr>
              <a:spcBef>
                <a:spcPts val="300"/>
              </a:spcBef>
            </a:pP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5318" y="5778500"/>
            <a:ext cx="2761364" cy="92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3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5268" y="0"/>
            <a:ext cx="6876732" cy="6134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8163"/>
            <a:ext cx="3932237" cy="414178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8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10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416894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1243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232303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4287" y="368301"/>
            <a:ext cx="2447926" cy="558165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8302"/>
            <a:ext cx="7734300" cy="55816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2025849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ródi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2386148"/>
            <a:ext cx="9144000" cy="1123815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Köszönöm a figyelmet!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3683866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Dr. Minta Mihály</a:t>
            </a:r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5318" y="5778500"/>
            <a:ext cx="2761364" cy="92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8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73081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124324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4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08163"/>
            <a:ext cx="10515600" cy="26151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450317"/>
            <a:ext cx="10515600" cy="149963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236228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08163"/>
            <a:ext cx="5181600" cy="41417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08163"/>
            <a:ext cx="5181600" cy="41417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8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311402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08163"/>
            <a:ext cx="5157787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4487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08163"/>
            <a:ext cx="5183188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448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9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10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262859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6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175828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/>
          <p:nvPr userDrawn="1"/>
        </p:nvSpPr>
        <p:spPr>
          <a:xfrm>
            <a:off x="0" y="6138791"/>
            <a:ext cx="12192000" cy="72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1D5C9D03-34B3-CF46-A324-7A5A7F0004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199" y="6073198"/>
            <a:ext cx="2534304" cy="844768"/>
          </a:xfrm>
          <a:prstGeom prst="rect">
            <a:avLst/>
          </a:prstGeom>
        </p:spPr>
      </p:pic>
      <p:cxnSp>
        <p:nvCxnSpPr>
          <p:cNvPr id="9" name="Egyenes összekötő 8"/>
          <p:cNvCxnSpPr/>
          <p:nvPr userDrawn="1"/>
        </p:nvCxnSpPr>
        <p:spPr>
          <a:xfrm>
            <a:off x="3299294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 userDrawn="1"/>
        </p:nvCxnSpPr>
        <p:spPr>
          <a:xfrm>
            <a:off x="8906622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19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228499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368301"/>
            <a:ext cx="6172200" cy="55816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8163"/>
            <a:ext cx="3932237" cy="414178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9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308245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410"/>
            <a:ext cx="10515600" cy="4123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3012564" y="6269355"/>
            <a:ext cx="1" cy="4514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 helye 4"/>
          <p:cNvSpPr txBox="1">
            <a:spLocks/>
          </p:cNvSpPr>
          <p:nvPr userDrawn="1"/>
        </p:nvSpPr>
        <p:spPr>
          <a:xfrm>
            <a:off x="3012564" y="6163978"/>
            <a:ext cx="6173121" cy="6810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200" b="1" dirty="0">
              <a:solidFill>
                <a:schemeClr val="bg2"/>
              </a:solidFill>
            </a:endParaRPr>
          </a:p>
        </p:txBody>
      </p:sp>
      <p:sp>
        <p:nvSpPr>
          <p:cNvPr id="4" name="Téglalap 3"/>
          <p:cNvSpPr/>
          <p:nvPr userDrawn="1"/>
        </p:nvSpPr>
        <p:spPr>
          <a:xfrm>
            <a:off x="0" y="6221918"/>
            <a:ext cx="12192000" cy="72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8">
            <a:extLst>
              <a:ext uri="{FF2B5EF4-FFF2-40B4-BE49-F238E27FC236}">
                <a16:creationId xmlns:a16="http://schemas.microsoft.com/office/drawing/2014/main" id="{1D5C9D03-34B3-CF46-A324-7A5A7F00048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199" y="6073198"/>
            <a:ext cx="2534304" cy="844768"/>
          </a:xfrm>
          <a:prstGeom prst="rect">
            <a:avLst/>
          </a:prstGeom>
        </p:spPr>
      </p:pic>
      <p:cxnSp>
        <p:nvCxnSpPr>
          <p:cNvPr id="16" name="Egyenes összekötő 15"/>
          <p:cNvCxnSpPr/>
          <p:nvPr userDrawn="1"/>
        </p:nvCxnSpPr>
        <p:spPr>
          <a:xfrm>
            <a:off x="3299294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 userDrawn="1"/>
        </p:nvCxnSpPr>
        <p:spPr>
          <a:xfrm>
            <a:off x="8906622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 helye 4"/>
          <p:cNvSpPr txBox="1">
            <a:spLocks/>
          </p:cNvSpPr>
          <p:nvPr userDrawn="1"/>
        </p:nvSpPr>
        <p:spPr>
          <a:xfrm>
            <a:off x="3283585" y="6134735"/>
            <a:ext cx="5616575" cy="720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/>
              <a:t>SE FOK Orális Diagnosztikai Tanszék</a:t>
            </a:r>
            <a:endParaRPr lang="hu-HU" dirty="0"/>
          </a:p>
        </p:txBody>
      </p:sp>
      <p:sp>
        <p:nvSpPr>
          <p:cNvPr id="13" name="Szöveg helye 6"/>
          <p:cNvSpPr txBox="1">
            <a:spLocks/>
          </p:cNvSpPr>
          <p:nvPr userDrawn="1"/>
        </p:nvSpPr>
        <p:spPr>
          <a:xfrm>
            <a:off x="8904288" y="6134735"/>
            <a:ext cx="3287712" cy="720000"/>
          </a:xfrm>
          <a:prstGeom prst="rect">
            <a:avLst/>
          </a:prstGeom>
        </p:spPr>
        <p:txBody>
          <a:bodyPr numCol="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/>
              <a:t>Dr. Mensch Károly PhD</a:t>
            </a:r>
            <a:br>
              <a:rPr lang="hu-HU"/>
            </a:br>
            <a:r>
              <a:rPr lang="hu-HU"/>
              <a:t>egyetemi adjunktus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043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071" userDrawn="1">
          <p15:clr>
            <a:srgbClr val="F26B43"/>
          </p15:clr>
        </p15:guide>
        <p15:guide id="4" pos="5609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pos="347" userDrawn="1">
          <p15:clr>
            <a:srgbClr val="F26B43"/>
          </p15:clr>
        </p15:guide>
        <p15:guide id="8" orient="horz" pos="232" userDrawn="1">
          <p15:clr>
            <a:srgbClr val="F26B43"/>
          </p15:clr>
        </p15:guide>
        <p15:guide id="9" pos="7151" userDrawn="1">
          <p15:clr>
            <a:srgbClr val="F26B43"/>
          </p15:clr>
        </p15:guide>
        <p15:guide id="10" pos="529" userDrawn="1">
          <p15:clr>
            <a:srgbClr val="F26B43"/>
          </p15:clr>
        </p15:guide>
        <p15:guide id="11" orient="horz" pos="11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sz="2400" dirty="0">
                <a:solidFill>
                  <a:schemeClr val="bg1"/>
                </a:solidFill>
              </a:rPr>
              <a:t>Semmelweis Egyetem Fogorvostudományi Kar és a Rák ellen, az emberért, a holnapért! Társadalmi Alapítvány együttműködésének bemutatása</a:t>
            </a:r>
          </a:p>
          <a:p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/>
              <a:t>Dr. </a:t>
            </a:r>
            <a:r>
              <a:rPr lang="hu-HU" dirty="0" err="1"/>
              <a:t>Mensch</a:t>
            </a:r>
            <a:r>
              <a:rPr lang="hu-HU" dirty="0"/>
              <a:t> Károly </a:t>
            </a:r>
            <a:r>
              <a:rPr lang="hu-HU" dirty="0" err="1"/>
              <a:t>Ph.D</a:t>
            </a:r>
            <a:r>
              <a:rPr lang="hu-HU" dirty="0"/>
              <a:t>. egyetemi adjunktus</a:t>
            </a:r>
            <a:endParaRPr lang="en-GB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hu-HU" dirty="0"/>
              <a:t>Semmelweis Egyetem Fogorvostudományi Kar</a:t>
            </a:r>
          </a:p>
        </p:txBody>
      </p:sp>
    </p:spTree>
    <p:extLst>
      <p:ext uri="{BB962C8B-B14F-4D97-AF65-F5344CB8AC3E}">
        <p14:creationId xmlns:p14="http://schemas.microsoft.com/office/powerpoint/2010/main" val="985670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Szűrőbuszos szájüregi rákszűrések- eredmények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002890" y="1582994"/>
            <a:ext cx="96454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/>
              <a:t>Szakorvosok, rezidensek, hallgatók</a:t>
            </a:r>
          </a:p>
          <a:p>
            <a:pPr marL="285750" indent="-285750">
              <a:buFontTx/>
              <a:buChar char="-"/>
            </a:pPr>
            <a:r>
              <a:rPr lang="hu-HU" dirty="0"/>
              <a:t>20 szűrésen vettünk részt</a:t>
            </a:r>
          </a:p>
          <a:p>
            <a:pPr marL="285750" indent="-285750">
              <a:buFontTx/>
              <a:buChar char="-"/>
            </a:pPr>
            <a:r>
              <a:rPr lang="hu-HU" dirty="0"/>
              <a:t>3000 feletti szájüregi rákszűrés</a:t>
            </a:r>
          </a:p>
          <a:p>
            <a:pPr marL="285750" indent="-285750">
              <a:buFontTx/>
              <a:buChar char="-"/>
            </a:pPr>
            <a:r>
              <a:rPr lang="hu-HU" dirty="0"/>
              <a:t>Tanulságok:</a:t>
            </a:r>
          </a:p>
          <a:p>
            <a:pPr marL="742950" lvl="1" indent="-285750">
              <a:buFontTx/>
              <a:buChar char="-"/>
            </a:pPr>
            <a:r>
              <a:rPr lang="hu-HU" dirty="0"/>
              <a:t>Egészségtudatos páciensek jöttek</a:t>
            </a:r>
          </a:p>
          <a:p>
            <a:pPr marL="742950" lvl="1" indent="-285750">
              <a:buFontTx/>
              <a:buChar char="-"/>
            </a:pPr>
            <a:r>
              <a:rPr lang="hu-HU" dirty="0"/>
              <a:t>Férfi- nő arány: 1:2</a:t>
            </a:r>
          </a:p>
          <a:p>
            <a:pPr marL="742950" lvl="1" indent="-285750">
              <a:buFontTx/>
              <a:buChar char="-"/>
            </a:pPr>
            <a:r>
              <a:rPr lang="hu-HU" dirty="0"/>
              <a:t>Páciensek 70-80 % nem hallott a szájüregi daganatokról</a:t>
            </a:r>
          </a:p>
          <a:p>
            <a:pPr marL="742950" lvl="1" indent="-285750">
              <a:buFontTx/>
              <a:buChar char="-"/>
            </a:pPr>
            <a:r>
              <a:rPr lang="hu-HU" dirty="0"/>
              <a:t>Fogászati vizsgálat? „Szájrák”?? Szűrés??</a:t>
            </a:r>
          </a:p>
          <a:p>
            <a:pPr marL="742950" lvl="1" indent="-285750">
              <a:buFontTx/>
              <a:buChar char="-"/>
            </a:pPr>
            <a:r>
              <a:rPr lang="hu-HU" dirty="0"/>
              <a:t>Teljes fogatlanság esetén IS KELL az évenkénti szűrés</a:t>
            </a:r>
          </a:p>
          <a:p>
            <a:pPr marL="285750" indent="-285750">
              <a:buFontTx/>
              <a:buChar char="-"/>
            </a:pPr>
            <a:r>
              <a:rPr lang="hu-HU" dirty="0"/>
              <a:t>Közel 100 szájnyálkahártya elváltozás:</a:t>
            </a:r>
          </a:p>
          <a:p>
            <a:pPr marL="742950" lvl="1" indent="-285750">
              <a:buFontTx/>
              <a:buChar char="-"/>
            </a:pPr>
            <a:r>
              <a:rPr lang="hu-HU" dirty="0"/>
              <a:t>Javarészt Candida fertőzés, fogsor </a:t>
            </a:r>
            <a:r>
              <a:rPr lang="hu-HU" dirty="0" err="1"/>
              <a:t>stomatitis</a:t>
            </a:r>
            <a:endParaRPr lang="hu-HU" dirty="0"/>
          </a:p>
          <a:p>
            <a:pPr marL="742950" lvl="1" indent="-285750">
              <a:buFontTx/>
              <a:buChar char="-"/>
            </a:pPr>
            <a:r>
              <a:rPr lang="hu-HU" dirty="0"/>
              <a:t>Orális </a:t>
            </a:r>
            <a:r>
              <a:rPr lang="hu-HU" dirty="0" err="1"/>
              <a:t>lichenoid</a:t>
            </a:r>
            <a:r>
              <a:rPr lang="hu-HU" dirty="0"/>
              <a:t> elváltozás</a:t>
            </a:r>
          </a:p>
          <a:p>
            <a:pPr marL="742950" lvl="1" indent="-285750">
              <a:buFontTx/>
              <a:buChar char="-"/>
            </a:pPr>
            <a:r>
              <a:rPr lang="hu-HU" dirty="0" err="1"/>
              <a:t>Leukoplakia</a:t>
            </a:r>
            <a:endParaRPr lang="hu-HU" dirty="0"/>
          </a:p>
          <a:p>
            <a:pPr marL="742950" lvl="1" indent="-285750">
              <a:buFontTx/>
              <a:buChar char="-"/>
            </a:pPr>
            <a:r>
              <a:rPr lang="hu-HU" dirty="0" err="1"/>
              <a:t>Benignus</a:t>
            </a:r>
            <a:r>
              <a:rPr lang="hu-HU" dirty="0"/>
              <a:t> </a:t>
            </a:r>
            <a:r>
              <a:rPr lang="hu-HU" dirty="0" err="1"/>
              <a:t>léziók</a:t>
            </a:r>
            <a:endParaRPr lang="hu-HU" dirty="0"/>
          </a:p>
          <a:p>
            <a:pPr marL="742950" lvl="1" indent="-285750">
              <a:buFontTx/>
              <a:buChar char="-"/>
            </a:pPr>
            <a:r>
              <a:rPr lang="hu-HU" dirty="0"/>
              <a:t>3 </a:t>
            </a:r>
            <a:r>
              <a:rPr lang="hu-HU" dirty="0" err="1"/>
              <a:t>malignusnak</a:t>
            </a:r>
            <a:r>
              <a:rPr lang="hu-HU" dirty="0"/>
              <a:t> imponáló </a:t>
            </a:r>
            <a:r>
              <a:rPr lang="hu-HU" dirty="0" err="1"/>
              <a:t>lézió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489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Oktatás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597309" y="1504334"/>
            <a:ext cx="10756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sz="2400" b="1" dirty="0"/>
              <a:t>Orális </a:t>
            </a:r>
            <a:r>
              <a:rPr lang="hu-HU" sz="2400" b="1" dirty="0" err="1"/>
              <a:t>Diagnosztikia</a:t>
            </a:r>
            <a:r>
              <a:rPr lang="hu-HU" sz="2400" b="1" dirty="0"/>
              <a:t> kötelező tantárgy, III. év, magyar, angol, német </a:t>
            </a:r>
          </a:p>
          <a:p>
            <a:pPr marL="285750" indent="-285750">
              <a:buFontTx/>
              <a:buChar char="-"/>
            </a:pPr>
            <a:r>
              <a:rPr lang="hu-HU" sz="2400" b="1" dirty="0"/>
              <a:t>Orális Medicina kötelező tantárgy, IV. év, </a:t>
            </a:r>
            <a:r>
              <a:rPr lang="hu-HU" sz="2400" b="1" dirty="0" err="1"/>
              <a:t>magya</a:t>
            </a:r>
            <a:r>
              <a:rPr lang="hu-HU" sz="2400" b="1" dirty="0"/>
              <a:t>,  angol, német</a:t>
            </a:r>
          </a:p>
          <a:p>
            <a:pPr marL="285750" indent="-285750">
              <a:buFontTx/>
              <a:buChar char="-"/>
            </a:pPr>
            <a:r>
              <a:rPr lang="hu-HU" sz="2400" b="1" dirty="0"/>
              <a:t>Szájüregi rákszűrés- szabadon választható tantárgy, IV., V. év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95"/>
          <a:stretch/>
        </p:blipFill>
        <p:spPr>
          <a:xfrm>
            <a:off x="3937820" y="2704663"/>
            <a:ext cx="4316360" cy="344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314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Kutatás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022555" y="1858297"/>
            <a:ext cx="99207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sz="3200" b="1" dirty="0"/>
              <a:t>TDK-munka</a:t>
            </a:r>
          </a:p>
          <a:p>
            <a:pPr marL="285750" indent="-285750">
              <a:buFontTx/>
              <a:buChar char="-"/>
            </a:pPr>
            <a:r>
              <a:rPr lang="hu-HU" sz="3200" b="1" dirty="0"/>
              <a:t>Szakdolgozat</a:t>
            </a:r>
          </a:p>
          <a:p>
            <a:pPr marL="285750" indent="-285750">
              <a:buFontTx/>
              <a:buChar char="-"/>
            </a:pPr>
            <a:r>
              <a:rPr lang="hu-HU" sz="3200" b="1" dirty="0"/>
              <a:t>Publikáció?</a:t>
            </a:r>
          </a:p>
          <a:p>
            <a:pPr marL="285750" indent="-285750">
              <a:buFontTx/>
              <a:buChar char="-"/>
            </a:pPr>
            <a:r>
              <a:rPr lang="hu-HU" sz="3200" b="1" dirty="0"/>
              <a:t>PhD?</a:t>
            </a:r>
          </a:p>
        </p:txBody>
      </p:sp>
    </p:spTree>
    <p:extLst>
      <p:ext uri="{BB962C8B-B14F-4D97-AF65-F5344CB8AC3E}">
        <p14:creationId xmlns:p14="http://schemas.microsoft.com/office/powerpoint/2010/main" val="691428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61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2018-</a:t>
            </a:r>
          </a:p>
        </p:txBody>
      </p:sp>
      <p:pic>
        <p:nvPicPr>
          <p:cNvPr id="1026" name="Picture 2" descr="Uniós szinten elsőként vizsgált beteget a Semmelweis Egyetem egy új  Covid-gyógyszerrel kapcsolatos kutatásb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7394" y="230443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 RÁK ELLEN, AZ EMBERÉRT, A HOLNAPÉRT alapítvány üzenete - Futanet.h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1678" y="2037735"/>
            <a:ext cx="28575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278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Szűrőbuszos szájüregi rákszűrések</a:t>
            </a:r>
          </a:p>
        </p:txBody>
      </p:sp>
      <p:pic>
        <p:nvPicPr>
          <p:cNvPr id="3074" name="Picture 2" descr="Nem érhető el leírás a fényképhez.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1350010"/>
            <a:ext cx="9664804" cy="457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874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Szűrőbuszos szájüregi rákszűrések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7316" y="1307690"/>
            <a:ext cx="6259870" cy="469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32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Szűrőbuszos szájüregi rákszűrések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432"/>
          <a:stretch/>
        </p:blipFill>
        <p:spPr>
          <a:xfrm>
            <a:off x="3785420" y="1310543"/>
            <a:ext cx="4139380" cy="47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91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Szűrőbuszos szájüregi rákszűrések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2036" y="1317522"/>
            <a:ext cx="3275642" cy="4714568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8693" y="1858296"/>
            <a:ext cx="4881716" cy="325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328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Szűrőbuszos szájüregi rákszűrés</a:t>
            </a:r>
          </a:p>
        </p:txBody>
      </p:sp>
      <p:pic>
        <p:nvPicPr>
          <p:cNvPr id="2050" name="Picture 2" descr="http://www.eletigenlok.hu/wp-content/uploads/2019/04/B%C3%A1csi_Mensch-300x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4497" y="2423477"/>
            <a:ext cx="3507177" cy="197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em érhető el leírás a fényképhez.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1"/>
          <a:stretch/>
        </p:blipFill>
        <p:spPr bwMode="auto">
          <a:xfrm>
            <a:off x="1327734" y="1690688"/>
            <a:ext cx="3391750" cy="344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261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Szűrőbuszos szájüregi rákszűrések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4822" y="1445342"/>
            <a:ext cx="6754761" cy="450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673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Szűrőbuszos szájüregi rákszűrések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4438" y="1427520"/>
            <a:ext cx="7570839" cy="425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05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Semmelweis Egyetem">
      <a:dk1>
        <a:srgbClr val="242F62"/>
      </a:dk1>
      <a:lt1>
        <a:sysClr val="window" lastClr="FFFFFF"/>
      </a:lt1>
      <a:dk2>
        <a:srgbClr val="242F62"/>
      </a:dk2>
      <a:lt2>
        <a:srgbClr val="E3D496"/>
      </a:lt2>
      <a:accent1>
        <a:srgbClr val="B3A16E"/>
      </a:accent1>
      <a:accent2>
        <a:srgbClr val="E3D496"/>
      </a:accent2>
      <a:accent3>
        <a:srgbClr val="B3A16E"/>
      </a:accent3>
      <a:accent4>
        <a:srgbClr val="E3D496"/>
      </a:accent4>
      <a:accent5>
        <a:srgbClr val="B3A16E"/>
      </a:accent5>
      <a:accent6>
        <a:srgbClr val="E3D496"/>
      </a:accent6>
      <a:hlink>
        <a:srgbClr val="B3A16E"/>
      </a:hlink>
      <a:folHlink>
        <a:srgbClr val="B3A16E"/>
      </a:folHlink>
    </a:clrScheme>
    <a:fontScheme name="Long reformation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DDB0DDBD-6287-4501-BD40-D641BDBF5C6F}" vid="{15285A77-5A02-4D46-8F1F-1AC551FF6B67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HUN_PPT_sablon_1108</Template>
  <TotalTime>365</TotalTime>
  <Words>179</Words>
  <Application>Microsoft Office PowerPoint</Application>
  <PresentationFormat>Widescreen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Montserrat</vt:lpstr>
      <vt:lpstr>Office-téma</vt:lpstr>
      <vt:lpstr>PowerPoint Presentation</vt:lpstr>
      <vt:lpstr>2018-</vt:lpstr>
      <vt:lpstr>Szűrőbuszos szájüregi rákszűrések</vt:lpstr>
      <vt:lpstr>Szűrőbuszos szájüregi rákszűrések</vt:lpstr>
      <vt:lpstr>Szűrőbuszos szájüregi rákszűrések</vt:lpstr>
      <vt:lpstr>Szűrőbuszos szájüregi rákszűrések</vt:lpstr>
      <vt:lpstr>Szűrőbuszos szájüregi rákszűrés</vt:lpstr>
      <vt:lpstr>Szűrőbuszos szájüregi rákszűrések</vt:lpstr>
      <vt:lpstr>Szűrőbuszos szájüregi rákszűrések</vt:lpstr>
      <vt:lpstr>Szűrőbuszos szájüregi rákszűrések- eredmények</vt:lpstr>
      <vt:lpstr>Oktatás</vt:lpstr>
      <vt:lpstr>Kutatás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címe</dc:title>
  <dc:creator>Pátrovics András Rodrigó</dc:creator>
  <cp:lastModifiedBy>SNIN Project</cp:lastModifiedBy>
  <cp:revision>65</cp:revision>
  <dcterms:created xsi:type="dcterms:W3CDTF">2021-11-08T12:50:52Z</dcterms:created>
  <dcterms:modified xsi:type="dcterms:W3CDTF">2022-04-12T08:24:32Z</dcterms:modified>
</cp:coreProperties>
</file>