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11"/>
  </p:notesMasterIdLst>
  <p:sldIdLst>
    <p:sldId id="256" r:id="rId2"/>
    <p:sldId id="262" r:id="rId3"/>
    <p:sldId id="258" r:id="rId4"/>
    <p:sldId id="259" r:id="rId5"/>
    <p:sldId id="280" r:id="rId6"/>
    <p:sldId id="260" r:id="rId7"/>
    <p:sldId id="279" r:id="rId8"/>
    <p:sldId id="261" r:id="rId9"/>
    <p:sldId id="278" r:id="rId10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12"/>
    </p:embeddedFont>
  </p:embeddedFontLst>
  <p:defaultTextStyle>
    <a:defPPr>
      <a:defRPr lang="hu-H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0000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3" autoAdjust="0"/>
    <p:restoredTop sz="86439" autoAdjust="0"/>
  </p:normalViewPr>
  <p:slideViewPr>
    <p:cSldViewPr snapToGrid="0">
      <p:cViewPr varScale="1">
        <p:scale>
          <a:sx n="72" d="100"/>
          <a:sy n="72" d="100"/>
        </p:scale>
        <p:origin x="110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9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Google Shape;64;p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hu-HU" sz="1100">
              <a:latin typeface="Arial" charset="0"/>
              <a:cs typeface="Arial" charset="0"/>
            </a:endParaRPr>
          </a:p>
        </p:txBody>
      </p:sp>
      <p:sp>
        <p:nvSpPr>
          <p:cNvPr id="6146" name="Google Shape;65;p1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Google Shape;101;p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hu-HU" sz="1100">
              <a:latin typeface="Arial" charset="0"/>
              <a:cs typeface="Arial" charset="0"/>
            </a:endParaRPr>
          </a:p>
        </p:txBody>
      </p:sp>
      <p:sp>
        <p:nvSpPr>
          <p:cNvPr id="8194" name="Google Shape;102;p7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Google Shape;79;p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hu-HU" sz="1100">
              <a:latin typeface="Arial" charset="0"/>
              <a:cs typeface="Arial" charset="0"/>
            </a:endParaRPr>
          </a:p>
        </p:txBody>
      </p:sp>
      <p:sp>
        <p:nvSpPr>
          <p:cNvPr id="10242" name="Google Shape;80;p3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Google Shape;85;p4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hu-HU" sz="1100">
              <a:latin typeface="Arial" charset="0"/>
              <a:cs typeface="Arial" charset="0"/>
            </a:endParaRPr>
          </a:p>
        </p:txBody>
      </p:sp>
      <p:sp>
        <p:nvSpPr>
          <p:cNvPr id="12290" name="Google Shape;86;p4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90;p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hu-HU" sz="1100">
              <a:latin typeface="Arial" charset="0"/>
              <a:cs typeface="Arial" charset="0"/>
            </a:endParaRPr>
          </a:p>
        </p:txBody>
      </p:sp>
      <p:sp>
        <p:nvSpPr>
          <p:cNvPr id="15362" name="Google Shape;91;p5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96;p6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hu-HU" sz="1100">
              <a:latin typeface="Arial" charset="0"/>
              <a:cs typeface="Arial" charset="0"/>
            </a:endParaRPr>
          </a:p>
        </p:txBody>
      </p:sp>
      <p:sp>
        <p:nvSpPr>
          <p:cNvPr id="18434" name="Google Shape;97;p6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Google Shape;190;p23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hu-HU" sz="1100">
              <a:latin typeface="Arial" charset="0"/>
              <a:cs typeface="Arial" charset="0"/>
            </a:endParaRPr>
          </a:p>
        </p:txBody>
      </p:sp>
      <p:sp>
        <p:nvSpPr>
          <p:cNvPr id="20482" name="Google Shape;191;p23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2;p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3999" cy="6858000"/>
          </a:xfrm>
        </p:grpSpPr>
        <p:sp>
          <p:nvSpPr>
            <p:cNvPr id="5" name="Google Shape;23;p2"/>
            <p:cNvSpPr txBox="1">
              <a:spLocks noChangeArrowheads="1"/>
            </p:cNvSpPr>
            <p:nvPr/>
          </p:nvSpPr>
          <p:spPr bwMode="auto">
            <a:xfrm>
              <a:off x="0" y="0"/>
              <a:ext cx="3505200" cy="685800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10800000"/>
            </a:gra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6" name="Google Shape;24;p2"/>
            <p:cNvSpPr txBox="1">
              <a:spLocks noChangeArrowheads="1"/>
            </p:cNvSpPr>
            <p:nvPr/>
          </p:nvSpPr>
          <p:spPr bwMode="auto">
            <a:xfrm>
              <a:off x="1716088" y="1690688"/>
              <a:ext cx="7427911" cy="2533650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grpSp>
          <p:nvGrpSpPr>
            <p:cNvPr id="7" name="Google Shape;25;p2"/>
            <p:cNvGrpSpPr>
              <a:grpSpLocks/>
            </p:cNvGrpSpPr>
            <p:nvPr/>
          </p:nvGrpSpPr>
          <p:grpSpPr bwMode="auto">
            <a:xfrm>
              <a:off x="0" y="1066800"/>
              <a:ext cx="2867024" cy="3157537"/>
              <a:chOff x="0" y="1066800"/>
              <a:chExt cx="2867024" cy="3157537"/>
            </a:xfrm>
          </p:grpSpPr>
          <p:sp>
            <p:nvSpPr>
              <p:cNvPr id="8" name="Google Shape;26;p2"/>
              <p:cNvSpPr txBox="1">
                <a:spLocks noChangeArrowheads="1"/>
              </p:cNvSpPr>
              <p:nvPr/>
            </p:nvSpPr>
            <p:spPr bwMode="auto">
              <a:xfrm>
                <a:off x="573088" y="3582988"/>
                <a:ext cx="576262" cy="64135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9" name="Google Shape;27;p2"/>
              <p:cNvSpPr txBox="1">
                <a:spLocks noChangeArrowheads="1"/>
              </p:cNvSpPr>
              <p:nvPr/>
            </p:nvSpPr>
            <p:spPr bwMode="auto">
              <a:xfrm>
                <a:off x="1716088" y="1690688"/>
                <a:ext cx="574675" cy="642937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0" name="Google Shape;28;p2"/>
              <p:cNvSpPr txBox="1">
                <a:spLocks noChangeArrowheads="1"/>
              </p:cNvSpPr>
              <p:nvPr/>
            </p:nvSpPr>
            <p:spPr bwMode="auto">
              <a:xfrm>
                <a:off x="2281238" y="1066800"/>
                <a:ext cx="585787" cy="6350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1" name="Google Shape;29;p2"/>
              <p:cNvSpPr txBox="1">
                <a:spLocks noChangeArrowheads="1"/>
              </p:cNvSpPr>
              <p:nvPr/>
            </p:nvSpPr>
            <p:spPr bwMode="auto">
              <a:xfrm>
                <a:off x="1141413" y="3582988"/>
                <a:ext cx="584200" cy="641350"/>
              </a:xfrm>
              <a:prstGeom prst="rect">
                <a:avLst/>
              </a:prstGeom>
              <a:solidFill>
                <a:schemeClr val="tx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2" name="Google Shape;30;p2"/>
              <p:cNvSpPr txBox="1">
                <a:spLocks noChangeArrowheads="1"/>
              </p:cNvSpPr>
              <p:nvPr/>
            </p:nvSpPr>
            <p:spPr bwMode="auto">
              <a:xfrm>
                <a:off x="2281238" y="1690688"/>
                <a:ext cx="585787" cy="642937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3" name="Google Shape;31;p2"/>
              <p:cNvSpPr txBox="1">
                <a:spLocks noChangeArrowheads="1"/>
              </p:cNvSpPr>
              <p:nvPr/>
            </p:nvSpPr>
            <p:spPr bwMode="auto">
              <a:xfrm>
                <a:off x="1141413" y="2324100"/>
                <a:ext cx="584200" cy="633413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4" name="Google Shape;32;p2"/>
              <p:cNvSpPr txBox="1">
                <a:spLocks noChangeArrowheads="1"/>
              </p:cNvSpPr>
              <p:nvPr/>
            </p:nvSpPr>
            <p:spPr bwMode="auto">
              <a:xfrm>
                <a:off x="0" y="2324100"/>
                <a:ext cx="582613" cy="633413"/>
              </a:xfrm>
              <a:prstGeom prst="rect">
                <a:avLst/>
              </a:prstGeom>
              <a:solidFill>
                <a:schemeClr val="tx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5" name="Google Shape;33;p2"/>
              <p:cNvSpPr txBox="1">
                <a:spLocks noChangeArrowheads="1"/>
              </p:cNvSpPr>
              <p:nvPr/>
            </p:nvSpPr>
            <p:spPr bwMode="auto">
              <a:xfrm>
                <a:off x="1716088" y="2324100"/>
                <a:ext cx="574675" cy="63341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6" name="Google Shape;34;p2"/>
              <p:cNvSpPr txBox="1">
                <a:spLocks noChangeArrowheads="1"/>
              </p:cNvSpPr>
              <p:nvPr/>
            </p:nvSpPr>
            <p:spPr bwMode="auto">
              <a:xfrm>
                <a:off x="573088" y="2947988"/>
                <a:ext cx="576262" cy="64452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  <p:sp>
            <p:nvSpPr>
              <p:cNvPr id="17" name="Google Shape;35;p2"/>
              <p:cNvSpPr txBox="1">
                <a:spLocks noChangeArrowheads="1"/>
              </p:cNvSpPr>
              <p:nvPr/>
            </p:nvSpPr>
            <p:spPr bwMode="auto">
              <a:xfrm>
                <a:off x="1141413" y="2947988"/>
                <a:ext cx="584200" cy="64452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45700" rIns="91425" bIns="45700"/>
              <a:lstStyle/>
              <a:p>
                <a:pPr>
                  <a:buClr>
                    <a:srgbClr val="000000"/>
                  </a:buClr>
                  <a:buFont typeface="Arial" charset="0"/>
                  <a:buNone/>
                  <a:defRPr/>
                </a:pPr>
                <a:endParaRPr lang="hu-HU" sz="1800"/>
              </a:p>
            </p:txBody>
          </p:sp>
        </p:grpSp>
      </p:grp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◻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◻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8" name="Google Shape;36;p2"/>
          <p:cNvSpPr txBox="1">
            <a:spLocks noGrp="1"/>
          </p:cNvSpPr>
          <p:nvPr>
            <p:ph type="dt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9" name="Google Shape;37;p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" name="Google Shape;38;p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200"/>
              <a:buFont typeface="Arial Black" pitchFamily="34" charset="0"/>
              <a:buNone/>
              <a:defRPr sz="1200">
                <a:latin typeface="Arial Black" pitchFamily="34" charset="0"/>
                <a:sym typeface="Arial Black" pitchFamily="34" charset="0"/>
              </a:defRPr>
            </a:lvl1pPr>
          </a:lstStyle>
          <a:p>
            <a:pPr>
              <a:defRPr/>
            </a:pPr>
            <a:fld id="{EAEF3E4A-DC23-47DB-93C6-40B179A6039B}" type="slidenum">
              <a:rPr lang="en-US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8;p1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9144000" cy="546100"/>
          </a:xfrm>
        </p:grpSpPr>
        <p:sp>
          <p:nvSpPr>
            <p:cNvPr id="5" name="Google Shape;9;p1"/>
            <p:cNvSpPr txBox="1">
              <a:spLocks noChangeArrowheads="1"/>
            </p:cNvSpPr>
            <p:nvPr/>
          </p:nvSpPr>
          <p:spPr bwMode="auto">
            <a:xfrm>
              <a:off x="0" y="0"/>
              <a:ext cx="285750" cy="53340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10800000"/>
            </a:gra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6" name="Google Shape;10;p1"/>
            <p:cNvSpPr txBox="1">
              <a:spLocks noChangeArrowheads="1"/>
            </p:cNvSpPr>
            <p:nvPr/>
          </p:nvSpPr>
          <p:spPr bwMode="auto">
            <a:xfrm>
              <a:off x="412750" y="134938"/>
              <a:ext cx="8731250" cy="274637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tx2"/>
                </a:gs>
              </a:gsLst>
              <a:lin ang="10800000"/>
            </a:gra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7" name="Google Shape;11;p1"/>
            <p:cNvSpPr txBox="1">
              <a:spLocks noChangeArrowheads="1"/>
            </p:cNvSpPr>
            <p:nvPr/>
          </p:nvSpPr>
          <p:spPr bwMode="auto">
            <a:xfrm>
              <a:off x="409575" y="134938"/>
              <a:ext cx="138113" cy="1412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8" name="Google Shape;12;p1"/>
            <p:cNvSpPr txBox="1">
              <a:spLocks noChangeArrowheads="1"/>
            </p:cNvSpPr>
            <p:nvPr/>
          </p:nvSpPr>
          <p:spPr bwMode="auto">
            <a:xfrm>
              <a:off x="547688" y="0"/>
              <a:ext cx="139700" cy="138113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9" name="Google Shape;13;p1"/>
            <p:cNvSpPr txBox="1">
              <a:spLocks noChangeArrowheads="1"/>
            </p:cNvSpPr>
            <p:nvPr/>
          </p:nvSpPr>
          <p:spPr bwMode="auto">
            <a:xfrm>
              <a:off x="547688" y="134938"/>
              <a:ext cx="139700" cy="1412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" name="Google Shape;14;p1"/>
            <p:cNvSpPr txBox="1">
              <a:spLocks noChangeArrowheads="1"/>
            </p:cNvSpPr>
            <p:nvPr/>
          </p:nvSpPr>
          <p:spPr bwMode="auto">
            <a:xfrm>
              <a:off x="274638" y="274638"/>
              <a:ext cx="136525" cy="13811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1" name="Google Shape;15;p1"/>
            <p:cNvSpPr txBox="1">
              <a:spLocks noChangeArrowheads="1"/>
            </p:cNvSpPr>
            <p:nvPr/>
          </p:nvSpPr>
          <p:spPr bwMode="auto">
            <a:xfrm>
              <a:off x="131763" y="136525"/>
              <a:ext cx="141287" cy="138113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2" name="Google Shape;16;p1"/>
            <p:cNvSpPr txBox="1">
              <a:spLocks noChangeArrowheads="1"/>
            </p:cNvSpPr>
            <p:nvPr/>
          </p:nvSpPr>
          <p:spPr bwMode="auto">
            <a:xfrm>
              <a:off x="409575" y="271463"/>
              <a:ext cx="138113" cy="13811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3" name="Google Shape;17;p1"/>
            <p:cNvSpPr txBox="1">
              <a:spLocks noChangeArrowheads="1"/>
            </p:cNvSpPr>
            <p:nvPr/>
          </p:nvSpPr>
          <p:spPr bwMode="auto">
            <a:xfrm>
              <a:off x="274638" y="409575"/>
              <a:ext cx="136525" cy="13652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</p:grpSp>
      <p:sp>
        <p:nvSpPr>
          <p:cNvPr id="42" name="Google Shape;42;p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body" idx="1"/>
          </p:nvPr>
        </p:nvSpPr>
        <p:spPr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marL="457200" lvl="0" indent="-31432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350"/>
              <a:buChar char="■"/>
              <a:defRPr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◻"/>
              <a:defRPr/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marL="1828800" lvl="3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◻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4" name="Google Shape;44;p3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5" name="Google Shape;45;p3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6" name="Google Shape;46;p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200"/>
              <a:buFont typeface="Arial Black" pitchFamily="34" charset="0"/>
              <a:buNone/>
              <a:defRPr sz="1200">
                <a:latin typeface="Arial Black" pitchFamily="34" charset="0"/>
                <a:sym typeface="Arial Black" pitchFamily="34" charset="0"/>
              </a:defRPr>
            </a:lvl1pPr>
          </a:lstStyle>
          <a:p>
            <a:pPr>
              <a:defRPr/>
            </a:pPr>
            <a:fld id="{2CB469D2-97DE-495E-9CCE-1CC820E357EE}" type="slidenum">
              <a:rPr lang="en-US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ctr">
              <a:buClr>
                <a:srgbClr val="000000"/>
              </a:buClr>
              <a:buSzPts val="1400"/>
              <a:buFont typeface="Arial" charset="0"/>
              <a:buNone/>
              <a:defRPr/>
            </a:pPr>
            <a:endParaRPr lang="hu-HU" sz="1200"/>
          </a:p>
        </p:txBody>
      </p:sp>
      <p:sp>
        <p:nvSpPr>
          <p:cNvPr id="1027" name="Google Shape;7;p1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SzPts val="1200"/>
              <a:buFont typeface="Arial Black" pitchFamily="34" charset="0"/>
              <a:buNone/>
              <a:defRPr/>
            </a:pPr>
            <a:fld id="{D46C2659-599A-4E45-8D02-196B76B310F5}" type="slidenum">
              <a:rPr lang="en-US" sz="1200">
                <a:latin typeface="Arial Black" pitchFamily="34" charset="0"/>
                <a:sym typeface="Arial Black" pitchFamily="34" charset="0"/>
              </a:rPr>
              <a:pPr algn="r">
                <a:buClr>
                  <a:srgbClr val="000000"/>
                </a:buClr>
                <a:buSzPts val="1200"/>
                <a:buFont typeface="Arial Black" pitchFamily="34" charset="0"/>
                <a:buNone/>
                <a:defRPr/>
              </a:pPr>
              <a:t>‹#›</a:t>
            </a:fld>
            <a:endParaRPr lang="hu-HU"/>
          </a:p>
        </p:txBody>
      </p:sp>
      <p:grpSp>
        <p:nvGrpSpPr>
          <p:cNvPr id="1028" name="Google Shape;8;p1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9144000" cy="546100"/>
          </a:xfrm>
        </p:grpSpPr>
        <p:sp>
          <p:nvSpPr>
            <p:cNvPr id="1032" name="Google Shape;9;p1"/>
            <p:cNvSpPr txBox="1">
              <a:spLocks noChangeArrowheads="1"/>
            </p:cNvSpPr>
            <p:nvPr/>
          </p:nvSpPr>
          <p:spPr bwMode="auto">
            <a:xfrm>
              <a:off x="0" y="0"/>
              <a:ext cx="285750" cy="53340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10800000"/>
            </a:gra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33" name="Google Shape;10;p1"/>
            <p:cNvSpPr txBox="1">
              <a:spLocks noChangeArrowheads="1"/>
            </p:cNvSpPr>
            <p:nvPr/>
          </p:nvSpPr>
          <p:spPr bwMode="auto">
            <a:xfrm>
              <a:off x="412750" y="134938"/>
              <a:ext cx="8731250" cy="274637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tx2"/>
                </a:gs>
              </a:gsLst>
              <a:lin ang="10800000"/>
            </a:gra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34" name="Google Shape;11;p1"/>
            <p:cNvSpPr txBox="1">
              <a:spLocks noChangeArrowheads="1"/>
            </p:cNvSpPr>
            <p:nvPr/>
          </p:nvSpPr>
          <p:spPr bwMode="auto">
            <a:xfrm>
              <a:off x="409575" y="134938"/>
              <a:ext cx="138113" cy="1412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35" name="Google Shape;12;p1"/>
            <p:cNvSpPr txBox="1">
              <a:spLocks noChangeArrowheads="1"/>
            </p:cNvSpPr>
            <p:nvPr/>
          </p:nvSpPr>
          <p:spPr bwMode="auto">
            <a:xfrm>
              <a:off x="547688" y="0"/>
              <a:ext cx="139700" cy="138113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36" name="Google Shape;13;p1"/>
            <p:cNvSpPr txBox="1">
              <a:spLocks noChangeArrowheads="1"/>
            </p:cNvSpPr>
            <p:nvPr/>
          </p:nvSpPr>
          <p:spPr bwMode="auto">
            <a:xfrm>
              <a:off x="547688" y="134938"/>
              <a:ext cx="139700" cy="1412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37" name="Google Shape;14;p1"/>
            <p:cNvSpPr txBox="1">
              <a:spLocks noChangeArrowheads="1"/>
            </p:cNvSpPr>
            <p:nvPr/>
          </p:nvSpPr>
          <p:spPr bwMode="auto">
            <a:xfrm>
              <a:off x="274638" y="274638"/>
              <a:ext cx="136525" cy="13811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38" name="Google Shape;15;p1"/>
            <p:cNvSpPr txBox="1">
              <a:spLocks noChangeArrowheads="1"/>
            </p:cNvSpPr>
            <p:nvPr/>
          </p:nvSpPr>
          <p:spPr bwMode="auto">
            <a:xfrm>
              <a:off x="131763" y="136525"/>
              <a:ext cx="141287" cy="138113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39" name="Google Shape;16;p1"/>
            <p:cNvSpPr txBox="1">
              <a:spLocks noChangeArrowheads="1"/>
            </p:cNvSpPr>
            <p:nvPr/>
          </p:nvSpPr>
          <p:spPr bwMode="auto">
            <a:xfrm>
              <a:off x="409575" y="271463"/>
              <a:ext cx="138113" cy="13811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  <p:sp>
          <p:nvSpPr>
            <p:cNvPr id="1040" name="Google Shape;17;p1"/>
            <p:cNvSpPr txBox="1">
              <a:spLocks noChangeArrowheads="1"/>
            </p:cNvSpPr>
            <p:nvPr/>
          </p:nvSpPr>
          <p:spPr bwMode="auto">
            <a:xfrm>
              <a:off x="274638" y="409575"/>
              <a:ext cx="136525" cy="13652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/>
            <a:lstStyle/>
            <a:p>
              <a:pPr>
                <a:buClr>
                  <a:srgbClr val="000000"/>
                </a:buClr>
                <a:buFont typeface="Arial" charset="0"/>
                <a:buNone/>
                <a:defRPr/>
              </a:pPr>
              <a:endParaRPr lang="hu-HU" sz="1800"/>
            </a:p>
          </p:txBody>
        </p:sp>
      </p:grpSp>
      <p:sp>
        <p:nvSpPr>
          <p:cNvPr id="1029" name="Google Shape;18;p1"/>
          <p:cNvSpPr txBox="1">
            <a:spLocks noGrp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hu-HU">
              <a:sym typeface="Arial" charset="0"/>
            </a:endParaRPr>
          </a:p>
        </p:txBody>
      </p:sp>
      <p:sp>
        <p:nvSpPr>
          <p:cNvPr id="1030" name="Google Shape;19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>
              <a:sym typeface="Arial" charset="0"/>
            </a:endParaRPr>
          </a:p>
        </p:txBody>
      </p:sp>
      <p:sp>
        <p:nvSpPr>
          <p:cNvPr id="1031" name="Google Shape;20;p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  <a:defRPr/>
            </a:pPr>
            <a:endParaRPr lang="hu-HU" sz="12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Tapasztalati_szak&#233;rt&#337;k_%20RB\&#214;n%20ki&#233;rt%20k&#252;zd_%20Csatlakozzon%20hozz&#225;nk!.mp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67;p8"/>
          <p:cNvSpPr txBox="1">
            <a:spLocks noGrp="1"/>
          </p:cNvSpPr>
          <p:nvPr>
            <p:ph type="ctrTitle"/>
          </p:nvPr>
        </p:nvSpPr>
        <p:spPr>
          <a:xfrm>
            <a:off x="1295400" y="1752600"/>
            <a:ext cx="7848600" cy="22098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6800"/>
            </a:pPr>
            <a:r>
              <a:rPr lang="en-US" sz="6200" dirty="0">
                <a:solidFill>
                  <a:srgbClr val="FFFFFF"/>
                </a:solidFill>
                <a:latin typeface="Arial" charset="0"/>
                <a:cs typeface="Arial" charset="0"/>
              </a:rPr>
              <a:t>  </a:t>
            </a:r>
            <a:r>
              <a:rPr lang="hu-HU" sz="3200" b="1">
                <a:solidFill>
                  <a:schemeClr val="bg1"/>
                </a:solidFill>
                <a:latin typeface="Arial" charset="0"/>
                <a:cs typeface="Arial" charset="0"/>
              </a:rPr>
              <a:t>Tapasztalati szakértők, gyógyult aktivisták és kampányok hatása a megelőzésre</a:t>
            </a:r>
          </a:p>
        </p:txBody>
      </p:sp>
      <p:sp>
        <p:nvSpPr>
          <p:cNvPr id="5123" name="Google Shape;68;p8"/>
          <p:cNvSpPr txBox="1">
            <a:spLocks noGrp="1"/>
          </p:cNvSpPr>
          <p:nvPr>
            <p:ph type="subTitle" idx="1"/>
          </p:nvPr>
        </p:nvSpPr>
        <p:spPr>
          <a:xfrm>
            <a:off x="381000" y="4387850"/>
            <a:ext cx="8534400" cy="17526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00007D"/>
              </a:buClr>
              <a:buSzPts val="1900"/>
              <a:buFont typeface="Noto Sans Symbols"/>
              <a:buNone/>
            </a:pPr>
            <a:r>
              <a:rPr lang="hu-HU" sz="2500" b="1">
                <a:solidFill>
                  <a:srgbClr val="000082"/>
                </a:solidFill>
                <a:latin typeface="Arial" charset="0"/>
                <a:cs typeface="Arial" charset="0"/>
              </a:rPr>
              <a:t>Tegyük szerethetővé a rákellenes életmódot!</a:t>
            </a:r>
            <a:endParaRPr lang="hu-HU" sz="3200">
              <a:latin typeface="Arial" charset="0"/>
              <a:cs typeface="Arial" charset="0"/>
            </a:endParaRPr>
          </a:p>
          <a:p>
            <a:pPr algn="ctr" eaLnBrk="1" hangingPunct="1">
              <a:spcBef>
                <a:spcPts val="275"/>
              </a:spcBef>
              <a:spcAft>
                <a:spcPct val="0"/>
              </a:spcAft>
              <a:buClr>
                <a:srgbClr val="00007D"/>
              </a:buClr>
              <a:buSzPts val="1100"/>
              <a:buFont typeface="Noto Sans Symbols"/>
              <a:buNone/>
            </a:pPr>
            <a:r>
              <a:rPr lang="en-US" b="1">
                <a:solidFill>
                  <a:srgbClr val="000082"/>
                </a:solidFill>
                <a:latin typeface="Arial" charset="0"/>
                <a:cs typeface="Arial" charset="0"/>
              </a:rPr>
              <a:t>Budapest, 20</a:t>
            </a:r>
            <a:r>
              <a:rPr lang="hu-HU" b="1">
                <a:solidFill>
                  <a:srgbClr val="000082"/>
                </a:solidFill>
                <a:latin typeface="Arial" charset="0"/>
                <a:cs typeface="Arial" charset="0"/>
              </a:rPr>
              <a:t>22. április 8.</a:t>
            </a:r>
          </a:p>
          <a:p>
            <a:pPr algn="ctr" eaLnBrk="1" hangingPunct="1">
              <a:spcBef>
                <a:spcPts val="275"/>
              </a:spcBef>
              <a:spcAft>
                <a:spcPct val="0"/>
              </a:spcAft>
              <a:buClr>
                <a:srgbClr val="00007D"/>
              </a:buClr>
              <a:buSzPts val="1100"/>
              <a:buFont typeface="Noto Sans Symbols"/>
              <a:buNone/>
            </a:pPr>
            <a:endParaRPr lang="hu-HU" sz="800" b="1">
              <a:solidFill>
                <a:srgbClr val="000082"/>
              </a:solidFill>
              <a:latin typeface="Arial" charset="0"/>
              <a:cs typeface="Arial" charset="0"/>
            </a:endParaRPr>
          </a:p>
          <a:p>
            <a:pPr algn="ctr" eaLnBrk="1" hangingPunct="1">
              <a:spcBef>
                <a:spcPts val="363"/>
              </a:spcBef>
              <a:spcAft>
                <a:spcPct val="0"/>
              </a:spcAft>
              <a:buClr>
                <a:srgbClr val="00007D"/>
              </a:buClr>
              <a:buSzPts val="1400"/>
              <a:buFont typeface="Noto Sans Symbols"/>
              <a:buNone/>
            </a:pPr>
            <a:r>
              <a:rPr lang="en-US" sz="1800" b="1">
                <a:solidFill>
                  <a:srgbClr val="000082"/>
                </a:solidFill>
                <a:latin typeface="Arial" charset="0"/>
                <a:cs typeface="Arial" charset="0"/>
              </a:rPr>
              <a:t>Rozványi Balázs </a:t>
            </a:r>
            <a:endParaRPr lang="hu-HU" sz="1800" b="1">
              <a:solidFill>
                <a:srgbClr val="000082"/>
              </a:solidFill>
              <a:latin typeface="Arial" charset="0"/>
              <a:cs typeface="Arial" charset="0"/>
            </a:endParaRPr>
          </a:p>
          <a:p>
            <a:pPr algn="ctr" eaLnBrk="1" hangingPunct="1">
              <a:spcBef>
                <a:spcPts val="363"/>
              </a:spcBef>
              <a:spcAft>
                <a:spcPct val="0"/>
              </a:spcAft>
              <a:buClr>
                <a:srgbClr val="00007D"/>
              </a:buClr>
              <a:buSzPts val="1400"/>
              <a:buFont typeface="Noto Sans Symbols"/>
              <a:buNone/>
            </a:pPr>
            <a:r>
              <a:rPr lang="en-US" sz="1800" b="1">
                <a:solidFill>
                  <a:srgbClr val="000082"/>
                </a:solidFill>
                <a:latin typeface="Arial" charset="0"/>
                <a:cs typeface="Arial" charset="0"/>
              </a:rPr>
              <a:t>elnök</a:t>
            </a:r>
            <a:endParaRPr lang="hu-HU" sz="3200">
              <a:latin typeface="Arial" charset="0"/>
              <a:cs typeface="Arial" charset="0"/>
            </a:endParaRPr>
          </a:p>
        </p:txBody>
      </p:sp>
      <p:pic>
        <p:nvPicPr>
          <p:cNvPr id="5124" name="Google Shape;69;p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457200"/>
            <a:ext cx="49530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Grp="1"/>
          </p:cNvSpPr>
          <p:nvPr>
            <p:ph type="title" idx="4294967295"/>
          </p:nvPr>
        </p:nvSpPr>
        <p:spPr>
          <a:xfrm>
            <a:off x="474663" y="568325"/>
            <a:ext cx="8229600" cy="1076325"/>
          </a:xfrm>
        </p:spPr>
        <p:txBody>
          <a:bodyPr/>
          <a:lstStyle/>
          <a:p>
            <a:pPr algn="ctr"/>
            <a:r>
              <a:rPr lang="hu-HU" sz="2200" b="1">
                <a:solidFill>
                  <a:srgbClr val="006699"/>
                </a:solidFill>
                <a:latin typeface="Arial" charset="0"/>
                <a:cs typeface="Arial" charset="0"/>
              </a:rPr>
              <a:t>Egészségértés és egészség-magatartás: hogyan motiválhatunk a megfelelő egészség-magatartásra?</a:t>
            </a:r>
          </a:p>
        </p:txBody>
      </p:sp>
      <p:sp>
        <p:nvSpPr>
          <p:cNvPr id="7171" name="Google Shape;104;p14"/>
          <p:cNvSpPr txBox="1">
            <a:spLocks noGrp="1"/>
          </p:cNvSpPr>
          <p:nvPr>
            <p:ph type="body" idx="1"/>
          </p:nvPr>
        </p:nvSpPr>
        <p:spPr>
          <a:xfrm>
            <a:off x="265113" y="1712913"/>
            <a:ext cx="8553450" cy="4783137"/>
          </a:xfrm>
        </p:spPr>
        <p:txBody>
          <a:bodyPr/>
          <a:lstStyle/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A betegszervezetek elsődleges feladata: egészségpromóció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</a:pPr>
            <a:endParaRPr lang="hu-HU" sz="22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Az egészségpromóció megfelelő elvégzése megfelelő egészségmagatartás elérésére ösztönöz, azt el is éri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</a:pPr>
            <a:endParaRPr lang="hu-HU" sz="22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Sikerparaméterek: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A befogadóra célzott kommunikáció (fiatal, idős, roma stb. populáció)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Megfelelő időben, megfelelő nyitottság mellett kommunikálunk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Olyan magatartást ajánlunk, ami kisebb erőfeszítések mellett tartható</a:t>
            </a:r>
          </a:p>
        </p:txBody>
      </p:sp>
      <p:pic>
        <p:nvPicPr>
          <p:cNvPr id="7172" name="Picture 4" descr="sé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3913" y="5595938"/>
            <a:ext cx="2236787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sztetoszkó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1050" y="2025650"/>
            <a:ext cx="1833563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4"/>
          <p:cNvSpPr txBox="1">
            <a:spLocks noGrp="1"/>
          </p:cNvSpPr>
          <p:nvPr>
            <p:ph type="title" idx="4294967295"/>
          </p:nvPr>
        </p:nvSpPr>
        <p:spPr>
          <a:xfrm>
            <a:off x="506413" y="457200"/>
            <a:ext cx="8229600" cy="1371600"/>
          </a:xfrm>
        </p:spPr>
        <p:txBody>
          <a:bodyPr/>
          <a:lstStyle/>
          <a:p>
            <a:pPr algn="ctr"/>
            <a:r>
              <a:rPr lang="hu-HU" sz="2200" b="1">
                <a:solidFill>
                  <a:srgbClr val="006699"/>
                </a:solidFill>
                <a:latin typeface="Arial" charset="0"/>
                <a:cs typeface="Arial" charset="0"/>
              </a:rPr>
              <a:t>Miért nem vesszük igénybe a megelőzésre szolgáló eszközöket, ha azok rendelkezésre állnak?</a:t>
            </a:r>
            <a:br>
              <a:rPr lang="hu-HU" sz="2200" b="1">
                <a:solidFill>
                  <a:srgbClr val="006699"/>
                </a:solidFill>
                <a:latin typeface="Arial" charset="0"/>
                <a:cs typeface="Arial" charset="0"/>
              </a:rPr>
            </a:br>
            <a:endParaRPr lang="hu-HU" sz="2200" b="1">
              <a:solidFill>
                <a:srgbClr val="006699"/>
              </a:solidFill>
              <a:latin typeface="Arial" charset="0"/>
              <a:cs typeface="Arial" charset="0"/>
            </a:endParaRPr>
          </a:p>
        </p:txBody>
      </p:sp>
      <p:sp>
        <p:nvSpPr>
          <p:cNvPr id="9220" name="Text Box 5"/>
          <p:cNvSpPr txBox="1">
            <a:spLocks noGrp="1"/>
          </p:cNvSpPr>
          <p:nvPr>
            <p:ph type="body" idx="4294967295"/>
          </p:nvPr>
        </p:nvSpPr>
        <p:spPr>
          <a:xfrm>
            <a:off x="400050" y="1671638"/>
            <a:ext cx="8413750" cy="4854575"/>
          </a:xfrm>
        </p:spPr>
        <p:txBody>
          <a:bodyPr/>
          <a:lstStyle/>
          <a:p>
            <a:pPr marL="266700" indent="-266700"/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Miért vagyunk elmaradva a többi európai országhoz képest a szervezett szűréseken történő részvételben?</a:t>
            </a:r>
          </a:p>
          <a:p>
            <a:pPr marL="266700" indent="-266700"/>
            <a:endParaRPr lang="hu-HU" sz="22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266700" indent="-266700"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Általánosan szegényes egészségmagatartás</a:t>
            </a:r>
          </a:p>
          <a:p>
            <a:pPr marL="266700" indent="-266700"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Orvoshoz csak a betegek járnak, nincsen prevenciós gondolkodás társadalmi szintet</a:t>
            </a:r>
          </a:p>
          <a:p>
            <a:pPr marL="266700" indent="-266700"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Szűrővizsgálatokat a többség feleslegesnek gondolja (minek menjek orvoshoz, még a végén találnak valamit)</a:t>
            </a:r>
          </a:p>
          <a:p>
            <a:pPr marL="266700" indent="-266700"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Szűrővizsgálatok általában tűrhető, de létező kellemetlenséggel járnak (női rákok, vastagbél szűrés stb.)</a:t>
            </a:r>
          </a:p>
          <a:p>
            <a:pPr marL="266700" indent="-266700">
              <a:buFont typeface="Arial" charset="0"/>
              <a:buChar char="•"/>
            </a:pPr>
            <a:r>
              <a:rPr lang="hu-HU" sz="2200" b="1">
                <a:solidFill>
                  <a:srgbClr val="000066"/>
                </a:solidFill>
                <a:latin typeface="Arial" charset="0"/>
                <a:cs typeface="Arial" charset="0"/>
              </a:rPr>
              <a:t>Nincsen szervezett, konzisztens, tízéveket átölelő állami, szervezett egészségpromóció, ami „el tudná adni” a szervezett szűrések egyéni hasznosságát</a:t>
            </a:r>
          </a:p>
          <a:p>
            <a:pPr marL="266700" indent="-266700"/>
            <a:endParaRPr lang="hu-HU" sz="2200" b="1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Grp="1"/>
          </p:cNvSpPr>
          <p:nvPr>
            <p:ph type="title" idx="4294967295"/>
          </p:nvPr>
        </p:nvSpPr>
        <p:spPr>
          <a:xfrm>
            <a:off x="327025" y="863600"/>
            <a:ext cx="8229600" cy="1373188"/>
          </a:xfrm>
        </p:spPr>
        <p:txBody>
          <a:bodyPr/>
          <a:lstStyle/>
          <a:p>
            <a:pPr algn="ctr"/>
            <a:r>
              <a:rPr lang="hu-HU" sz="2800" b="1">
                <a:solidFill>
                  <a:srgbClr val="006699"/>
                </a:solidFill>
                <a:latin typeface="Arial" charset="0"/>
                <a:cs typeface="Arial" charset="0"/>
              </a:rPr>
              <a:t>A jó példa ragadós: gyógyult rákbetegek szerepe a megelőzésre buzdító kommunikációban</a:t>
            </a:r>
          </a:p>
        </p:txBody>
      </p:sp>
      <p:sp>
        <p:nvSpPr>
          <p:cNvPr id="11267" name="Google Shape;88;p11"/>
          <p:cNvSpPr txBox="1">
            <a:spLocks noGrp="1"/>
          </p:cNvSpPr>
          <p:nvPr>
            <p:ph type="body" idx="1"/>
          </p:nvPr>
        </p:nvSpPr>
        <p:spPr>
          <a:xfrm>
            <a:off x="177800" y="2827338"/>
            <a:ext cx="8423275" cy="2686050"/>
          </a:xfrm>
        </p:spPr>
        <p:txBody>
          <a:bodyPr/>
          <a:lstStyle/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800" b="1">
                <a:solidFill>
                  <a:srgbClr val="000066"/>
                </a:solidFill>
                <a:latin typeface="Arial" charset="0"/>
                <a:cs typeface="Arial" charset="0"/>
              </a:rPr>
              <a:t>Tudatosság és megfigyelés, a megelőzés két alappillére, ennek elérése a legfontosabb célkitűzésünk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800" b="1">
                <a:solidFill>
                  <a:srgbClr val="000066"/>
                </a:solidFill>
                <a:latin typeface="Arial" charset="0"/>
                <a:cs typeface="Arial" charset="0"/>
              </a:rPr>
              <a:t>Nagyobb személyesség érhető el érintettek integrálásával, ha azonosulni tudunk valakivel</a:t>
            </a:r>
          </a:p>
          <a:p>
            <a:pPr marL="342900" indent="-342900" algn="ctr"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</a:pPr>
            <a:endParaRPr lang="hu-HU" b="1">
              <a:latin typeface="Arial" charset="0"/>
              <a:cs typeface="Arial" charset="0"/>
            </a:endParaRPr>
          </a:p>
          <a:p>
            <a:pPr marL="342900" indent="-342900" algn="ctr">
              <a:spcBef>
                <a:spcPct val="0"/>
              </a:spcBef>
              <a:spcAft>
                <a:spcPct val="0"/>
              </a:spcAft>
              <a:buSzTx/>
              <a:buFont typeface="Arial" charset="0"/>
              <a:buNone/>
            </a:pPr>
            <a:endParaRPr lang="hu-HU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Ön kiért küzd_ Csatlakozzon hozzánk!.mp4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6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560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6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6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93;p12"/>
          <p:cNvSpPr txBox="1">
            <a:spLocks noGrp="1"/>
          </p:cNvSpPr>
          <p:nvPr>
            <p:ph type="title"/>
          </p:nvPr>
        </p:nvSpPr>
        <p:spPr>
          <a:xfrm>
            <a:off x="457200" y="711200"/>
            <a:ext cx="8229600" cy="13716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000082"/>
              </a:buClr>
              <a:buSzPts val="4000"/>
            </a:pPr>
            <a:r>
              <a:rPr lang="hu-HU" sz="2800" b="1">
                <a:solidFill>
                  <a:srgbClr val="006699"/>
                </a:solidFill>
                <a:latin typeface="Arial" charset="0"/>
                <a:cs typeface="Arial" charset="0"/>
              </a:rPr>
              <a:t>8 figyelmeztető jel, avagy hogyan tudunk felépíteni egy valóban hatékony rákellenes kampányt</a:t>
            </a:r>
          </a:p>
        </p:txBody>
      </p:sp>
      <p:sp>
        <p:nvSpPr>
          <p:cNvPr id="14339" name="Google Shape;94;p12"/>
          <p:cNvSpPr txBox="1">
            <a:spLocks noGrp="1"/>
          </p:cNvSpPr>
          <p:nvPr>
            <p:ph type="body" idx="1"/>
          </p:nvPr>
        </p:nvSpPr>
        <p:spPr>
          <a:xfrm>
            <a:off x="406400" y="2387600"/>
            <a:ext cx="8229600" cy="3043238"/>
          </a:xfrm>
        </p:spPr>
        <p:txBody>
          <a:bodyPr/>
          <a:lstStyle/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800" b="1">
                <a:solidFill>
                  <a:srgbClr val="000066"/>
                </a:solidFill>
                <a:latin typeface="Arial" charset="0"/>
                <a:cs typeface="Arial" charset="0"/>
              </a:rPr>
              <a:t>Színes, grafikus megoldások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800" b="1">
                <a:solidFill>
                  <a:srgbClr val="000066"/>
                </a:solidFill>
                <a:latin typeface="Arial" charset="0"/>
                <a:cs typeface="Arial" charset="0"/>
              </a:rPr>
              <a:t>Kevés, figyelemfelhívó mondanivaló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800" b="1">
                <a:solidFill>
                  <a:srgbClr val="000066"/>
                </a:solidFill>
                <a:latin typeface="Arial" charset="0"/>
                <a:cs typeface="Arial" charset="0"/>
              </a:rPr>
              <a:t>Jól feldolgozható, a szentinel tüneteket sorolja fel, amiket gyorsan észlelni lehet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800" b="1">
                <a:solidFill>
                  <a:srgbClr val="000066"/>
                </a:solidFill>
                <a:latin typeface="Arial" charset="0"/>
                <a:cs typeface="Arial" charset="0"/>
              </a:rPr>
              <a:t>Erőteljes (online, offline, plakát, szórólap, PR) terjesztés 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7D"/>
              </a:buClr>
              <a:buSzPts val="1800"/>
              <a:buFont typeface="Noto Sans Symbols"/>
              <a:buChar char="■"/>
            </a:pPr>
            <a:endParaRPr lang="hu-HU" sz="2800" b="1" i="1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8 jel 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981075" y="0"/>
            <a:ext cx="3208338" cy="6858000"/>
          </a:xfrm>
          <a:ln>
            <a:solidFill>
              <a:srgbClr val="008080"/>
            </a:solidFill>
          </a:ln>
        </p:spPr>
      </p:pic>
      <p:pic>
        <p:nvPicPr>
          <p:cNvPr id="16386" name="Picture 6" descr="8 jel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4288" y="14288"/>
            <a:ext cx="3244850" cy="6843712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Grp="1"/>
          </p:cNvSpPr>
          <p:nvPr>
            <p:ph type="title" idx="4294967295"/>
          </p:nvPr>
        </p:nvSpPr>
        <p:spPr>
          <a:xfrm>
            <a:off x="290513" y="495300"/>
            <a:ext cx="8531225" cy="1241425"/>
          </a:xfrm>
        </p:spPr>
        <p:txBody>
          <a:bodyPr/>
          <a:lstStyle/>
          <a:p>
            <a:pPr algn="ctr"/>
            <a:r>
              <a:rPr lang="hu-HU" sz="2400" b="1">
                <a:solidFill>
                  <a:srgbClr val="006699"/>
                </a:solidFill>
                <a:latin typeface="Arial" charset="0"/>
                <a:cs typeface="Arial" charset="0"/>
              </a:rPr>
              <a:t>Mire lenne szükség Magyarországon a nagyobb mozgósításhoz?</a:t>
            </a:r>
            <a:br>
              <a:rPr lang="hu-HU" sz="2400" b="1">
                <a:solidFill>
                  <a:srgbClr val="000066"/>
                </a:solidFill>
                <a:latin typeface="Arial" charset="0"/>
                <a:cs typeface="Arial" charset="0"/>
              </a:rPr>
            </a:br>
            <a:endParaRPr lang="hu-HU" sz="2400" b="1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  <p:sp>
        <p:nvSpPr>
          <p:cNvPr id="17411" name="Google Shape;99;p13"/>
          <p:cNvSpPr txBox="1">
            <a:spLocks noGrp="1"/>
          </p:cNvSpPr>
          <p:nvPr>
            <p:ph type="body" idx="1"/>
          </p:nvPr>
        </p:nvSpPr>
        <p:spPr>
          <a:xfrm>
            <a:off x="350838" y="1616075"/>
            <a:ext cx="8229600" cy="4960938"/>
          </a:xfrm>
        </p:spPr>
        <p:txBody>
          <a:bodyPr/>
          <a:lstStyle/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400" b="1">
                <a:solidFill>
                  <a:srgbClr val="000066"/>
                </a:solidFill>
                <a:latin typeface="Arial" charset="0"/>
                <a:cs typeface="Arial" charset="0"/>
              </a:rPr>
              <a:t>Célcsoport releváns anyagok fejlesztése azon célcsoportok számára, akiket a szervezett szűrésekkel eddig nem lehetett elérni</a:t>
            </a:r>
          </a:p>
          <a:p>
            <a:pPr marL="742950" lvl="1" indent="-28575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–"/>
            </a:pPr>
            <a:r>
              <a:rPr lang="hu-HU" sz="2400" b="1">
                <a:solidFill>
                  <a:srgbClr val="000066"/>
                </a:solidFill>
                <a:latin typeface="Arial" charset="0"/>
                <a:cs typeface="Arial" charset="0"/>
              </a:rPr>
              <a:t>Roma populáció, idősebb generáció, fiatalok, akik idáig még nem foglalkoztak gondolati szinten sem az egészségükkel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400" b="1">
                <a:solidFill>
                  <a:srgbClr val="000066"/>
                </a:solidFill>
                <a:latin typeface="Arial" charset="0"/>
                <a:cs typeface="Arial" charset="0"/>
              </a:rPr>
              <a:t>Folyamatosság a kommunikációban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400" b="1">
                <a:solidFill>
                  <a:srgbClr val="000066"/>
                </a:solidFill>
                <a:latin typeface="Arial" charset="0"/>
                <a:cs typeface="Arial" charset="0"/>
              </a:rPr>
              <a:t>Szűrőbuszok visszavezetése, a könnyebben elérhető prevenció ösztönzésére a szűréseket házhoz hozva</a:t>
            </a:r>
          </a:p>
          <a:p>
            <a:pPr marL="342900" indent="-342900">
              <a:spcBef>
                <a:spcPct val="0"/>
              </a:spcBef>
              <a:spcAft>
                <a:spcPct val="0"/>
              </a:spcAft>
              <a:buSzTx/>
              <a:buFont typeface="Arial" charset="0"/>
              <a:buChar char="•"/>
            </a:pPr>
            <a:r>
              <a:rPr lang="hu-HU" sz="2400" b="1">
                <a:solidFill>
                  <a:srgbClr val="000066"/>
                </a:solidFill>
                <a:latin typeface="Arial" charset="0"/>
                <a:cs typeface="Arial" charset="0"/>
              </a:rPr>
              <a:t>Háziorvosi ösztönzőrendszer megerősítése (pénzügyi ösztönző a háziorvosoknak a preventív magatartás erősítésére)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7D"/>
              </a:buClr>
              <a:buSzPts val="2400"/>
              <a:buFont typeface="Noto Sans Symbols"/>
              <a:buNone/>
            </a:pPr>
            <a:endParaRPr lang="hu-HU" sz="2400" b="1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94;p30"/>
          <p:cNvSpPr txBox="1">
            <a:spLocks noGrp="1"/>
          </p:cNvSpPr>
          <p:nvPr>
            <p:ph type="title"/>
          </p:nvPr>
        </p:nvSpPr>
        <p:spPr>
          <a:xfrm>
            <a:off x="4743450" y="588963"/>
            <a:ext cx="3779838" cy="146208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000082"/>
              </a:buClr>
              <a:buSzPts val="4400"/>
            </a:pPr>
            <a:r>
              <a:rPr lang="en-US" sz="4400" b="1">
                <a:solidFill>
                  <a:srgbClr val="000082"/>
                </a:solidFill>
                <a:latin typeface="Arial" charset="0"/>
                <a:cs typeface="Arial" charset="0"/>
              </a:rPr>
              <a:t>Köszönöm figyelmüket!</a:t>
            </a:r>
            <a:endParaRPr lang="hu-HU" sz="4400">
              <a:latin typeface="Arial" charset="0"/>
              <a:cs typeface="Arial" charset="0"/>
            </a:endParaRP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1588"/>
            <a:ext cx="3500438" cy="699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ockás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9999FF"/>
      </a:accent4>
      <a:accent5>
        <a:srgbClr val="9999CC"/>
      </a:accent5>
      <a:accent6>
        <a:srgbClr val="FFFFFF"/>
      </a:accent6>
      <a:hlink>
        <a:srgbClr val="666699"/>
      </a:hlink>
      <a:folHlink>
        <a:srgbClr val="CCCC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345</Words>
  <Application>Microsoft Office PowerPoint</Application>
  <PresentationFormat>On-screen Show (4:3)</PresentationFormat>
  <Paragraphs>38</Paragraphs>
  <Slides>9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Noto Sans Symbols</vt:lpstr>
      <vt:lpstr>Arial</vt:lpstr>
      <vt:lpstr>Arial Black</vt:lpstr>
      <vt:lpstr>Kockás</vt:lpstr>
      <vt:lpstr>  Tapasztalati szakértők, gyógyult aktivisták és kampányok hatása a megelőzésre</vt:lpstr>
      <vt:lpstr>Egészségértés és egészség-magatartás: hogyan motiválhatunk a megfelelő egészség-magatartásra?</vt:lpstr>
      <vt:lpstr>Miért nem vesszük igénybe a megelőzésre szolgáló eszközöket, ha azok rendelkezésre állnak? </vt:lpstr>
      <vt:lpstr>A jó példa ragadós: gyógyult rákbetegek szerepe a megelőzésre buzdító kommunikációban</vt:lpstr>
      <vt:lpstr>PowerPoint Presentation</vt:lpstr>
      <vt:lpstr>8 figyelmeztető jel, avagy hogyan tudunk felépíteni egy valóban hatékony rákellenes kampányt</vt:lpstr>
      <vt:lpstr>PowerPoint Presentation</vt:lpstr>
      <vt:lpstr>Mire lenne szükség Magyarországon a nagyobb mozgósításhoz? </vt:lpstr>
      <vt:lpstr>Köszönöm figyelmüket!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GDPR  a gyakorlatban</dc:title>
  <cp:lastModifiedBy>SNIN Project</cp:lastModifiedBy>
  <cp:revision>11</cp:revision>
  <dcterms:modified xsi:type="dcterms:W3CDTF">2022-04-12T08:31:32Z</dcterms:modified>
</cp:coreProperties>
</file>