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</p:sldIdLst>
  <p:sldSz cy="5143500" cx="9144000"/>
  <p:notesSz cx="6858000" cy="9144000"/>
  <p:embeddedFontLst>
    <p:embeddedFont>
      <p:font typeface="Economica"/>
      <p:regular r:id="rId38"/>
      <p:bold r:id="rId39"/>
      <p:italic r:id="rId40"/>
      <p:boldItalic r:id="rId41"/>
    </p:embeddedFont>
    <p:embeddedFont>
      <p:font typeface="Poppins"/>
      <p:regular r:id="rId42"/>
      <p:bold r:id="rId43"/>
      <p:italic r:id="rId44"/>
      <p:boldItalic r:id="rId45"/>
    </p:embeddedFont>
    <p:embeddedFont>
      <p:font typeface="Montserrat"/>
      <p:regular r:id="rId46"/>
      <p:bold r:id="rId47"/>
      <p:italic r:id="rId48"/>
      <p:boldItalic r:id="rId49"/>
    </p:embeddedFont>
    <p:embeddedFont>
      <p:font typeface="Montserrat ExtraBold"/>
      <p:bold r:id="rId50"/>
      <p:boldItalic r:id="rId51"/>
    </p:embeddedFont>
    <p:embeddedFont>
      <p:font typeface="Open Sans"/>
      <p:regular r:id="rId52"/>
      <p:bold r:id="rId53"/>
      <p:italic r:id="rId54"/>
      <p:boldItalic r:id="rId5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Economica-italic.fntdata"/><Relationship Id="rId42" Type="http://schemas.openxmlformats.org/officeDocument/2006/relationships/font" Target="fonts/Poppins-regular.fntdata"/><Relationship Id="rId41" Type="http://schemas.openxmlformats.org/officeDocument/2006/relationships/font" Target="fonts/Economica-boldItalic.fntdata"/><Relationship Id="rId44" Type="http://schemas.openxmlformats.org/officeDocument/2006/relationships/font" Target="fonts/Poppins-italic.fntdata"/><Relationship Id="rId43" Type="http://schemas.openxmlformats.org/officeDocument/2006/relationships/font" Target="fonts/Poppins-bold.fntdata"/><Relationship Id="rId46" Type="http://schemas.openxmlformats.org/officeDocument/2006/relationships/font" Target="fonts/Montserrat-regular.fntdata"/><Relationship Id="rId45" Type="http://schemas.openxmlformats.org/officeDocument/2006/relationships/font" Target="fonts/Poppins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Montserrat-italic.fntdata"/><Relationship Id="rId47" Type="http://schemas.openxmlformats.org/officeDocument/2006/relationships/font" Target="fonts/Montserrat-bold.fntdata"/><Relationship Id="rId49" Type="http://schemas.openxmlformats.org/officeDocument/2006/relationships/font" Target="fonts/Montserrat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font" Target="fonts/Economica-bold.fntdata"/><Relationship Id="rId38" Type="http://schemas.openxmlformats.org/officeDocument/2006/relationships/font" Target="fonts/Economica-regular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MontserratExtraBold-boldItalic.fntdata"/><Relationship Id="rId50" Type="http://schemas.openxmlformats.org/officeDocument/2006/relationships/font" Target="fonts/MontserratExtraBold-bold.fntdata"/><Relationship Id="rId53" Type="http://schemas.openxmlformats.org/officeDocument/2006/relationships/font" Target="fonts/OpenSans-bold.fntdata"/><Relationship Id="rId52" Type="http://schemas.openxmlformats.org/officeDocument/2006/relationships/font" Target="fonts/OpenSans-regular.fntdata"/><Relationship Id="rId11" Type="http://schemas.openxmlformats.org/officeDocument/2006/relationships/slide" Target="slides/slide6.xml"/><Relationship Id="rId55" Type="http://schemas.openxmlformats.org/officeDocument/2006/relationships/font" Target="fonts/OpenSans-boldItalic.fntdata"/><Relationship Id="rId10" Type="http://schemas.openxmlformats.org/officeDocument/2006/relationships/slide" Target="slides/slide5.xml"/><Relationship Id="rId54" Type="http://schemas.openxmlformats.org/officeDocument/2006/relationships/font" Target="fonts/OpenSans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216152cf63_0_2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1216152cf63_0_2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216152cf63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216152cf63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216152cf63_0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216152cf63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1216152cf63_0_1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1216152cf63_0_1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1216152cf63_0_1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1216152cf63_0_1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216152cf63_0_2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1216152cf63_0_2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1216152cf63_0_2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1216152cf63_0_2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216152cf63_0_2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1216152cf63_0_2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1216152cf63_0_2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1216152cf63_0_2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1216152cf63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1216152cf63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216152cf63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216152cf63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216152cf63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1216152cf63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216152cf63_0_2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216152cf63_0_2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216152cf63_0_2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216152cf63_0_2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216152cf63_0_2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1216152cf63_0_2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1216152cf63_0_2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1216152cf63_0_2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1216152cf63_0_2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1216152cf63_0_2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216152cf63_0_2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1216152cf63_0_2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1216152cf63_0_3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1216152cf63_0_3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1216152cf63_0_3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1216152cf63_0_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1216152cf63_0_3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1216152cf63_0_3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216152cf63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1216152cf63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1216152cf63_0_3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1216152cf63_0_3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1216152cf63_0_3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1216152cf63_0_3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1216152cf63_0_3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1216152cf63_0_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216152cf63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216152cf63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216152cf63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1216152cf63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216152cf63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1216152cf63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216152cf63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216152cf63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216152cf63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1216152cf63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216152cf63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216152cf63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4013" y="756700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5318350" y="32667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044700" y="1444255"/>
            <a:ext cx="3054600" cy="153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11"/>
          <p:cNvSpPr txBox="1"/>
          <p:nvPr>
            <p:ph hasCustomPrompt="1" type="title"/>
          </p:nvPr>
        </p:nvSpPr>
        <p:spPr>
          <a:xfrm>
            <a:off x="311700" y="957125"/>
            <a:ext cx="8520600" cy="212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/>
          <p:nvPr>
            <p:ph idx="1" type="body"/>
          </p:nvPr>
        </p:nvSpPr>
        <p:spPr>
          <a:xfrm>
            <a:off x="311700" y="316200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5" name="Google Shape;5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flipH="1">
            <a:off x="7595938" y="4602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7" name="Google Shape;17;p3"/>
          <p:cNvSpPr/>
          <p:nvPr/>
        </p:nvSpPr>
        <p:spPr>
          <a:xfrm flipH="1" rot="10800000">
            <a:off x="466425" y="35583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lt2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8" name="Google Shape;18;p3"/>
          <p:cNvSpPr txBox="1"/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4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4832400" y="1225225"/>
            <a:ext cx="3999900" cy="33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311700" y="1399400"/>
            <a:ext cx="2808000" cy="27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8"/>
          <p:cNvSpPr txBox="1"/>
          <p:nvPr>
            <p:ph type="title"/>
          </p:nvPr>
        </p:nvSpPr>
        <p:spPr>
          <a:xfrm>
            <a:off x="490250" y="450150"/>
            <a:ext cx="5878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0" name="Google Shape;4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4" name="Google Shape;44;p9"/>
          <p:cNvSpPr txBox="1"/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" type="subTitle"/>
          </p:nvPr>
        </p:nvSpPr>
        <p:spPr>
          <a:xfrm>
            <a:off x="265500" y="2769001"/>
            <a:ext cx="4045200" cy="157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46" name="Google Shape;46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/>
          <p:nvPr>
            <p:ph idx="1" type="body"/>
          </p:nvPr>
        </p:nvSpPr>
        <p:spPr>
          <a:xfrm>
            <a:off x="319500" y="42189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</a:lstStyle>
          <a:p/>
        </p:txBody>
      </p:sp>
      <p:sp>
        <p:nvSpPr>
          <p:cNvPr id="50" name="Google Shape;50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lux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Relationship Id="rId4" Type="http://schemas.openxmlformats.org/officeDocument/2006/relationships/image" Target="../media/image6.png"/><Relationship Id="rId5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type="ctrTitle"/>
          </p:nvPr>
        </p:nvSpPr>
        <p:spPr>
          <a:xfrm>
            <a:off x="3044700" y="1444255"/>
            <a:ext cx="3054600" cy="153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hu"/>
              <a:t>Úgy mond, hogy meg is hallják!</a:t>
            </a:r>
            <a:endParaRPr b="0"/>
          </a:p>
        </p:txBody>
      </p:sp>
      <p:sp>
        <p:nvSpPr>
          <p:cNvPr id="63" name="Google Shape;63;p13"/>
          <p:cNvSpPr txBox="1"/>
          <p:nvPr>
            <p:ph idx="1" type="subTitle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Hogyan etesd az algoritmust?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311700" y="2156100"/>
            <a:ext cx="85206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hu">
                <a:latin typeface="Poppins"/>
                <a:ea typeface="Poppins"/>
                <a:cs typeface="Poppins"/>
                <a:sym typeface="Poppins"/>
              </a:rPr>
              <a:t>De mi az az elérés?</a:t>
            </a:r>
            <a:endParaRPr i="1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hu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rPr>
              <a:t>(kb. 4 mp az életedből)</a:t>
            </a:r>
            <a:endParaRPr i="1">
              <a:solidFill>
                <a:schemeClr val="lt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60752" y="1617675"/>
            <a:ext cx="3634846" cy="2791176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3"/>
          <p:cNvSpPr txBox="1"/>
          <p:nvPr>
            <p:ph type="title"/>
          </p:nvPr>
        </p:nvSpPr>
        <p:spPr>
          <a:xfrm>
            <a:off x="311700" y="560550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hu">
                <a:latin typeface="Poppins"/>
                <a:ea typeface="Poppins"/>
                <a:cs typeface="Poppins"/>
                <a:sym typeface="Poppins"/>
              </a:rPr>
              <a:t>“Reach”</a:t>
            </a:r>
            <a:endParaRPr i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6" name="Google Shape;116;p23"/>
          <p:cNvSpPr/>
          <p:nvPr/>
        </p:nvSpPr>
        <p:spPr>
          <a:xfrm>
            <a:off x="3293100" y="3614450"/>
            <a:ext cx="1055100" cy="5352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60752" y="1617675"/>
            <a:ext cx="3634846" cy="2791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1193" y="1617675"/>
            <a:ext cx="3119556" cy="2791172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4"/>
          <p:cNvSpPr txBox="1"/>
          <p:nvPr>
            <p:ph type="title"/>
          </p:nvPr>
        </p:nvSpPr>
        <p:spPr>
          <a:xfrm>
            <a:off x="311700" y="560550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hu">
                <a:latin typeface="Poppins"/>
                <a:ea typeface="Poppins"/>
                <a:cs typeface="Poppins"/>
                <a:sym typeface="Poppins"/>
              </a:rPr>
              <a:t>“Reach”</a:t>
            </a:r>
            <a:endParaRPr i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4" name="Google Shape;124;p24"/>
          <p:cNvSpPr/>
          <p:nvPr/>
        </p:nvSpPr>
        <p:spPr>
          <a:xfrm>
            <a:off x="3293100" y="3614450"/>
            <a:ext cx="1055100" cy="5352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24"/>
          <p:cNvSpPr/>
          <p:nvPr/>
        </p:nvSpPr>
        <p:spPr>
          <a:xfrm>
            <a:off x="117225" y="3614450"/>
            <a:ext cx="887100" cy="5352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95600" y="1617675"/>
            <a:ext cx="2086306" cy="2791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60752" y="1617675"/>
            <a:ext cx="3634846" cy="2791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1193" y="1617675"/>
            <a:ext cx="3119556" cy="2791172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5"/>
          <p:cNvSpPr txBox="1"/>
          <p:nvPr>
            <p:ph type="title"/>
          </p:nvPr>
        </p:nvSpPr>
        <p:spPr>
          <a:xfrm>
            <a:off x="311700" y="560550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hu">
                <a:latin typeface="Poppins"/>
                <a:ea typeface="Poppins"/>
                <a:cs typeface="Poppins"/>
                <a:sym typeface="Poppins"/>
              </a:rPr>
              <a:t>“Reach”</a:t>
            </a:r>
            <a:endParaRPr i="1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3293100" y="3614450"/>
            <a:ext cx="1055100" cy="5352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25"/>
          <p:cNvSpPr/>
          <p:nvPr/>
        </p:nvSpPr>
        <p:spPr>
          <a:xfrm>
            <a:off x="117225" y="3614450"/>
            <a:ext cx="887100" cy="5352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25"/>
          <p:cNvSpPr/>
          <p:nvPr/>
        </p:nvSpPr>
        <p:spPr>
          <a:xfrm>
            <a:off x="6840450" y="3822925"/>
            <a:ext cx="566400" cy="4644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6"/>
          <p:cNvSpPr txBox="1"/>
          <p:nvPr>
            <p:ph type="title"/>
          </p:nvPr>
        </p:nvSpPr>
        <p:spPr>
          <a:xfrm>
            <a:off x="311700" y="2156100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hu">
                <a:latin typeface="Open Sans"/>
                <a:ea typeface="Open Sans"/>
                <a:cs typeface="Open Sans"/>
                <a:sym typeface="Open Sans"/>
              </a:rPr>
              <a:t>Te miért és milyen tartalmakat kapsz?</a:t>
            </a:r>
            <a:endParaRPr i="1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7"/>
          <p:cNvSpPr txBox="1"/>
          <p:nvPr>
            <p:ph type="title"/>
          </p:nvPr>
        </p:nvSpPr>
        <p:spPr>
          <a:xfrm>
            <a:off x="709300" y="718575"/>
            <a:ext cx="22371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i="1" lang="hu" sz="2780">
                <a:latin typeface="Poppins"/>
                <a:ea typeface="Poppins"/>
                <a:cs typeface="Poppins"/>
                <a:sym typeface="Poppins"/>
              </a:rPr>
              <a:t>Márkaoldal</a:t>
            </a:r>
            <a:endParaRPr i="1" sz="278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7" name="Google Shape;147;p27"/>
          <p:cNvSpPr txBox="1"/>
          <p:nvPr>
            <p:ph type="title"/>
          </p:nvPr>
        </p:nvSpPr>
        <p:spPr>
          <a:xfrm>
            <a:off x="5046875" y="718575"/>
            <a:ext cx="32112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i="1" lang="hu" sz="2780">
                <a:latin typeface="Poppins"/>
                <a:ea typeface="Poppins"/>
                <a:cs typeface="Poppins"/>
                <a:sym typeface="Poppins"/>
              </a:rPr>
              <a:t>Személyes profil</a:t>
            </a:r>
            <a:endParaRPr i="1" sz="2780"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148" name="Google Shape;148;p27"/>
          <p:cNvCxnSpPr/>
          <p:nvPr/>
        </p:nvCxnSpPr>
        <p:spPr>
          <a:xfrm>
            <a:off x="4327950" y="321400"/>
            <a:ext cx="0" cy="4383900"/>
          </a:xfrm>
          <a:prstGeom prst="straightConnector1">
            <a:avLst/>
          </a:prstGeom>
          <a:noFill/>
          <a:ln cap="flat" cmpd="sng" w="38100">
            <a:solidFill>
              <a:schemeClr val="lt2"/>
            </a:solidFill>
            <a:prstDash val="dash"/>
            <a:round/>
            <a:headEnd len="med" w="med" type="none"/>
            <a:tailEnd len="med" w="med" type="none"/>
          </a:ln>
        </p:spPr>
      </p:cxnSp>
      <p:pic>
        <p:nvPicPr>
          <p:cNvPr id="149" name="Google Shape;14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9850" y="1748150"/>
            <a:ext cx="3330677" cy="328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83727" y="1748150"/>
            <a:ext cx="3337498" cy="3288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5" name="Google Shape;155;p28"/>
          <p:cNvCxnSpPr/>
          <p:nvPr/>
        </p:nvCxnSpPr>
        <p:spPr>
          <a:xfrm>
            <a:off x="4327950" y="321400"/>
            <a:ext cx="0" cy="4383900"/>
          </a:xfrm>
          <a:prstGeom prst="straightConnector1">
            <a:avLst/>
          </a:prstGeom>
          <a:noFill/>
          <a:ln cap="flat" cmpd="sng" w="38100">
            <a:solidFill>
              <a:schemeClr val="lt2"/>
            </a:solidFill>
            <a:prstDash val="dash"/>
            <a:round/>
            <a:headEnd len="med" w="med" type="none"/>
            <a:tailEnd len="med" w="med" type="none"/>
          </a:ln>
        </p:spPr>
      </p:cxnSp>
      <p:pic>
        <p:nvPicPr>
          <p:cNvPr id="156" name="Google Shape;15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9850" y="1748150"/>
            <a:ext cx="3330677" cy="328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83727" y="1748150"/>
            <a:ext cx="3337498" cy="3288826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8"/>
          <p:cNvSpPr/>
          <p:nvPr/>
        </p:nvSpPr>
        <p:spPr>
          <a:xfrm>
            <a:off x="5148725" y="2666300"/>
            <a:ext cx="3007500" cy="1493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sz="2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Az figyelmedet és az idődet akarom!</a:t>
            </a:r>
            <a:endParaRPr sz="29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9" name="Google Shape;159;p28"/>
          <p:cNvSpPr/>
          <p:nvPr/>
        </p:nvSpPr>
        <p:spPr>
          <a:xfrm>
            <a:off x="441425" y="2666300"/>
            <a:ext cx="3007500" cy="1493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sz="2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 pénzedet akarom!</a:t>
            </a:r>
            <a:endParaRPr sz="29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0" name="Google Shape;160;p28"/>
          <p:cNvSpPr txBox="1"/>
          <p:nvPr>
            <p:ph type="title"/>
          </p:nvPr>
        </p:nvSpPr>
        <p:spPr>
          <a:xfrm>
            <a:off x="709300" y="718575"/>
            <a:ext cx="22371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i="1" lang="hu" sz="278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Márkaoldal</a:t>
            </a:r>
            <a:endParaRPr i="1" sz="278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1" name="Google Shape;161;p28"/>
          <p:cNvSpPr txBox="1"/>
          <p:nvPr>
            <p:ph type="title"/>
          </p:nvPr>
        </p:nvSpPr>
        <p:spPr>
          <a:xfrm>
            <a:off x="5046875" y="718575"/>
            <a:ext cx="32112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i="1" lang="hu" sz="278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Személyes profil</a:t>
            </a:r>
            <a:endParaRPr i="1" sz="278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6" name="Google Shape;166;p29"/>
          <p:cNvCxnSpPr/>
          <p:nvPr/>
        </p:nvCxnSpPr>
        <p:spPr>
          <a:xfrm>
            <a:off x="4327950" y="321400"/>
            <a:ext cx="0" cy="4383900"/>
          </a:xfrm>
          <a:prstGeom prst="straightConnector1">
            <a:avLst/>
          </a:prstGeom>
          <a:noFill/>
          <a:ln cap="flat" cmpd="sng" w="38100">
            <a:solidFill>
              <a:schemeClr val="lt2"/>
            </a:solidFill>
            <a:prstDash val="dash"/>
            <a:round/>
            <a:headEnd len="med" w="med" type="none"/>
            <a:tailEnd len="med" w="med" type="none"/>
          </a:ln>
        </p:spPr>
      </p:cxnSp>
      <p:pic>
        <p:nvPicPr>
          <p:cNvPr id="167" name="Google Shape;16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9850" y="1748150"/>
            <a:ext cx="3330677" cy="328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83727" y="1748150"/>
            <a:ext cx="3337498" cy="3288826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9"/>
          <p:cNvSpPr/>
          <p:nvPr/>
        </p:nvSpPr>
        <p:spPr>
          <a:xfrm>
            <a:off x="5148725" y="2666300"/>
            <a:ext cx="3007500" cy="1493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sz="2300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rPr>
              <a:t>Ami veled történik, az biztos érdekli az ismerőseidet is.</a:t>
            </a:r>
            <a:endParaRPr sz="2300">
              <a:solidFill>
                <a:schemeClr val="lt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0" name="Google Shape;170;p29"/>
          <p:cNvSpPr/>
          <p:nvPr/>
        </p:nvSpPr>
        <p:spPr>
          <a:xfrm>
            <a:off x="441425" y="2666300"/>
            <a:ext cx="3007500" cy="1493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sz="1800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rPr>
              <a:t>Te alapvetően idegesítő vagy, meggondolom kinek mutatom meg a dolgaidat.</a:t>
            </a:r>
            <a:endParaRPr sz="1800">
              <a:solidFill>
                <a:schemeClr val="lt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1" name="Google Shape;171;p29"/>
          <p:cNvSpPr txBox="1"/>
          <p:nvPr>
            <p:ph type="title"/>
          </p:nvPr>
        </p:nvSpPr>
        <p:spPr>
          <a:xfrm>
            <a:off x="709300" y="718575"/>
            <a:ext cx="22371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i="1" lang="hu" sz="2780">
                <a:latin typeface="Poppins"/>
                <a:ea typeface="Poppins"/>
                <a:cs typeface="Poppins"/>
                <a:sym typeface="Poppins"/>
              </a:rPr>
              <a:t>Márkaoldal</a:t>
            </a:r>
            <a:endParaRPr i="1" sz="278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72" name="Google Shape;172;p29"/>
          <p:cNvSpPr txBox="1"/>
          <p:nvPr>
            <p:ph type="title"/>
          </p:nvPr>
        </p:nvSpPr>
        <p:spPr>
          <a:xfrm>
            <a:off x="5046875" y="718575"/>
            <a:ext cx="32112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i="1" lang="hu" sz="2780">
                <a:latin typeface="Poppins"/>
                <a:ea typeface="Poppins"/>
                <a:cs typeface="Poppins"/>
                <a:sym typeface="Poppins"/>
              </a:rPr>
              <a:t>Személyes profil</a:t>
            </a:r>
            <a:endParaRPr i="1" sz="278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7" name="Google Shape;177;p30"/>
          <p:cNvCxnSpPr/>
          <p:nvPr/>
        </p:nvCxnSpPr>
        <p:spPr>
          <a:xfrm>
            <a:off x="4327950" y="321400"/>
            <a:ext cx="0" cy="4383900"/>
          </a:xfrm>
          <a:prstGeom prst="straightConnector1">
            <a:avLst/>
          </a:prstGeom>
          <a:noFill/>
          <a:ln cap="flat" cmpd="sng" w="38100">
            <a:solidFill>
              <a:schemeClr val="lt2"/>
            </a:solidFill>
            <a:prstDash val="dash"/>
            <a:round/>
            <a:headEnd len="med" w="med" type="none"/>
            <a:tailEnd len="med" w="med" type="none"/>
          </a:ln>
        </p:spPr>
      </p:cxnSp>
      <p:pic>
        <p:nvPicPr>
          <p:cNvPr id="178" name="Google Shape;17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9850" y="1748150"/>
            <a:ext cx="3330677" cy="328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83727" y="1748150"/>
            <a:ext cx="3337498" cy="3288826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30"/>
          <p:cNvSpPr/>
          <p:nvPr/>
        </p:nvSpPr>
        <p:spPr>
          <a:xfrm>
            <a:off x="5148725" y="2666300"/>
            <a:ext cx="3007500" cy="1493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hu" sz="24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Van</a:t>
            </a:r>
            <a:r>
              <a:rPr lang="hu" sz="24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organikus elérésed.</a:t>
            </a:r>
            <a:endParaRPr sz="29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1" name="Google Shape;181;p30"/>
          <p:cNvSpPr/>
          <p:nvPr/>
        </p:nvSpPr>
        <p:spPr>
          <a:xfrm>
            <a:off x="441425" y="2666300"/>
            <a:ext cx="3007500" cy="1493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sz="24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Nincs organikus elérésed. (1-2,5%)</a:t>
            </a:r>
            <a:endParaRPr sz="24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2" name="Google Shape;182;p30"/>
          <p:cNvSpPr txBox="1"/>
          <p:nvPr>
            <p:ph type="title"/>
          </p:nvPr>
        </p:nvSpPr>
        <p:spPr>
          <a:xfrm>
            <a:off x="709300" y="718575"/>
            <a:ext cx="22371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i="1" lang="hu" sz="278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Márkaoldal</a:t>
            </a:r>
            <a:endParaRPr i="1" sz="278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3" name="Google Shape;183;p30"/>
          <p:cNvSpPr txBox="1"/>
          <p:nvPr>
            <p:ph type="title"/>
          </p:nvPr>
        </p:nvSpPr>
        <p:spPr>
          <a:xfrm>
            <a:off x="5046875" y="718575"/>
            <a:ext cx="32112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i="1" lang="hu" sz="278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Személyes profil</a:t>
            </a:r>
            <a:endParaRPr i="1" sz="278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1"/>
          <p:cNvSpPr txBox="1"/>
          <p:nvPr>
            <p:ph type="title"/>
          </p:nvPr>
        </p:nvSpPr>
        <p:spPr>
          <a:xfrm>
            <a:off x="311700" y="1669200"/>
            <a:ext cx="8520600" cy="1805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hu">
                <a:latin typeface="Poppins"/>
                <a:ea typeface="Poppins"/>
                <a:cs typeface="Poppins"/>
                <a:sym typeface="Poppins"/>
              </a:rPr>
              <a:t>A TV műsor is csak azért van, hogy </a:t>
            </a:r>
            <a:r>
              <a:rPr i="1" lang="hu">
                <a:highlight>
                  <a:schemeClr val="lt2"/>
                </a:highlight>
                <a:latin typeface="Poppins"/>
                <a:ea typeface="Poppins"/>
                <a:cs typeface="Poppins"/>
                <a:sym typeface="Poppins"/>
              </a:rPr>
              <a:t>óránként 7 perc</a:t>
            </a:r>
            <a:r>
              <a:rPr i="1" lang="hu">
                <a:latin typeface="Poppins"/>
                <a:ea typeface="Poppins"/>
                <a:cs typeface="Poppins"/>
                <a:sym typeface="Poppins"/>
              </a:rPr>
              <a:t> reklámot eladhasson a csatorna.</a:t>
            </a:r>
            <a:endParaRPr i="1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YOUTUBE BUMPER ADS EXPLAINED – Brian Callanan" id="68" name="Google Shape;6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9950" y="197675"/>
            <a:ext cx="6444101" cy="457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2"/>
          <p:cNvSpPr txBox="1"/>
          <p:nvPr>
            <p:ph type="title"/>
          </p:nvPr>
        </p:nvSpPr>
        <p:spPr>
          <a:xfrm>
            <a:off x="311700" y="2156100"/>
            <a:ext cx="8520600" cy="16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hu">
                <a:latin typeface="Open Sans"/>
                <a:ea typeface="Open Sans"/>
                <a:cs typeface="Open Sans"/>
                <a:sym typeface="Open Sans"/>
              </a:rPr>
              <a:t>Át lehet ejteni az algoritmust?</a:t>
            </a:r>
            <a:endParaRPr i="1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3"/>
          <p:cNvSpPr txBox="1"/>
          <p:nvPr>
            <p:ph type="title"/>
          </p:nvPr>
        </p:nvSpPr>
        <p:spPr>
          <a:xfrm>
            <a:off x="311700" y="2156100"/>
            <a:ext cx="8520600" cy="16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hu">
                <a:latin typeface="Open Sans"/>
                <a:ea typeface="Open Sans"/>
                <a:cs typeface="Open Sans"/>
                <a:sym typeface="Open Sans"/>
              </a:rPr>
              <a:t>Át lehet ejteni az algoritmust?</a:t>
            </a:r>
            <a:endParaRPr i="1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hu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Valamennyire igen.</a:t>
            </a:r>
            <a:endParaRPr i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4"/>
          <p:cNvSpPr txBox="1"/>
          <p:nvPr>
            <p:ph type="title"/>
          </p:nvPr>
        </p:nvSpPr>
        <p:spPr>
          <a:xfrm>
            <a:off x="311700" y="300575"/>
            <a:ext cx="8520600" cy="43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sz="4400">
                <a:solidFill>
                  <a:srgbClr val="E4E6EB"/>
                </a:solidFill>
                <a:latin typeface="Arial"/>
                <a:ea typeface="Arial"/>
                <a:cs typeface="Arial"/>
                <a:sym typeface="Arial"/>
              </a:rPr>
              <a:t>👉 </a:t>
            </a:r>
            <a:r>
              <a:rPr lang="hu" sz="4400">
                <a:latin typeface="Poppins"/>
                <a:ea typeface="Poppins"/>
                <a:cs typeface="Poppins"/>
                <a:sym typeface="Poppins"/>
              </a:rPr>
              <a:t>Sokáig nézted a képet?</a:t>
            </a:r>
            <a:endParaRPr sz="440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5"/>
          <p:cNvSpPr txBox="1"/>
          <p:nvPr>
            <p:ph type="title"/>
          </p:nvPr>
        </p:nvSpPr>
        <p:spPr>
          <a:xfrm>
            <a:off x="311700" y="300575"/>
            <a:ext cx="8520600" cy="43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sz="4400">
                <a:solidFill>
                  <a:srgbClr val="E4E6EB"/>
                </a:solidFill>
                <a:latin typeface="Arial"/>
                <a:ea typeface="Arial"/>
                <a:cs typeface="Arial"/>
                <a:sym typeface="Arial"/>
              </a:rPr>
              <a:t>👉 </a:t>
            </a:r>
            <a:r>
              <a:rPr lang="hu" sz="4400">
                <a:latin typeface="Poppins"/>
                <a:ea typeface="Poppins"/>
                <a:cs typeface="Poppins"/>
                <a:sym typeface="Poppins"/>
              </a:rPr>
              <a:t>Sokáig nézted a képet?</a:t>
            </a:r>
            <a:endParaRPr sz="44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sz="4400">
                <a:solidFill>
                  <a:srgbClr val="E4E6EB"/>
                </a:solidFill>
                <a:latin typeface="Arial"/>
                <a:ea typeface="Arial"/>
                <a:cs typeface="Arial"/>
                <a:sym typeface="Arial"/>
              </a:rPr>
              <a:t>👉</a:t>
            </a:r>
            <a:r>
              <a:rPr lang="hu" sz="44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" sz="4400">
                <a:latin typeface="Poppins"/>
                <a:ea typeface="Poppins"/>
                <a:cs typeface="Poppins"/>
                <a:sym typeface="Poppins"/>
              </a:rPr>
              <a:t>Rákattintottál a képre?</a:t>
            </a:r>
            <a:endParaRPr sz="440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6"/>
          <p:cNvSpPr txBox="1"/>
          <p:nvPr>
            <p:ph type="title"/>
          </p:nvPr>
        </p:nvSpPr>
        <p:spPr>
          <a:xfrm>
            <a:off x="311700" y="300575"/>
            <a:ext cx="8520600" cy="43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sz="4400">
                <a:solidFill>
                  <a:srgbClr val="E4E6EB"/>
                </a:solidFill>
                <a:latin typeface="Arial"/>
                <a:ea typeface="Arial"/>
                <a:cs typeface="Arial"/>
                <a:sym typeface="Arial"/>
              </a:rPr>
              <a:t>👉 </a:t>
            </a:r>
            <a:r>
              <a:rPr lang="hu" sz="4400">
                <a:latin typeface="Poppins"/>
                <a:ea typeface="Poppins"/>
                <a:cs typeface="Poppins"/>
                <a:sym typeface="Poppins"/>
              </a:rPr>
              <a:t>Sokáig nézted a képet?</a:t>
            </a:r>
            <a:endParaRPr sz="44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sz="4400">
                <a:solidFill>
                  <a:srgbClr val="E4E6EB"/>
                </a:solidFill>
                <a:latin typeface="Arial"/>
                <a:ea typeface="Arial"/>
                <a:cs typeface="Arial"/>
                <a:sym typeface="Arial"/>
              </a:rPr>
              <a:t>👉</a:t>
            </a:r>
            <a:r>
              <a:rPr lang="hu" sz="44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" sz="4400">
                <a:latin typeface="Poppins"/>
                <a:ea typeface="Poppins"/>
                <a:cs typeface="Poppins"/>
                <a:sym typeface="Poppins"/>
              </a:rPr>
              <a:t>Rákattintottál a képre?</a:t>
            </a:r>
            <a:endParaRPr sz="44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sz="4400">
                <a:solidFill>
                  <a:srgbClr val="E4E6EB"/>
                </a:solidFill>
                <a:latin typeface="Arial"/>
                <a:ea typeface="Arial"/>
                <a:cs typeface="Arial"/>
                <a:sym typeface="Arial"/>
              </a:rPr>
              <a:t>👉</a:t>
            </a:r>
            <a:r>
              <a:rPr lang="hu" sz="44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" sz="4400">
                <a:latin typeface="Poppins"/>
                <a:ea typeface="Poppins"/>
                <a:cs typeface="Poppins"/>
                <a:sym typeface="Poppins"/>
              </a:rPr>
              <a:t>Lájkoltad a képet?</a:t>
            </a:r>
            <a:endParaRPr sz="440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7"/>
          <p:cNvSpPr txBox="1"/>
          <p:nvPr>
            <p:ph type="title"/>
          </p:nvPr>
        </p:nvSpPr>
        <p:spPr>
          <a:xfrm>
            <a:off x="311700" y="300575"/>
            <a:ext cx="8520600" cy="43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sz="4400">
                <a:solidFill>
                  <a:srgbClr val="E4E6EB"/>
                </a:solidFill>
                <a:latin typeface="Arial"/>
                <a:ea typeface="Arial"/>
                <a:cs typeface="Arial"/>
                <a:sym typeface="Arial"/>
              </a:rPr>
              <a:t>👉 </a:t>
            </a:r>
            <a:r>
              <a:rPr lang="hu" sz="4400">
                <a:latin typeface="Poppins"/>
                <a:ea typeface="Poppins"/>
                <a:cs typeface="Poppins"/>
                <a:sym typeface="Poppins"/>
              </a:rPr>
              <a:t>Sokáig nézted a képet?</a:t>
            </a:r>
            <a:endParaRPr sz="44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sz="4400">
                <a:solidFill>
                  <a:srgbClr val="E4E6EB"/>
                </a:solidFill>
                <a:latin typeface="Arial"/>
                <a:ea typeface="Arial"/>
                <a:cs typeface="Arial"/>
                <a:sym typeface="Arial"/>
              </a:rPr>
              <a:t>👉</a:t>
            </a:r>
            <a:r>
              <a:rPr lang="hu" sz="44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" sz="4400">
                <a:latin typeface="Poppins"/>
                <a:ea typeface="Poppins"/>
                <a:cs typeface="Poppins"/>
                <a:sym typeface="Poppins"/>
              </a:rPr>
              <a:t>Rákattintottál a képre?</a:t>
            </a:r>
            <a:endParaRPr sz="44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sz="4400">
                <a:solidFill>
                  <a:srgbClr val="E4E6EB"/>
                </a:solidFill>
                <a:latin typeface="Arial"/>
                <a:ea typeface="Arial"/>
                <a:cs typeface="Arial"/>
                <a:sym typeface="Arial"/>
              </a:rPr>
              <a:t>👉</a:t>
            </a:r>
            <a:r>
              <a:rPr lang="hu" sz="44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" sz="4400">
                <a:latin typeface="Poppins"/>
                <a:ea typeface="Poppins"/>
                <a:cs typeface="Poppins"/>
                <a:sym typeface="Poppins"/>
              </a:rPr>
              <a:t>Lájkoltad a képet?</a:t>
            </a:r>
            <a:endParaRPr sz="44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sz="4400">
                <a:solidFill>
                  <a:srgbClr val="E4E6EB"/>
                </a:solidFill>
                <a:latin typeface="Arial"/>
                <a:ea typeface="Arial"/>
                <a:cs typeface="Arial"/>
                <a:sym typeface="Arial"/>
              </a:rPr>
              <a:t>👉</a:t>
            </a:r>
            <a:r>
              <a:rPr lang="hu" sz="44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" sz="4400">
                <a:latin typeface="Poppins"/>
                <a:ea typeface="Poppins"/>
                <a:cs typeface="Poppins"/>
                <a:sym typeface="Poppins"/>
              </a:rPr>
              <a:t>Nyomtad a rekciógombot?</a:t>
            </a:r>
            <a:endParaRPr sz="440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8"/>
          <p:cNvSpPr txBox="1"/>
          <p:nvPr>
            <p:ph type="title"/>
          </p:nvPr>
        </p:nvSpPr>
        <p:spPr>
          <a:xfrm>
            <a:off x="311700" y="300575"/>
            <a:ext cx="8520600" cy="43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sz="4400">
                <a:solidFill>
                  <a:srgbClr val="E4E6EB"/>
                </a:solidFill>
                <a:latin typeface="Arial"/>
                <a:ea typeface="Arial"/>
                <a:cs typeface="Arial"/>
                <a:sym typeface="Arial"/>
              </a:rPr>
              <a:t>👉 </a:t>
            </a:r>
            <a:r>
              <a:rPr lang="hu" sz="4400">
                <a:latin typeface="Poppins"/>
                <a:ea typeface="Poppins"/>
                <a:cs typeface="Poppins"/>
                <a:sym typeface="Poppins"/>
              </a:rPr>
              <a:t>Sokáig nézted a képet?</a:t>
            </a:r>
            <a:endParaRPr sz="44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sz="4400">
                <a:solidFill>
                  <a:srgbClr val="E4E6EB"/>
                </a:solidFill>
                <a:latin typeface="Arial"/>
                <a:ea typeface="Arial"/>
                <a:cs typeface="Arial"/>
                <a:sym typeface="Arial"/>
              </a:rPr>
              <a:t>👉</a:t>
            </a:r>
            <a:r>
              <a:rPr lang="hu" sz="44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" sz="4400">
                <a:latin typeface="Poppins"/>
                <a:ea typeface="Poppins"/>
                <a:cs typeface="Poppins"/>
                <a:sym typeface="Poppins"/>
              </a:rPr>
              <a:t>Rákattintottál a képre?</a:t>
            </a:r>
            <a:endParaRPr sz="44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sz="4400">
                <a:solidFill>
                  <a:srgbClr val="E4E6EB"/>
                </a:solidFill>
                <a:latin typeface="Arial"/>
                <a:ea typeface="Arial"/>
                <a:cs typeface="Arial"/>
                <a:sym typeface="Arial"/>
              </a:rPr>
              <a:t>👉</a:t>
            </a:r>
            <a:r>
              <a:rPr lang="hu" sz="44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" sz="4400">
                <a:latin typeface="Poppins"/>
                <a:ea typeface="Poppins"/>
                <a:cs typeface="Poppins"/>
                <a:sym typeface="Poppins"/>
              </a:rPr>
              <a:t>Lájkoltad a képet?</a:t>
            </a:r>
            <a:endParaRPr sz="44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sz="4400">
                <a:solidFill>
                  <a:srgbClr val="E4E6EB"/>
                </a:solidFill>
                <a:latin typeface="Arial"/>
                <a:ea typeface="Arial"/>
                <a:cs typeface="Arial"/>
                <a:sym typeface="Arial"/>
              </a:rPr>
              <a:t>👉</a:t>
            </a:r>
            <a:r>
              <a:rPr lang="hu" sz="44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" sz="4400">
                <a:latin typeface="Poppins"/>
                <a:ea typeface="Poppins"/>
                <a:cs typeface="Poppins"/>
                <a:sym typeface="Poppins"/>
              </a:rPr>
              <a:t>Nyomtad a rekciógombot?</a:t>
            </a:r>
            <a:endParaRPr sz="44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sz="4400">
                <a:solidFill>
                  <a:srgbClr val="E4E6EB"/>
                </a:solidFill>
                <a:latin typeface="Arial"/>
                <a:ea typeface="Arial"/>
                <a:cs typeface="Arial"/>
                <a:sym typeface="Arial"/>
              </a:rPr>
              <a:t>👉</a:t>
            </a:r>
            <a:r>
              <a:rPr lang="hu" sz="44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" sz="4400">
                <a:solidFill>
                  <a:schemeClr val="lt1"/>
                </a:solidFill>
                <a:highlight>
                  <a:schemeClr val="lt2"/>
                </a:highlight>
                <a:latin typeface="Poppins"/>
                <a:ea typeface="Poppins"/>
                <a:cs typeface="Poppins"/>
                <a:sym typeface="Poppins"/>
              </a:rPr>
              <a:t>Megosztottad!?</a:t>
            </a:r>
            <a:endParaRPr sz="4400">
              <a:solidFill>
                <a:schemeClr val="lt1"/>
              </a:solidFill>
              <a:highlight>
                <a:schemeClr val="lt2"/>
              </a:highlight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9"/>
          <p:cNvSpPr txBox="1"/>
          <p:nvPr>
            <p:ph type="title"/>
          </p:nvPr>
        </p:nvSpPr>
        <p:spPr>
          <a:xfrm>
            <a:off x="311700" y="300575"/>
            <a:ext cx="8520600" cy="43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sz="4400">
                <a:solidFill>
                  <a:srgbClr val="E4E6EB"/>
                </a:solidFill>
                <a:latin typeface="Arial"/>
                <a:ea typeface="Arial"/>
                <a:cs typeface="Arial"/>
                <a:sym typeface="Arial"/>
              </a:rPr>
              <a:t>👉 </a:t>
            </a:r>
            <a:r>
              <a:rPr lang="hu" sz="4400">
                <a:latin typeface="Poppins"/>
                <a:ea typeface="Poppins"/>
                <a:cs typeface="Poppins"/>
                <a:sym typeface="Poppins"/>
              </a:rPr>
              <a:t>Sokáig nézted a képet?</a:t>
            </a:r>
            <a:endParaRPr sz="44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sz="4400">
                <a:solidFill>
                  <a:srgbClr val="E4E6EB"/>
                </a:solidFill>
                <a:latin typeface="Arial"/>
                <a:ea typeface="Arial"/>
                <a:cs typeface="Arial"/>
                <a:sym typeface="Arial"/>
              </a:rPr>
              <a:t>👉</a:t>
            </a:r>
            <a:r>
              <a:rPr lang="hu" sz="44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" sz="4400">
                <a:latin typeface="Poppins"/>
                <a:ea typeface="Poppins"/>
                <a:cs typeface="Poppins"/>
                <a:sym typeface="Poppins"/>
              </a:rPr>
              <a:t>Rákattintottál a képre?</a:t>
            </a:r>
            <a:endParaRPr sz="44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sz="4400">
                <a:solidFill>
                  <a:srgbClr val="E4E6EB"/>
                </a:solidFill>
                <a:latin typeface="Arial"/>
                <a:ea typeface="Arial"/>
                <a:cs typeface="Arial"/>
                <a:sym typeface="Arial"/>
              </a:rPr>
              <a:t>👉</a:t>
            </a:r>
            <a:r>
              <a:rPr lang="hu" sz="44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" sz="4400">
                <a:latin typeface="Poppins"/>
                <a:ea typeface="Poppins"/>
                <a:cs typeface="Poppins"/>
                <a:sym typeface="Poppins"/>
              </a:rPr>
              <a:t>Lájkoltad a képet?</a:t>
            </a:r>
            <a:endParaRPr sz="44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sz="4400">
                <a:solidFill>
                  <a:srgbClr val="E4E6EB"/>
                </a:solidFill>
                <a:latin typeface="Arial"/>
                <a:ea typeface="Arial"/>
                <a:cs typeface="Arial"/>
                <a:sym typeface="Arial"/>
              </a:rPr>
              <a:t>👉</a:t>
            </a:r>
            <a:r>
              <a:rPr lang="hu" sz="44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" sz="4400">
                <a:latin typeface="Poppins"/>
                <a:ea typeface="Poppins"/>
                <a:cs typeface="Poppins"/>
                <a:sym typeface="Poppins"/>
              </a:rPr>
              <a:t>Nyomtad a rekciógombot?</a:t>
            </a:r>
            <a:endParaRPr sz="4400"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sz="4400">
                <a:solidFill>
                  <a:srgbClr val="E4E6EB"/>
                </a:solidFill>
                <a:latin typeface="Arial"/>
                <a:ea typeface="Arial"/>
                <a:cs typeface="Arial"/>
                <a:sym typeface="Arial"/>
              </a:rPr>
              <a:t>👉</a:t>
            </a:r>
            <a:r>
              <a:rPr lang="hu" sz="44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" sz="4400">
                <a:solidFill>
                  <a:schemeClr val="lt1"/>
                </a:solidFill>
                <a:highlight>
                  <a:schemeClr val="lt2"/>
                </a:highlight>
                <a:latin typeface="Poppins"/>
                <a:ea typeface="Poppins"/>
                <a:cs typeface="Poppins"/>
                <a:sym typeface="Poppins"/>
              </a:rPr>
              <a:t>Megosztottad!?</a:t>
            </a:r>
            <a:endParaRPr sz="4400">
              <a:solidFill>
                <a:schemeClr val="lt1"/>
              </a:solidFill>
              <a:highlight>
                <a:schemeClr val="lt2"/>
              </a:highlight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 sz="4400">
                <a:solidFill>
                  <a:srgbClr val="E4E6EB"/>
                </a:solidFill>
                <a:latin typeface="Arial"/>
                <a:ea typeface="Arial"/>
                <a:cs typeface="Arial"/>
                <a:sym typeface="Arial"/>
              </a:rPr>
              <a:t>👉</a:t>
            </a:r>
            <a:r>
              <a:rPr lang="hu" sz="44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" sz="4400">
                <a:solidFill>
                  <a:schemeClr val="lt1"/>
                </a:solidFill>
                <a:highlight>
                  <a:schemeClr val="lt2"/>
                </a:highlight>
                <a:latin typeface="Poppins"/>
                <a:ea typeface="Poppins"/>
                <a:cs typeface="Poppins"/>
                <a:sym typeface="Poppins"/>
              </a:rPr>
              <a:t>Kommenteltél!?</a:t>
            </a:r>
            <a:endParaRPr sz="4400">
              <a:solidFill>
                <a:schemeClr val="lt1"/>
              </a:solidFill>
              <a:highlight>
                <a:schemeClr val="lt2"/>
              </a:highlight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0"/>
          <p:cNvSpPr txBox="1"/>
          <p:nvPr>
            <p:ph type="title"/>
          </p:nvPr>
        </p:nvSpPr>
        <p:spPr>
          <a:xfrm>
            <a:off x="311700" y="2156100"/>
            <a:ext cx="8520600" cy="16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>
                <a:solidFill>
                  <a:schemeClr val="lt1"/>
                </a:solidFill>
                <a:highlight>
                  <a:schemeClr val="lt2"/>
                </a:highlight>
                <a:latin typeface="Open Sans"/>
                <a:ea typeface="Open Sans"/>
                <a:cs typeface="Open Sans"/>
                <a:sym typeface="Open Sans"/>
              </a:rPr>
              <a:t>Ultimate:</a:t>
            </a:r>
            <a:r>
              <a:rPr lang="hu">
                <a:latin typeface="Open Sans"/>
                <a:ea typeface="Open Sans"/>
                <a:cs typeface="Open Sans"/>
                <a:sym typeface="Open Sans"/>
              </a:rPr>
              <a:t> letöltöd, feltöltöd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1"/>
          <p:cNvSpPr txBox="1"/>
          <p:nvPr>
            <p:ph type="title"/>
          </p:nvPr>
        </p:nvSpPr>
        <p:spPr>
          <a:xfrm>
            <a:off x="311700" y="1732950"/>
            <a:ext cx="8520600" cy="16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hu">
                <a:latin typeface="Open Sans"/>
                <a:ea typeface="Open Sans"/>
                <a:cs typeface="Open Sans"/>
                <a:sym typeface="Open Sans"/>
              </a:rPr>
              <a:t>Van különbség a Facebook és az Instagram működése között?</a:t>
            </a:r>
            <a:endParaRPr i="1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oogle banner ads on Behance"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2876" y="570038"/>
            <a:ext cx="5738250" cy="400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2"/>
          <p:cNvSpPr txBox="1"/>
          <p:nvPr>
            <p:ph type="title"/>
          </p:nvPr>
        </p:nvSpPr>
        <p:spPr>
          <a:xfrm>
            <a:off x="311700" y="1732950"/>
            <a:ext cx="8520600" cy="16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hu">
                <a:latin typeface="Open Sans"/>
                <a:ea typeface="Open Sans"/>
                <a:cs typeface="Open Sans"/>
                <a:sym typeface="Open Sans"/>
              </a:rPr>
              <a:t>Ha magadat építenéd…</a:t>
            </a:r>
            <a:endParaRPr i="1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3"/>
          <p:cNvSpPr/>
          <p:nvPr/>
        </p:nvSpPr>
        <p:spPr>
          <a:xfrm>
            <a:off x="2234444" y="3155089"/>
            <a:ext cx="6404100" cy="1098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43"/>
          <p:cNvSpPr txBox="1"/>
          <p:nvPr/>
        </p:nvSpPr>
        <p:spPr>
          <a:xfrm>
            <a:off x="4099046" y="3364542"/>
            <a:ext cx="3208800" cy="2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hu" sz="1700">
                <a:solidFill>
                  <a:srgbClr val="00000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3. </a:t>
            </a:r>
            <a:r>
              <a:rPr lang="hu" sz="1700">
                <a:latin typeface="Montserrat ExtraBold"/>
                <a:ea typeface="Montserrat ExtraBold"/>
                <a:cs typeface="Montserrat ExtraBold"/>
                <a:sym typeface="Montserrat ExtraBold"/>
              </a:rPr>
              <a:t>Akció</a:t>
            </a:r>
            <a:endParaRPr sz="1700">
              <a:solidFill>
                <a:srgbClr val="00000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50" name="Google Shape;250;p43"/>
          <p:cNvSpPr/>
          <p:nvPr/>
        </p:nvSpPr>
        <p:spPr>
          <a:xfrm>
            <a:off x="2234444" y="1987931"/>
            <a:ext cx="6404100" cy="1098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43"/>
          <p:cNvSpPr txBox="1"/>
          <p:nvPr/>
        </p:nvSpPr>
        <p:spPr>
          <a:xfrm>
            <a:off x="4099046" y="2197383"/>
            <a:ext cx="3208800" cy="2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hu" sz="1700">
                <a:solidFill>
                  <a:srgbClr val="00000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2. </a:t>
            </a:r>
            <a:r>
              <a:rPr lang="hu" sz="1700">
                <a:latin typeface="Montserrat ExtraBold"/>
                <a:ea typeface="Montserrat ExtraBold"/>
                <a:cs typeface="Montserrat ExtraBold"/>
                <a:sym typeface="Montserrat ExtraBold"/>
              </a:rPr>
              <a:t>Elkötelezés</a:t>
            </a:r>
            <a:endParaRPr sz="1700">
              <a:solidFill>
                <a:srgbClr val="00000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52" name="Google Shape;252;p43"/>
          <p:cNvSpPr txBox="1"/>
          <p:nvPr/>
        </p:nvSpPr>
        <p:spPr>
          <a:xfrm>
            <a:off x="4099046" y="2476574"/>
            <a:ext cx="38490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hu" sz="1200">
                <a:latin typeface="Montserrat"/>
                <a:ea typeface="Montserrat"/>
                <a:cs typeface="Montserrat"/>
                <a:sym typeface="Montserrat"/>
              </a:rPr>
              <a:t>Korábbi találkozás alkalmával látott információ kibontása.</a:t>
            </a:r>
            <a:endParaRPr sz="13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3" name="Google Shape;253;p43"/>
          <p:cNvSpPr/>
          <p:nvPr/>
        </p:nvSpPr>
        <p:spPr>
          <a:xfrm>
            <a:off x="2226816" y="828401"/>
            <a:ext cx="6404100" cy="10983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43"/>
          <p:cNvSpPr txBox="1"/>
          <p:nvPr/>
        </p:nvSpPr>
        <p:spPr>
          <a:xfrm>
            <a:off x="4091418" y="1317044"/>
            <a:ext cx="38490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hu" sz="1200">
                <a:latin typeface="Montserrat"/>
                <a:ea typeface="Montserrat"/>
                <a:cs typeface="Montserrat"/>
                <a:sym typeface="Montserrat"/>
              </a:rPr>
              <a:t>Kevés információ, könnyen fogyasztható tartalom.</a:t>
            </a:r>
            <a:endParaRPr sz="13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5" name="Google Shape;255;p43"/>
          <p:cNvSpPr/>
          <p:nvPr/>
        </p:nvSpPr>
        <p:spPr>
          <a:xfrm rot="10800000">
            <a:off x="982196" y="1741706"/>
            <a:ext cx="2490863" cy="998991"/>
          </a:xfrm>
          <a:custGeom>
            <a:rect b="b" l="l" r="r" t="t"/>
            <a:pathLst>
              <a:path extrusionOk="0" h="43529" w="126826">
                <a:moveTo>
                  <a:pt x="0" y="20002"/>
                </a:moveTo>
                <a:lnTo>
                  <a:pt x="63389" y="43529"/>
                </a:lnTo>
                <a:lnTo>
                  <a:pt x="126826" y="19907"/>
                </a:lnTo>
                <a:lnTo>
                  <a:pt x="63580" y="0"/>
                </a:lnTo>
                <a:close/>
              </a:path>
            </a:pathLst>
          </a:custGeom>
          <a:solidFill>
            <a:srgbClr val="FFF2CC"/>
          </a:solidFill>
          <a:ln>
            <a:noFill/>
          </a:ln>
        </p:spPr>
      </p:sp>
      <p:sp>
        <p:nvSpPr>
          <p:cNvPr id="256" name="Google Shape;256;p43"/>
          <p:cNvSpPr/>
          <p:nvPr/>
        </p:nvSpPr>
        <p:spPr>
          <a:xfrm rot="10800000">
            <a:off x="2226682" y="827894"/>
            <a:ext cx="1722919" cy="1455028"/>
          </a:xfrm>
          <a:custGeom>
            <a:rect b="b" l="l" r="r" t="t"/>
            <a:pathLst>
              <a:path extrusionOk="0" h="63817" w="87725">
                <a:moveTo>
                  <a:pt x="24288" y="0"/>
                </a:moveTo>
                <a:lnTo>
                  <a:pt x="0" y="29908"/>
                </a:lnTo>
                <a:lnTo>
                  <a:pt x="87725" y="63817"/>
                </a:lnTo>
                <a:lnTo>
                  <a:pt x="87725" y="42291"/>
                </a:lnTo>
                <a:lnTo>
                  <a:pt x="87725" y="23526"/>
                </a:lnTo>
                <a:close/>
              </a:path>
            </a:pathLst>
          </a:custGeom>
          <a:solidFill>
            <a:srgbClr val="FFDC98"/>
          </a:solidFill>
          <a:ln>
            <a:noFill/>
          </a:ln>
        </p:spPr>
      </p:sp>
      <p:sp>
        <p:nvSpPr>
          <p:cNvPr id="257" name="Google Shape;257;p43"/>
          <p:cNvSpPr/>
          <p:nvPr/>
        </p:nvSpPr>
        <p:spPr>
          <a:xfrm flipH="1" rot="10800000">
            <a:off x="505438" y="827894"/>
            <a:ext cx="1722919" cy="1455028"/>
          </a:xfrm>
          <a:custGeom>
            <a:rect b="b" l="l" r="r" t="t"/>
            <a:pathLst>
              <a:path extrusionOk="0" h="63817" w="87725">
                <a:moveTo>
                  <a:pt x="24288" y="0"/>
                </a:moveTo>
                <a:lnTo>
                  <a:pt x="0" y="29908"/>
                </a:lnTo>
                <a:lnTo>
                  <a:pt x="87725" y="63817"/>
                </a:lnTo>
                <a:lnTo>
                  <a:pt x="87725" y="42291"/>
                </a:lnTo>
                <a:lnTo>
                  <a:pt x="87725" y="23526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258" name="Google Shape;258;p43"/>
          <p:cNvSpPr/>
          <p:nvPr/>
        </p:nvSpPr>
        <p:spPr>
          <a:xfrm rot="10800000">
            <a:off x="1456926" y="2738886"/>
            <a:ext cx="1534401" cy="615794"/>
          </a:xfrm>
          <a:custGeom>
            <a:rect b="b" l="l" r="r" t="t"/>
            <a:pathLst>
              <a:path extrusionOk="0" h="8150" w="24053">
                <a:moveTo>
                  <a:pt x="0" y="3827"/>
                </a:moveTo>
                <a:lnTo>
                  <a:pt x="11976" y="8150"/>
                </a:lnTo>
                <a:lnTo>
                  <a:pt x="24053" y="3827"/>
                </a:lnTo>
                <a:lnTo>
                  <a:pt x="12126" y="0"/>
                </a:lnTo>
                <a:close/>
              </a:path>
            </a:pathLst>
          </a:custGeom>
          <a:solidFill>
            <a:srgbClr val="FFF2CC"/>
          </a:solidFill>
          <a:ln>
            <a:noFill/>
          </a:ln>
        </p:spPr>
      </p:sp>
      <p:sp>
        <p:nvSpPr>
          <p:cNvPr id="259" name="Google Shape;259;p43"/>
          <p:cNvSpPr/>
          <p:nvPr/>
        </p:nvSpPr>
        <p:spPr>
          <a:xfrm rot="10800000">
            <a:off x="2223704" y="1998944"/>
            <a:ext cx="1165408" cy="1067195"/>
          </a:xfrm>
          <a:custGeom>
            <a:rect b="b" l="l" r="r" t="t"/>
            <a:pathLst>
              <a:path extrusionOk="0" h="14114" w="18238">
                <a:moveTo>
                  <a:pt x="6262" y="0"/>
                </a:moveTo>
                <a:lnTo>
                  <a:pt x="18238" y="4324"/>
                </a:lnTo>
                <a:lnTo>
                  <a:pt x="18238" y="14114"/>
                </a:lnTo>
                <a:lnTo>
                  <a:pt x="0" y="7554"/>
                </a:lnTo>
                <a:close/>
              </a:path>
            </a:pathLst>
          </a:custGeom>
          <a:solidFill>
            <a:srgbClr val="FFDC98"/>
          </a:solidFill>
          <a:ln>
            <a:noFill/>
          </a:ln>
        </p:spPr>
      </p:sp>
      <p:sp>
        <p:nvSpPr>
          <p:cNvPr id="260" name="Google Shape;260;p43"/>
          <p:cNvSpPr/>
          <p:nvPr/>
        </p:nvSpPr>
        <p:spPr>
          <a:xfrm flipH="1" rot="10800000">
            <a:off x="1061448" y="1998944"/>
            <a:ext cx="1165408" cy="1067195"/>
          </a:xfrm>
          <a:custGeom>
            <a:rect b="b" l="l" r="r" t="t"/>
            <a:pathLst>
              <a:path extrusionOk="0" h="14114" w="18238">
                <a:moveTo>
                  <a:pt x="6262" y="0"/>
                </a:moveTo>
                <a:lnTo>
                  <a:pt x="18238" y="4324"/>
                </a:lnTo>
                <a:lnTo>
                  <a:pt x="18238" y="14114"/>
                </a:lnTo>
                <a:lnTo>
                  <a:pt x="0" y="7554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261" name="Google Shape;261;p43"/>
          <p:cNvSpPr/>
          <p:nvPr/>
        </p:nvSpPr>
        <p:spPr>
          <a:xfrm rot="10800000">
            <a:off x="2223695" y="2983509"/>
            <a:ext cx="679576" cy="1262502"/>
          </a:xfrm>
          <a:custGeom>
            <a:rect b="b" l="l" r="r" t="t"/>
            <a:pathLst>
              <a:path extrusionOk="0" h="16697" w="10635">
                <a:moveTo>
                  <a:pt x="10635" y="0"/>
                </a:moveTo>
                <a:lnTo>
                  <a:pt x="0" y="12722"/>
                </a:lnTo>
                <a:lnTo>
                  <a:pt x="10635" y="16697"/>
                </a:lnTo>
                <a:close/>
              </a:path>
            </a:pathLst>
          </a:custGeom>
          <a:solidFill>
            <a:srgbClr val="FFDC98"/>
          </a:solidFill>
          <a:ln>
            <a:noFill/>
          </a:ln>
        </p:spPr>
      </p:sp>
      <p:sp>
        <p:nvSpPr>
          <p:cNvPr id="262" name="Google Shape;262;p43"/>
          <p:cNvSpPr/>
          <p:nvPr/>
        </p:nvSpPr>
        <p:spPr>
          <a:xfrm flipH="1" rot="10800000">
            <a:off x="1547289" y="2983509"/>
            <a:ext cx="679576" cy="1262502"/>
          </a:xfrm>
          <a:custGeom>
            <a:rect b="b" l="l" r="r" t="t"/>
            <a:pathLst>
              <a:path extrusionOk="0" h="16697" w="10635">
                <a:moveTo>
                  <a:pt x="10635" y="0"/>
                </a:moveTo>
                <a:lnTo>
                  <a:pt x="0" y="12722"/>
                </a:lnTo>
                <a:lnTo>
                  <a:pt x="10635" y="16697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263" name="Google Shape;263;p43"/>
          <p:cNvSpPr/>
          <p:nvPr/>
        </p:nvSpPr>
        <p:spPr>
          <a:xfrm flipH="1">
            <a:off x="2119763" y="2095029"/>
            <a:ext cx="216300" cy="2163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90500" sx="96000" rotWithShape="0" algn="ctr" dir="3420000" dist="114300" sy="96000">
              <a:srgbClr val="000000">
                <a:alpha val="2157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43"/>
          <p:cNvSpPr txBox="1"/>
          <p:nvPr/>
        </p:nvSpPr>
        <p:spPr>
          <a:xfrm>
            <a:off x="2103387" y="2063530"/>
            <a:ext cx="216300" cy="2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hu"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</a:t>
            </a:r>
            <a:endParaRPr sz="13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65" name="Google Shape;265;p43"/>
          <p:cNvSpPr txBox="1"/>
          <p:nvPr/>
        </p:nvSpPr>
        <p:spPr>
          <a:xfrm>
            <a:off x="1265906" y="1048586"/>
            <a:ext cx="1924200" cy="52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hu" sz="1200">
                <a:solidFill>
                  <a:schemeClr val="accen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AWARENESS</a:t>
            </a:r>
            <a:endParaRPr i="0" sz="1200" u="none" cap="none" strike="noStrike">
              <a:solidFill>
                <a:schemeClr val="accen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66" name="Google Shape;266;p43"/>
          <p:cNvSpPr txBox="1"/>
          <p:nvPr/>
        </p:nvSpPr>
        <p:spPr>
          <a:xfrm>
            <a:off x="1265926" y="2259624"/>
            <a:ext cx="1924200" cy="38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hu" sz="1200">
                <a:solidFill>
                  <a:schemeClr val="accen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CONSIDERATION</a:t>
            </a:r>
            <a:endParaRPr i="0" sz="1200" u="none" cap="none" strike="noStrike">
              <a:solidFill>
                <a:schemeClr val="accen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67" name="Google Shape;267;p43"/>
          <p:cNvSpPr txBox="1"/>
          <p:nvPr/>
        </p:nvSpPr>
        <p:spPr>
          <a:xfrm>
            <a:off x="1265926" y="3309020"/>
            <a:ext cx="1924200" cy="38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hu" sz="1200">
                <a:solidFill>
                  <a:schemeClr val="accen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CONVERSION</a:t>
            </a:r>
            <a:endParaRPr i="0" sz="1200" u="none" cap="none" strike="noStrike">
              <a:solidFill>
                <a:schemeClr val="accen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68" name="Google Shape;268;p43"/>
          <p:cNvSpPr/>
          <p:nvPr/>
        </p:nvSpPr>
        <p:spPr>
          <a:xfrm flipH="1">
            <a:off x="2119488" y="957054"/>
            <a:ext cx="216300" cy="2163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90500" sx="96000" rotWithShape="0" algn="ctr" dir="3420000" dist="114300" sy="96000">
              <a:srgbClr val="000000">
                <a:alpha val="2157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43"/>
          <p:cNvSpPr/>
          <p:nvPr/>
        </p:nvSpPr>
        <p:spPr>
          <a:xfrm flipH="1">
            <a:off x="2115975" y="3147454"/>
            <a:ext cx="216300" cy="2163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90500" sx="96000" rotWithShape="0" algn="ctr" dir="3420000" dist="114300" sy="96000">
              <a:srgbClr val="000000">
                <a:alpha val="2157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43"/>
          <p:cNvSpPr txBox="1"/>
          <p:nvPr/>
        </p:nvSpPr>
        <p:spPr>
          <a:xfrm>
            <a:off x="2103387" y="3115950"/>
            <a:ext cx="216300" cy="2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hu"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3</a:t>
            </a:r>
            <a:endParaRPr sz="13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71" name="Google Shape;271;p43"/>
          <p:cNvSpPr txBox="1"/>
          <p:nvPr/>
        </p:nvSpPr>
        <p:spPr>
          <a:xfrm>
            <a:off x="2115987" y="925555"/>
            <a:ext cx="216300" cy="2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hu"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1</a:t>
            </a:r>
            <a:endParaRPr sz="130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72" name="Google Shape;272;p43"/>
          <p:cNvSpPr txBox="1"/>
          <p:nvPr/>
        </p:nvSpPr>
        <p:spPr>
          <a:xfrm>
            <a:off x="4091421" y="1090633"/>
            <a:ext cx="3208800" cy="27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hu" sz="1700">
                <a:latin typeface="Montserrat ExtraBold"/>
                <a:ea typeface="Montserrat ExtraBold"/>
                <a:cs typeface="Montserrat ExtraBold"/>
                <a:sym typeface="Montserrat ExtraBold"/>
              </a:rPr>
              <a:t>1</a:t>
            </a:r>
            <a:r>
              <a:rPr lang="hu" sz="1700">
                <a:solidFill>
                  <a:srgbClr val="00000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. </a:t>
            </a:r>
            <a:r>
              <a:rPr lang="hu" sz="1700">
                <a:latin typeface="Montserrat ExtraBold"/>
                <a:ea typeface="Montserrat ExtraBold"/>
                <a:cs typeface="Montserrat ExtraBold"/>
                <a:sym typeface="Montserrat ExtraBold"/>
              </a:rPr>
              <a:t>Találkozás</a:t>
            </a:r>
            <a:endParaRPr sz="1700">
              <a:solidFill>
                <a:srgbClr val="00000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73" name="Google Shape;273;p43"/>
          <p:cNvSpPr txBox="1"/>
          <p:nvPr/>
        </p:nvSpPr>
        <p:spPr>
          <a:xfrm>
            <a:off x="4091421" y="3636099"/>
            <a:ext cx="38490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hu" sz="1200">
                <a:latin typeface="Montserrat"/>
                <a:ea typeface="Montserrat"/>
                <a:cs typeface="Montserrat"/>
                <a:sym typeface="Montserrat"/>
              </a:rPr>
              <a:t>Felszólítás vásárlásra, vagy bármilyen hasonló magas elköteleződéssel járó akcióra.</a:t>
            </a:r>
            <a:endParaRPr sz="13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4"/>
          <p:cNvSpPr txBox="1"/>
          <p:nvPr>
            <p:ph type="ctrTitle"/>
          </p:nvPr>
        </p:nvSpPr>
        <p:spPr>
          <a:xfrm>
            <a:off x="3044700" y="1803155"/>
            <a:ext cx="3054600" cy="153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u"/>
              <a:t>Köszönöm a figyelemet!</a:t>
            </a:r>
            <a:endParaRPr b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acebook has a new type of video ad meant to get people shopping - Vox"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6400" y="231775"/>
            <a:ext cx="7019926" cy="46799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Valamit tud a Microsoft és Kasszás Erzsi - Internet Hungary - Konferenciák  - DigitalHungary – Ahol a két világ találkozik. Az élet virtuális oldala!" id="83" name="Google Shape;8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1038" y="909638"/>
            <a:ext cx="7781926" cy="33242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311700" y="2156100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hu">
                <a:latin typeface="Poppins"/>
                <a:ea typeface="Poppins"/>
                <a:cs typeface="Poppins"/>
                <a:sym typeface="Poppins"/>
              </a:rPr>
              <a:t>“Fészbúkozik”</a:t>
            </a:r>
            <a:endParaRPr i="1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311700" y="2156100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hu">
                <a:latin typeface="Poppins"/>
                <a:ea typeface="Poppins"/>
                <a:cs typeface="Poppins"/>
                <a:sym typeface="Poppins"/>
              </a:rPr>
              <a:t>Mi az az algoritmus?</a:t>
            </a:r>
            <a:endParaRPr i="1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20"/>
          <p:cNvPicPr preferRelativeResize="0"/>
          <p:nvPr/>
        </p:nvPicPr>
        <p:blipFill rotWithShape="1">
          <a:blip r:embed="rId3">
            <a:alphaModFix/>
          </a:blip>
          <a:srcRect b="0" l="891" r="0" t="0"/>
          <a:stretch/>
        </p:blipFill>
        <p:spPr>
          <a:xfrm>
            <a:off x="2067325" y="1617425"/>
            <a:ext cx="5054900" cy="341205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0"/>
          <p:cNvSpPr txBox="1"/>
          <p:nvPr>
            <p:ph type="title"/>
          </p:nvPr>
        </p:nvSpPr>
        <p:spPr>
          <a:xfrm>
            <a:off x="311700" y="417850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hu">
                <a:latin typeface="Poppins"/>
                <a:ea typeface="Poppins"/>
                <a:cs typeface="Poppins"/>
                <a:sym typeface="Poppins"/>
              </a:rPr>
              <a:t>“Digitális autópálya matrica”</a:t>
            </a:r>
            <a:endParaRPr i="1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/>
          <p:nvPr>
            <p:ph type="title"/>
          </p:nvPr>
        </p:nvSpPr>
        <p:spPr>
          <a:xfrm>
            <a:off x="311700" y="2156100"/>
            <a:ext cx="8520600" cy="83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hu">
                <a:latin typeface="Poppins"/>
                <a:ea typeface="Poppins"/>
                <a:cs typeface="Poppins"/>
                <a:sym typeface="Poppins"/>
              </a:rPr>
              <a:t>De mi az az elérés?</a:t>
            </a:r>
            <a:endParaRPr i="1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57BB8A"/>
      </a:accent3>
      <a:accent4>
        <a:srgbClr val="78909C"/>
      </a:accent4>
      <a:accent5>
        <a:srgbClr val="607D8B"/>
      </a:accent5>
      <a:accent6>
        <a:srgbClr val="DCE755"/>
      </a:accent6>
      <a:hlink>
        <a:srgbClr val="607D8B"/>
      </a:hlink>
      <a:folHlink>
        <a:srgbClr val="607D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