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6" r:id="rId5"/>
    <p:sldId id="278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70" r:id="rId14"/>
    <p:sldId id="280" r:id="rId15"/>
    <p:sldId id="269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77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10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94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52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50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8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4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36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88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15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67A0-7071-4923-A594-4939B0B4FC6E}" type="datetimeFigureOut">
              <a:rPr lang="hu-HU" smtClean="0"/>
              <a:t>2022. 04. 12.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2DDE-6F0C-448E-A6B9-17163113EC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39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rakelleneskonferencia.hu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HT8Ddd9kBL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.jpg"/><Relationship Id="rId2" Type="http://schemas.openxmlformats.org/officeDocument/2006/relationships/hyperlink" Target="https://www.youtube.com/watch?v=j3hmL4pmrL8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eletigenlok.hu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kdY0zGUetG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3600" b="1" dirty="0"/>
              <a:t>A rák ellen, az emberért, a holnapért!</a:t>
            </a:r>
            <a:br>
              <a:rPr lang="hu-HU" sz="3600" b="1" dirty="0"/>
            </a:br>
            <a:r>
              <a:rPr lang="hu-HU" sz="3600" b="1" dirty="0"/>
              <a:t> - az első hazai rákellenes civil szervezet -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19" y="3068960"/>
            <a:ext cx="8496945" cy="316835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1985 óta dolgozunk azért, hogy a társadalom széles rétegeiben elterjedjen: </a:t>
            </a:r>
          </a:p>
          <a:p>
            <a:r>
              <a:rPr lang="hu-HU" sz="4000" b="1" dirty="0">
                <a:solidFill>
                  <a:schemeClr val="tx1"/>
                </a:solidFill>
              </a:rPr>
              <a:t>a daganat megelőzhető, </a:t>
            </a:r>
          </a:p>
          <a:p>
            <a:r>
              <a:rPr lang="hu-HU" sz="4000" b="1" dirty="0">
                <a:solidFill>
                  <a:schemeClr val="tx1"/>
                </a:solidFill>
              </a:rPr>
              <a:t>a betegségből meg lehet gyógyulni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188640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1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u-HU" b="1" dirty="0"/>
            </a:br>
            <a:r>
              <a:rPr lang="hu-HU" b="1" dirty="0"/>
              <a:t>Tegyük szerethetővé a rákellenes életmódot!</a:t>
            </a:r>
            <a:r>
              <a:rPr lang="hu-HU" dirty="0"/>
              <a:t> </a:t>
            </a:r>
            <a:r>
              <a:rPr lang="hu-HU" b="1" dirty="0"/>
              <a:t>országos konferencia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95536" y="1772817"/>
            <a:ext cx="4100264" cy="4608512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/>
              <a:t>2020. április 2-3</a:t>
            </a:r>
            <a:r>
              <a:rPr lang="hu-HU" dirty="0"/>
              <a:t>. között tervezett dátummal, a 35. jubileumi évben került volna megrendezésre a 4 szektor bevonásával körbe járt </a:t>
            </a:r>
            <a:r>
              <a:rPr lang="hu-HU" b="1" dirty="0"/>
              <a:t>Nemzeti Rákellenes Program </a:t>
            </a:r>
          </a:p>
          <a:p>
            <a:r>
              <a:rPr lang="hu-HU" b="1" dirty="0"/>
              <a:t>2022. április 8. lett a megvalósulás dátuma - szaktekintélyek fogadták el a felkérést, fővédnök Prof. Dr. </a:t>
            </a:r>
            <a:r>
              <a:rPr lang="hu-HU" b="1" dirty="0" err="1"/>
              <a:t>Kásler</a:t>
            </a:r>
            <a:r>
              <a:rPr lang="hu-HU" b="1" dirty="0"/>
              <a:t> Miklós miniszter védnökök Prof. Dr. Horváth Ildikó </a:t>
            </a:r>
            <a:r>
              <a:rPr lang="hu-HU" dirty="0"/>
              <a:t>Emmi </a:t>
            </a:r>
            <a:r>
              <a:rPr lang="hu-HU" dirty="0" err="1"/>
              <a:t>eü</a:t>
            </a:r>
            <a:r>
              <a:rPr lang="hu-HU" dirty="0"/>
              <a:t> államtitkár és </a:t>
            </a:r>
            <a:r>
              <a:rPr lang="hu-HU" b="1" dirty="0"/>
              <a:t>Prof Dr. Polgár Csaba </a:t>
            </a:r>
            <a:r>
              <a:rPr lang="hu-HU" dirty="0"/>
              <a:t>főigazgató OOI</a:t>
            </a:r>
          </a:p>
          <a:p>
            <a:r>
              <a:rPr lang="hu-HU" dirty="0"/>
              <a:t>Helyszín: EMMI Báthory utcai konferencia terem</a:t>
            </a:r>
          </a:p>
          <a:p>
            <a:pPr marL="0" indent="0" algn="ctr">
              <a:buNone/>
            </a:pPr>
            <a:r>
              <a:rPr lang="hu-HU" dirty="0" err="1">
                <a:hlinkClick r:id="rId2"/>
              </a:rPr>
              <a:t>www.rakelleneskonferencia.hu</a:t>
            </a:r>
            <a:r>
              <a:rPr lang="hu-HU" dirty="0"/>
              <a:t> </a:t>
            </a:r>
          </a:p>
          <a:p>
            <a:r>
              <a:rPr lang="hu-HU" dirty="0"/>
              <a:t>Támogatók: EMMI és Miniszterelnökség</a:t>
            </a:r>
          </a:p>
        </p:txBody>
      </p:sp>
      <p:pic>
        <p:nvPicPr>
          <p:cNvPr id="8" name="Tartalom helye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969946"/>
            <a:ext cx="4189456" cy="40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2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8 figyelmeztető jel 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536504" cy="5040560"/>
          </a:xfrm>
        </p:spPr>
        <p:txBody>
          <a:bodyPr>
            <a:normAutofit/>
          </a:bodyPr>
          <a:lstStyle/>
          <a:p>
            <a:r>
              <a:rPr lang="hu-HU" dirty="0"/>
              <a:t>rajzos </a:t>
            </a:r>
            <a:r>
              <a:rPr lang="hu-HU" b="1" dirty="0"/>
              <a:t>ismeretterjesztő</a:t>
            </a:r>
            <a:r>
              <a:rPr lang="hu-HU" dirty="0"/>
              <a:t> plakátot készítettünk</a:t>
            </a:r>
          </a:p>
          <a:p>
            <a:r>
              <a:rPr lang="hu-HU" dirty="0"/>
              <a:t>a </a:t>
            </a:r>
            <a:r>
              <a:rPr lang="hu-HU" b="1" dirty="0"/>
              <a:t>megelőzés</a:t>
            </a:r>
            <a:r>
              <a:rPr lang="hu-HU" dirty="0"/>
              <a:t> üzenetét, az </a:t>
            </a:r>
            <a:r>
              <a:rPr lang="hu-HU" b="1" dirty="0"/>
              <a:t>önvizsgálat</a:t>
            </a:r>
            <a:r>
              <a:rPr lang="hu-HU" dirty="0"/>
              <a:t> fontosságát, a </a:t>
            </a:r>
            <a:r>
              <a:rPr lang="hu-HU" b="1" dirty="0"/>
              <a:t>felismerhető jeleket  </a:t>
            </a:r>
            <a:r>
              <a:rPr lang="hu-HU" dirty="0"/>
              <a:t>terjesztjük általa</a:t>
            </a:r>
          </a:p>
          <a:p>
            <a:r>
              <a:rPr lang="hu-HU" b="1" dirty="0"/>
              <a:t>egészségnapokon</a:t>
            </a:r>
            <a:r>
              <a:rPr lang="hu-HU" dirty="0"/>
              <a:t>, iskolákban, </a:t>
            </a:r>
            <a:r>
              <a:rPr lang="hu-HU" b="1" dirty="0"/>
              <a:t>táborokban</a:t>
            </a:r>
            <a:r>
              <a:rPr lang="hu-HU" dirty="0"/>
              <a:t>, </a:t>
            </a:r>
            <a:r>
              <a:rPr lang="hu-HU" b="1" dirty="0"/>
              <a:t>szűréseinken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352023"/>
            <a:ext cx="3600400" cy="517332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78929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14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1143000"/>
          </a:xfrm>
        </p:spPr>
        <p:txBody>
          <a:bodyPr/>
          <a:lstStyle/>
          <a:p>
            <a:r>
              <a:rPr lang="hu-HU" b="1" dirty="0"/>
              <a:t>Partnerek, együttműködők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79712" y="2143397"/>
            <a:ext cx="5842992" cy="4525963"/>
          </a:xfrm>
        </p:spPr>
        <p:txBody>
          <a:bodyPr/>
          <a:lstStyle/>
          <a:p>
            <a:r>
              <a:rPr lang="hu-HU" dirty="0"/>
              <a:t>szakmai intézmények</a:t>
            </a:r>
          </a:p>
          <a:p>
            <a:r>
              <a:rPr lang="hu-HU" dirty="0"/>
              <a:t>közéleti személyiségek</a:t>
            </a:r>
          </a:p>
          <a:p>
            <a:r>
              <a:rPr lang="hu-HU" dirty="0"/>
              <a:t>önkormányzatok</a:t>
            </a:r>
          </a:p>
          <a:p>
            <a:r>
              <a:rPr lang="hu-HU" dirty="0"/>
              <a:t>tematikus civil szervezetek</a:t>
            </a:r>
          </a:p>
          <a:p>
            <a:r>
              <a:rPr lang="hu-HU" dirty="0"/>
              <a:t>minisztériumok</a:t>
            </a:r>
          </a:p>
          <a:p>
            <a:r>
              <a:rPr lang="hu-HU" dirty="0"/>
              <a:t>önkéntes segítők</a:t>
            </a:r>
          </a:p>
          <a:p>
            <a:r>
              <a:rPr lang="hu-HU" dirty="0"/>
              <a:t>szakorvosok</a:t>
            </a:r>
          </a:p>
          <a:p>
            <a:r>
              <a:rPr lang="hu-HU" dirty="0"/>
              <a:t>média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50937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9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1% itt mindenki egészségére válik!</a:t>
            </a:r>
            <a:br>
              <a:rPr lang="hu-HU" b="1" dirty="0"/>
            </a:br>
            <a:r>
              <a:rPr lang="hu-HU" sz="2200" dirty="0">
                <a:hlinkClick r:id="rId2"/>
              </a:rPr>
              <a:t>https://www.youtube.com/watch?v=HT8Ddd9kBLg</a:t>
            </a:r>
            <a:r>
              <a:rPr lang="hu-HU" sz="2200" dirty="0"/>
              <a:t> </a:t>
            </a:r>
            <a:br>
              <a:rPr lang="hu-HU" dirty="0"/>
            </a:b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1804340"/>
            <a:ext cx="4104455" cy="4721004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1772816"/>
            <a:ext cx="4824536" cy="482453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06921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2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4162" y="0"/>
            <a:ext cx="4064368" cy="1754774"/>
          </a:xfrm>
          <a:prstGeom prst="rect">
            <a:avLst/>
          </a:prstGeom>
        </p:spPr>
      </p:pic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484784"/>
            <a:ext cx="4998707" cy="374903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32656"/>
            <a:ext cx="2064115" cy="70179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83" y="5301208"/>
            <a:ext cx="9144000" cy="11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9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000" b="1" dirty="0"/>
              <a:t>KÖSZÖNÖM A FIGYELMET!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32656"/>
            <a:ext cx="2064115" cy="70179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34958">
            <a:off x="600247" y="3214125"/>
            <a:ext cx="3763177" cy="287530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30777">
            <a:off x="4609833" y="3093393"/>
            <a:ext cx="3828198" cy="304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5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35" y="1844824"/>
            <a:ext cx="9144001" cy="4896544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37 éves </a:t>
            </a:r>
            <a:r>
              <a:rPr lang="hu-HU" dirty="0"/>
              <a:t>közhasznú alapítványt orvosok, művészek alapították az </a:t>
            </a:r>
            <a:r>
              <a:rPr lang="hu-HU" b="1" dirty="0"/>
              <a:t>Országos Onkológiai Intézetben</a:t>
            </a:r>
          </a:p>
          <a:p>
            <a:r>
              <a:rPr lang="hu-HU" dirty="0"/>
              <a:t>Számos </a:t>
            </a:r>
            <a:r>
              <a:rPr lang="hu-HU" b="1" dirty="0"/>
              <a:t>szakmai és társadalmi igényre adtunk választ </a:t>
            </a:r>
            <a:r>
              <a:rPr lang="hu-HU" dirty="0"/>
              <a:t>sikeres és népszerű programjainkkal</a:t>
            </a:r>
          </a:p>
          <a:p>
            <a:r>
              <a:rPr lang="hu-HU" dirty="0"/>
              <a:t>Fontosnak tartjuk, hogy az információra éhes </a:t>
            </a:r>
            <a:r>
              <a:rPr lang="hu-HU" b="1" dirty="0"/>
              <a:t>társadalom minden rétegét kiszolgáljuk</a:t>
            </a:r>
          </a:p>
          <a:p>
            <a:r>
              <a:rPr lang="hu-HU" dirty="0"/>
              <a:t>Olyan módon szervezünk programokat és fogalmazunk meg üzeneteket, hogy arra </a:t>
            </a:r>
            <a:r>
              <a:rPr lang="hu-HU" b="1" dirty="0"/>
              <a:t>fogékony legyen a fiatalság</a:t>
            </a:r>
            <a:r>
              <a:rPr lang="hu-HU" dirty="0"/>
              <a:t>, valamint az </a:t>
            </a:r>
            <a:r>
              <a:rPr lang="hu-HU" b="1" dirty="0"/>
              <a:t>aktív felnőtt korosztály </a:t>
            </a:r>
            <a:r>
              <a:rPr lang="hu-HU" dirty="0"/>
              <a:t>egyaránt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547664" y="269776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b="1" dirty="0"/>
              <a:t>A rák ellen, az emberért, a holnapért!</a:t>
            </a:r>
            <a:br>
              <a:rPr lang="hu-HU" sz="3200" b="1" dirty="0"/>
            </a:br>
            <a:r>
              <a:rPr lang="hu-HU" sz="3200" b="1" dirty="0"/>
              <a:t>Társadalmi Alapítvány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04664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5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br>
              <a:rPr lang="hu-HU" b="1" dirty="0"/>
            </a:br>
            <a:r>
              <a:rPr lang="hu-HU" b="1" dirty="0"/>
              <a:t>             Könnyek helyett... szűrések! </a:t>
            </a:r>
            <a:br>
              <a:rPr lang="hu-HU" b="1" dirty="0"/>
            </a:br>
            <a:r>
              <a:rPr lang="hu-HU" b="1" dirty="0"/>
              <a:t>           szűrőbuszos program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7504" y="1772816"/>
            <a:ext cx="4680520" cy="4824536"/>
          </a:xfrm>
        </p:spPr>
        <p:txBody>
          <a:bodyPr>
            <a:normAutofit fontScale="55000" lnSpcReduction="20000"/>
          </a:bodyPr>
          <a:lstStyle/>
          <a:p>
            <a:r>
              <a:rPr lang="hu-HU" sz="3300" dirty="0"/>
              <a:t>a</a:t>
            </a:r>
            <a:r>
              <a:rPr lang="hu-HU" sz="3200" dirty="0"/>
              <a:t>z ország több városában, budapesti kerületében szervezünk </a:t>
            </a:r>
            <a:r>
              <a:rPr lang="hu-HU" sz="3200" b="1" dirty="0"/>
              <a:t>szájüregi és </a:t>
            </a:r>
            <a:r>
              <a:rPr lang="hu-HU" sz="3200" b="1" dirty="0" err="1"/>
              <a:t>bőrrákszűrések</a:t>
            </a:r>
            <a:r>
              <a:rPr lang="hu-HU" sz="3200" dirty="0" err="1"/>
              <a:t>et</a:t>
            </a:r>
            <a:r>
              <a:rPr lang="hu-HU" sz="3200" dirty="0"/>
              <a:t>, általános </a:t>
            </a:r>
            <a:r>
              <a:rPr lang="hu-HU" sz="3200" b="1" dirty="0"/>
              <a:t>állapotfelmérések</a:t>
            </a:r>
            <a:r>
              <a:rPr lang="hu-HU" sz="3200" dirty="0"/>
              <a:t>et, amikkel felhívjuk a figyelmet a </a:t>
            </a:r>
            <a:r>
              <a:rPr lang="hu-HU" sz="3200" b="1" dirty="0"/>
              <a:t>daganat-megelőzés fontosságára, prevencióra</a:t>
            </a:r>
          </a:p>
          <a:p>
            <a:r>
              <a:rPr lang="hu-HU" sz="3200" dirty="0"/>
              <a:t>2017-2021 között 40 településen és budapesti kerületben végeztünk szájüregi- és </a:t>
            </a:r>
            <a:r>
              <a:rPr lang="hu-HU" sz="3200" dirty="0" err="1"/>
              <a:t>bőrrákszűrést</a:t>
            </a:r>
            <a:r>
              <a:rPr lang="hu-HU" sz="3200" dirty="0"/>
              <a:t>, általános állapotfelmérést, rákellenes tanácsadást</a:t>
            </a:r>
          </a:p>
          <a:p>
            <a:r>
              <a:rPr lang="hu-HU" sz="3200" dirty="0"/>
              <a:t>2018. ősztől alakítottunk ki együttműködést a </a:t>
            </a:r>
            <a:r>
              <a:rPr lang="hu-HU" sz="3200" b="1" dirty="0"/>
              <a:t>SE </a:t>
            </a:r>
            <a:r>
              <a:rPr lang="hu-HU" sz="3200" b="1" dirty="0" err="1"/>
              <a:t>Fogorvostudományi</a:t>
            </a:r>
            <a:r>
              <a:rPr lang="hu-HU" sz="3200" b="1" dirty="0"/>
              <a:t> Karával </a:t>
            </a:r>
            <a:endParaRPr lang="hu-HU" sz="3200" dirty="0"/>
          </a:p>
          <a:p>
            <a:r>
              <a:rPr lang="hu-HU" sz="3200" dirty="0"/>
              <a:t>2019. tavasztól partnerségben vagyunk a </a:t>
            </a:r>
            <a:r>
              <a:rPr lang="hu-HU" sz="3200" b="1" dirty="0"/>
              <a:t>Nemzeti Népegészségügyi Központtal</a:t>
            </a:r>
            <a:r>
              <a:rPr lang="hu-HU" sz="3200" dirty="0"/>
              <a:t>, a szűrőbuszt támogatásban kapjuk</a:t>
            </a:r>
          </a:p>
          <a:p>
            <a:r>
              <a:rPr lang="hu-HU" sz="3200" dirty="0"/>
              <a:t>2022-ben 11 helyszínre megyünk tavasszal és 10-11 helyszínre ősszel</a:t>
            </a:r>
          </a:p>
          <a:p>
            <a:r>
              <a:rPr lang="hu-HU" sz="3200" dirty="0"/>
              <a:t>Minden helyszínen támogatják a szűrőprogramot az önkormányzatok, helyi civil </a:t>
            </a:r>
            <a:r>
              <a:rPr lang="hu-HU" sz="3200" dirty="0" err="1"/>
              <a:t>servezeti</a:t>
            </a:r>
            <a:r>
              <a:rPr lang="hu-HU" sz="3200" dirty="0"/>
              <a:t> partnerek és a helyi média</a:t>
            </a: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953" y="188640"/>
            <a:ext cx="2064115" cy="70179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772816"/>
            <a:ext cx="3697648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3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268760"/>
            <a:ext cx="9036495" cy="495801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hu-HU" sz="5200" b="1" dirty="0"/>
          </a:p>
          <a:p>
            <a:pPr marL="0" indent="0" algn="ctr">
              <a:buNone/>
            </a:pPr>
            <a:r>
              <a:rPr lang="hu-HU" sz="6400" b="1" dirty="0"/>
              <a:t>Miért szájüregi és </a:t>
            </a:r>
            <a:r>
              <a:rPr lang="hu-HU" sz="6400" b="1" dirty="0" err="1"/>
              <a:t>bőrrákszűrés</a:t>
            </a:r>
            <a:r>
              <a:rPr lang="hu-HU" sz="6400" b="1" dirty="0"/>
              <a:t>?</a:t>
            </a:r>
          </a:p>
          <a:p>
            <a:pPr marL="0" indent="0" algn="ctr">
              <a:buNone/>
            </a:pPr>
            <a:endParaRPr lang="hu-HU" sz="5200" b="1" dirty="0"/>
          </a:p>
          <a:p>
            <a:r>
              <a:rPr lang="hu-HU" sz="4000" dirty="0"/>
              <a:t>Egyrészt, mert az </a:t>
            </a:r>
            <a:r>
              <a:rPr lang="hu-HU" sz="4000" b="1" dirty="0"/>
              <a:t>egyik</a:t>
            </a:r>
            <a:r>
              <a:rPr lang="hu-HU" sz="4000" dirty="0"/>
              <a:t> </a:t>
            </a:r>
            <a:r>
              <a:rPr lang="hu-HU" sz="4000" b="1" dirty="0"/>
              <a:t>vezető ráktípus </a:t>
            </a:r>
            <a:r>
              <a:rPr lang="hu-HU" sz="4000" dirty="0"/>
              <a:t>a szájüregi rák a halálozási statisztikában</a:t>
            </a:r>
          </a:p>
          <a:p>
            <a:r>
              <a:rPr lang="hu-HU" sz="4000" dirty="0"/>
              <a:t>Másrészt, mert az 1985-ös alapítók között volt </a:t>
            </a:r>
            <a:r>
              <a:rPr lang="hu-HU" sz="4000" b="1" dirty="0"/>
              <a:t>Dr. Farkas Ilona </a:t>
            </a:r>
            <a:r>
              <a:rPr lang="hu-HU" sz="4000" dirty="0"/>
              <a:t>orvos, aki az alapítványt 3v évig vezette, az ő </a:t>
            </a:r>
            <a:r>
              <a:rPr lang="hu-HU" sz="4000" b="1" dirty="0"/>
              <a:t>egyik szívügye volt</a:t>
            </a:r>
            <a:r>
              <a:rPr lang="hu-HU" sz="4000" dirty="0"/>
              <a:t>, hogy a szájüregi rák megelőzéséről, gyógyításáról többet kell beszélni – főleg a hazai </a:t>
            </a:r>
            <a:r>
              <a:rPr lang="hu-HU" sz="4000" b="1" dirty="0"/>
              <a:t>mélyszegénységgel sújtott országrészek </a:t>
            </a:r>
            <a:r>
              <a:rPr lang="hu-HU" sz="4000" dirty="0"/>
              <a:t>lakossága számára kell ismeretterjesztő </a:t>
            </a:r>
            <a:r>
              <a:rPr lang="hu-HU" sz="4000" b="1" dirty="0"/>
              <a:t>előadásokat szervezni, kiadványokat szerkeszteni</a:t>
            </a:r>
          </a:p>
          <a:p>
            <a:r>
              <a:rPr lang="hu-HU" sz="4000" dirty="0"/>
              <a:t>A bőrgyógyászati rákszűrés (szemölcs- anyajegyvizsgálat, napbántalmak) „népszerű” az emberek körében, és az a visszajelzés, hogy nagyon hosszú várakozási idővel jutnak be a szakrendelésekre, ezért nagyon kedvező a fogadtatás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422945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5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      Rákszűrés Csepelen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5496" y="1412776"/>
            <a:ext cx="432048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2018. április – először a SE fogorvosaival</a:t>
            </a:r>
          </a:p>
          <a:p>
            <a:r>
              <a:rPr lang="hu-HU" dirty="0"/>
              <a:t>A rendezvényt meglátogatta, interjút adott Prof. Dr. Hermann Péter </a:t>
            </a:r>
            <a:r>
              <a:rPr lang="hu-HU" dirty="0" err="1"/>
              <a:t>rektorhelyettes</a:t>
            </a:r>
            <a:r>
              <a:rPr lang="hu-HU" dirty="0"/>
              <a:t> és a tudósításban Dr. </a:t>
            </a:r>
            <a:r>
              <a:rPr lang="hu-HU" dirty="0" err="1"/>
              <a:t>Mensch</a:t>
            </a:r>
            <a:r>
              <a:rPr lang="hu-HU" dirty="0"/>
              <a:t> Károly  PhD fogszakorvos nyilatkozik a nap összegzéséről</a:t>
            </a:r>
          </a:p>
          <a:p>
            <a:r>
              <a:rPr lang="hu-HU" b="1" dirty="0"/>
              <a:t>Bácsi Péter Európa Bajnok</a:t>
            </a:r>
            <a:r>
              <a:rPr lang="hu-HU" dirty="0"/>
              <a:t> birkózó és Prof. </a:t>
            </a:r>
            <a:r>
              <a:rPr lang="hu-HU" b="1" dirty="0"/>
              <a:t>Dr. Kiss István A rák ellen... kuratóriumi elnöke</a:t>
            </a:r>
            <a:r>
              <a:rPr lang="hu-HU" dirty="0"/>
              <a:t> és is </a:t>
            </a:r>
          </a:p>
          <a:p>
            <a:pPr marL="0" indent="0">
              <a:buNone/>
            </a:pPr>
            <a:r>
              <a:rPr lang="hu-HU" dirty="0"/>
              <a:t>      részt vettek a sikeres napon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Tudósítás</a:t>
            </a:r>
            <a:endParaRPr lang="hu-HU" b="1" dirty="0">
              <a:hlinkClick r:id="rId2"/>
            </a:endParaRPr>
          </a:p>
          <a:p>
            <a:pPr marL="0" indent="0">
              <a:buNone/>
            </a:pPr>
            <a:r>
              <a:rPr lang="hu-HU" dirty="0">
                <a:hlinkClick r:id="rId2"/>
              </a:rPr>
              <a:t>https://www.youtube.com/watch?v=j3hmL4pmrL8</a:t>
            </a:r>
            <a:r>
              <a:rPr lang="hu-HU" dirty="0"/>
              <a:t> 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223035"/>
            <a:ext cx="4026024" cy="219418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3284984"/>
            <a:ext cx="2926071" cy="16459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3068960"/>
            <a:ext cx="2527547" cy="355436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631" y="4868566"/>
            <a:ext cx="3151673" cy="177281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50937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2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/>
              <a:t>Életigenlők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-36512" y="1484784"/>
            <a:ext cx="4536504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2017 nyarán hiánypótló szemléletformáló médiaportált indítottunk, amely tematikus tartalomszolgáltatóként főként rákellenes életmódváltást ösztönző multimédiás felület – </a:t>
            </a:r>
            <a:r>
              <a:rPr lang="hu-HU" dirty="0" err="1">
                <a:hlinkClick r:id="rId2"/>
              </a:rPr>
              <a:t>www.eletigenlok.hu</a:t>
            </a:r>
            <a:r>
              <a:rPr lang="hu-HU" dirty="0"/>
              <a:t>   </a:t>
            </a:r>
          </a:p>
          <a:p>
            <a:pPr>
              <a:buFontTx/>
              <a:buChar char="-"/>
            </a:pPr>
            <a:endParaRPr lang="hu-HU" dirty="0"/>
          </a:p>
          <a:p>
            <a:r>
              <a:rPr lang="hu-HU" dirty="0"/>
              <a:t>Életigenlők rákellenes életmódmagazin nyomtatott verzióban is elérhető, évente 3 alkalommal ötezer példányban díjmentesen adjuk ki. </a:t>
            </a:r>
          </a:p>
          <a:p>
            <a:endParaRPr lang="hu-HU" dirty="0"/>
          </a:p>
          <a:p>
            <a:r>
              <a:rPr lang="hu-HU" dirty="0"/>
              <a:t>Terjesztése a Bellis Egészségtár Kft., a </a:t>
            </a:r>
            <a:r>
              <a:rPr lang="hu-HU" dirty="0" err="1"/>
              <a:t>Bijó</a:t>
            </a:r>
            <a:r>
              <a:rPr lang="hu-HU" dirty="0"/>
              <a:t> Kft. és a </a:t>
            </a:r>
            <a:r>
              <a:rPr lang="hu-HU" dirty="0" err="1"/>
              <a:t>Sprintvital</a:t>
            </a:r>
            <a:r>
              <a:rPr lang="hu-HU" dirty="0"/>
              <a:t> Kft. üzleteiben és partnereik bolthálózataiban, valamint szűréseinken történik.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188640"/>
            <a:ext cx="2064115" cy="701799"/>
          </a:xfrm>
          <a:prstGeom prst="rect">
            <a:avLst/>
          </a:prstGeom>
        </p:spPr>
      </p:pic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744680"/>
            <a:ext cx="4398965" cy="3299224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1377016"/>
            <a:ext cx="4943349" cy="140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7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u-HU" b="1" dirty="0"/>
              <a:t>      Büszkék vagyunk rá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4781128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mi alkottuk meg az ismert </a:t>
            </a:r>
            <a:r>
              <a:rPr lang="hu-HU" b="1" dirty="0"/>
              <a:t>egészségvirág</a:t>
            </a:r>
            <a:r>
              <a:rPr lang="hu-HU" dirty="0"/>
              <a:t> szimbólumot</a:t>
            </a:r>
          </a:p>
          <a:p>
            <a:r>
              <a:rPr lang="hu-HU" dirty="0"/>
              <a:t>a virág elemeivel, a </a:t>
            </a:r>
            <a:r>
              <a:rPr lang="hu-HU" b="1" dirty="0"/>
              <a:t>12 szirommal pozitív jelképet hoztunk létre</a:t>
            </a:r>
            <a:r>
              <a:rPr lang="hu-HU" dirty="0"/>
              <a:t>, amelyben </a:t>
            </a:r>
            <a:r>
              <a:rPr lang="hu-HU" b="1" dirty="0"/>
              <a:t>egyszerre</a:t>
            </a:r>
            <a:r>
              <a:rPr lang="hu-HU" dirty="0"/>
              <a:t> van jelen mindaz, </a:t>
            </a:r>
            <a:r>
              <a:rPr lang="hu-HU" b="1" dirty="0"/>
              <a:t>ami az egészség megőrzéséhez</a:t>
            </a:r>
            <a:r>
              <a:rPr lang="hu-HU" dirty="0"/>
              <a:t>, illetve a betegségből való </a:t>
            </a:r>
            <a:r>
              <a:rPr lang="hu-HU" b="1" dirty="0"/>
              <a:t>gyógyuláshoz</a:t>
            </a:r>
            <a:r>
              <a:rPr lang="hu-HU" dirty="0"/>
              <a:t> nélkülözhetetlen. </a:t>
            </a:r>
          </a:p>
          <a:p>
            <a:r>
              <a:rPr lang="hu-HU" b="1" dirty="0"/>
              <a:t>Mindenkinek joga van tudni</a:t>
            </a:r>
            <a:r>
              <a:rPr lang="hu-HU" dirty="0"/>
              <a:t>, mit tehet saját magáért és miben kérhet segítséget. Ezért nagyon </a:t>
            </a:r>
            <a:r>
              <a:rPr lang="hu-HU" b="1" dirty="0"/>
              <a:t>fontosnak tartjuk, </a:t>
            </a:r>
            <a:r>
              <a:rPr lang="hu-HU" dirty="0"/>
              <a:t>hogy az ország legkisebb szegletébe i</a:t>
            </a:r>
            <a:r>
              <a:rPr lang="hu-HU" b="1" dirty="0"/>
              <a:t>s eljusson a 12 szirom üzenete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638201"/>
            <a:ext cx="4244280" cy="42442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188640"/>
            <a:ext cx="2064115" cy="7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6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Béres Cseppek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5496" y="1196752"/>
            <a:ext cx="4536504" cy="5184577"/>
          </a:xfrm>
        </p:spPr>
        <p:txBody>
          <a:bodyPr>
            <a:normAutofit/>
          </a:bodyPr>
          <a:lstStyle/>
          <a:p>
            <a:r>
              <a:rPr lang="hu-HU" b="1" dirty="0"/>
              <a:t>Béres Alapítvánnyal </a:t>
            </a:r>
            <a:r>
              <a:rPr lang="hu-HU" dirty="0"/>
              <a:t>kötött adományozási szerződés keretében több millió forint értékű </a:t>
            </a:r>
            <a:r>
              <a:rPr lang="hu-HU" b="1" dirty="0"/>
              <a:t>Béres Csepp</a:t>
            </a:r>
            <a:r>
              <a:rPr lang="hu-HU" dirty="0"/>
              <a:t> készítménnyel segítjük a hozzánk forduló </a:t>
            </a:r>
            <a:r>
              <a:rPr lang="hu-HU" b="1" dirty="0"/>
              <a:t>daganatos betegeket </a:t>
            </a:r>
            <a:r>
              <a:rPr lang="hu-HU" dirty="0"/>
              <a:t>és betegklubokat, valamint prevenciós céllal a </a:t>
            </a:r>
            <a:r>
              <a:rPr lang="hu-HU" b="1" dirty="0"/>
              <a:t>szűréseinken résztvevőket, </a:t>
            </a:r>
            <a:r>
              <a:rPr lang="hu-HU" dirty="0"/>
              <a:t>és a </a:t>
            </a:r>
            <a:r>
              <a:rPr lang="hu-HU" b="1" dirty="0"/>
              <a:t>partnereinket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3235" y="959222"/>
            <a:ext cx="3168352" cy="237626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88271"/>
            <a:ext cx="2064115" cy="701799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564904"/>
            <a:ext cx="3021035" cy="226376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373562"/>
            <a:ext cx="2661323" cy="229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0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/>
              <a:t>Onkosegítő-hálózat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536504" cy="4896544"/>
          </a:xfrm>
        </p:spPr>
        <p:txBody>
          <a:bodyPr>
            <a:normAutofit fontScale="62500" lnSpcReduction="20000"/>
          </a:bodyPr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2018 óta tesztprogram zajlik </a:t>
            </a:r>
            <a:r>
              <a:rPr lang="hu-HU" b="1" dirty="0"/>
              <a:t>Dr. Svastics Egon onkológus sebész</a:t>
            </a:r>
            <a:r>
              <a:rPr lang="hu-HU" dirty="0"/>
              <a:t>, A rák ellen… szakmai tanácsadója </a:t>
            </a:r>
            <a:r>
              <a:rPr lang="hu-HU" b="1" dirty="0"/>
              <a:t>részvételével</a:t>
            </a:r>
          </a:p>
          <a:p>
            <a:r>
              <a:rPr lang="hu-HU" dirty="0"/>
              <a:t>Lényege: </a:t>
            </a:r>
            <a:r>
              <a:rPr lang="hu-HU" b="1" dirty="0"/>
              <a:t>onkológus orvosokkal</a:t>
            </a:r>
            <a:r>
              <a:rPr lang="hu-HU" dirty="0"/>
              <a:t>, pszichológusokkal, ún. „tapasztalati szakértő” ráktúlélőkkel </a:t>
            </a:r>
            <a:r>
              <a:rPr lang="hu-HU" b="1" dirty="0"/>
              <a:t>összehangoltan </a:t>
            </a:r>
            <a:r>
              <a:rPr lang="hu-HU" dirty="0"/>
              <a:t>hozunk létre egy támaszadó hálózatot</a:t>
            </a:r>
          </a:p>
          <a:p>
            <a:r>
              <a:rPr lang="hu-HU" dirty="0"/>
              <a:t>A szolgáltatás </a:t>
            </a:r>
            <a:r>
              <a:rPr lang="hu-HU" b="1" dirty="0"/>
              <a:t>a tudatos emberek egészségügyi tájékozottságához való jogának kielégítését </a:t>
            </a:r>
            <a:r>
              <a:rPr lang="hu-HU" dirty="0"/>
              <a:t>segíti, továbbá a betegséggel megküzdők számára nyújt </a:t>
            </a:r>
            <a:r>
              <a:rPr lang="hu-HU" b="1" dirty="0"/>
              <a:t>hatékony segítséget a diagnózisok értelmezésében</a:t>
            </a:r>
            <a:r>
              <a:rPr lang="hu-HU" dirty="0"/>
              <a:t>, az életmódváltásban és a </a:t>
            </a:r>
            <a:r>
              <a:rPr lang="hu-HU" b="1" dirty="0"/>
              <a:t>beteg-utakon való eligazodásban</a:t>
            </a:r>
            <a:r>
              <a:rPr lang="hu-HU" dirty="0"/>
              <a:t>. </a:t>
            </a:r>
          </a:p>
          <a:p>
            <a:r>
              <a:rPr lang="hu-HU" dirty="0"/>
              <a:t>Tudósítás, interjúk 2019. szeptember 7. </a:t>
            </a:r>
            <a:r>
              <a:rPr lang="hu-HU" u="sng" dirty="0">
                <a:hlinkClick r:id="rId2"/>
              </a:rPr>
              <a:t>https://www.youtube.com/watch?v=kdY0zGUetGU</a:t>
            </a:r>
            <a:r>
              <a:rPr lang="hu-HU" u="sng" dirty="0"/>
              <a:t> 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04664"/>
            <a:ext cx="2064115" cy="701799"/>
          </a:xfrm>
          <a:prstGeom prst="rect">
            <a:avLst/>
          </a:prstGeo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4016" y="2132856"/>
            <a:ext cx="463634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6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823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Office-téma</vt:lpstr>
      <vt:lpstr>A rák ellen, az emberért, a holnapért!  - az első hazai rákellenes civil szervezet - </vt:lpstr>
      <vt:lpstr>A rák ellen, az emberért, a holnapért! Társadalmi Alapítvány </vt:lpstr>
      <vt:lpstr>              Könnyek helyett... szűrések!             szűrőbuszos program </vt:lpstr>
      <vt:lpstr>PowerPoint Presentation</vt:lpstr>
      <vt:lpstr>      Rákszűrés Csepelen</vt:lpstr>
      <vt:lpstr>Életigenlők</vt:lpstr>
      <vt:lpstr>      Büszkék vagyunk rá</vt:lpstr>
      <vt:lpstr>Béres Cseppek </vt:lpstr>
      <vt:lpstr>Onkosegítő-hálózat</vt:lpstr>
      <vt:lpstr> Tegyük szerethetővé a rákellenes életmódot! országos konferencia </vt:lpstr>
      <vt:lpstr>8 figyelmeztető jel  </vt:lpstr>
      <vt:lpstr>Partnerek, együttműködők</vt:lpstr>
      <vt:lpstr>1% itt mindenki egészségére válik! https://www.youtube.com/watch?v=HT8Ddd9kBLg  </vt:lpstr>
      <vt:lpstr>PowerPoint Presentation</vt:lpstr>
      <vt:lpstr>PowerPoint Presentation</vt:lpstr>
    </vt:vector>
  </TitlesOfParts>
  <Company>Rákellen az Emberért Alapítvány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rák ellen, az emberért, a holnapért!</dc:title>
  <dc:creator>VajdaMarta</dc:creator>
  <cp:lastModifiedBy>SNIN Project</cp:lastModifiedBy>
  <cp:revision>33</cp:revision>
  <cp:lastPrinted>2021-04-09T14:29:02Z</cp:lastPrinted>
  <dcterms:created xsi:type="dcterms:W3CDTF">2021-04-08T15:03:33Z</dcterms:created>
  <dcterms:modified xsi:type="dcterms:W3CDTF">2022-04-12T08:27:11Z</dcterms:modified>
</cp:coreProperties>
</file>