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71" r:id="rId4"/>
    <p:sldId id="266" r:id="rId5"/>
    <p:sldId id="278" r:id="rId6"/>
    <p:sldId id="272" r:id="rId7"/>
    <p:sldId id="273" r:id="rId8"/>
    <p:sldId id="274" r:id="rId9"/>
    <p:sldId id="275" r:id="rId10"/>
    <p:sldId id="276" r:id="rId11"/>
    <p:sldId id="277" r:id="rId12"/>
    <p:sldId id="281" r:id="rId13"/>
    <p:sldId id="270" r:id="rId14"/>
    <p:sldId id="280" r:id="rId15"/>
    <p:sldId id="269" r:id="rId16"/>
  </p:sldIdLst>
  <p:sldSz cx="9144000" cy="6858000" type="screen4x3"/>
  <p:notesSz cx="6797675" cy="9926638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1378" y="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u-HU"/>
              <a:t>Alcím mintájának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2367A0-7071-4923-A594-4939B0B4FC6E}" type="datetimeFigureOut">
              <a:rPr lang="hu-HU" smtClean="0"/>
              <a:t>2022. 04. 12.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542DDE-6F0C-448E-A6B9-17163113EC2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8257760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2367A0-7071-4923-A594-4939B0B4FC6E}" type="datetimeFigureOut">
              <a:rPr lang="hu-HU" smtClean="0"/>
              <a:t>2022. 04. 12.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542DDE-6F0C-448E-A6B9-17163113EC2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1681077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2367A0-7071-4923-A594-4939B0B4FC6E}" type="datetimeFigureOut">
              <a:rPr lang="hu-HU" smtClean="0"/>
              <a:t>2022. 04. 12.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542DDE-6F0C-448E-A6B9-17163113EC2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0789466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2367A0-7071-4923-A594-4939B0B4FC6E}" type="datetimeFigureOut">
              <a:rPr lang="hu-HU" smtClean="0"/>
              <a:t>2022. 04. 12.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542DDE-6F0C-448E-A6B9-17163113EC2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7435258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2367A0-7071-4923-A594-4939B0B4FC6E}" type="datetimeFigureOut">
              <a:rPr lang="hu-HU" smtClean="0"/>
              <a:t>2022. 04. 12.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542DDE-6F0C-448E-A6B9-17163113EC2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9625045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2367A0-7071-4923-A594-4939B0B4FC6E}" type="datetimeFigureOut">
              <a:rPr lang="hu-HU" smtClean="0"/>
              <a:t>2022. 04. 12.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542DDE-6F0C-448E-A6B9-17163113EC2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0728861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2367A0-7071-4923-A594-4939B0B4FC6E}" type="datetimeFigureOut">
              <a:rPr lang="hu-HU" smtClean="0"/>
              <a:t>2022. 04. 12.</a:t>
            </a:fld>
            <a:endParaRPr lang="hu-HU"/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542DDE-6F0C-448E-A6B9-17163113EC2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8744684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2367A0-7071-4923-A594-4939B0B4FC6E}" type="datetimeFigureOut">
              <a:rPr lang="hu-HU" smtClean="0"/>
              <a:t>2022. 04. 12.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542DDE-6F0C-448E-A6B9-17163113EC2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993614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2367A0-7071-4923-A594-4939B0B4FC6E}" type="datetimeFigureOut">
              <a:rPr lang="hu-HU" smtClean="0"/>
              <a:t>2022. 04. 12.</a:t>
            </a:fld>
            <a:endParaRPr lang="hu-HU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542DDE-6F0C-448E-A6B9-17163113EC2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2588882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2367A0-7071-4923-A594-4939B0B4FC6E}" type="datetimeFigureOut">
              <a:rPr lang="hu-HU" smtClean="0"/>
              <a:t>2022. 04. 12.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542DDE-6F0C-448E-A6B9-17163113EC2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02822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2367A0-7071-4923-A594-4939B0B4FC6E}" type="datetimeFigureOut">
              <a:rPr lang="hu-HU" smtClean="0"/>
              <a:t>2022. 04. 12.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542DDE-6F0C-448E-A6B9-17163113EC2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2791584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2367A0-7071-4923-A594-4939B0B4FC6E}" type="datetimeFigureOut">
              <a:rPr lang="hu-HU" smtClean="0"/>
              <a:t>2022. 04. 12.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542DDE-6F0C-448E-A6B9-17163113EC2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233942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hyperlink" Target="http://www.rakelleneskonferencia.hu/" TargetMode="Externa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hyperlink" Target="https://www.youtube.com/watch?v=HT8Ddd9kBLg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jpg"/><Relationship Id="rId4" Type="http://schemas.openxmlformats.org/officeDocument/2006/relationships/image" Target="../media/image1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0.png"/><Relationship Id="rId4" Type="http://schemas.openxmlformats.org/officeDocument/2006/relationships/image" Target="../media/image1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7" Type="http://schemas.openxmlformats.org/officeDocument/2006/relationships/image" Target="../media/image1.jpg"/><Relationship Id="rId2" Type="http://schemas.openxmlformats.org/officeDocument/2006/relationships/hyperlink" Target="https://www.youtube.com/watch?v=j3hmL4pmrL8" TargetMode="Externa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hyperlink" Target="http://www.eletigenlok.hu/" TargetMode="Externa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hyperlink" Target="https://www.youtube.com/watch?v=kdY0zGUetGU" TargetMode="Externa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899592" y="1196752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hu-HU" sz="3600" b="1" dirty="0"/>
              <a:t>A rák ellen, az emberért, a holnapért!</a:t>
            </a:r>
            <a:br>
              <a:rPr lang="hu-HU" sz="3600" b="1" dirty="0"/>
            </a:br>
            <a:r>
              <a:rPr lang="hu-HU" sz="3600" b="1" dirty="0"/>
              <a:t> - az első hazai rákellenes civil szervezet - </a:t>
            </a: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251519" y="3068960"/>
            <a:ext cx="8496945" cy="3168352"/>
          </a:xfrm>
        </p:spPr>
        <p:txBody>
          <a:bodyPr>
            <a:normAutofit/>
          </a:bodyPr>
          <a:lstStyle/>
          <a:p>
            <a:r>
              <a:rPr lang="hu-HU" dirty="0">
                <a:solidFill>
                  <a:schemeClr val="tx1"/>
                </a:solidFill>
              </a:rPr>
              <a:t>1985 óta dolgozunk azért, hogy a társadalom széles rétegeiben elterjedjen: </a:t>
            </a:r>
          </a:p>
          <a:p>
            <a:r>
              <a:rPr lang="hu-HU" sz="4000" b="1" dirty="0">
                <a:solidFill>
                  <a:schemeClr val="tx1"/>
                </a:solidFill>
              </a:rPr>
              <a:t>a daganat megelőzhető, </a:t>
            </a:r>
          </a:p>
          <a:p>
            <a:r>
              <a:rPr lang="hu-HU" sz="4000" b="1" dirty="0">
                <a:solidFill>
                  <a:schemeClr val="tx1"/>
                </a:solidFill>
              </a:rPr>
              <a:t>a betegségből meg lehet gyógyulni</a:t>
            </a:r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1519" y="188640"/>
            <a:ext cx="2064115" cy="701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73193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557808"/>
            <a:ext cx="8229600" cy="1143000"/>
          </a:xfrm>
        </p:spPr>
        <p:txBody>
          <a:bodyPr>
            <a:normAutofit fontScale="90000"/>
          </a:bodyPr>
          <a:lstStyle/>
          <a:p>
            <a:br>
              <a:rPr lang="hu-HU" b="1" dirty="0"/>
            </a:br>
            <a:r>
              <a:rPr lang="hu-HU" b="1" dirty="0"/>
              <a:t>Tegyük szerethetővé a rákellenes életmódot!</a:t>
            </a:r>
            <a:r>
              <a:rPr lang="hu-HU" dirty="0"/>
              <a:t> </a:t>
            </a:r>
            <a:r>
              <a:rPr lang="hu-HU" b="1" dirty="0"/>
              <a:t>országos konferencia</a:t>
            </a:r>
            <a:br>
              <a:rPr lang="hu-HU" b="1" dirty="0"/>
            </a:b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395536" y="1772817"/>
            <a:ext cx="4100264" cy="4608512"/>
          </a:xfrm>
        </p:spPr>
        <p:txBody>
          <a:bodyPr>
            <a:normAutofit fontScale="62500" lnSpcReduction="20000"/>
          </a:bodyPr>
          <a:lstStyle/>
          <a:p>
            <a:r>
              <a:rPr lang="hu-HU" b="1" dirty="0"/>
              <a:t>2020. április 2-3</a:t>
            </a:r>
            <a:r>
              <a:rPr lang="hu-HU" dirty="0"/>
              <a:t>. között tervezett dátummal, a 35. jubileumi évben került volna megrendezésre a 4 szektor bevonásával körbe járt </a:t>
            </a:r>
            <a:r>
              <a:rPr lang="hu-HU" b="1" dirty="0"/>
              <a:t>Nemzeti Rákellenes Program </a:t>
            </a:r>
          </a:p>
          <a:p>
            <a:r>
              <a:rPr lang="hu-HU" b="1" dirty="0"/>
              <a:t>2022. április 8. lett a megvalósulás dátuma - szaktekintélyek fogadták el a felkérést, fővédnök Prof. Dr. </a:t>
            </a:r>
            <a:r>
              <a:rPr lang="hu-HU" b="1" dirty="0" err="1"/>
              <a:t>Kásler</a:t>
            </a:r>
            <a:r>
              <a:rPr lang="hu-HU" b="1" dirty="0"/>
              <a:t> Miklós miniszter védnökök Prof. Dr. Horváth Ildikó </a:t>
            </a:r>
            <a:r>
              <a:rPr lang="hu-HU" dirty="0"/>
              <a:t>Emmi </a:t>
            </a:r>
            <a:r>
              <a:rPr lang="hu-HU" dirty="0" err="1"/>
              <a:t>eü</a:t>
            </a:r>
            <a:r>
              <a:rPr lang="hu-HU" dirty="0"/>
              <a:t> államtitkár és </a:t>
            </a:r>
            <a:r>
              <a:rPr lang="hu-HU" b="1" dirty="0"/>
              <a:t>Prof Dr. Polgár Csaba </a:t>
            </a:r>
            <a:r>
              <a:rPr lang="hu-HU" dirty="0"/>
              <a:t>főigazgató OOI</a:t>
            </a:r>
          </a:p>
          <a:p>
            <a:r>
              <a:rPr lang="hu-HU" dirty="0"/>
              <a:t>Helyszín: EMMI Báthory utcai konferencia terem</a:t>
            </a:r>
          </a:p>
          <a:p>
            <a:pPr marL="0" indent="0" algn="ctr">
              <a:buNone/>
            </a:pPr>
            <a:r>
              <a:rPr lang="hu-HU" dirty="0" err="1">
                <a:hlinkClick r:id="rId2"/>
              </a:rPr>
              <a:t>www.rakelleneskonferencia.hu</a:t>
            </a:r>
            <a:r>
              <a:rPr lang="hu-HU" dirty="0"/>
              <a:t> </a:t>
            </a:r>
          </a:p>
          <a:p>
            <a:r>
              <a:rPr lang="hu-HU" dirty="0"/>
              <a:t>Támogatók: EMMI és Miniszterelnökség</a:t>
            </a:r>
          </a:p>
        </p:txBody>
      </p:sp>
      <p:pic>
        <p:nvPicPr>
          <p:cNvPr id="8" name="Tartalom helye 4"/>
          <p:cNvPicPr>
            <a:picLocks noGrp="1" noChangeAspect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88024" y="1969946"/>
            <a:ext cx="4189456" cy="40513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95243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u-HU" b="1" dirty="0"/>
              <a:t>8 figyelmeztető jel </a:t>
            </a:r>
            <a:br>
              <a:rPr lang="hu-HU" b="1" dirty="0"/>
            </a:b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251520" y="1484784"/>
            <a:ext cx="4536504" cy="5040560"/>
          </a:xfrm>
        </p:spPr>
        <p:txBody>
          <a:bodyPr>
            <a:normAutofit/>
          </a:bodyPr>
          <a:lstStyle/>
          <a:p>
            <a:r>
              <a:rPr lang="hu-HU" dirty="0"/>
              <a:t>rajzos </a:t>
            </a:r>
            <a:r>
              <a:rPr lang="hu-HU" b="1" dirty="0"/>
              <a:t>ismeretterjesztő</a:t>
            </a:r>
            <a:r>
              <a:rPr lang="hu-HU" dirty="0"/>
              <a:t> plakátot készítettünk</a:t>
            </a:r>
          </a:p>
          <a:p>
            <a:r>
              <a:rPr lang="hu-HU" dirty="0"/>
              <a:t>a </a:t>
            </a:r>
            <a:r>
              <a:rPr lang="hu-HU" b="1" dirty="0"/>
              <a:t>megelőzés</a:t>
            </a:r>
            <a:r>
              <a:rPr lang="hu-HU" dirty="0"/>
              <a:t> üzenetét, az </a:t>
            </a:r>
            <a:r>
              <a:rPr lang="hu-HU" b="1" dirty="0"/>
              <a:t>önvizsgálat</a:t>
            </a:r>
            <a:r>
              <a:rPr lang="hu-HU" dirty="0"/>
              <a:t> fontosságát, a </a:t>
            </a:r>
            <a:r>
              <a:rPr lang="hu-HU" b="1" dirty="0"/>
              <a:t>felismerhető jeleket  </a:t>
            </a:r>
            <a:r>
              <a:rPr lang="hu-HU" dirty="0"/>
              <a:t>terjesztjük általa</a:t>
            </a:r>
          </a:p>
          <a:p>
            <a:r>
              <a:rPr lang="hu-HU" b="1" dirty="0"/>
              <a:t>egészségnapokon</a:t>
            </a:r>
            <a:r>
              <a:rPr lang="hu-HU" dirty="0"/>
              <a:t>, iskolákban, </a:t>
            </a:r>
            <a:r>
              <a:rPr lang="hu-HU" b="1" dirty="0"/>
              <a:t>táborokban</a:t>
            </a:r>
            <a:r>
              <a:rPr lang="hu-HU" dirty="0"/>
              <a:t>, </a:t>
            </a:r>
            <a:r>
              <a:rPr lang="hu-HU" b="1" dirty="0"/>
              <a:t>szűréseinken</a:t>
            </a:r>
          </a:p>
          <a:p>
            <a:endParaRPr lang="hu-HU" dirty="0"/>
          </a:p>
        </p:txBody>
      </p:sp>
      <p:pic>
        <p:nvPicPr>
          <p:cNvPr id="5" name="Tartalom helye 4"/>
          <p:cNvPicPr>
            <a:picLocks noGrp="1" noChangeAspect="1"/>
          </p:cNvPicPr>
          <p:nvPr>
            <p:ph sz="half" idx="2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76056" y="1352023"/>
            <a:ext cx="3600400" cy="5173321"/>
          </a:xfrm>
          <a:prstGeom prst="rect">
            <a:avLst/>
          </a:prstGeom>
        </p:spPr>
      </p:pic>
      <p:pic>
        <p:nvPicPr>
          <p:cNvPr id="6" name="Kép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504" y="278929"/>
            <a:ext cx="2064115" cy="701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85140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755576" y="836712"/>
            <a:ext cx="8229600" cy="1143000"/>
          </a:xfrm>
        </p:spPr>
        <p:txBody>
          <a:bodyPr/>
          <a:lstStyle/>
          <a:p>
            <a:r>
              <a:rPr lang="hu-HU" b="1" dirty="0"/>
              <a:t>Partnerek, együttműködők</a:t>
            </a:r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1979712" y="2143397"/>
            <a:ext cx="5842992" cy="4525963"/>
          </a:xfrm>
        </p:spPr>
        <p:txBody>
          <a:bodyPr/>
          <a:lstStyle/>
          <a:p>
            <a:r>
              <a:rPr lang="hu-HU" dirty="0"/>
              <a:t>szakmai intézmények</a:t>
            </a:r>
          </a:p>
          <a:p>
            <a:r>
              <a:rPr lang="hu-HU" dirty="0"/>
              <a:t>közéleti személyiségek</a:t>
            </a:r>
          </a:p>
          <a:p>
            <a:r>
              <a:rPr lang="hu-HU" dirty="0"/>
              <a:t>önkormányzatok</a:t>
            </a:r>
          </a:p>
          <a:p>
            <a:r>
              <a:rPr lang="hu-HU" dirty="0"/>
              <a:t>tematikus civil szervezetek</a:t>
            </a:r>
          </a:p>
          <a:p>
            <a:r>
              <a:rPr lang="hu-HU" dirty="0"/>
              <a:t>minisztériumok</a:t>
            </a:r>
          </a:p>
          <a:p>
            <a:r>
              <a:rPr lang="hu-HU" dirty="0"/>
              <a:t>önkéntes segítők</a:t>
            </a:r>
          </a:p>
          <a:p>
            <a:r>
              <a:rPr lang="hu-HU" dirty="0"/>
              <a:t>szakorvosok</a:t>
            </a:r>
          </a:p>
          <a:p>
            <a:r>
              <a:rPr lang="hu-HU" dirty="0"/>
              <a:t>média</a:t>
            </a:r>
          </a:p>
          <a:p>
            <a:endParaRPr lang="hu-HU" dirty="0"/>
          </a:p>
        </p:txBody>
      </p:sp>
      <p:pic>
        <p:nvPicPr>
          <p:cNvPr id="5" name="Kép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504" y="350937"/>
            <a:ext cx="2064115" cy="701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55982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539552" y="98985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hu-HU" b="1" dirty="0"/>
              <a:t>1% itt mindenki egészségére válik!</a:t>
            </a:r>
            <a:br>
              <a:rPr lang="hu-HU" b="1" dirty="0"/>
            </a:br>
            <a:r>
              <a:rPr lang="hu-HU" sz="2200" dirty="0">
                <a:hlinkClick r:id="rId2"/>
              </a:rPr>
              <a:t>https://www.youtube.com/watch?v=HT8Ddd9kBLg</a:t>
            </a:r>
            <a:r>
              <a:rPr lang="hu-HU" sz="2200" dirty="0"/>
              <a:t> </a:t>
            </a:r>
            <a:br>
              <a:rPr lang="hu-HU" dirty="0"/>
            </a:br>
            <a:endParaRPr lang="hu-HU" b="1" dirty="0"/>
          </a:p>
        </p:txBody>
      </p:sp>
      <p:pic>
        <p:nvPicPr>
          <p:cNvPr id="4" name="Tartalom helye 3"/>
          <p:cNvPicPr>
            <a:picLocks noGrp="1" noChangeAspect="1"/>
          </p:cNvPicPr>
          <p:nvPr>
            <p:ph idx="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496" y="1804340"/>
            <a:ext cx="4104455" cy="4721004"/>
          </a:xfrm>
        </p:spPr>
      </p:pic>
      <p:pic>
        <p:nvPicPr>
          <p:cNvPr id="5" name="Kép 4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39952" y="1772816"/>
            <a:ext cx="4824536" cy="4824536"/>
          </a:xfrm>
          <a:prstGeom prst="rect">
            <a:avLst/>
          </a:prstGeom>
        </p:spPr>
      </p:pic>
      <p:pic>
        <p:nvPicPr>
          <p:cNvPr id="6" name="Kép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504" y="206921"/>
            <a:ext cx="2064115" cy="701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432333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Tartalom helye 4"/>
          <p:cNvPicPr>
            <a:picLocks noGrp="1" noChangeAspect="1"/>
          </p:cNvPicPr>
          <p:nvPr>
            <p:ph sz="half" idx="2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74162" y="0"/>
            <a:ext cx="4064368" cy="1754774"/>
          </a:xfrm>
          <a:prstGeom prst="rect">
            <a:avLst/>
          </a:prstGeom>
        </p:spPr>
      </p:pic>
      <p:pic>
        <p:nvPicPr>
          <p:cNvPr id="6" name="Tartalom helye 5"/>
          <p:cNvPicPr>
            <a:picLocks noGrp="1" noChangeAspect="1"/>
          </p:cNvPicPr>
          <p:nvPr>
            <p:ph sz="half" idx="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63688" y="1484784"/>
            <a:ext cx="4998707" cy="3749030"/>
          </a:xfrm>
          <a:prstGeom prst="rect">
            <a:avLst/>
          </a:prstGeom>
        </p:spPr>
      </p:pic>
      <p:pic>
        <p:nvPicPr>
          <p:cNvPr id="7" name="Kép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504" y="332656"/>
            <a:ext cx="2064115" cy="701799"/>
          </a:xfrm>
          <a:prstGeom prst="rect">
            <a:avLst/>
          </a:prstGeom>
        </p:spPr>
      </p:pic>
      <p:pic>
        <p:nvPicPr>
          <p:cNvPr id="8" name="Kép 7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583" y="5301208"/>
            <a:ext cx="9144000" cy="1130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360987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95536" y="1268760"/>
            <a:ext cx="8229600" cy="4525963"/>
          </a:xfrm>
        </p:spPr>
        <p:txBody>
          <a:bodyPr/>
          <a:lstStyle/>
          <a:p>
            <a:pPr marL="0" indent="0" algn="ctr">
              <a:buNone/>
            </a:pPr>
            <a:endParaRPr lang="hu-HU" dirty="0"/>
          </a:p>
          <a:p>
            <a:pPr marL="0" indent="0" algn="ctr">
              <a:buNone/>
            </a:pPr>
            <a:r>
              <a:rPr lang="hu-HU" sz="4000" b="1" dirty="0"/>
              <a:t>KÖSZÖNÖM A FIGYELMET!</a:t>
            </a:r>
          </a:p>
          <a:p>
            <a:endParaRPr lang="hu-HU" dirty="0"/>
          </a:p>
          <a:p>
            <a:endParaRPr lang="hu-HU" dirty="0"/>
          </a:p>
          <a:p>
            <a:endParaRPr lang="hu-HU" dirty="0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504" y="332656"/>
            <a:ext cx="2064115" cy="701799"/>
          </a:xfrm>
          <a:prstGeom prst="rect">
            <a:avLst/>
          </a:prstGeom>
        </p:spPr>
      </p:pic>
      <p:pic>
        <p:nvPicPr>
          <p:cNvPr id="7" name="Kép 6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534958">
            <a:off x="600247" y="3214125"/>
            <a:ext cx="3763177" cy="2875302"/>
          </a:xfrm>
          <a:prstGeom prst="rect">
            <a:avLst/>
          </a:prstGeom>
        </p:spPr>
      </p:pic>
      <p:pic>
        <p:nvPicPr>
          <p:cNvPr id="8" name="Kép 7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930777">
            <a:off x="4609833" y="3093393"/>
            <a:ext cx="3828198" cy="30446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20560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21735" y="1844824"/>
            <a:ext cx="9144001" cy="4896544"/>
          </a:xfrm>
        </p:spPr>
        <p:txBody>
          <a:bodyPr>
            <a:normAutofit lnSpcReduction="10000"/>
          </a:bodyPr>
          <a:lstStyle/>
          <a:p>
            <a:r>
              <a:rPr lang="hu-HU" b="1" dirty="0"/>
              <a:t>37 éves </a:t>
            </a:r>
            <a:r>
              <a:rPr lang="hu-HU" dirty="0"/>
              <a:t>közhasznú alapítványt orvosok, művészek alapították az </a:t>
            </a:r>
            <a:r>
              <a:rPr lang="hu-HU" b="1" dirty="0"/>
              <a:t>Országos Onkológiai Intézetben</a:t>
            </a:r>
          </a:p>
          <a:p>
            <a:r>
              <a:rPr lang="hu-HU" dirty="0"/>
              <a:t>Számos </a:t>
            </a:r>
            <a:r>
              <a:rPr lang="hu-HU" b="1" dirty="0"/>
              <a:t>szakmai és társadalmi igényre adtunk választ </a:t>
            </a:r>
            <a:r>
              <a:rPr lang="hu-HU" dirty="0"/>
              <a:t>sikeres és népszerű programjainkkal</a:t>
            </a:r>
          </a:p>
          <a:p>
            <a:r>
              <a:rPr lang="hu-HU" dirty="0"/>
              <a:t>Fontosnak tartjuk, hogy az információra éhes </a:t>
            </a:r>
            <a:r>
              <a:rPr lang="hu-HU" b="1" dirty="0"/>
              <a:t>társadalom minden rétegét kiszolgáljuk</a:t>
            </a:r>
          </a:p>
          <a:p>
            <a:r>
              <a:rPr lang="hu-HU" dirty="0"/>
              <a:t>Olyan módon szervezünk programokat és fogalmazunk meg üzeneteket, hogy arra </a:t>
            </a:r>
            <a:r>
              <a:rPr lang="hu-HU" b="1" dirty="0"/>
              <a:t>fogékony legyen a fiatalság</a:t>
            </a:r>
            <a:r>
              <a:rPr lang="hu-HU" dirty="0"/>
              <a:t>, valamint az </a:t>
            </a:r>
            <a:r>
              <a:rPr lang="hu-HU" b="1" dirty="0"/>
              <a:t>aktív felnőtt korosztály </a:t>
            </a:r>
            <a:r>
              <a:rPr lang="hu-HU" dirty="0"/>
              <a:t>egyaránt</a:t>
            </a:r>
          </a:p>
          <a:p>
            <a:endParaRPr lang="hu-HU" dirty="0"/>
          </a:p>
          <a:p>
            <a:endParaRPr lang="hu-HU" dirty="0"/>
          </a:p>
          <a:p>
            <a:endParaRPr lang="hu-HU" dirty="0"/>
          </a:p>
        </p:txBody>
      </p:sp>
      <p:sp>
        <p:nvSpPr>
          <p:cNvPr id="4" name="Cím 1"/>
          <p:cNvSpPr>
            <a:spLocks noGrp="1"/>
          </p:cNvSpPr>
          <p:nvPr>
            <p:ph type="title"/>
          </p:nvPr>
        </p:nvSpPr>
        <p:spPr>
          <a:xfrm>
            <a:off x="1547664" y="269776"/>
            <a:ext cx="8229600" cy="1143000"/>
          </a:xfrm>
        </p:spPr>
        <p:txBody>
          <a:bodyPr>
            <a:noAutofit/>
          </a:bodyPr>
          <a:lstStyle/>
          <a:p>
            <a:r>
              <a:rPr lang="hu-HU" sz="3200" b="1" dirty="0"/>
              <a:t>A rák ellen, az emberért, a holnapért!</a:t>
            </a:r>
            <a:br>
              <a:rPr lang="hu-HU" sz="3200" b="1" dirty="0"/>
            </a:br>
            <a:r>
              <a:rPr lang="hu-HU" sz="3200" b="1" dirty="0"/>
              <a:t>Társadalmi Alapítvány </a:t>
            </a:r>
          </a:p>
        </p:txBody>
      </p:sp>
      <p:pic>
        <p:nvPicPr>
          <p:cNvPr id="5" name="Kép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1520" y="404664"/>
            <a:ext cx="2064115" cy="701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61537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485800"/>
            <a:ext cx="8229600" cy="1143000"/>
          </a:xfrm>
        </p:spPr>
        <p:txBody>
          <a:bodyPr>
            <a:normAutofit fontScale="90000"/>
          </a:bodyPr>
          <a:lstStyle/>
          <a:p>
            <a:pPr marL="0" indent="0"/>
            <a:br>
              <a:rPr lang="hu-HU" b="1" dirty="0"/>
            </a:br>
            <a:r>
              <a:rPr lang="hu-HU" b="1" dirty="0"/>
              <a:t>             Könnyek helyett... szűrések! </a:t>
            </a:r>
            <a:br>
              <a:rPr lang="hu-HU" b="1" dirty="0"/>
            </a:br>
            <a:r>
              <a:rPr lang="hu-HU" b="1" dirty="0"/>
              <a:t>           szűrőbuszos program</a:t>
            </a:r>
            <a:br>
              <a:rPr lang="hu-HU" b="1" dirty="0"/>
            </a:b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107504" y="1772816"/>
            <a:ext cx="4680520" cy="4824536"/>
          </a:xfrm>
        </p:spPr>
        <p:txBody>
          <a:bodyPr>
            <a:normAutofit fontScale="55000" lnSpcReduction="20000"/>
          </a:bodyPr>
          <a:lstStyle/>
          <a:p>
            <a:r>
              <a:rPr lang="hu-HU" sz="3300" dirty="0"/>
              <a:t>a</a:t>
            </a:r>
            <a:r>
              <a:rPr lang="hu-HU" sz="3200" dirty="0"/>
              <a:t>z ország több városában, budapesti kerületében szervezünk </a:t>
            </a:r>
            <a:r>
              <a:rPr lang="hu-HU" sz="3200" b="1" dirty="0"/>
              <a:t>szájüregi és </a:t>
            </a:r>
            <a:r>
              <a:rPr lang="hu-HU" sz="3200" b="1" dirty="0" err="1"/>
              <a:t>bőrrákszűrések</a:t>
            </a:r>
            <a:r>
              <a:rPr lang="hu-HU" sz="3200" dirty="0" err="1"/>
              <a:t>et</a:t>
            </a:r>
            <a:r>
              <a:rPr lang="hu-HU" sz="3200" dirty="0"/>
              <a:t>, általános </a:t>
            </a:r>
            <a:r>
              <a:rPr lang="hu-HU" sz="3200" b="1" dirty="0"/>
              <a:t>állapotfelmérések</a:t>
            </a:r>
            <a:r>
              <a:rPr lang="hu-HU" sz="3200" dirty="0"/>
              <a:t>et, amikkel felhívjuk a figyelmet a </a:t>
            </a:r>
            <a:r>
              <a:rPr lang="hu-HU" sz="3200" b="1" dirty="0"/>
              <a:t>daganat-megelőzés fontosságára, prevencióra</a:t>
            </a:r>
          </a:p>
          <a:p>
            <a:r>
              <a:rPr lang="hu-HU" sz="3200" dirty="0"/>
              <a:t>2017-2021 között 40 településen és budapesti kerületben végeztünk szájüregi- és </a:t>
            </a:r>
            <a:r>
              <a:rPr lang="hu-HU" sz="3200" dirty="0" err="1"/>
              <a:t>bőrrákszűrést</a:t>
            </a:r>
            <a:r>
              <a:rPr lang="hu-HU" sz="3200" dirty="0"/>
              <a:t>, általános állapotfelmérést, rákellenes tanácsadást</a:t>
            </a:r>
          </a:p>
          <a:p>
            <a:r>
              <a:rPr lang="hu-HU" sz="3200" dirty="0"/>
              <a:t>2018. ősztől alakítottunk ki együttműködést a </a:t>
            </a:r>
            <a:r>
              <a:rPr lang="hu-HU" sz="3200" b="1" dirty="0"/>
              <a:t>SE </a:t>
            </a:r>
            <a:r>
              <a:rPr lang="hu-HU" sz="3200" b="1" dirty="0" err="1"/>
              <a:t>Fogorvostudományi</a:t>
            </a:r>
            <a:r>
              <a:rPr lang="hu-HU" sz="3200" b="1" dirty="0"/>
              <a:t> Karával </a:t>
            </a:r>
            <a:endParaRPr lang="hu-HU" sz="3200" dirty="0"/>
          </a:p>
          <a:p>
            <a:r>
              <a:rPr lang="hu-HU" sz="3200" dirty="0"/>
              <a:t>2019. tavasztól partnerségben vagyunk a </a:t>
            </a:r>
            <a:r>
              <a:rPr lang="hu-HU" sz="3200" b="1" dirty="0"/>
              <a:t>Nemzeti Népegészségügyi Központtal</a:t>
            </a:r>
            <a:r>
              <a:rPr lang="hu-HU" sz="3200" dirty="0"/>
              <a:t>, a szűrőbuszt támogatásban kapjuk</a:t>
            </a:r>
          </a:p>
          <a:p>
            <a:r>
              <a:rPr lang="hu-HU" sz="3200" dirty="0"/>
              <a:t>2022-ben 11 helyszínre megyünk tavasszal és 10-11 helyszínre ősszel</a:t>
            </a:r>
          </a:p>
          <a:p>
            <a:r>
              <a:rPr lang="hu-HU" sz="3200" dirty="0"/>
              <a:t>Minden helyszínen támogatják a szűrőprogramot az önkormányzatok, helyi civil </a:t>
            </a:r>
            <a:r>
              <a:rPr lang="hu-HU" sz="3200" dirty="0" err="1"/>
              <a:t>servezeti</a:t>
            </a:r>
            <a:r>
              <a:rPr lang="hu-HU" sz="3200" dirty="0"/>
              <a:t> partnerek és a helyi média</a:t>
            </a:r>
          </a:p>
          <a:p>
            <a:endParaRPr lang="hu-HU" dirty="0"/>
          </a:p>
        </p:txBody>
      </p:sp>
      <p:pic>
        <p:nvPicPr>
          <p:cNvPr id="6" name="Kép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9953" y="188640"/>
            <a:ext cx="2064115" cy="701799"/>
          </a:xfrm>
          <a:prstGeom prst="rect">
            <a:avLst/>
          </a:prstGeom>
        </p:spPr>
      </p:pic>
      <p:pic>
        <p:nvPicPr>
          <p:cNvPr id="4" name="Kép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48064" y="1772816"/>
            <a:ext cx="3697648" cy="522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96396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5496" y="1268760"/>
            <a:ext cx="9036495" cy="4958011"/>
          </a:xfrm>
        </p:spPr>
        <p:txBody>
          <a:bodyPr>
            <a:normAutofit fontScale="55000" lnSpcReduction="20000"/>
          </a:bodyPr>
          <a:lstStyle/>
          <a:p>
            <a:pPr marL="0" indent="0" algn="ctr">
              <a:buNone/>
            </a:pPr>
            <a:endParaRPr lang="hu-HU" sz="5200" b="1" dirty="0"/>
          </a:p>
          <a:p>
            <a:pPr marL="0" indent="0" algn="ctr">
              <a:buNone/>
            </a:pPr>
            <a:r>
              <a:rPr lang="hu-HU" sz="6400" b="1" dirty="0"/>
              <a:t>Miért szájüregi és </a:t>
            </a:r>
            <a:r>
              <a:rPr lang="hu-HU" sz="6400" b="1" dirty="0" err="1"/>
              <a:t>bőrrákszűrés</a:t>
            </a:r>
            <a:r>
              <a:rPr lang="hu-HU" sz="6400" b="1" dirty="0"/>
              <a:t>?</a:t>
            </a:r>
          </a:p>
          <a:p>
            <a:pPr marL="0" indent="0" algn="ctr">
              <a:buNone/>
            </a:pPr>
            <a:endParaRPr lang="hu-HU" sz="5200" b="1" dirty="0"/>
          </a:p>
          <a:p>
            <a:r>
              <a:rPr lang="hu-HU" sz="4000" dirty="0"/>
              <a:t>Egyrészt, mert az </a:t>
            </a:r>
            <a:r>
              <a:rPr lang="hu-HU" sz="4000" b="1" dirty="0"/>
              <a:t>egyik</a:t>
            </a:r>
            <a:r>
              <a:rPr lang="hu-HU" sz="4000" dirty="0"/>
              <a:t> </a:t>
            </a:r>
            <a:r>
              <a:rPr lang="hu-HU" sz="4000" b="1" dirty="0"/>
              <a:t>vezető ráktípus </a:t>
            </a:r>
            <a:r>
              <a:rPr lang="hu-HU" sz="4000" dirty="0"/>
              <a:t>a szájüregi rák a halálozási statisztikában</a:t>
            </a:r>
          </a:p>
          <a:p>
            <a:r>
              <a:rPr lang="hu-HU" sz="4000" dirty="0"/>
              <a:t>Másrészt, mert az 1985-ös alapítók között volt </a:t>
            </a:r>
            <a:r>
              <a:rPr lang="hu-HU" sz="4000" b="1" dirty="0"/>
              <a:t>Dr. Farkas Ilona </a:t>
            </a:r>
            <a:r>
              <a:rPr lang="hu-HU" sz="4000" dirty="0"/>
              <a:t>orvos, aki az alapítványt 3v évig vezette, az ő </a:t>
            </a:r>
            <a:r>
              <a:rPr lang="hu-HU" sz="4000" b="1" dirty="0"/>
              <a:t>egyik szívügye volt</a:t>
            </a:r>
            <a:r>
              <a:rPr lang="hu-HU" sz="4000" dirty="0"/>
              <a:t>, hogy a szájüregi rák megelőzéséről, gyógyításáról többet kell beszélni – főleg a hazai </a:t>
            </a:r>
            <a:r>
              <a:rPr lang="hu-HU" sz="4000" b="1" dirty="0"/>
              <a:t>mélyszegénységgel sújtott országrészek </a:t>
            </a:r>
            <a:r>
              <a:rPr lang="hu-HU" sz="4000" dirty="0"/>
              <a:t>lakossága számára kell ismeretterjesztő </a:t>
            </a:r>
            <a:r>
              <a:rPr lang="hu-HU" sz="4000" b="1" dirty="0"/>
              <a:t>előadásokat szervezni, kiadványokat szerkeszteni</a:t>
            </a:r>
          </a:p>
          <a:p>
            <a:r>
              <a:rPr lang="hu-HU" sz="4000" dirty="0"/>
              <a:t>A bőrgyógyászati rákszűrés (szemölcs- anyajegyvizsgálat, napbántalmak) „népszerű” az emberek körében, és az a visszajelzés, hogy nagyon hosszú várakozási idővel jutnak be a szakrendelésekre, ezért nagyon kedvező a fogadtatás</a:t>
            </a:r>
          </a:p>
        </p:txBody>
      </p:sp>
      <p:pic>
        <p:nvPicPr>
          <p:cNvPr id="5" name="Kép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1519" y="422945"/>
            <a:ext cx="2064115" cy="701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45561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b="1" dirty="0"/>
              <a:t>      Rákszűrés Csepelen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35496" y="1412776"/>
            <a:ext cx="4320480" cy="4713387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hu-HU" b="1" dirty="0"/>
              <a:t>2018. április – először a SE fogorvosaival</a:t>
            </a:r>
          </a:p>
          <a:p>
            <a:r>
              <a:rPr lang="hu-HU" dirty="0"/>
              <a:t>A rendezvényt meglátogatta, interjút adott Prof. Dr. Hermann Péter </a:t>
            </a:r>
            <a:r>
              <a:rPr lang="hu-HU" dirty="0" err="1"/>
              <a:t>rektorhelyettes</a:t>
            </a:r>
            <a:r>
              <a:rPr lang="hu-HU" dirty="0"/>
              <a:t> és a tudósításban Dr. </a:t>
            </a:r>
            <a:r>
              <a:rPr lang="hu-HU" dirty="0" err="1"/>
              <a:t>Mensch</a:t>
            </a:r>
            <a:r>
              <a:rPr lang="hu-HU" dirty="0"/>
              <a:t> Károly  PhD fogszakorvos nyilatkozik a nap összegzéséről</a:t>
            </a:r>
          </a:p>
          <a:p>
            <a:r>
              <a:rPr lang="hu-HU" b="1" dirty="0"/>
              <a:t>Bácsi Péter Európa Bajnok</a:t>
            </a:r>
            <a:r>
              <a:rPr lang="hu-HU" dirty="0"/>
              <a:t> birkózó és Prof. </a:t>
            </a:r>
            <a:r>
              <a:rPr lang="hu-HU" b="1" dirty="0"/>
              <a:t>Dr. Kiss István A rák ellen... kuratóriumi elnöke</a:t>
            </a:r>
            <a:r>
              <a:rPr lang="hu-HU" dirty="0"/>
              <a:t> és is </a:t>
            </a:r>
          </a:p>
          <a:p>
            <a:pPr marL="0" indent="0">
              <a:buNone/>
            </a:pPr>
            <a:r>
              <a:rPr lang="hu-HU" dirty="0"/>
              <a:t>      részt vettek a sikeres napon</a:t>
            </a:r>
          </a:p>
          <a:p>
            <a:pPr marL="0" indent="0">
              <a:buNone/>
            </a:pPr>
            <a:endParaRPr lang="hu-HU" dirty="0"/>
          </a:p>
          <a:p>
            <a:pPr marL="0" indent="0">
              <a:buNone/>
            </a:pPr>
            <a:r>
              <a:rPr lang="hu-HU" b="1" dirty="0"/>
              <a:t>Tudósítás</a:t>
            </a:r>
            <a:endParaRPr lang="hu-HU" b="1" dirty="0">
              <a:hlinkClick r:id="rId2"/>
            </a:endParaRPr>
          </a:p>
          <a:p>
            <a:pPr marL="0" indent="0">
              <a:buNone/>
            </a:pPr>
            <a:r>
              <a:rPr lang="hu-HU" dirty="0">
                <a:hlinkClick r:id="rId2"/>
              </a:rPr>
              <a:t>https://www.youtube.com/watch?v=j3hmL4pmrL8</a:t>
            </a:r>
            <a:r>
              <a:rPr lang="hu-HU" dirty="0"/>
              <a:t> </a:t>
            </a:r>
          </a:p>
        </p:txBody>
      </p:sp>
      <p:pic>
        <p:nvPicPr>
          <p:cNvPr id="5" name="Tartalom helye 4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16016" y="1223035"/>
            <a:ext cx="4026024" cy="2194183"/>
          </a:xfrm>
          <a:prstGeom prst="rect">
            <a:avLst/>
          </a:prstGeom>
        </p:spPr>
      </p:pic>
      <p:pic>
        <p:nvPicPr>
          <p:cNvPr id="6" name="Kép 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39952" y="3284984"/>
            <a:ext cx="2926071" cy="1645915"/>
          </a:xfrm>
          <a:prstGeom prst="rect">
            <a:avLst/>
          </a:prstGeom>
        </p:spPr>
      </p:pic>
      <p:pic>
        <p:nvPicPr>
          <p:cNvPr id="7" name="Kép 6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88224" y="3068960"/>
            <a:ext cx="2527547" cy="3554363"/>
          </a:xfrm>
          <a:prstGeom prst="rect">
            <a:avLst/>
          </a:prstGeom>
        </p:spPr>
      </p:pic>
      <p:pic>
        <p:nvPicPr>
          <p:cNvPr id="8" name="Kép 7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56631" y="4868566"/>
            <a:ext cx="3151673" cy="1772816"/>
          </a:xfrm>
          <a:prstGeom prst="rect">
            <a:avLst/>
          </a:prstGeom>
        </p:spPr>
      </p:pic>
      <p:pic>
        <p:nvPicPr>
          <p:cNvPr id="9" name="Kép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504" y="350937"/>
            <a:ext cx="2064115" cy="701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66230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u-HU" sz="4000" b="1" dirty="0"/>
              <a:t>Életigenlők</a:t>
            </a:r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-36512" y="1484784"/>
            <a:ext cx="4536504" cy="4968552"/>
          </a:xfrm>
        </p:spPr>
        <p:txBody>
          <a:bodyPr>
            <a:normAutofit fontScale="70000" lnSpcReduction="20000"/>
          </a:bodyPr>
          <a:lstStyle/>
          <a:p>
            <a:r>
              <a:rPr lang="hu-HU" dirty="0"/>
              <a:t>2017 nyarán hiánypótló szemléletformáló médiaportált indítottunk, amely tematikus tartalomszolgáltatóként főként rákellenes életmódváltást ösztönző multimédiás felület – </a:t>
            </a:r>
            <a:r>
              <a:rPr lang="hu-HU" dirty="0" err="1">
                <a:hlinkClick r:id="rId2"/>
              </a:rPr>
              <a:t>www.eletigenlok.hu</a:t>
            </a:r>
            <a:r>
              <a:rPr lang="hu-HU" dirty="0"/>
              <a:t>   </a:t>
            </a:r>
          </a:p>
          <a:p>
            <a:pPr>
              <a:buFontTx/>
              <a:buChar char="-"/>
            </a:pPr>
            <a:endParaRPr lang="hu-HU" dirty="0"/>
          </a:p>
          <a:p>
            <a:r>
              <a:rPr lang="hu-HU" dirty="0"/>
              <a:t>Életigenlők rákellenes életmódmagazin nyomtatott verzióban is elérhető, évente 3 alkalommal ötezer példányban díjmentesen adjuk ki. </a:t>
            </a:r>
          </a:p>
          <a:p>
            <a:endParaRPr lang="hu-HU" dirty="0"/>
          </a:p>
          <a:p>
            <a:r>
              <a:rPr lang="hu-HU" dirty="0"/>
              <a:t>Terjesztése a Bellis Egészségtár Kft., a </a:t>
            </a:r>
            <a:r>
              <a:rPr lang="hu-HU" dirty="0" err="1"/>
              <a:t>Bijó</a:t>
            </a:r>
            <a:r>
              <a:rPr lang="hu-HU" dirty="0"/>
              <a:t> Kft. és a </a:t>
            </a:r>
            <a:r>
              <a:rPr lang="hu-HU" dirty="0" err="1"/>
              <a:t>Sprintvital</a:t>
            </a:r>
            <a:r>
              <a:rPr lang="hu-HU" dirty="0"/>
              <a:t> Kft. üzleteiben és partnereik bolthálózataiban, valamint szűréseinken történik.</a:t>
            </a:r>
          </a:p>
        </p:txBody>
      </p:sp>
      <p:pic>
        <p:nvPicPr>
          <p:cNvPr id="5" name="Kép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1519" y="188640"/>
            <a:ext cx="2064115" cy="701799"/>
          </a:xfrm>
          <a:prstGeom prst="rect">
            <a:avLst/>
          </a:prstGeom>
        </p:spPr>
      </p:pic>
      <p:pic>
        <p:nvPicPr>
          <p:cNvPr id="8" name="Tartalom helye 7"/>
          <p:cNvPicPr>
            <a:picLocks noGrp="1" noChangeAspect="1"/>
          </p:cNvPicPr>
          <p:nvPr>
            <p:ph sz="half" idx="2"/>
          </p:nvPr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99992" y="2744680"/>
            <a:ext cx="4398965" cy="3299224"/>
          </a:xfrm>
          <a:prstGeom prst="rect">
            <a:avLst/>
          </a:prstGeom>
        </p:spPr>
      </p:pic>
      <p:pic>
        <p:nvPicPr>
          <p:cNvPr id="9" name="Kép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39952" y="1377016"/>
            <a:ext cx="4943349" cy="1403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71768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0" indent="0"/>
            <a:r>
              <a:rPr lang="hu-HU" b="1" dirty="0"/>
              <a:t>      Büszkék vagyunk rá</a:t>
            </a:r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107504" y="1600200"/>
            <a:ext cx="4388296" cy="4781128"/>
          </a:xfrm>
        </p:spPr>
        <p:txBody>
          <a:bodyPr>
            <a:normAutofit fontScale="77500" lnSpcReduction="20000"/>
          </a:bodyPr>
          <a:lstStyle/>
          <a:p>
            <a:r>
              <a:rPr lang="hu-HU" dirty="0"/>
              <a:t>mi alkottuk meg az ismert </a:t>
            </a:r>
            <a:r>
              <a:rPr lang="hu-HU" b="1" dirty="0"/>
              <a:t>egészségvirág</a:t>
            </a:r>
            <a:r>
              <a:rPr lang="hu-HU" dirty="0"/>
              <a:t> szimbólumot</a:t>
            </a:r>
          </a:p>
          <a:p>
            <a:r>
              <a:rPr lang="hu-HU" dirty="0"/>
              <a:t>a virág elemeivel, a </a:t>
            </a:r>
            <a:r>
              <a:rPr lang="hu-HU" b="1" dirty="0"/>
              <a:t>12 szirommal pozitív jelképet hoztunk létre</a:t>
            </a:r>
            <a:r>
              <a:rPr lang="hu-HU" dirty="0"/>
              <a:t>, amelyben </a:t>
            </a:r>
            <a:r>
              <a:rPr lang="hu-HU" b="1" dirty="0"/>
              <a:t>egyszerre</a:t>
            </a:r>
            <a:r>
              <a:rPr lang="hu-HU" dirty="0"/>
              <a:t> van jelen mindaz, </a:t>
            </a:r>
            <a:r>
              <a:rPr lang="hu-HU" b="1" dirty="0"/>
              <a:t>ami az egészség megőrzéséhez</a:t>
            </a:r>
            <a:r>
              <a:rPr lang="hu-HU" dirty="0"/>
              <a:t>, illetve a betegségből való </a:t>
            </a:r>
            <a:r>
              <a:rPr lang="hu-HU" b="1" dirty="0"/>
              <a:t>gyógyuláshoz</a:t>
            </a:r>
            <a:r>
              <a:rPr lang="hu-HU" dirty="0"/>
              <a:t> nélkülözhetetlen. </a:t>
            </a:r>
          </a:p>
          <a:p>
            <a:r>
              <a:rPr lang="hu-HU" b="1" dirty="0"/>
              <a:t>Mindenkinek joga van tudni</a:t>
            </a:r>
            <a:r>
              <a:rPr lang="hu-HU" dirty="0"/>
              <a:t>, mit tehet saját magáért és miben kérhet segítséget. Ezért nagyon </a:t>
            </a:r>
            <a:r>
              <a:rPr lang="hu-HU" b="1" dirty="0"/>
              <a:t>fontosnak tartjuk, </a:t>
            </a:r>
            <a:r>
              <a:rPr lang="hu-HU" dirty="0"/>
              <a:t>hogy az ország legkisebb szegletébe i</a:t>
            </a:r>
            <a:r>
              <a:rPr lang="hu-HU" b="1" dirty="0"/>
              <a:t>s eljusson a 12 szirom üzenete</a:t>
            </a:r>
          </a:p>
          <a:p>
            <a:endParaRPr lang="hu-HU" dirty="0"/>
          </a:p>
        </p:txBody>
      </p:sp>
      <p:pic>
        <p:nvPicPr>
          <p:cNvPr id="5" name="Tartalom helye 4"/>
          <p:cNvPicPr>
            <a:picLocks noGrp="1" noChangeAspect="1"/>
          </p:cNvPicPr>
          <p:nvPr>
            <p:ph sz="half" idx="2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48200" y="1638201"/>
            <a:ext cx="4244280" cy="4244280"/>
          </a:xfrm>
          <a:prstGeom prst="rect">
            <a:avLst/>
          </a:prstGeom>
        </p:spPr>
      </p:pic>
      <p:pic>
        <p:nvPicPr>
          <p:cNvPr id="6" name="Kép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1519" y="188640"/>
            <a:ext cx="2064115" cy="701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99644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34178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hu-HU" b="1" dirty="0"/>
              <a:t>Béres Cseppek</a:t>
            </a:r>
            <a:br>
              <a:rPr lang="hu-HU" b="1" dirty="0"/>
            </a:b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35496" y="1196752"/>
            <a:ext cx="4536504" cy="5184577"/>
          </a:xfrm>
        </p:spPr>
        <p:txBody>
          <a:bodyPr>
            <a:normAutofit/>
          </a:bodyPr>
          <a:lstStyle/>
          <a:p>
            <a:r>
              <a:rPr lang="hu-HU" b="1" dirty="0"/>
              <a:t>Béres Alapítvánnyal </a:t>
            </a:r>
            <a:r>
              <a:rPr lang="hu-HU" dirty="0"/>
              <a:t>kötött adományozási szerződés keretében több millió forint értékű </a:t>
            </a:r>
            <a:r>
              <a:rPr lang="hu-HU" b="1" dirty="0"/>
              <a:t>Béres Csepp</a:t>
            </a:r>
            <a:r>
              <a:rPr lang="hu-HU" dirty="0"/>
              <a:t> készítménnyel segítjük a hozzánk forduló </a:t>
            </a:r>
            <a:r>
              <a:rPr lang="hu-HU" b="1" dirty="0"/>
              <a:t>daganatos betegeket </a:t>
            </a:r>
            <a:r>
              <a:rPr lang="hu-HU" dirty="0"/>
              <a:t>és betegklubokat, valamint prevenciós céllal a </a:t>
            </a:r>
            <a:r>
              <a:rPr lang="hu-HU" b="1" dirty="0"/>
              <a:t>szűréseinken résztvevőket, </a:t>
            </a:r>
            <a:r>
              <a:rPr lang="hu-HU" dirty="0"/>
              <a:t>és a </a:t>
            </a:r>
            <a:r>
              <a:rPr lang="hu-HU" b="1" dirty="0"/>
              <a:t>partnereinket</a:t>
            </a:r>
          </a:p>
          <a:p>
            <a:endParaRPr lang="hu-HU" dirty="0"/>
          </a:p>
        </p:txBody>
      </p:sp>
      <p:pic>
        <p:nvPicPr>
          <p:cNvPr id="5" name="Tartalom helye 4"/>
          <p:cNvPicPr>
            <a:picLocks noGrp="1" noChangeAspect="1"/>
          </p:cNvPicPr>
          <p:nvPr>
            <p:ph sz="half" idx="2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53235" y="959222"/>
            <a:ext cx="3168352" cy="2376264"/>
          </a:xfrm>
          <a:prstGeom prst="rect">
            <a:avLst/>
          </a:prstGeom>
        </p:spPr>
      </p:pic>
      <p:pic>
        <p:nvPicPr>
          <p:cNvPr id="7" name="Kép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504" y="288271"/>
            <a:ext cx="2064115" cy="701799"/>
          </a:xfrm>
          <a:prstGeom prst="rect">
            <a:avLst/>
          </a:prstGeom>
        </p:spPr>
      </p:pic>
      <p:pic>
        <p:nvPicPr>
          <p:cNvPr id="9" name="Kép 8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99992" y="2564904"/>
            <a:ext cx="3021035" cy="2263762"/>
          </a:xfrm>
          <a:prstGeom prst="rect">
            <a:avLst/>
          </a:prstGeom>
        </p:spPr>
      </p:pic>
      <p:pic>
        <p:nvPicPr>
          <p:cNvPr id="10" name="Kép 9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72200" y="4373562"/>
            <a:ext cx="2661323" cy="2295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99047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u-HU" sz="4000" b="1" dirty="0" err="1"/>
              <a:t>Onkosegítő-hálózat</a:t>
            </a:r>
            <a:endParaRPr lang="hu-HU" sz="4000" dirty="0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179512" y="1412776"/>
            <a:ext cx="4536504" cy="4896544"/>
          </a:xfrm>
        </p:spPr>
        <p:txBody>
          <a:bodyPr>
            <a:normAutofit fontScale="62500" lnSpcReduction="20000"/>
          </a:bodyPr>
          <a:lstStyle/>
          <a:p>
            <a:endParaRPr lang="hu-HU" dirty="0"/>
          </a:p>
          <a:p>
            <a:endParaRPr lang="hu-HU" dirty="0"/>
          </a:p>
          <a:p>
            <a:r>
              <a:rPr lang="hu-HU" dirty="0"/>
              <a:t>2018 óta tesztprogram zajlik </a:t>
            </a:r>
            <a:r>
              <a:rPr lang="hu-HU" b="1" dirty="0"/>
              <a:t>Dr. Svastics Egon onkológus sebész</a:t>
            </a:r>
            <a:r>
              <a:rPr lang="hu-HU" dirty="0"/>
              <a:t>, A rák ellen… szakmai tanácsadója </a:t>
            </a:r>
            <a:r>
              <a:rPr lang="hu-HU" b="1" dirty="0"/>
              <a:t>részvételével</a:t>
            </a:r>
          </a:p>
          <a:p>
            <a:r>
              <a:rPr lang="hu-HU" dirty="0"/>
              <a:t>Lényege: </a:t>
            </a:r>
            <a:r>
              <a:rPr lang="hu-HU" b="1" dirty="0"/>
              <a:t>onkológus orvosokkal</a:t>
            </a:r>
            <a:r>
              <a:rPr lang="hu-HU" dirty="0"/>
              <a:t>, pszichológusokkal, ún. „tapasztalati szakértő” ráktúlélőkkel </a:t>
            </a:r>
            <a:r>
              <a:rPr lang="hu-HU" b="1" dirty="0"/>
              <a:t>összehangoltan </a:t>
            </a:r>
            <a:r>
              <a:rPr lang="hu-HU" dirty="0"/>
              <a:t>hozunk létre egy támaszadó hálózatot</a:t>
            </a:r>
          </a:p>
          <a:p>
            <a:r>
              <a:rPr lang="hu-HU" dirty="0"/>
              <a:t>A szolgáltatás </a:t>
            </a:r>
            <a:r>
              <a:rPr lang="hu-HU" b="1" dirty="0"/>
              <a:t>a tudatos emberek egészségügyi tájékozottságához való jogának kielégítését </a:t>
            </a:r>
            <a:r>
              <a:rPr lang="hu-HU" dirty="0"/>
              <a:t>segíti, továbbá a betegséggel megküzdők számára nyújt </a:t>
            </a:r>
            <a:r>
              <a:rPr lang="hu-HU" b="1" dirty="0"/>
              <a:t>hatékony segítséget a diagnózisok értelmezésében</a:t>
            </a:r>
            <a:r>
              <a:rPr lang="hu-HU" dirty="0"/>
              <a:t>, az életmódváltásban és a </a:t>
            </a:r>
            <a:r>
              <a:rPr lang="hu-HU" b="1" dirty="0"/>
              <a:t>beteg-utakon való eligazodásban</a:t>
            </a:r>
            <a:r>
              <a:rPr lang="hu-HU" dirty="0"/>
              <a:t>. </a:t>
            </a:r>
          </a:p>
          <a:p>
            <a:r>
              <a:rPr lang="hu-HU" dirty="0"/>
              <a:t>Tudósítás, interjúk 2019. szeptember 7. </a:t>
            </a:r>
            <a:r>
              <a:rPr lang="hu-HU" u="sng" dirty="0">
                <a:hlinkClick r:id="rId2"/>
              </a:rPr>
              <a:t>https://www.youtube.com/watch?v=kdY0zGUetGU</a:t>
            </a:r>
            <a:r>
              <a:rPr lang="hu-HU" u="sng" dirty="0"/>
              <a:t> </a:t>
            </a:r>
            <a:r>
              <a:rPr lang="hu-HU" dirty="0"/>
              <a:t> </a:t>
            </a:r>
          </a:p>
          <a:p>
            <a:endParaRPr lang="hu-HU" dirty="0"/>
          </a:p>
        </p:txBody>
      </p:sp>
      <p:pic>
        <p:nvPicPr>
          <p:cNvPr id="5" name="Kép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9512" y="404664"/>
            <a:ext cx="2064115" cy="701799"/>
          </a:xfrm>
          <a:prstGeom prst="rect">
            <a:avLst/>
          </a:prstGeom>
        </p:spPr>
      </p:pic>
      <p:pic>
        <p:nvPicPr>
          <p:cNvPr id="6" name="Tartalom helye 5"/>
          <p:cNvPicPr>
            <a:picLocks noGrp="1" noChangeAspect="1"/>
          </p:cNvPicPr>
          <p:nvPr>
            <p:ph sz="half" idx="2"/>
          </p:nvPr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44016" y="2132856"/>
            <a:ext cx="4636347" cy="2376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096637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407</TotalTime>
  <Words>823</Words>
  <Application>Microsoft Office PowerPoint</Application>
  <PresentationFormat>On-screen Show (4:3)</PresentationFormat>
  <Paragraphs>73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Arial</vt:lpstr>
      <vt:lpstr>Calibri</vt:lpstr>
      <vt:lpstr>Office-téma</vt:lpstr>
      <vt:lpstr>A rák ellen, az emberért, a holnapért!  - az első hazai rákellenes civil szervezet - </vt:lpstr>
      <vt:lpstr>A rák ellen, az emberért, a holnapért! Társadalmi Alapítvány </vt:lpstr>
      <vt:lpstr>              Könnyek helyett... szűrések!             szűrőbuszos program </vt:lpstr>
      <vt:lpstr>PowerPoint Presentation</vt:lpstr>
      <vt:lpstr>      Rákszűrés Csepelen</vt:lpstr>
      <vt:lpstr>Életigenlők</vt:lpstr>
      <vt:lpstr>      Büszkék vagyunk rá</vt:lpstr>
      <vt:lpstr>Béres Cseppek </vt:lpstr>
      <vt:lpstr>Onkosegítő-hálózat</vt:lpstr>
      <vt:lpstr> Tegyük szerethetővé a rákellenes életmódot! országos konferencia </vt:lpstr>
      <vt:lpstr>8 figyelmeztető jel  </vt:lpstr>
      <vt:lpstr>Partnerek, együttműködők</vt:lpstr>
      <vt:lpstr>1% itt mindenki egészségére válik! https://www.youtube.com/watch?v=HT8Ddd9kBLg  </vt:lpstr>
      <vt:lpstr>PowerPoint Presentation</vt:lpstr>
      <vt:lpstr>PowerPoint Presentation</vt:lpstr>
    </vt:vector>
  </TitlesOfParts>
  <Company>Rákellen az Emberért Alapítvány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 rák ellen, az emberért, a holnapért!</dc:title>
  <dc:creator>VajdaMarta</dc:creator>
  <cp:lastModifiedBy>SNIN Project</cp:lastModifiedBy>
  <cp:revision>33</cp:revision>
  <cp:lastPrinted>2021-04-09T14:29:02Z</cp:lastPrinted>
  <dcterms:created xsi:type="dcterms:W3CDTF">2021-04-08T15:03:33Z</dcterms:created>
  <dcterms:modified xsi:type="dcterms:W3CDTF">2022-04-12T08:27:11Z</dcterms:modified>
</cp:coreProperties>
</file>