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422" r:id="rId2"/>
    <p:sldId id="414" r:id="rId3"/>
    <p:sldId id="261" r:id="rId4"/>
    <p:sldId id="423" r:id="rId5"/>
    <p:sldId id="421" r:id="rId6"/>
    <p:sldId id="282" r:id="rId7"/>
    <p:sldId id="280" r:id="rId8"/>
    <p:sldId id="271" r:id="rId9"/>
    <p:sldId id="420" r:id="rId10"/>
    <p:sldId id="424" r:id="rId11"/>
    <p:sldId id="265" r:id="rId12"/>
    <p:sldId id="266" r:id="rId13"/>
    <p:sldId id="425" r:id="rId14"/>
    <p:sldId id="268"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0" userDrawn="1">
          <p15:clr>
            <a:srgbClr val="A4A3A4"/>
          </p15:clr>
        </p15:guide>
        <p15:guide id="2" pos="59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31"/>
    <p:restoredTop sz="81869"/>
  </p:normalViewPr>
  <p:slideViewPr>
    <p:cSldViewPr snapToGrid="0" snapToObjects="1" showGuides="1">
      <p:cViewPr varScale="1">
        <p:scale>
          <a:sx n="82" d="100"/>
          <a:sy n="82" d="100"/>
        </p:scale>
        <p:origin x="912" y="184"/>
      </p:cViewPr>
      <p:guideLst>
        <p:guide orient="horz" pos="550"/>
        <p:guide pos="597"/>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7CA406-9B6D-4F4F-92FE-0A4ACB4A72B4}" type="datetimeFigureOut">
              <a:t>26.10.23</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0EC5D9-D261-4740-9049-815D270BAACD}" type="slidenum">
              <a:t>‹#›</a:t>
            </a:fld>
            <a:endParaRPr lang="de-DE"/>
          </a:p>
        </p:txBody>
      </p:sp>
    </p:spTree>
    <p:extLst>
      <p:ext uri="{BB962C8B-B14F-4D97-AF65-F5344CB8AC3E}">
        <p14:creationId xmlns:p14="http://schemas.microsoft.com/office/powerpoint/2010/main" val="661994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7E0EC5D9-D261-4740-9049-815D270BAACD}" type="slidenum">
              <a:rPr lang="de-DE"/>
              <a:t>1</a:t>
            </a:fld>
            <a:endParaRPr lang="de-DE"/>
          </a:p>
        </p:txBody>
      </p:sp>
    </p:spTree>
    <p:extLst>
      <p:ext uri="{BB962C8B-B14F-4D97-AF65-F5344CB8AC3E}">
        <p14:creationId xmlns:p14="http://schemas.microsoft.com/office/powerpoint/2010/main" val="1751007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7E0EC5D9-D261-4740-9049-815D270BAACD}" type="slidenum">
              <a:rPr lang="de-DE"/>
              <a:t>13</a:t>
            </a:fld>
            <a:endParaRPr lang="de-DE"/>
          </a:p>
        </p:txBody>
      </p:sp>
    </p:spTree>
    <p:extLst>
      <p:ext uri="{BB962C8B-B14F-4D97-AF65-F5344CB8AC3E}">
        <p14:creationId xmlns:p14="http://schemas.microsoft.com/office/powerpoint/2010/main" val="2639582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7E0EC5D9-D261-4740-9049-815D270BAACD}" type="slidenum">
              <a:rPr lang="de-DE"/>
              <a:t>3</a:t>
            </a:fld>
            <a:endParaRPr lang="de-DE"/>
          </a:p>
        </p:txBody>
      </p:sp>
    </p:spTree>
    <p:extLst>
      <p:ext uri="{BB962C8B-B14F-4D97-AF65-F5344CB8AC3E}">
        <p14:creationId xmlns:p14="http://schemas.microsoft.com/office/powerpoint/2010/main" val="3792523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Integratív orvoslás: Az egészség és a jóllét bizonyítékokon alapuló megközelítése, amely a konvencionális orvoslást, az életmódot és a tradicionális-kompementer medicinát egyesíti: az egész ember kezelésére helyezi a hangsúlyt az ellenállóképesség és az egyensúly helyreállítása érdekében.</a:t>
            </a:r>
          </a:p>
          <a:p>
            <a:endParaRPr lang="de-DE" sz="1200" kern="1200">
              <a:solidFill>
                <a:schemeClr val="tx1"/>
              </a:solidFill>
              <a:effectLst/>
              <a:latin typeface="+mn-lt"/>
              <a:ea typeface="+mn-ea"/>
              <a:cs typeface="+mn-cs"/>
            </a:endParaRPr>
          </a:p>
          <a:p>
            <a:r>
              <a:rPr lang="de-DE" sz="1200" kern="1200">
                <a:solidFill>
                  <a:schemeClr val="tx1"/>
                </a:solidFill>
                <a:effectLst/>
                <a:latin typeface="+mn-lt"/>
                <a:ea typeface="+mn-ea"/>
                <a:cs typeface="+mn-cs"/>
              </a:rPr>
              <a:t>Az integratív egészségügy célja a konvencionális és tradicionális-kompementer szolgáltatók és intézmények által nyújtott ellátások összehangolása, annak érdekében, hogy megvalósuljon a a teljes ember – test, lélek és szellem - gyógyítása.</a:t>
            </a:r>
          </a:p>
          <a:p>
            <a:endParaRPr lang="de-DE" sz="1200" kern="1200">
              <a:solidFill>
                <a:schemeClr val="tx1"/>
              </a:solidFill>
              <a:effectLst/>
              <a:latin typeface="+mn-lt"/>
              <a:ea typeface="+mn-ea"/>
              <a:cs typeface="+mn-cs"/>
            </a:endParaRPr>
          </a:p>
          <a:p>
            <a:r>
              <a:rPr lang="de-DE" sz="1200" b="0" i="0" u="none" strike="noStrike" kern="1200">
                <a:solidFill>
                  <a:schemeClr val="tx1"/>
                </a:solidFill>
                <a:effectLst/>
                <a:latin typeface="+mn-lt"/>
                <a:ea typeface="+mn-ea"/>
                <a:cs typeface="+mn-cs"/>
              </a:rPr>
              <a:t>Összevonó, összevonható, egyesíthető</a:t>
            </a:r>
            <a:endParaRPr lang="de-DE" sz="1200" kern="1200">
              <a:solidFill>
                <a:schemeClr val="tx1"/>
              </a:solidFill>
              <a:effectLst/>
              <a:latin typeface="+mn-lt"/>
              <a:ea typeface="+mn-ea"/>
              <a:cs typeface="+mn-cs"/>
            </a:endParaRPr>
          </a:p>
          <a:p>
            <a:endParaRPr lang="de-DE"/>
          </a:p>
        </p:txBody>
      </p:sp>
      <p:sp>
        <p:nvSpPr>
          <p:cNvPr id="4" name="Slide Number Placeholder 3"/>
          <p:cNvSpPr>
            <a:spLocks noGrp="1"/>
          </p:cNvSpPr>
          <p:nvPr>
            <p:ph type="sldNum" sz="quarter" idx="5"/>
          </p:nvPr>
        </p:nvSpPr>
        <p:spPr/>
        <p:txBody>
          <a:bodyPr/>
          <a:lstStyle/>
          <a:p>
            <a:fld id="{7E0EC5D9-D261-4740-9049-815D270BAACD}" type="slidenum">
              <a:rPr lang="de-DE"/>
              <a:t>4</a:t>
            </a:fld>
            <a:endParaRPr lang="de-DE"/>
          </a:p>
        </p:txBody>
      </p:sp>
    </p:spTree>
    <p:extLst>
      <p:ext uri="{BB962C8B-B14F-4D97-AF65-F5344CB8AC3E}">
        <p14:creationId xmlns:p14="http://schemas.microsoft.com/office/powerpoint/2010/main" val="3294664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A nemzetközi kutatások, beszámolók alapján a közös nyelv, közös tudásbázis kialakítása, közösen meghatározott kompetenciák, irányelvek, jól definiált betegutak segíthetik elő az integratív egészségügy megvalósulását.</a:t>
            </a:r>
          </a:p>
          <a:p>
            <a:endParaRPr lang="de-DE"/>
          </a:p>
        </p:txBody>
      </p:sp>
      <p:sp>
        <p:nvSpPr>
          <p:cNvPr id="4" name="Slide Number Placeholder 3"/>
          <p:cNvSpPr>
            <a:spLocks noGrp="1"/>
          </p:cNvSpPr>
          <p:nvPr>
            <p:ph type="sldNum" sz="quarter" idx="5"/>
          </p:nvPr>
        </p:nvSpPr>
        <p:spPr/>
        <p:txBody>
          <a:bodyPr/>
          <a:lstStyle/>
          <a:p>
            <a:fld id="{7E0EC5D9-D261-4740-9049-815D270BAACD}" type="slidenum">
              <a:rPr lang="de-DE"/>
              <a:t>5</a:t>
            </a:fld>
            <a:endParaRPr lang="de-DE"/>
          </a:p>
        </p:txBody>
      </p:sp>
    </p:spTree>
    <p:extLst>
      <p:ext uri="{BB962C8B-B14F-4D97-AF65-F5344CB8AC3E}">
        <p14:creationId xmlns:p14="http://schemas.microsoft.com/office/powerpoint/2010/main" val="4051423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a:t>Miért</a:t>
            </a:r>
            <a:r>
              <a:rPr lang="en-US" sz="1200" dirty="0"/>
              <a:t> </a:t>
            </a:r>
            <a:r>
              <a:rPr lang="en-US" sz="1200" dirty="0" err="1"/>
              <a:t>nem</a:t>
            </a:r>
            <a:r>
              <a:rPr lang="en-US" sz="1200" dirty="0"/>
              <a:t> </a:t>
            </a:r>
            <a:r>
              <a:rPr lang="en-US" sz="1200" dirty="0" err="1"/>
              <a:t>beszélnek</a:t>
            </a:r>
            <a:r>
              <a:rPr lang="en-US" sz="1200" dirty="0"/>
              <a:t> a </a:t>
            </a:r>
            <a:r>
              <a:rPr lang="en-US" sz="1200" dirty="0" err="1"/>
              <a:t>betegek</a:t>
            </a:r>
            <a:r>
              <a:rPr lang="en-US" sz="1200" dirty="0"/>
              <a:t> a KAM-</a:t>
            </a:r>
            <a:r>
              <a:rPr lang="en-US" sz="1200" dirty="0" err="1"/>
              <a:t>ról</a:t>
            </a:r>
            <a:r>
              <a:rPr lang="en-US" sz="1200" dirty="0"/>
              <a:t> </a:t>
            </a:r>
            <a:r>
              <a:rPr lang="en-US" sz="1200" dirty="0" err="1"/>
              <a:t>az</a:t>
            </a:r>
            <a:r>
              <a:rPr lang="en-US" sz="1200" dirty="0"/>
              <a:t> </a:t>
            </a:r>
            <a:r>
              <a:rPr lang="en-US" sz="1200" dirty="0" err="1"/>
              <a:t>orvosukkal</a:t>
            </a:r>
            <a:r>
              <a:rPr lang="en-US" sz="1200" dirty="0"/>
              <a:t>?</a:t>
            </a:r>
          </a:p>
          <a:p>
            <a:pPr marL="285744" indent="-285744">
              <a:buFont typeface="Arial" charset="0"/>
              <a:buChar char="•"/>
            </a:pPr>
            <a:r>
              <a:rPr lang="en-US" sz="1200" dirty="0" err="1"/>
              <a:t>Rossz</a:t>
            </a:r>
            <a:r>
              <a:rPr lang="en-US" sz="1200" dirty="0"/>
              <a:t> </a:t>
            </a:r>
            <a:r>
              <a:rPr lang="en-US" sz="1200" dirty="0" err="1"/>
              <a:t>tapasztalataik</a:t>
            </a:r>
            <a:r>
              <a:rPr lang="en-US" sz="1200" dirty="0"/>
              <a:t> </a:t>
            </a:r>
            <a:r>
              <a:rPr lang="en-US" sz="1200" dirty="0" err="1"/>
              <a:t>vannak</a:t>
            </a:r>
            <a:r>
              <a:rPr lang="en-US" sz="1200" dirty="0"/>
              <a:t> </a:t>
            </a:r>
            <a:r>
              <a:rPr lang="en-US" sz="1200" dirty="0" err="1"/>
              <a:t>vagy</a:t>
            </a:r>
            <a:r>
              <a:rPr lang="en-US" sz="1200" dirty="0"/>
              <a:t> </a:t>
            </a:r>
            <a:r>
              <a:rPr lang="en-US" sz="1200" dirty="0" err="1"/>
              <a:t>félnek</a:t>
            </a:r>
            <a:r>
              <a:rPr lang="en-US" sz="1200" dirty="0"/>
              <a:t> a </a:t>
            </a:r>
            <a:r>
              <a:rPr lang="en-US" sz="1200" dirty="0" err="1"/>
              <a:t>negatív</a:t>
            </a:r>
            <a:r>
              <a:rPr lang="en-US" sz="1200" dirty="0"/>
              <a:t> </a:t>
            </a:r>
            <a:r>
              <a:rPr lang="en-US" sz="1200" dirty="0" err="1"/>
              <a:t>hozzáállástól</a:t>
            </a:r>
            <a:endParaRPr lang="en-US" sz="1200" dirty="0"/>
          </a:p>
          <a:p>
            <a:pPr marL="285744" indent="-285744">
              <a:buFont typeface="Arial" charset="0"/>
              <a:buChar char="•"/>
            </a:pPr>
            <a:r>
              <a:rPr lang="en-US" sz="1200" dirty="0" err="1"/>
              <a:t>Úgy</a:t>
            </a:r>
            <a:r>
              <a:rPr lang="en-US" sz="1200" dirty="0"/>
              <a:t> </a:t>
            </a:r>
            <a:r>
              <a:rPr lang="en-US" sz="1200" dirty="0" err="1"/>
              <a:t>érzik</a:t>
            </a:r>
            <a:r>
              <a:rPr lang="en-US" sz="1200" dirty="0"/>
              <a:t>, </a:t>
            </a:r>
            <a:r>
              <a:rPr lang="en-US" sz="1200" dirty="0" err="1"/>
              <a:t>az</a:t>
            </a:r>
            <a:r>
              <a:rPr lang="en-US" sz="1200" dirty="0"/>
              <a:t> </a:t>
            </a:r>
            <a:r>
              <a:rPr lang="en-US" sz="1200" dirty="0" err="1"/>
              <a:t>orvosoknak</a:t>
            </a:r>
            <a:r>
              <a:rPr lang="en-US" sz="1200" dirty="0"/>
              <a:t> </a:t>
            </a:r>
            <a:r>
              <a:rPr lang="en-US" sz="1200" dirty="0" err="1"/>
              <a:t>nem</a:t>
            </a:r>
            <a:r>
              <a:rPr lang="en-US" sz="1200" dirty="0"/>
              <a:t> </a:t>
            </a:r>
            <a:r>
              <a:rPr lang="en-US" sz="1200" dirty="0" err="1"/>
              <a:t>kell</a:t>
            </a:r>
            <a:r>
              <a:rPr lang="en-US" sz="1200" dirty="0"/>
              <a:t> </a:t>
            </a:r>
            <a:r>
              <a:rPr lang="en-US" sz="1200" dirty="0" err="1"/>
              <a:t>erről</a:t>
            </a:r>
            <a:r>
              <a:rPr lang="en-US" sz="1200" dirty="0"/>
              <a:t> </a:t>
            </a:r>
            <a:r>
              <a:rPr lang="en-US" sz="1200" dirty="0" err="1"/>
              <a:t>tudni</a:t>
            </a:r>
            <a:endParaRPr lang="en-US" sz="1200" dirty="0"/>
          </a:p>
          <a:p>
            <a:pPr marL="285744" indent="-285744">
              <a:buFont typeface="Arial" charset="0"/>
              <a:buChar char="•"/>
            </a:pPr>
            <a:r>
              <a:rPr lang="en-US" sz="1200" dirty="0" err="1"/>
              <a:t>Az</a:t>
            </a:r>
            <a:r>
              <a:rPr lang="en-US" sz="1200" dirty="0"/>
              <a:t> </a:t>
            </a:r>
            <a:r>
              <a:rPr lang="en-US" sz="1200" dirty="0" err="1"/>
              <a:t>orvosok</a:t>
            </a:r>
            <a:r>
              <a:rPr lang="en-US" sz="1200" dirty="0"/>
              <a:t> </a:t>
            </a:r>
            <a:r>
              <a:rPr lang="en-US" sz="1200" dirty="0" err="1"/>
              <a:t>nem</a:t>
            </a:r>
            <a:r>
              <a:rPr lang="en-US" sz="1200" dirty="0"/>
              <a:t> </a:t>
            </a:r>
            <a:r>
              <a:rPr lang="en-US" sz="1200" dirty="0" err="1"/>
              <a:t>kérdezik</a:t>
            </a:r>
            <a:r>
              <a:rPr lang="en-US" sz="1200" dirty="0"/>
              <a:t> </a:t>
            </a:r>
            <a:r>
              <a:rPr lang="en-US" sz="1200" dirty="0" err="1"/>
              <a:t>erről</a:t>
            </a:r>
            <a:r>
              <a:rPr lang="en-US" sz="1200" dirty="0"/>
              <a:t> </a:t>
            </a:r>
            <a:r>
              <a:rPr lang="en-US" sz="1200" dirty="0" err="1"/>
              <a:t>őket</a:t>
            </a:r>
            <a:r>
              <a:rPr lang="en-US" sz="1200" dirty="0"/>
              <a:t> </a:t>
            </a:r>
          </a:p>
          <a:p>
            <a:endParaRPr lang="de-DE"/>
          </a:p>
        </p:txBody>
      </p:sp>
      <p:sp>
        <p:nvSpPr>
          <p:cNvPr id="4" name="Slide Number Placeholder 3"/>
          <p:cNvSpPr>
            <a:spLocks noGrp="1"/>
          </p:cNvSpPr>
          <p:nvPr>
            <p:ph type="sldNum" sz="quarter" idx="5"/>
          </p:nvPr>
        </p:nvSpPr>
        <p:spPr/>
        <p:txBody>
          <a:bodyPr/>
          <a:lstStyle/>
          <a:p>
            <a:fld id="{7E0EC5D9-D261-4740-9049-815D270BAACD}" type="slidenum">
              <a:rPr lang="de-DE"/>
              <a:t>6</a:t>
            </a:fld>
            <a:endParaRPr lang="de-DE"/>
          </a:p>
        </p:txBody>
      </p:sp>
    </p:spTree>
    <p:extLst>
      <p:ext uri="{BB962C8B-B14F-4D97-AF65-F5344CB8AC3E}">
        <p14:creationId xmlns:p14="http://schemas.microsoft.com/office/powerpoint/2010/main" val="2251243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dirty="0">
                <a:solidFill>
                  <a:schemeClr val="tx1"/>
                </a:solidFill>
                <a:effectLst/>
                <a:latin typeface="+mn-lt"/>
                <a:ea typeface="+mn-ea"/>
                <a:cs typeface="+mn-cs"/>
              </a:rPr>
              <a:t>A </a:t>
            </a:r>
            <a:r>
              <a:rPr lang="de-DE" sz="1200" kern="1200" dirty="0" err="1">
                <a:solidFill>
                  <a:schemeClr val="tx1"/>
                </a:solidFill>
                <a:effectLst/>
                <a:latin typeface="+mn-lt"/>
                <a:ea typeface="+mn-ea"/>
                <a:cs typeface="+mn-cs"/>
              </a:rPr>
              <a:t>bécsi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egyetem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integratív</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onkológiai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centrumában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lefolytatott</a:t>
            </a:r>
            <a:r>
              <a:rPr lang="de-DE" sz="1200" kern="1200" dirty="0">
                <a:solidFill>
                  <a:schemeClr val="tx1"/>
                </a:solidFill>
                <a:effectLst/>
                <a:latin typeface="+mn-lt"/>
                <a:ea typeface="+mn-ea"/>
                <a:cs typeface="+mn-cs"/>
              </a:rPr>
              <a:t> </a:t>
            </a:r>
          </a:p>
          <a:p>
            <a:r>
              <a:rPr lang="de-DE" sz="1200" kern="1200" dirty="0" err="1">
                <a:solidFill>
                  <a:schemeClr val="tx1"/>
                </a:solidFill>
                <a:effectLst/>
                <a:latin typeface="+mn-lt"/>
                <a:ea typeface="+mn-ea"/>
                <a:cs typeface="+mn-cs"/>
              </a:rPr>
              <a:t>pragmatikus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randomizált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kontrollos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nyílt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végű</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egy</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centrumos</a:t>
            </a:r>
            <a:r>
              <a:rPr lang="de-DE" dirty="0">
                <a:effectLst/>
              </a:rPr>
              <a:t> </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vizsgálat</a:t>
            </a: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410 III-IV. </a:t>
            </a:r>
            <a:r>
              <a:rPr lang="de-DE" sz="1200" kern="1200" dirty="0" err="1">
                <a:solidFill>
                  <a:schemeClr val="tx1"/>
                </a:solidFill>
                <a:effectLst/>
                <a:latin typeface="+mn-lt"/>
                <a:ea typeface="+mn-ea"/>
                <a:cs typeface="+mn-cs"/>
              </a:rPr>
              <a:t>stádiumú</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daganatos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beteget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vontak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be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akik</a:t>
            </a:r>
            <a:r>
              <a:rPr lang="de-DE" sz="1200" kern="1200" dirty="0">
                <a:solidFill>
                  <a:schemeClr val="tx1"/>
                </a:solidFill>
                <a:effectLst/>
                <a:latin typeface="+mn-lt"/>
                <a:ea typeface="+mn-ea"/>
                <a:cs typeface="+mn-cs"/>
              </a:rPr>
              <a:t> </a:t>
            </a:r>
          </a:p>
          <a:p>
            <a:r>
              <a:rPr lang="de-DE" sz="1200" kern="1200" dirty="0" err="1">
                <a:solidFill>
                  <a:schemeClr val="tx1"/>
                </a:solidFill>
                <a:effectLst/>
                <a:latin typeface="+mn-lt"/>
                <a:ea typeface="+mn-ea"/>
                <a:cs typeface="+mn-cs"/>
              </a:rPr>
              <a:t>konvencionális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terápiák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t>
            </a:r>
            <a:r>
              <a:rPr lang="de-DE" sz="1200" kern="1200" dirty="0">
                <a:solidFill>
                  <a:schemeClr val="tx1"/>
                </a:solidFill>
                <a:effectLst/>
                <a:latin typeface="+mn-lt"/>
                <a:ea typeface="+mn-ea"/>
                <a:cs typeface="+mn-cs"/>
              </a:rPr>
              <a:t> = 200), </a:t>
            </a:r>
          </a:p>
          <a:p>
            <a:r>
              <a:rPr lang="de-DE" sz="1200" kern="1200" dirty="0" err="1">
                <a:solidFill>
                  <a:schemeClr val="tx1"/>
                </a:solidFill>
                <a:effectLst/>
                <a:latin typeface="+mn-lt"/>
                <a:ea typeface="+mn-ea"/>
                <a:cs typeface="+mn-cs"/>
              </a:rPr>
              <a:t>konvencionális</a:t>
            </a:r>
            <a:r>
              <a:rPr lang="de-DE" sz="1200" kern="1200" dirty="0">
                <a:solidFill>
                  <a:schemeClr val="tx1"/>
                </a:solidFill>
                <a:effectLst/>
                <a:latin typeface="+mn-lt"/>
                <a:ea typeface="+mn-ea"/>
                <a:cs typeface="+mn-cs"/>
              </a:rPr>
              <a:t> + </a:t>
            </a:r>
            <a:r>
              <a:rPr lang="de-DE" sz="1200" kern="1200" dirty="0" err="1">
                <a:solidFill>
                  <a:schemeClr val="tx1"/>
                </a:solidFill>
                <a:effectLst/>
                <a:latin typeface="+mn-lt"/>
                <a:ea typeface="+mn-ea"/>
                <a:cs typeface="+mn-cs"/>
              </a:rPr>
              <a:t>klasszikus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homeopátiás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terápia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t>
            </a:r>
            <a:r>
              <a:rPr lang="de-DE" sz="1200" kern="1200" dirty="0">
                <a:solidFill>
                  <a:schemeClr val="tx1"/>
                </a:solidFill>
                <a:effectLst/>
                <a:latin typeface="+mn-lt"/>
                <a:ea typeface="+mn-ea"/>
                <a:cs typeface="+mn-cs"/>
              </a:rPr>
              <a:t> = 210). </a:t>
            </a:r>
          </a:p>
          <a:p>
            <a:endParaRPr lang="de-DE" sz="1200" kern="1200" dirty="0">
              <a:solidFill>
                <a:schemeClr val="tx1"/>
              </a:solidFill>
              <a:effectLst/>
              <a:latin typeface="+mn-lt"/>
              <a:ea typeface="+mn-ea"/>
              <a:cs typeface="+mn-cs"/>
            </a:endParaRPr>
          </a:p>
          <a:p>
            <a:pPr marL="171450" indent="-171450">
              <a:buFont typeface="Arial"/>
              <a:buChar char="•"/>
            </a:pPr>
            <a:r>
              <a:rPr lang="de-DE" sz="1200" kern="1200" dirty="0" err="1">
                <a:solidFill>
                  <a:schemeClr val="tx1"/>
                </a:solidFill>
                <a:effectLst/>
                <a:latin typeface="+mn-lt"/>
                <a:ea typeface="+mn-ea"/>
                <a:cs typeface="+mn-cs"/>
              </a:rPr>
              <a:t>változás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általános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egészségi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állapotban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életminőségben</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beteg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értékelése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alapján</a:t>
            </a:r>
            <a:r>
              <a:rPr lang="de-DE" sz="1200" kern="1200" dirty="0">
                <a:solidFill>
                  <a:schemeClr val="tx1"/>
                </a:solidFill>
                <a:effectLst/>
                <a:latin typeface="+mn-lt"/>
                <a:ea typeface="+mn-ea"/>
                <a:cs typeface="+mn-cs"/>
              </a:rPr>
              <a:t>, EORTC-QLQ-C30 (0-100)</a:t>
            </a:r>
          </a:p>
          <a:p>
            <a:pPr marL="171450" indent="-171450">
              <a:buFont typeface="Arial"/>
              <a:buChar char="•"/>
            </a:pPr>
            <a:r>
              <a:rPr lang="de-DE" sz="1200" kern="1200" dirty="0" err="1">
                <a:solidFill>
                  <a:schemeClr val="tx1"/>
                </a:solidFill>
                <a:effectLst/>
                <a:latin typeface="+mn-lt"/>
                <a:ea typeface="+mn-ea"/>
                <a:cs typeface="+mn-cs"/>
              </a:rPr>
              <a:t>változás</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szubjektív</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jóllétben</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beteg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értékelése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alapján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vizuális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analóg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skála</a:t>
            </a:r>
            <a:r>
              <a:rPr lang="de-DE" sz="1200" kern="1200" dirty="0">
                <a:solidFill>
                  <a:schemeClr val="tx1"/>
                </a:solidFill>
                <a:effectLst/>
                <a:latin typeface="+mn-lt"/>
                <a:ea typeface="+mn-ea"/>
                <a:cs typeface="+mn-cs"/>
              </a:rPr>
              <a:t>, VAS (0-100)</a:t>
            </a:r>
            <a:r>
              <a:rPr lang="de-DE" dirty="0">
                <a:effectLst/>
              </a:rPr>
              <a:t> </a:t>
            </a:r>
            <a:endParaRPr lang="de-DE" sz="1200" kern="1200" dirty="0">
              <a:solidFill>
                <a:schemeClr val="tx1"/>
              </a:solidFill>
              <a:effectLst/>
              <a:latin typeface="+mn-lt"/>
              <a:ea typeface="+mn-ea"/>
              <a:cs typeface="+mn-cs"/>
            </a:endParaRPr>
          </a:p>
          <a:p>
            <a:pPr marL="171450" indent="-171450">
              <a:buFont typeface="Arial"/>
              <a:buChar char="•"/>
            </a:pP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első</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vizitkor</a:t>
            </a:r>
            <a:r>
              <a:rPr lang="de-DE" sz="1200" kern="1200" dirty="0">
                <a:solidFill>
                  <a:schemeClr val="tx1"/>
                </a:solidFill>
                <a:effectLst/>
                <a:latin typeface="+mn-lt"/>
                <a:ea typeface="+mn-ea"/>
                <a:cs typeface="+mn-cs"/>
              </a:rPr>
              <a:t> t0</a:t>
            </a:r>
          </a:p>
          <a:p>
            <a:pPr marL="171450" indent="-171450">
              <a:buFont typeface="Arial"/>
              <a:buChar char="•"/>
            </a:pPr>
            <a:r>
              <a:rPr lang="de-DE" sz="1200" kern="1200" dirty="0">
                <a:solidFill>
                  <a:schemeClr val="tx1"/>
                </a:solidFill>
                <a:effectLst/>
                <a:latin typeface="+mn-lt"/>
                <a:ea typeface="+mn-ea"/>
                <a:cs typeface="+mn-cs"/>
              </a:rPr>
              <a:t>4 </a:t>
            </a:r>
            <a:r>
              <a:rPr lang="de-DE" sz="1200" kern="1200" dirty="0" err="1">
                <a:solidFill>
                  <a:schemeClr val="tx1"/>
                </a:solidFill>
                <a:effectLst/>
                <a:latin typeface="+mn-lt"/>
                <a:ea typeface="+mn-ea"/>
                <a:cs typeface="+mn-cs"/>
              </a:rPr>
              <a:t>hónap</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elteltével</a:t>
            </a:r>
            <a:r>
              <a:rPr lang="de-DE" sz="1200" kern="1200" dirty="0">
                <a:solidFill>
                  <a:schemeClr val="tx1"/>
                </a:solidFill>
                <a:effectLst/>
                <a:latin typeface="+mn-lt"/>
                <a:ea typeface="+mn-ea"/>
                <a:cs typeface="+mn-cs"/>
              </a:rPr>
              <a:t>  t2</a:t>
            </a:r>
            <a:r>
              <a:rPr lang="de-DE" dirty="0">
                <a:effectLst/>
              </a:rPr>
              <a:t> (</a:t>
            </a:r>
            <a:r>
              <a:rPr lang="de-DE" sz="1200" kern="1200" dirty="0" err="1">
                <a:solidFill>
                  <a:schemeClr val="tx1"/>
                </a:solidFill>
                <a:effectLst/>
                <a:latin typeface="+mn-lt"/>
                <a:ea typeface="+mn-ea"/>
                <a:cs typeface="+mn-cs"/>
              </a:rPr>
              <a:t>összesen</a:t>
            </a:r>
            <a:r>
              <a:rPr lang="de-DE" sz="1200" kern="1200" dirty="0">
                <a:solidFill>
                  <a:schemeClr val="tx1"/>
                </a:solidFill>
                <a:effectLst/>
                <a:latin typeface="+mn-lt"/>
                <a:ea typeface="+mn-ea"/>
                <a:cs typeface="+mn-cs"/>
              </a:rPr>
              <a:t> 3 </a:t>
            </a:r>
            <a:r>
              <a:rPr lang="de-DE" sz="1200" kern="1200" dirty="0" err="1">
                <a:solidFill>
                  <a:schemeClr val="tx1"/>
                </a:solidFill>
                <a:effectLst/>
                <a:latin typeface="+mn-lt"/>
                <a:ea typeface="+mn-ea"/>
                <a:cs typeface="+mn-cs"/>
              </a:rPr>
              <a:t>vizit</a:t>
            </a:r>
            <a:r>
              <a:rPr lang="de-DE" sz="1200" kern="1200" dirty="0">
                <a:solidFill>
                  <a:schemeClr val="tx1"/>
                </a:solidFill>
                <a:effectLst/>
                <a:latin typeface="+mn-lt"/>
                <a:ea typeface="+mn-ea"/>
                <a:cs typeface="+mn-cs"/>
              </a:rPr>
              <a:t>)</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a </a:t>
            </a:r>
            <a:r>
              <a:rPr lang="de-DE" sz="1200" kern="1200" dirty="0" err="1">
                <a:solidFill>
                  <a:schemeClr val="tx1"/>
                </a:solidFill>
                <a:effectLst/>
                <a:latin typeface="+mn-lt"/>
                <a:ea typeface="+mn-ea"/>
                <a:cs typeface="+mn-cs"/>
              </a:rPr>
              <a:t>betegek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életminősége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szubjektív</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jólléte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szignifikánsan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nagyobb</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mértékben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javult</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konvencionális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terápia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klasszikus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klasszikus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homeopátiás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kezelés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kombinációjának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hatására</a:t>
            </a:r>
            <a:r>
              <a:rPr lang="de-DE" sz="1200" kern="1200" dirty="0">
                <a:solidFill>
                  <a:schemeClr val="tx1"/>
                </a:solidFill>
                <a:effectLst/>
                <a:latin typeface="+mn-lt"/>
                <a:ea typeface="+mn-ea"/>
                <a:cs typeface="+mn-cs"/>
              </a:rPr>
              <a:t>, mint a </a:t>
            </a:r>
            <a:r>
              <a:rPr lang="de-DE" sz="1200" kern="1200" dirty="0" err="1">
                <a:solidFill>
                  <a:schemeClr val="tx1"/>
                </a:solidFill>
                <a:effectLst/>
                <a:latin typeface="+mn-lt"/>
                <a:ea typeface="+mn-ea"/>
                <a:cs typeface="+mn-cs"/>
              </a:rPr>
              <a:t>konvencionális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kezelés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egyedüli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alkalmazása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mellett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első</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harmadik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vizit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között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kb</a:t>
            </a:r>
            <a:r>
              <a:rPr lang="de-DE" sz="1200" kern="1200" dirty="0">
                <a:solidFill>
                  <a:schemeClr val="tx1"/>
                </a:solidFill>
                <a:effectLst/>
                <a:latin typeface="+mn-lt"/>
                <a:ea typeface="+mn-ea"/>
                <a:cs typeface="+mn-cs"/>
              </a:rPr>
              <a:t>. 4 </a:t>
            </a:r>
            <a:r>
              <a:rPr lang="de-DE" sz="1200" kern="1200" dirty="0" err="1">
                <a:solidFill>
                  <a:schemeClr val="tx1"/>
                </a:solidFill>
                <a:effectLst/>
                <a:latin typeface="+mn-lt"/>
                <a:ea typeface="+mn-ea"/>
                <a:cs typeface="+mn-cs"/>
              </a:rPr>
              <a:t>hónap</a:t>
            </a:r>
            <a:r>
              <a:rPr lang="de-DE" sz="1200" kern="1200" dirty="0">
                <a:solidFill>
                  <a:schemeClr val="tx1"/>
                </a:solidFill>
                <a:effectLst/>
                <a:latin typeface="+mn-lt"/>
                <a:ea typeface="+mn-ea"/>
                <a:cs typeface="+mn-cs"/>
              </a:rPr>
              <a:t>)</a:t>
            </a:r>
          </a:p>
          <a:p>
            <a:endParaRPr lang="de-DE" sz="1200" kern="1200" dirty="0">
              <a:solidFill>
                <a:schemeClr val="tx1"/>
              </a:solidFill>
              <a:effectLst/>
              <a:latin typeface="+mn-lt"/>
              <a:ea typeface="+mn-ea"/>
              <a:cs typeface="+mn-cs"/>
            </a:endParaRPr>
          </a:p>
          <a:p>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általános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egészségi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állapot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változása</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konvencionális</a:t>
            </a:r>
            <a:r>
              <a:rPr lang="de-DE" sz="1200" kern="1200" dirty="0">
                <a:solidFill>
                  <a:schemeClr val="tx1"/>
                </a:solidFill>
                <a:effectLst/>
                <a:latin typeface="+mn-lt"/>
                <a:ea typeface="+mn-ea"/>
                <a:cs typeface="+mn-cs"/>
              </a:rPr>
              <a:t> + </a:t>
            </a:r>
            <a:r>
              <a:rPr lang="de-DE" sz="1200" kern="1200" dirty="0" err="1">
                <a:solidFill>
                  <a:schemeClr val="tx1"/>
                </a:solidFill>
                <a:effectLst/>
                <a:latin typeface="+mn-lt"/>
                <a:ea typeface="+mn-ea"/>
                <a:cs typeface="+mn-cs"/>
              </a:rPr>
              <a:t>homeopátiás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csoportban</a:t>
            </a:r>
            <a:r>
              <a:rPr lang="de-DE" sz="1200" kern="1200" dirty="0">
                <a:solidFill>
                  <a:schemeClr val="tx1"/>
                </a:solidFill>
                <a:effectLst/>
                <a:latin typeface="+mn-lt"/>
                <a:ea typeface="+mn-ea"/>
                <a:cs typeface="+mn-cs"/>
              </a:rPr>
              <a:t> 7,7 (95% CI 2,3—13,0, p = 0.005) </a:t>
            </a:r>
            <a:r>
              <a:rPr lang="de-DE" sz="1200" kern="1200" dirty="0" err="1">
                <a:solidFill>
                  <a:schemeClr val="tx1"/>
                </a:solidFill>
                <a:effectLst/>
                <a:latin typeface="+mn-lt"/>
                <a:ea typeface="+mn-ea"/>
                <a:cs typeface="+mn-cs"/>
              </a:rPr>
              <a:t>ponttal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nagyobb</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volt</a:t>
            </a:r>
            <a:r>
              <a:rPr lang="de-DE" sz="1200" kern="1200" dirty="0">
                <a:solidFill>
                  <a:schemeClr val="tx1"/>
                </a:solidFill>
                <a:effectLst/>
                <a:latin typeface="+mn-lt"/>
                <a:ea typeface="+mn-ea"/>
                <a:cs typeface="+mn-cs"/>
              </a:rPr>
              <a:t>, mint a </a:t>
            </a:r>
            <a:r>
              <a:rPr lang="de-DE" sz="1200" kern="1200" dirty="0" err="1">
                <a:solidFill>
                  <a:schemeClr val="tx1"/>
                </a:solidFill>
                <a:effectLst/>
                <a:latin typeface="+mn-lt"/>
                <a:ea typeface="+mn-ea"/>
                <a:cs typeface="+mn-cs"/>
              </a:rPr>
              <a:t>konvencionális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csoportban</a:t>
            </a:r>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a </a:t>
            </a:r>
            <a:r>
              <a:rPr lang="de-DE" sz="1200" kern="1200" dirty="0" err="1">
                <a:solidFill>
                  <a:schemeClr val="tx1"/>
                </a:solidFill>
                <a:effectLst/>
                <a:latin typeface="+mn-lt"/>
                <a:ea typeface="+mn-ea"/>
                <a:cs typeface="+mn-cs"/>
              </a:rPr>
              <a:t>szubjektív</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jóllét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változása</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konvencionális</a:t>
            </a:r>
            <a:r>
              <a:rPr lang="de-DE" sz="1200" kern="1200" dirty="0">
                <a:solidFill>
                  <a:schemeClr val="tx1"/>
                </a:solidFill>
                <a:effectLst/>
                <a:latin typeface="+mn-lt"/>
                <a:ea typeface="+mn-ea"/>
                <a:cs typeface="+mn-cs"/>
              </a:rPr>
              <a:t> + </a:t>
            </a:r>
            <a:r>
              <a:rPr lang="de-DE" sz="1200" kern="1200" dirty="0" err="1">
                <a:solidFill>
                  <a:schemeClr val="tx1"/>
                </a:solidFill>
                <a:effectLst/>
                <a:latin typeface="+mn-lt"/>
                <a:ea typeface="+mn-ea"/>
                <a:cs typeface="+mn-cs"/>
              </a:rPr>
              <a:t>homeopátiás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csoportban</a:t>
            </a:r>
            <a:r>
              <a:rPr lang="de-DE" sz="1200" kern="1200" dirty="0">
                <a:solidFill>
                  <a:schemeClr val="tx1"/>
                </a:solidFill>
                <a:effectLst/>
                <a:latin typeface="+mn-lt"/>
                <a:ea typeface="+mn-ea"/>
                <a:cs typeface="+mn-cs"/>
              </a:rPr>
              <a:t> 14,7 (95% CI 8,5—21,0, p &lt; 0,001) </a:t>
            </a:r>
            <a:r>
              <a:rPr lang="de-DE" sz="1200" kern="1200" dirty="0" err="1">
                <a:solidFill>
                  <a:schemeClr val="tx1"/>
                </a:solidFill>
                <a:effectLst/>
                <a:latin typeface="+mn-lt"/>
                <a:ea typeface="+mn-ea"/>
                <a:cs typeface="+mn-cs"/>
              </a:rPr>
              <a:t>ponttal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ugyancsak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nagyobb</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volt</a:t>
            </a:r>
            <a:r>
              <a:rPr lang="de-DE" sz="1200" kern="1200" dirty="0">
                <a:solidFill>
                  <a:schemeClr val="tx1"/>
                </a:solidFill>
                <a:effectLst/>
                <a:latin typeface="+mn-lt"/>
                <a:ea typeface="+mn-ea"/>
                <a:cs typeface="+mn-cs"/>
              </a:rPr>
              <a:t>, mint a </a:t>
            </a:r>
            <a:r>
              <a:rPr lang="de-DE" sz="1200" kern="1200" dirty="0" err="1">
                <a:solidFill>
                  <a:schemeClr val="tx1"/>
                </a:solidFill>
                <a:effectLst/>
                <a:latin typeface="+mn-lt"/>
                <a:ea typeface="+mn-ea"/>
                <a:cs typeface="+mn-cs"/>
              </a:rPr>
              <a:t>konvencionális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csoportban</a:t>
            </a:r>
            <a:r>
              <a:rPr lang="de-DE" dirty="0">
                <a:effectLst/>
              </a:rPr>
              <a:t> </a:t>
            </a:r>
          </a:p>
          <a:p>
            <a:endParaRPr lang="de-DE" dirty="0">
              <a:effectLst/>
            </a:endParaRPr>
          </a:p>
          <a:p>
            <a:r>
              <a:rPr lang="de-DE" sz="1200" kern="1200" dirty="0">
                <a:solidFill>
                  <a:schemeClr val="tx1"/>
                </a:solidFill>
                <a:effectLst/>
                <a:latin typeface="+mn-lt"/>
                <a:ea typeface="+mn-ea"/>
                <a:cs typeface="+mn-cs"/>
              </a:rPr>
              <a:t>A H </a:t>
            </a:r>
            <a:r>
              <a:rPr lang="de-DE" sz="1200" kern="1200" dirty="0" err="1">
                <a:solidFill>
                  <a:schemeClr val="tx1"/>
                </a:solidFill>
                <a:effectLst/>
                <a:latin typeface="+mn-lt"/>
                <a:ea typeface="+mn-ea"/>
                <a:cs typeface="+mn-cs"/>
              </a:rPr>
              <a:t>csoportban</a:t>
            </a:r>
            <a:r>
              <a:rPr lang="de-DE" sz="1200" kern="1200" dirty="0">
                <a:solidFill>
                  <a:schemeClr val="tx1"/>
                </a:solidFill>
                <a:effectLst/>
                <a:latin typeface="+mn-lt"/>
                <a:ea typeface="+mn-ea"/>
                <a:cs typeface="+mn-cs"/>
              </a:rPr>
              <a:t> 10,6 (95% CI 5,3—15,9, p &lt; 0,001) </a:t>
            </a:r>
            <a:r>
              <a:rPr lang="de-DE" sz="1200" kern="1200" dirty="0" err="1">
                <a:solidFill>
                  <a:schemeClr val="tx1"/>
                </a:solidFill>
                <a:effectLst/>
                <a:latin typeface="+mn-lt"/>
                <a:ea typeface="+mn-ea"/>
                <a:cs typeface="+mn-cs"/>
              </a:rPr>
              <a:t>pontos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javulást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tapasztaltak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általános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életminőségben</a:t>
            </a:r>
            <a:r>
              <a:rPr lang="de-DE" sz="1200" kern="1200" dirty="0">
                <a:solidFill>
                  <a:schemeClr val="tx1"/>
                </a:solidFill>
                <a:effectLst/>
                <a:latin typeface="+mn-lt"/>
                <a:ea typeface="+mn-ea"/>
                <a:cs typeface="+mn-cs"/>
              </a:rPr>
              <a:t>, 20,9 (95% CI 15,6—26,2, p &lt; 0,001) </a:t>
            </a:r>
            <a:r>
              <a:rPr lang="de-DE" sz="1200" kern="1200" dirty="0" err="1">
                <a:solidFill>
                  <a:schemeClr val="tx1"/>
                </a:solidFill>
                <a:effectLst/>
                <a:latin typeface="+mn-lt"/>
                <a:ea typeface="+mn-ea"/>
                <a:cs typeface="+mn-cs"/>
              </a:rPr>
              <a:t>pontos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javulást</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szubjektív</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jóllétben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Mindkét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eredmény</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szignifikáns</a:t>
            </a:r>
            <a:r>
              <a:rPr lang="de-DE" sz="1200" kern="1200" dirty="0">
                <a:solidFill>
                  <a:schemeClr val="tx1"/>
                </a:solidFill>
                <a:effectLst/>
                <a:latin typeface="+mn-lt"/>
                <a:ea typeface="+mn-ea"/>
                <a:cs typeface="+mn-cs"/>
              </a:rPr>
              <a:t>.</a:t>
            </a:r>
            <a:br>
              <a:rPr lang="de-DE" sz="1200" kern="1200" dirty="0">
                <a:solidFill>
                  <a:schemeClr val="tx1"/>
                </a:solidFill>
                <a:effectLst/>
                <a:latin typeface="+mn-lt"/>
                <a:ea typeface="+mn-ea"/>
                <a:cs typeface="+mn-cs"/>
              </a:rPr>
            </a:br>
            <a:r>
              <a:rPr lang="de-DE" sz="1200" kern="1200" dirty="0" err="1">
                <a:solidFill>
                  <a:schemeClr val="tx1"/>
                </a:solidFill>
                <a:effectLst/>
                <a:latin typeface="+mn-lt"/>
                <a:ea typeface="+mn-ea"/>
                <a:cs typeface="+mn-cs"/>
              </a:rPr>
              <a:t>Jelentős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szignifikáns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javulást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figyeltek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meg</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funkciókban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szerepek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kognitív</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társadalmi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emocionális</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fáradtság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ugyancsak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szignifikánsan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csökkent</a:t>
            </a:r>
            <a:r>
              <a:rPr lang="de-DE" sz="1200" kern="1200" dirty="0">
                <a:solidFill>
                  <a:schemeClr val="tx1"/>
                </a:solidFill>
                <a:effectLst/>
                <a:latin typeface="+mn-lt"/>
                <a:ea typeface="+mn-ea"/>
                <a:cs typeface="+mn-cs"/>
              </a:rPr>
              <a:t> (p ≤ 0.001).</a:t>
            </a:r>
            <a:r>
              <a:rPr lang="de-DE" dirty="0">
                <a:effectLst/>
              </a:rPr>
              <a:t> </a:t>
            </a:r>
          </a:p>
          <a:p>
            <a:endParaRPr lang="en-US" dirty="0"/>
          </a:p>
          <a:p>
            <a:r>
              <a:rPr lang="de-DE" sz="1200" kern="1200" dirty="0">
                <a:solidFill>
                  <a:schemeClr val="tx1"/>
                </a:solidFill>
                <a:effectLst/>
                <a:latin typeface="+mn-lt"/>
                <a:ea typeface="+mn-ea"/>
                <a:cs typeface="+mn-cs"/>
              </a:rPr>
              <a:t>A C </a:t>
            </a:r>
            <a:r>
              <a:rPr lang="de-DE" sz="1200" kern="1200" dirty="0" err="1">
                <a:solidFill>
                  <a:schemeClr val="tx1"/>
                </a:solidFill>
                <a:effectLst/>
                <a:latin typeface="+mn-lt"/>
                <a:ea typeface="+mn-ea"/>
                <a:cs typeface="+mn-cs"/>
              </a:rPr>
              <a:t>csoportban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általános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életminőség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nem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változott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szignifikánsan</a:t>
            </a:r>
            <a:r>
              <a:rPr lang="de-DE" sz="1200" kern="1200" dirty="0">
                <a:solidFill>
                  <a:schemeClr val="tx1"/>
                </a:solidFill>
                <a:effectLst/>
                <a:latin typeface="+mn-lt"/>
                <a:ea typeface="+mn-ea"/>
                <a:cs typeface="+mn-cs"/>
              </a:rPr>
              <a:t> (3,0; 95% CI 2,5—8,4, p = 0.288), </a:t>
            </a:r>
            <a:r>
              <a:rPr lang="de-DE" sz="1200" kern="1200" dirty="0" err="1">
                <a:solidFill>
                  <a:schemeClr val="tx1"/>
                </a:solidFill>
                <a:effectLst/>
                <a:latin typeface="+mn-lt"/>
                <a:ea typeface="+mn-ea"/>
                <a:cs typeface="+mn-cs"/>
              </a:rPr>
              <a:t>míg</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szubjektív</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életminőségben</a:t>
            </a:r>
            <a:r>
              <a:rPr lang="de-DE" sz="1200" kern="1200" dirty="0">
                <a:solidFill>
                  <a:schemeClr val="tx1"/>
                </a:solidFill>
                <a:effectLst/>
                <a:latin typeface="+mn-lt"/>
                <a:ea typeface="+mn-ea"/>
                <a:cs typeface="+mn-cs"/>
              </a:rPr>
              <a:t> 6,1 (95% CI 0.3—11.9, p = 0.039) </a:t>
            </a:r>
            <a:r>
              <a:rPr lang="de-DE" sz="1200" kern="1200" dirty="0" err="1">
                <a:solidFill>
                  <a:schemeClr val="tx1"/>
                </a:solidFill>
                <a:effectLst/>
                <a:latin typeface="+mn-lt"/>
                <a:ea typeface="+mn-ea"/>
                <a:cs typeface="+mn-cs"/>
              </a:rPr>
              <a:t>pontos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szignifikáns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javulást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figyeltek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meg</a:t>
            </a:r>
            <a:r>
              <a:rPr lang="de-DE" sz="1200" kern="1200" dirty="0">
                <a:solidFill>
                  <a:schemeClr val="tx1"/>
                </a:solidFill>
                <a:effectLst/>
                <a:latin typeface="+mn-lt"/>
                <a:ea typeface="+mn-ea"/>
                <a:cs typeface="+mn-cs"/>
              </a:rPr>
              <a:t>.</a:t>
            </a:r>
            <a:br>
              <a:rPr lang="de-DE" sz="1200" kern="1200" dirty="0">
                <a:solidFill>
                  <a:schemeClr val="tx1"/>
                </a:solidFill>
                <a:effectLst/>
                <a:latin typeface="+mn-lt"/>
                <a:ea typeface="+mn-ea"/>
                <a:cs typeface="+mn-cs"/>
              </a:rPr>
            </a:br>
            <a:r>
              <a:rPr lang="de-DE" sz="1200" kern="1200" dirty="0">
                <a:solidFill>
                  <a:schemeClr val="tx1"/>
                </a:solidFill>
                <a:effectLst/>
                <a:latin typeface="+mn-lt"/>
                <a:ea typeface="+mn-ea"/>
                <a:cs typeface="+mn-cs"/>
              </a:rPr>
              <a:t>A </a:t>
            </a:r>
            <a:r>
              <a:rPr lang="de-DE" sz="1200" kern="1200" dirty="0" err="1">
                <a:solidFill>
                  <a:schemeClr val="tx1"/>
                </a:solidFill>
                <a:effectLst/>
                <a:latin typeface="+mn-lt"/>
                <a:ea typeface="+mn-ea"/>
                <a:cs typeface="+mn-cs"/>
              </a:rPr>
              <a:t>fizikai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funkciók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szignifikánsan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romlottak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akárcsak</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hányinger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hasmenés</a:t>
            </a:r>
            <a:r>
              <a:rPr lang="de-DE" sz="1200" kern="1200" dirty="0">
                <a:solidFill>
                  <a:schemeClr val="tx1"/>
                </a:solidFill>
                <a:effectLst/>
                <a:latin typeface="+mn-lt"/>
                <a:ea typeface="+mn-ea"/>
                <a:cs typeface="+mn-cs"/>
              </a:rPr>
              <a:t>.</a:t>
            </a:r>
            <a:r>
              <a:rPr lang="de-DE" dirty="0">
                <a:effectLst/>
              </a:rPr>
              <a:t> </a:t>
            </a:r>
            <a:endParaRPr lang="en-US" dirty="0"/>
          </a:p>
        </p:txBody>
      </p:sp>
      <p:sp>
        <p:nvSpPr>
          <p:cNvPr id="4" name="Slide Number Placeholder 3"/>
          <p:cNvSpPr>
            <a:spLocks noGrp="1"/>
          </p:cNvSpPr>
          <p:nvPr>
            <p:ph type="sldNum" sz="quarter" idx="10"/>
          </p:nvPr>
        </p:nvSpPr>
        <p:spPr/>
        <p:txBody>
          <a:bodyPr/>
          <a:lstStyle/>
          <a:p>
            <a:fld id="{54058006-C20F-CE40-901C-FDB6622E8793}" type="slidenum">
              <a:rPr lang="en-US" smtClean="0"/>
              <a:t>8</a:t>
            </a:fld>
            <a:endParaRPr lang="en-US"/>
          </a:p>
        </p:txBody>
      </p:sp>
    </p:spTree>
    <p:extLst>
      <p:ext uri="{BB962C8B-B14F-4D97-AF65-F5344CB8AC3E}">
        <p14:creationId xmlns:p14="http://schemas.microsoft.com/office/powerpoint/2010/main" val="127867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A </a:t>
            </a:r>
            <a:r>
              <a:rPr lang="de-DE" sz="1200" kern="1200" dirty="0" err="1">
                <a:solidFill>
                  <a:schemeClr val="tx1"/>
                </a:solidFill>
                <a:effectLst/>
                <a:latin typeface="+mn-lt"/>
                <a:ea typeface="+mn-ea"/>
                <a:cs typeface="+mn-cs"/>
              </a:rPr>
              <a:t>posztmenopauzában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lévő</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nők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mellrák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eseteinek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nagy</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része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hormonreceptor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pozitív</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ezeknek</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nőknek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tipikusan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aromatáz-inhibitort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írnák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fel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adjuváns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kezelés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részeként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Azonban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ezek</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gyógyszerek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gyakran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ízületi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fájdalmat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okoznak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ami</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kezelés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felfüggesztéséhez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vezethet</a:t>
            </a:r>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a Ruta </a:t>
            </a:r>
            <a:r>
              <a:rPr lang="de-DE" sz="1200" kern="1200" dirty="0" err="1">
                <a:solidFill>
                  <a:schemeClr val="tx1"/>
                </a:solidFill>
                <a:effectLst/>
                <a:latin typeface="+mn-lt"/>
                <a:ea typeface="+mn-ea"/>
                <a:cs typeface="+mn-cs"/>
              </a:rPr>
              <a:t>graveolens</a:t>
            </a:r>
            <a:r>
              <a:rPr lang="de-DE" sz="1200" kern="1200" dirty="0">
                <a:solidFill>
                  <a:schemeClr val="tx1"/>
                </a:solidFill>
                <a:effectLst/>
                <a:latin typeface="+mn-lt"/>
                <a:ea typeface="+mn-ea"/>
                <a:cs typeface="+mn-cs"/>
              </a:rPr>
              <a:t> 5CH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 Rhus </a:t>
            </a:r>
            <a:r>
              <a:rPr lang="de-DE" sz="1200" kern="1200" dirty="0" err="1">
                <a:solidFill>
                  <a:schemeClr val="tx1"/>
                </a:solidFill>
                <a:effectLst/>
                <a:latin typeface="+mn-lt"/>
                <a:ea typeface="+mn-ea"/>
                <a:cs typeface="+mn-cs"/>
              </a:rPr>
              <a:t>toxicodendron</a:t>
            </a:r>
            <a:r>
              <a:rPr lang="de-DE" sz="1200" kern="1200" dirty="0">
                <a:solidFill>
                  <a:schemeClr val="tx1"/>
                </a:solidFill>
                <a:effectLst/>
                <a:latin typeface="+mn-lt"/>
                <a:ea typeface="+mn-ea"/>
                <a:cs typeface="+mn-cs"/>
              </a:rPr>
              <a:t> 9CH </a:t>
            </a:r>
            <a:r>
              <a:rPr lang="de-DE" sz="1200" kern="1200" dirty="0" err="1">
                <a:solidFill>
                  <a:schemeClr val="tx1"/>
                </a:solidFill>
                <a:effectLst/>
                <a:latin typeface="+mn-lt"/>
                <a:ea typeface="+mn-ea"/>
                <a:cs typeface="+mn-cs"/>
              </a:rPr>
              <a:t>hatása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ízületi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fájdalomra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merevségre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aromatáz-inhibitorokkal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kezelt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emlőrákos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nők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esetében</a:t>
            </a:r>
            <a:r>
              <a:rPr lang="de-DE" sz="1200" kern="1200" dirty="0">
                <a:solidFill>
                  <a:schemeClr val="tx1"/>
                </a:solidFill>
                <a:effectLst/>
                <a:latin typeface="+mn-lt"/>
                <a:ea typeface="+mn-ea"/>
                <a:cs typeface="+mn-cs"/>
              </a:rPr>
              <a:t> </a:t>
            </a:r>
          </a:p>
          <a:p>
            <a:r>
              <a:rPr lang="de-DE" sz="1200" kern="1200" dirty="0" err="1">
                <a:solidFill>
                  <a:schemeClr val="tx1"/>
                </a:solidFill>
                <a:effectLst/>
                <a:latin typeface="+mn-lt"/>
                <a:ea typeface="+mn-ea"/>
                <a:cs typeface="+mn-cs"/>
              </a:rPr>
              <a:t>két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centrumban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végzett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megfigyeléses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kohorszvizsgálatban</a:t>
            </a:r>
            <a:r>
              <a:rPr lang="de-DE" sz="1200" kern="1200" dirty="0">
                <a:solidFill>
                  <a:schemeClr val="tx1"/>
                </a:solidFill>
                <a:effectLst/>
                <a:latin typeface="+mn-lt"/>
                <a:ea typeface="+mn-ea"/>
                <a:cs typeface="+mn-cs"/>
              </a:rPr>
              <a:t> </a:t>
            </a:r>
          </a:p>
          <a:p>
            <a:endParaRPr lang="de-DE" sz="1200" kern="1200" dirty="0">
              <a:solidFill>
                <a:schemeClr val="tx1"/>
              </a:solidFill>
              <a:effectLst/>
              <a:latin typeface="+mn-lt"/>
              <a:ea typeface="+mn-ea"/>
              <a:cs typeface="+mn-cs"/>
            </a:endParaRPr>
          </a:p>
          <a:p>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egyik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központban</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résztvevők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mindkét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homeopátiás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gyógyszerből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naponta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kétszer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kaptak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aromatázinhibitor-terápia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megkezdése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előtt</a:t>
            </a:r>
            <a:r>
              <a:rPr lang="de-DE" sz="1200" kern="1200" dirty="0">
                <a:solidFill>
                  <a:schemeClr val="tx1"/>
                </a:solidFill>
                <a:effectLst/>
                <a:latin typeface="+mn-lt"/>
                <a:ea typeface="+mn-ea"/>
                <a:cs typeface="+mn-cs"/>
              </a:rPr>
              <a:t> 7 </a:t>
            </a:r>
            <a:r>
              <a:rPr lang="de-DE" sz="1200" kern="1200" dirty="0" err="1">
                <a:solidFill>
                  <a:schemeClr val="tx1"/>
                </a:solidFill>
                <a:effectLst/>
                <a:latin typeface="+mn-lt"/>
                <a:ea typeface="+mn-ea"/>
                <a:cs typeface="+mn-cs"/>
              </a:rPr>
              <a:t>napig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t>
            </a:r>
            <a:r>
              <a:rPr lang="de-DE" sz="1200" kern="1200" dirty="0">
                <a:solidFill>
                  <a:schemeClr val="tx1"/>
                </a:solidFill>
                <a:effectLst/>
                <a:latin typeface="+mn-lt"/>
                <a:ea typeface="+mn-ea"/>
                <a:cs typeface="+mn-cs"/>
              </a:rPr>
              <a:t>=20), </a:t>
            </a:r>
          </a:p>
          <a:p>
            <a:r>
              <a:rPr lang="de-DE" sz="1200" kern="1200" dirty="0">
                <a:solidFill>
                  <a:schemeClr val="tx1"/>
                </a:solidFill>
                <a:effectLst/>
                <a:latin typeface="+mn-lt"/>
                <a:ea typeface="+mn-ea"/>
                <a:cs typeface="+mn-cs"/>
              </a:rPr>
              <a:t>a </a:t>
            </a:r>
            <a:r>
              <a:rPr lang="de-DE" sz="1200" kern="1200" dirty="0" err="1">
                <a:solidFill>
                  <a:schemeClr val="tx1"/>
                </a:solidFill>
                <a:effectLst/>
                <a:latin typeface="+mn-lt"/>
                <a:ea typeface="+mn-ea"/>
                <a:cs typeface="+mn-cs"/>
              </a:rPr>
              <a:t>másik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centrumban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csak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aromatáz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inhibitorokat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kaptak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t>
            </a:r>
            <a:r>
              <a:rPr lang="de-DE" sz="1200" kern="1200" dirty="0">
                <a:solidFill>
                  <a:schemeClr val="tx1"/>
                </a:solidFill>
                <a:effectLst/>
                <a:latin typeface="+mn-lt"/>
                <a:ea typeface="+mn-ea"/>
                <a:cs typeface="+mn-cs"/>
              </a:rPr>
              <a:t>=20). </a:t>
            </a:r>
          </a:p>
          <a:p>
            <a:endParaRPr lang="de-DE" sz="1200" kern="1200" dirty="0">
              <a:solidFill>
                <a:schemeClr val="tx1"/>
              </a:solidFill>
              <a:effectLst/>
              <a:latin typeface="+mn-lt"/>
              <a:ea typeface="+mn-ea"/>
              <a:cs typeface="+mn-cs"/>
            </a:endParaRPr>
          </a:p>
          <a:p>
            <a:r>
              <a:rPr lang="de-DE" sz="1200" kern="1200" dirty="0" err="1">
                <a:solidFill>
                  <a:schemeClr val="tx1"/>
                </a:solidFill>
                <a:effectLst/>
                <a:latin typeface="+mn-lt"/>
                <a:ea typeface="+mn-ea"/>
                <a:cs typeface="+mn-cs"/>
              </a:rPr>
              <a:t>Három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hónap</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elteltével</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homeopátiás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csoportban</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nők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szignifikánsan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kevesebb</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ízületben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jeleztek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fájdalmat</a:t>
            </a:r>
            <a:r>
              <a:rPr lang="de-DE" sz="1200" kern="1200" dirty="0">
                <a:solidFill>
                  <a:schemeClr val="tx1"/>
                </a:solidFill>
                <a:effectLst/>
                <a:latin typeface="+mn-lt"/>
                <a:ea typeface="+mn-ea"/>
                <a:cs typeface="+mn-cs"/>
              </a:rPr>
              <a:t> (p=0,03), </a:t>
            </a:r>
          </a:p>
          <a:p>
            <a:r>
              <a:rPr lang="de-DE" sz="1200" kern="1200" dirty="0" err="1">
                <a:solidFill>
                  <a:schemeClr val="tx1"/>
                </a:solidFill>
                <a:effectLst/>
                <a:latin typeface="+mn-lt"/>
                <a:ea typeface="+mn-ea"/>
                <a:cs typeface="+mn-cs"/>
              </a:rPr>
              <a:t>csökkent</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fájdalom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frekvenciája</a:t>
            </a:r>
            <a:r>
              <a:rPr lang="de-DE" sz="1200" kern="1200" dirty="0">
                <a:solidFill>
                  <a:schemeClr val="tx1"/>
                </a:solidFill>
                <a:effectLst/>
                <a:latin typeface="+mn-lt"/>
                <a:ea typeface="+mn-ea"/>
                <a:cs typeface="+mn-cs"/>
              </a:rPr>
              <a:t> (p=0,0004)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t>
            </a:r>
          </a:p>
          <a:p>
            <a:r>
              <a:rPr lang="de-DE" sz="1200" kern="1200" dirty="0" err="1">
                <a:solidFill>
                  <a:schemeClr val="tx1"/>
                </a:solidFill>
                <a:effectLst/>
                <a:latin typeface="+mn-lt"/>
                <a:ea typeface="+mn-ea"/>
                <a:cs typeface="+mn-cs"/>
              </a:rPr>
              <a:t>intenzitása</a:t>
            </a:r>
            <a:r>
              <a:rPr lang="de-DE" sz="1200" kern="1200" dirty="0">
                <a:solidFill>
                  <a:schemeClr val="tx1"/>
                </a:solidFill>
                <a:effectLst/>
                <a:latin typeface="+mn-lt"/>
                <a:ea typeface="+mn-ea"/>
                <a:cs typeface="+mn-cs"/>
              </a:rPr>
              <a:t> (p=0,0004)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t>
            </a:r>
          </a:p>
          <a:p>
            <a:r>
              <a:rPr lang="de-DE" sz="1200" kern="1200" dirty="0" err="1">
                <a:solidFill>
                  <a:schemeClr val="tx1"/>
                </a:solidFill>
                <a:effectLst/>
                <a:latin typeface="+mn-lt"/>
                <a:ea typeface="+mn-ea"/>
                <a:cs typeface="+mn-cs"/>
              </a:rPr>
              <a:t>csökkent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fájdalomcsillapítók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használata</a:t>
            </a:r>
            <a:r>
              <a:rPr lang="de-DE" sz="1200" kern="1200" dirty="0">
                <a:solidFill>
                  <a:schemeClr val="tx1"/>
                </a:solidFill>
                <a:effectLst/>
                <a:latin typeface="+mn-lt"/>
                <a:ea typeface="+mn-ea"/>
                <a:cs typeface="+mn-cs"/>
              </a:rPr>
              <a:t> (p=0,0076) a </a:t>
            </a:r>
            <a:r>
              <a:rPr lang="de-DE" sz="1200" kern="1200" dirty="0" err="1">
                <a:solidFill>
                  <a:schemeClr val="tx1"/>
                </a:solidFill>
                <a:effectLst/>
                <a:latin typeface="+mn-lt"/>
                <a:ea typeface="+mn-ea"/>
                <a:cs typeface="+mn-cs"/>
              </a:rPr>
              <a:t>kontrollcsoporthoz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képest</a:t>
            </a:r>
            <a:r>
              <a:rPr lang="de-DE" sz="1200" kern="1200" dirty="0">
                <a:solidFill>
                  <a:schemeClr val="tx1"/>
                </a:solidFill>
                <a:effectLst/>
                <a:latin typeface="+mn-lt"/>
                <a:ea typeface="+mn-ea"/>
                <a:cs typeface="+mn-cs"/>
              </a:rPr>
              <a:t>.</a:t>
            </a:r>
            <a:r>
              <a:rPr lang="de-DE" dirty="0">
                <a:effectLst/>
              </a:rPr>
              <a:t> </a:t>
            </a:r>
          </a:p>
          <a:p>
            <a:endParaRPr lang="de-DE" dirty="0">
              <a:effectLst/>
            </a:endParaRPr>
          </a:p>
          <a:p>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átlagos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fájdalom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kompozit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pontszám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értéke</a:t>
            </a:r>
            <a:r>
              <a:rPr lang="de-DE" sz="1200" kern="1200" dirty="0">
                <a:solidFill>
                  <a:schemeClr val="tx1"/>
                </a:solidFill>
                <a:effectLst/>
                <a:latin typeface="+mn-lt"/>
                <a:ea typeface="+mn-ea"/>
                <a:cs typeface="+mn-cs"/>
              </a:rPr>
              <a:t> a H </a:t>
            </a:r>
            <a:r>
              <a:rPr lang="de-DE" sz="1200" kern="1200" dirty="0" err="1">
                <a:solidFill>
                  <a:schemeClr val="tx1"/>
                </a:solidFill>
                <a:effectLst/>
                <a:latin typeface="+mn-lt"/>
                <a:ea typeface="+mn-ea"/>
                <a:cs typeface="+mn-cs"/>
              </a:rPr>
              <a:t>csoportban</a:t>
            </a:r>
            <a:r>
              <a:rPr lang="de-DE" sz="1200" kern="1200" dirty="0">
                <a:solidFill>
                  <a:schemeClr val="tx1"/>
                </a:solidFill>
                <a:effectLst/>
                <a:latin typeface="+mn-lt"/>
                <a:ea typeface="+mn-ea"/>
                <a:cs typeface="+mn-cs"/>
              </a:rPr>
              <a:t> -1,3, a a C </a:t>
            </a:r>
            <a:r>
              <a:rPr lang="de-DE" sz="1200" kern="1200" dirty="0" err="1">
                <a:solidFill>
                  <a:schemeClr val="tx1"/>
                </a:solidFill>
                <a:effectLst/>
                <a:latin typeface="+mn-lt"/>
                <a:ea typeface="+mn-ea"/>
                <a:cs typeface="+mn-cs"/>
              </a:rPr>
              <a:t>csoportban</a:t>
            </a:r>
            <a:r>
              <a:rPr lang="de-DE" sz="1200" kern="1200" dirty="0">
                <a:solidFill>
                  <a:schemeClr val="tx1"/>
                </a:solidFill>
                <a:effectLst/>
                <a:latin typeface="+mn-lt"/>
                <a:ea typeface="+mn-ea"/>
                <a:cs typeface="+mn-cs"/>
              </a:rPr>
              <a:t> +3,4 </a:t>
            </a:r>
            <a:r>
              <a:rPr lang="de-DE" sz="1200" kern="1200" dirty="0" err="1">
                <a:solidFill>
                  <a:schemeClr val="tx1"/>
                </a:solidFill>
                <a:effectLst/>
                <a:latin typeface="+mn-lt"/>
                <a:ea typeface="+mn-ea"/>
                <a:cs typeface="+mn-cs"/>
              </a:rPr>
              <a:t>pont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volt</a:t>
            </a:r>
            <a:r>
              <a:rPr lang="de-DE" sz="1200" kern="1200" dirty="0">
                <a:solidFill>
                  <a:schemeClr val="tx1"/>
                </a:solidFill>
                <a:effectLst/>
                <a:latin typeface="+mn-lt"/>
                <a:ea typeface="+mn-ea"/>
                <a:cs typeface="+mn-cs"/>
              </a:rPr>
              <a:t> (p = 0,0001). </a:t>
            </a:r>
          </a:p>
          <a:p>
            <a:r>
              <a:rPr lang="de-DE" sz="1200" kern="1200" dirty="0">
                <a:solidFill>
                  <a:schemeClr val="tx1"/>
                </a:solidFill>
                <a:effectLst/>
                <a:latin typeface="+mn-lt"/>
                <a:ea typeface="+mn-ea"/>
                <a:cs typeface="+mn-cs"/>
              </a:rPr>
              <a:t>A </a:t>
            </a:r>
            <a:r>
              <a:rPr lang="de-DE" sz="1200" kern="1200" dirty="0" err="1">
                <a:solidFill>
                  <a:schemeClr val="tx1"/>
                </a:solidFill>
                <a:effectLst/>
                <a:latin typeface="+mn-lt"/>
                <a:ea typeface="+mn-ea"/>
                <a:cs typeface="+mn-cs"/>
              </a:rPr>
              <a:t>fájdalom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kompozit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pontszám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egyes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összetevői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gyakoriság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intenzitás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fájdalmas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ízületek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száma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szintén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szignifikánsan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csökkentek</a:t>
            </a:r>
            <a:r>
              <a:rPr lang="de-DE" sz="1200" kern="1200" dirty="0">
                <a:solidFill>
                  <a:schemeClr val="tx1"/>
                </a:solidFill>
                <a:effectLst/>
                <a:latin typeface="+mn-lt"/>
                <a:ea typeface="+mn-ea"/>
                <a:cs typeface="+mn-cs"/>
              </a:rPr>
              <a:t> a H </a:t>
            </a:r>
            <a:r>
              <a:rPr lang="de-DE" sz="1200" kern="1200" dirty="0" err="1">
                <a:solidFill>
                  <a:schemeClr val="tx1"/>
                </a:solidFill>
                <a:effectLst/>
                <a:latin typeface="+mn-lt"/>
                <a:ea typeface="+mn-ea"/>
                <a:cs typeface="+mn-cs"/>
              </a:rPr>
              <a:t>csoportban</a:t>
            </a:r>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A C </a:t>
            </a:r>
            <a:r>
              <a:rPr lang="de-DE" sz="1200" kern="1200" dirty="0" err="1">
                <a:solidFill>
                  <a:schemeClr val="tx1"/>
                </a:solidFill>
                <a:effectLst/>
                <a:latin typeface="+mn-lt"/>
                <a:ea typeface="+mn-ea"/>
                <a:cs typeface="+mn-cs"/>
              </a:rPr>
              <a:t>csoportból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kilenc</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beteg</a:t>
            </a:r>
            <a:r>
              <a:rPr lang="de-DE" sz="1200" kern="1200" dirty="0">
                <a:solidFill>
                  <a:schemeClr val="tx1"/>
                </a:solidFill>
                <a:effectLst/>
                <a:latin typeface="+mn-lt"/>
                <a:ea typeface="+mn-ea"/>
                <a:cs typeface="+mn-cs"/>
              </a:rPr>
              <a:t> (45%), a H. </a:t>
            </a:r>
            <a:r>
              <a:rPr lang="de-DE" sz="1200" kern="1200" dirty="0" err="1">
                <a:solidFill>
                  <a:schemeClr val="tx1"/>
                </a:solidFill>
                <a:effectLst/>
                <a:latin typeface="+mn-lt"/>
                <a:ea typeface="+mn-ea"/>
                <a:cs typeface="+mn-cs"/>
              </a:rPr>
              <a:t>csoportból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pedig</a:t>
            </a:r>
            <a:r>
              <a:rPr lang="de-DE" sz="1200" kern="1200" dirty="0">
                <a:solidFill>
                  <a:schemeClr val="tx1"/>
                </a:solidFill>
                <a:effectLst/>
                <a:latin typeface="+mn-lt"/>
                <a:ea typeface="+mn-ea"/>
                <a:cs typeface="+mn-cs"/>
              </a:rPr>
              <a:t> 1 (5%) </a:t>
            </a:r>
            <a:r>
              <a:rPr lang="de-DE" sz="1200" kern="1200" dirty="0" err="1">
                <a:solidFill>
                  <a:schemeClr val="tx1"/>
                </a:solidFill>
                <a:effectLst/>
                <a:latin typeface="+mn-lt"/>
                <a:ea typeface="+mn-ea"/>
                <a:cs typeface="+mn-cs"/>
              </a:rPr>
              <a:t>növelte</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fájdalomcsillapító</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fogyasztását</a:t>
            </a:r>
            <a:r>
              <a:rPr lang="de-DE" sz="1200" kern="1200" dirty="0">
                <a:solidFill>
                  <a:schemeClr val="tx1"/>
                </a:solidFill>
                <a:effectLst/>
                <a:latin typeface="+mn-lt"/>
                <a:ea typeface="+mn-ea"/>
                <a:cs typeface="+mn-cs"/>
              </a:rPr>
              <a:t> (p = 0,0076). </a:t>
            </a:r>
          </a:p>
          <a:p>
            <a:r>
              <a:rPr lang="de-DE" sz="1200" kern="1200" dirty="0" err="1">
                <a:solidFill>
                  <a:schemeClr val="tx1"/>
                </a:solidFill>
                <a:effectLst/>
                <a:latin typeface="+mn-lt"/>
                <a:ea typeface="+mn-ea"/>
                <a:cs typeface="+mn-cs"/>
              </a:rPr>
              <a:t>Három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hónapos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kezelés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után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ízületi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fájdalom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rossz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hatással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volt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alvásra</a:t>
            </a:r>
            <a:r>
              <a:rPr lang="de-DE" sz="1200" kern="1200" dirty="0">
                <a:solidFill>
                  <a:schemeClr val="tx1"/>
                </a:solidFill>
                <a:effectLst/>
                <a:latin typeface="+mn-lt"/>
                <a:ea typeface="+mn-ea"/>
                <a:cs typeface="+mn-cs"/>
              </a:rPr>
              <a:t> a C </a:t>
            </a:r>
            <a:r>
              <a:rPr lang="de-DE" sz="1200" kern="1200" dirty="0" err="1">
                <a:solidFill>
                  <a:schemeClr val="tx1"/>
                </a:solidFill>
                <a:effectLst/>
                <a:latin typeface="+mn-lt"/>
                <a:ea typeface="+mn-ea"/>
                <a:cs typeface="+mn-cs"/>
              </a:rPr>
              <a:t>csoportba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tartozó</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betegeknél</a:t>
            </a:r>
            <a:r>
              <a:rPr lang="de-DE" sz="1200" kern="1200" dirty="0">
                <a:solidFill>
                  <a:schemeClr val="tx1"/>
                </a:solidFill>
                <a:effectLst/>
                <a:latin typeface="+mn-lt"/>
                <a:ea typeface="+mn-ea"/>
                <a:cs typeface="+mn-cs"/>
              </a:rPr>
              <a:t> (35% vs. 0% -a, p=0,0083). </a:t>
            </a:r>
          </a:p>
          <a:p>
            <a:r>
              <a:rPr lang="de-DE" sz="1200" kern="1200" dirty="0">
                <a:solidFill>
                  <a:schemeClr val="tx1"/>
                </a:solidFill>
                <a:effectLst/>
                <a:latin typeface="+mn-lt"/>
                <a:ea typeface="+mn-ea"/>
                <a:cs typeface="+mn-cs"/>
              </a:rPr>
              <a:t>A </a:t>
            </a:r>
            <a:r>
              <a:rPr lang="de-DE" sz="1200" kern="1200" dirty="0" err="1">
                <a:solidFill>
                  <a:schemeClr val="tx1"/>
                </a:solidFill>
                <a:effectLst/>
                <a:latin typeface="+mn-lt"/>
                <a:ea typeface="+mn-ea"/>
                <a:cs typeface="+mn-cs"/>
              </a:rPr>
              <a:t>reggeli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nappali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ízületi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merevség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alakulásában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megfigyelt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különbségek</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két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csoport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között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kisebbek</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voltak</a:t>
            </a:r>
            <a:r>
              <a:rPr lang="de-DE" sz="1200" kern="1200" dirty="0">
                <a:solidFill>
                  <a:schemeClr val="tx1"/>
                </a:solidFill>
                <a:effectLst/>
                <a:latin typeface="+mn-lt"/>
                <a:ea typeface="+mn-ea"/>
                <a:cs typeface="+mn-cs"/>
              </a:rPr>
              <a:t> (p=0,053 </a:t>
            </a:r>
            <a:r>
              <a:rPr lang="de-DE" sz="1200" kern="1200" dirty="0" err="1">
                <a:solidFill>
                  <a:schemeClr val="tx1"/>
                </a:solidFill>
                <a:effectLst/>
                <a:latin typeface="+mn-lt"/>
                <a:ea typeface="+mn-ea"/>
                <a:cs typeface="+mn-cs"/>
              </a:rPr>
              <a:t>és</a:t>
            </a:r>
            <a:r>
              <a:rPr lang="de-DE" sz="1200" kern="1200" dirty="0">
                <a:solidFill>
                  <a:schemeClr val="tx1"/>
                </a:solidFill>
                <a:effectLst/>
                <a:latin typeface="+mn-lt"/>
                <a:ea typeface="+mn-ea"/>
                <a:cs typeface="+mn-cs"/>
              </a:rPr>
              <a:t> p=0,33), </a:t>
            </a:r>
            <a:r>
              <a:rPr lang="de-DE" sz="1200" kern="1200" dirty="0" err="1">
                <a:solidFill>
                  <a:schemeClr val="tx1"/>
                </a:solidFill>
                <a:effectLst/>
                <a:latin typeface="+mn-lt"/>
                <a:ea typeface="+mn-ea"/>
                <a:cs typeface="+mn-cs"/>
              </a:rPr>
              <a:t>kivéve</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reggeli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ízületi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merevség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eltűnéséhez</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szükséges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időt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ami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nagyobb</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volt</a:t>
            </a:r>
            <a:r>
              <a:rPr lang="de-DE" sz="1200" kern="1200" dirty="0">
                <a:solidFill>
                  <a:schemeClr val="tx1"/>
                </a:solidFill>
                <a:effectLst/>
                <a:latin typeface="+mn-lt"/>
                <a:ea typeface="+mn-ea"/>
                <a:cs typeface="+mn-cs"/>
              </a:rPr>
              <a:t> a C </a:t>
            </a:r>
            <a:r>
              <a:rPr lang="de-DE" sz="1200" kern="1200" dirty="0" err="1">
                <a:solidFill>
                  <a:schemeClr val="tx1"/>
                </a:solidFill>
                <a:effectLst/>
                <a:latin typeface="+mn-lt"/>
                <a:ea typeface="+mn-ea"/>
                <a:cs typeface="+mn-cs"/>
              </a:rPr>
              <a:t>csoportban</a:t>
            </a:r>
            <a:r>
              <a:rPr lang="de-DE" sz="1200" kern="1200" dirty="0">
                <a:solidFill>
                  <a:schemeClr val="tx1"/>
                </a:solidFill>
                <a:effectLst/>
                <a:latin typeface="+mn-lt"/>
                <a:ea typeface="+mn-ea"/>
                <a:cs typeface="+mn-cs"/>
              </a:rPr>
              <a:t> (37,7 ± 23,0 </a:t>
            </a:r>
            <a:r>
              <a:rPr lang="de-DE" sz="1200" kern="1200" dirty="0" err="1">
                <a:solidFill>
                  <a:schemeClr val="tx1"/>
                </a:solidFill>
                <a:effectLst/>
                <a:latin typeface="+mn-lt"/>
                <a:ea typeface="+mn-ea"/>
                <a:cs typeface="+mn-cs"/>
              </a:rPr>
              <a:t>perc</a:t>
            </a:r>
            <a:r>
              <a:rPr lang="de-DE" sz="1200" kern="1200" dirty="0">
                <a:solidFill>
                  <a:schemeClr val="tx1"/>
                </a:solidFill>
                <a:effectLst/>
                <a:latin typeface="+mn-lt"/>
                <a:ea typeface="+mn-ea"/>
                <a:cs typeface="+mn-cs"/>
              </a:rPr>
              <a:t> vs. 17,9 ± 20,1 </a:t>
            </a:r>
            <a:r>
              <a:rPr lang="de-DE" sz="1200" kern="1200" dirty="0" err="1">
                <a:solidFill>
                  <a:schemeClr val="tx1"/>
                </a:solidFill>
                <a:effectLst/>
                <a:latin typeface="+mn-lt"/>
                <a:ea typeface="+mn-ea"/>
                <a:cs typeface="+mn-cs"/>
              </a:rPr>
              <a:t>perc</a:t>
            </a:r>
            <a:r>
              <a:rPr lang="de-DE" sz="1200" kern="1200" dirty="0">
                <a:solidFill>
                  <a:schemeClr val="tx1"/>
                </a:solidFill>
                <a:effectLst/>
                <a:latin typeface="+mn-lt"/>
                <a:ea typeface="+mn-ea"/>
                <a:cs typeface="+mn-cs"/>
              </a:rPr>
              <a:t>; p=0,0173).</a:t>
            </a:r>
            <a:r>
              <a:rPr lang="de-DE" dirty="0">
                <a:effectLst/>
              </a:rPr>
              <a:t> </a:t>
            </a:r>
            <a:endParaRPr lang="de-DE" dirty="0"/>
          </a:p>
        </p:txBody>
      </p:sp>
      <p:sp>
        <p:nvSpPr>
          <p:cNvPr id="4" name="Foliennummernplatzhalter 3"/>
          <p:cNvSpPr>
            <a:spLocks noGrp="1"/>
          </p:cNvSpPr>
          <p:nvPr>
            <p:ph type="sldNum" sz="quarter" idx="10"/>
          </p:nvPr>
        </p:nvSpPr>
        <p:spPr/>
        <p:txBody>
          <a:bodyPr/>
          <a:lstStyle/>
          <a:p>
            <a:fld id="{54058006-C20F-CE40-901C-FDB6622E8793}" type="slidenum">
              <a:rPr lang="en-US" smtClean="0"/>
              <a:t>9</a:t>
            </a:fld>
            <a:endParaRPr lang="en-US"/>
          </a:p>
        </p:txBody>
      </p:sp>
    </p:spTree>
    <p:extLst>
      <p:ext uri="{BB962C8B-B14F-4D97-AF65-F5344CB8AC3E}">
        <p14:creationId xmlns:p14="http://schemas.microsoft.com/office/powerpoint/2010/main" val="2943182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In France, CIM is used by up to 60% of cancer patients dur- ing their treatment. A national Cancer Plan (2003-2007) allocated some of its measures and funding to provide can- cer patients with holistic support, beyond technical proto- cols, through the development of complementary and palliative care; this plan was then subsequently renewed for </a:t>
            </a:r>
            <a:endParaRPr lang="de-DE"/>
          </a:p>
          <a:p>
            <a:r>
              <a:rPr lang="de-DE" sz="1200" kern="1200">
                <a:solidFill>
                  <a:schemeClr val="tx1"/>
                </a:solidFill>
                <a:effectLst/>
                <a:latin typeface="+mn-lt"/>
                <a:ea typeface="+mn-ea"/>
                <a:cs typeface="+mn-cs"/>
              </a:rPr>
              <a:t>2009–2013 and 2014–2019. While use and choice of spe- cific therapies can vary across the country, homeopathy is the most common: 30% of cancer patients use it.18 The prin- cipal reason for use is to reduce the side effects of cancer treatments.18-21 There are 15 cancer centers across France offering homeopathy within IO care, provided either by homeopathic practitioners with oncology training or oncol- ogists with homeopathic training. </a:t>
            </a:r>
            <a:endParaRPr lang="de-DE"/>
          </a:p>
          <a:p>
            <a:r>
              <a:rPr lang="de-DE" sz="1200" kern="1200">
                <a:solidFill>
                  <a:schemeClr val="tx1"/>
                </a:solidFill>
                <a:effectLst/>
                <a:latin typeface="+mn-lt"/>
                <a:ea typeface="+mn-ea"/>
                <a:cs typeface="+mn-cs"/>
              </a:rPr>
              <a:t>The International Homeopathic Society for Supportive Care in Oncology (IHSSCO; shisso-info.com) was estab- lished in 2016, to facilitate and develop practice, teaching, research and promotion of homeopathic therapy in IO care.22 Treatment recommendations developed by expert consensus have been published for use of homeopathy to alleviate symptoms before, during and following primary treatment (surgery, chemotherapy, radiotherapy, and tar- geted/hormonal therapy) and as palliative care; at each stage, patients can benefit from an individualized homeo- pathic consultation.23 Homeopathic treatments are often given for symptoms less responsive to conventional care (e.g., fatigue, hot flashes, musculoskeletal pain, emotional disorders) and these IHSSCO recommendations are based on the best available evidence.24-30 Much is derived from observational studies and personal experience; however, supportive data from a pragmatic RCT exists for the bene- fits of homeopathy in management of adverse effects of chemotherapy, immunotherapy, and hormonal therapy.28 </a:t>
            </a:r>
            <a:endParaRPr lang="de-DE"/>
          </a:p>
          <a:p>
            <a:r>
              <a:rPr lang="de-DE" sz="1200" kern="1200">
                <a:solidFill>
                  <a:schemeClr val="tx1"/>
                </a:solidFill>
                <a:effectLst/>
                <a:latin typeface="+mn-lt"/>
                <a:ea typeface="+mn-ea"/>
                <a:cs typeface="+mn-cs"/>
              </a:rPr>
              <a:t>IO is gradually getting established in France through a range of initiatives. These include the development of “</a:t>
            </a:r>
            <a:r>
              <a:rPr lang="de-DE" sz="1200" i="1" kern="1200">
                <a:solidFill>
                  <a:schemeClr val="tx1"/>
                </a:solidFill>
                <a:effectLst/>
                <a:latin typeface="+mn-lt"/>
                <a:ea typeface="+mn-ea"/>
                <a:cs typeface="+mn-cs"/>
              </a:rPr>
              <a:t>Les Centres Ressource</a:t>
            </a:r>
            <a:r>
              <a:rPr lang="de-DE" sz="1200" kern="1200">
                <a:solidFill>
                  <a:schemeClr val="tx1"/>
                </a:solidFill>
                <a:effectLst/>
                <a:latin typeface="+mn-lt"/>
                <a:ea typeface="+mn-ea"/>
                <a:cs typeface="+mn-cs"/>
              </a:rPr>
              <a:t>” (www.federation-ressource.org), where at present there are now 7 centers across France providing individualised IO programs using a range of CIM therapies. These services are provided free at the point of delivery, funded by a mixture of insurance contributions and chari- table donations. Conventional cancer therapies are not available within these centers; such treatment is provided elsewhere via the oncologists responsible for their care. To date, over 800 patients have received IO care through these centers. </a:t>
            </a:r>
            <a:endParaRPr lang="de-DE"/>
          </a:p>
          <a:p>
            <a:r>
              <a:rPr lang="de-DE" sz="1200" kern="1200">
                <a:solidFill>
                  <a:schemeClr val="tx1"/>
                </a:solidFill>
                <a:effectLst/>
                <a:latin typeface="+mn-lt"/>
                <a:ea typeface="+mn-ea"/>
                <a:cs typeface="+mn-cs"/>
              </a:rPr>
              <a:t>A milestone for the development of IO in France has been the opening near Paris in 2018 of the Institut Rafaël (www.institut-rafael.fr).31 This facility allows oncologists, medical specialists, and other HCPs to work together within the same center, to offer and deliver coordinated person- alised supportive care, during and after their principal can- cer treatments. Available CIM therapies include adapted physical activity, acupuncture, homeopathy, nutrition, psy- chological support, onco-esthetics, mind-body therapies, and art and drama therapy. These are provided at no cost to the patient, with costs supported by private funding and charitable donations to the Institute. To date, in the first 18months, supportive IO care has been provided to 1366 patients (comprising a total of 11630 individual treatment sessions).31 </a:t>
            </a: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In December 2019 the first Outpatient Integrative Health Department opened in Strasbourg in the Clinique Toussaint, St Vincent Hospital group (www.ghsv.org). This provides a one-day IO program for cancer patients where, following an evaluation by the coordinating physician, a wide range of CIM therapies are available: homeopathy, physiotherapy, nutrition advice, acupuncture, auriculotherapy, psychologi- cal support, mind-body therapies, aromatherapy, and esthetic cancer support. Care is provided within the outpatient department and free of any patient costs. An additional recent milestone was the first IO congress held at the Andrée Dutreix Institute in Dunkirk in November 2019. </a:t>
            </a:r>
            <a:endParaRPr lang="de-DE"/>
          </a:p>
        </p:txBody>
      </p:sp>
      <p:sp>
        <p:nvSpPr>
          <p:cNvPr id="4" name="Slide Number Placeholder 3"/>
          <p:cNvSpPr>
            <a:spLocks noGrp="1"/>
          </p:cNvSpPr>
          <p:nvPr>
            <p:ph type="sldNum" sz="quarter" idx="5"/>
          </p:nvPr>
        </p:nvSpPr>
        <p:spPr/>
        <p:txBody>
          <a:bodyPr/>
          <a:lstStyle/>
          <a:p>
            <a:fld id="{7E0EC5D9-D261-4740-9049-815D270BAACD}" type="slidenum">
              <a:rPr lang="de-DE"/>
              <a:t>11</a:t>
            </a:fld>
            <a:endParaRPr lang="de-DE"/>
          </a:p>
        </p:txBody>
      </p:sp>
    </p:spTree>
    <p:extLst>
      <p:ext uri="{BB962C8B-B14F-4D97-AF65-F5344CB8AC3E}">
        <p14:creationId xmlns:p14="http://schemas.microsoft.com/office/powerpoint/2010/main" val="2626754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Data from a survey of European IO centers indicates that while acupuncture is the most commonly provided CIM therapy, offered in 55.1% of centers, homeopathy (40.4%), herbal medicines (38.3%), and traditional Chinese medicine (36.2%) are also frequently used.32 Some variation exists across countries; for example, in Italy, the 3 principal thera- pies provided in public IO and palliative care centers are acupuncture (73.7%), homeopathy (36.8%), and herbal medicine (26.3%), with CIM provided chiefly to alleviate adverse responses to radiation and chemotherapy (in partic- ular nausea and vomiting) and symptomatic relief of pain and fatigue, iatrogenic menopause, and mood disturbance.32 </a:t>
            </a: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The number of IO centers continues to expand across Europe. In Italy, substantial experience in IO exists in Tuscany, with close collaboration between oncologists and IO experts since 2009,33 but also in some other towns as the hospital of Merano (Bolzano), Torino, Milano, Bologna, Correggio (Reggio Emilia), Roma, Ortona (Chieti), and very recently Modena. In Tuscany, development of an oper- ating model for integration of CIM therapies, including homeopathy, within the broader oncology care across pub- lic health services has led to establishment of publicly funded IO clinics in all of the major cities in the region, serving as an important element of multidisciplinary cancer care.33-35 To date the greatest experience is in breast cancer, although colon and lung cancer patients, as well as those with prostate and gynecological cancers also receive inte- grative care. The latest milestone is the publication of regional guidelines on breast cancer (a Diagnostic- Therapeutic Care Pathway), which includes numerous indi- cations on the use of CIM.36 In addition, a network of public IO clinics is being set up under the aegis of the Tuscany Regional Center for Integrative Medicine (https://www. regione.toscana.it/-/notiziario-regionale-delle-medicine- complementari) to guarantee patients with cancer uniform access to supportive CIM therapies throughout the region in order to improve the quality of life and develop a multidis- ciplinary approach to therapy.33 Financial support of 1 mil- lion Euros to fund research in IO projects has also been made available by the regional healthcare authority. This has fostered a wide range of clinical research on the benefits of IO care. A retrospective, observational study in 357 patients with a diverse range of cancer types found that homeopathy and other CIM therapies led to significant improvements in a range of cancer and cancer treatment-related symptoms (nausea and vomiting, hot flashes, pain, and arthralgias) as well as reducing insomnia, anxiety, and depression.37 Another observational study on 204 patients with breast can- cer also found significant reductions in adverse effects due to systemic anticancer therapy following treatment with CIM (principally homeopathy), with substantial reduction in radiodermatitis observed when homeopathy is given as a preventive agent during radiotherapy.38 </a:t>
            </a:r>
            <a:endParaRPr lang="de-DE"/>
          </a:p>
          <a:p>
            <a:endParaRPr lang="de-DE"/>
          </a:p>
        </p:txBody>
      </p:sp>
      <p:sp>
        <p:nvSpPr>
          <p:cNvPr id="4" name="Slide Number Placeholder 3"/>
          <p:cNvSpPr>
            <a:spLocks noGrp="1"/>
          </p:cNvSpPr>
          <p:nvPr>
            <p:ph type="sldNum" sz="quarter" idx="5"/>
          </p:nvPr>
        </p:nvSpPr>
        <p:spPr/>
        <p:txBody>
          <a:bodyPr/>
          <a:lstStyle/>
          <a:p>
            <a:fld id="{7E0EC5D9-D261-4740-9049-815D270BAACD}" type="slidenum">
              <a:rPr lang="de-DE"/>
              <a:t>12</a:t>
            </a:fld>
            <a:endParaRPr lang="de-DE"/>
          </a:p>
        </p:txBody>
      </p:sp>
    </p:spTree>
    <p:extLst>
      <p:ext uri="{BB962C8B-B14F-4D97-AF65-F5344CB8AC3E}">
        <p14:creationId xmlns:p14="http://schemas.microsoft.com/office/powerpoint/2010/main" val="2014509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25F8A-A2E7-604F-B077-97AA48E58E7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e-DE"/>
          </a:p>
        </p:txBody>
      </p:sp>
      <p:sp>
        <p:nvSpPr>
          <p:cNvPr id="3" name="Subtitle 2">
            <a:extLst>
              <a:ext uri="{FF2B5EF4-FFF2-40B4-BE49-F238E27FC236}">
                <a16:creationId xmlns:a16="http://schemas.microsoft.com/office/drawing/2014/main" id="{E43C5AEA-1C27-3149-8B87-338D358AAC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e-DE"/>
          </a:p>
        </p:txBody>
      </p:sp>
      <p:sp>
        <p:nvSpPr>
          <p:cNvPr id="4" name="Date Placeholder 3">
            <a:extLst>
              <a:ext uri="{FF2B5EF4-FFF2-40B4-BE49-F238E27FC236}">
                <a16:creationId xmlns:a16="http://schemas.microsoft.com/office/drawing/2014/main" id="{EBDDD069-BF96-E841-B72F-F192F1ECE061}"/>
              </a:ext>
            </a:extLst>
          </p:cNvPr>
          <p:cNvSpPr>
            <a:spLocks noGrp="1"/>
          </p:cNvSpPr>
          <p:nvPr>
            <p:ph type="dt" sz="half" idx="10"/>
          </p:nvPr>
        </p:nvSpPr>
        <p:spPr/>
        <p:txBody>
          <a:bodyPr/>
          <a:lstStyle/>
          <a:p>
            <a:fld id="{4A8FCC96-1AC2-AB48-96CE-7BF731D14AD2}" type="datetimeFigureOut">
              <a:t>26.10.23</a:t>
            </a:fld>
            <a:endParaRPr lang="de-DE"/>
          </a:p>
        </p:txBody>
      </p:sp>
      <p:sp>
        <p:nvSpPr>
          <p:cNvPr id="5" name="Footer Placeholder 4">
            <a:extLst>
              <a:ext uri="{FF2B5EF4-FFF2-40B4-BE49-F238E27FC236}">
                <a16:creationId xmlns:a16="http://schemas.microsoft.com/office/drawing/2014/main" id="{BFA5D753-3A66-2D4B-AB2C-4EE3B502B88C}"/>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11340E39-875F-B34E-B10D-2D317D852101}"/>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3296249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981F9-8249-7B41-9CFA-37E3656DF0BE}"/>
              </a:ext>
            </a:extLst>
          </p:cNvPr>
          <p:cNvSpPr>
            <a:spLocks noGrp="1"/>
          </p:cNvSpPr>
          <p:nvPr>
            <p:ph type="title"/>
          </p:nvPr>
        </p:nvSpPr>
        <p:spPr/>
        <p:txBody>
          <a:bodyPr/>
          <a:lstStyle/>
          <a:p>
            <a:r>
              <a:rPr lang="en-GB"/>
              <a:t>Click to edit Master title style</a:t>
            </a:r>
            <a:endParaRPr lang="de-DE"/>
          </a:p>
        </p:txBody>
      </p:sp>
      <p:sp>
        <p:nvSpPr>
          <p:cNvPr id="3" name="Vertical Text Placeholder 2">
            <a:extLst>
              <a:ext uri="{FF2B5EF4-FFF2-40B4-BE49-F238E27FC236}">
                <a16:creationId xmlns:a16="http://schemas.microsoft.com/office/drawing/2014/main" id="{C8C44A04-F2E5-C64A-9445-8C38309904A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4" name="Date Placeholder 3">
            <a:extLst>
              <a:ext uri="{FF2B5EF4-FFF2-40B4-BE49-F238E27FC236}">
                <a16:creationId xmlns:a16="http://schemas.microsoft.com/office/drawing/2014/main" id="{C0CA057B-A575-9341-8D64-8F3C4A9A4A17}"/>
              </a:ext>
            </a:extLst>
          </p:cNvPr>
          <p:cNvSpPr>
            <a:spLocks noGrp="1"/>
          </p:cNvSpPr>
          <p:nvPr>
            <p:ph type="dt" sz="half" idx="10"/>
          </p:nvPr>
        </p:nvSpPr>
        <p:spPr/>
        <p:txBody>
          <a:bodyPr/>
          <a:lstStyle/>
          <a:p>
            <a:fld id="{4A8FCC96-1AC2-AB48-96CE-7BF731D14AD2}" type="datetimeFigureOut">
              <a:t>26.10.23</a:t>
            </a:fld>
            <a:endParaRPr lang="de-DE"/>
          </a:p>
        </p:txBody>
      </p:sp>
      <p:sp>
        <p:nvSpPr>
          <p:cNvPr id="5" name="Footer Placeholder 4">
            <a:extLst>
              <a:ext uri="{FF2B5EF4-FFF2-40B4-BE49-F238E27FC236}">
                <a16:creationId xmlns:a16="http://schemas.microsoft.com/office/drawing/2014/main" id="{3880BAC7-68A7-E140-8A1C-E50CDAB3C997}"/>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C1A995F1-D2A9-FB41-BF51-3B77C37FDC43}"/>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1289847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0D353E-7FC7-0940-997B-D1570629CD9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e-DE"/>
          </a:p>
        </p:txBody>
      </p:sp>
      <p:sp>
        <p:nvSpPr>
          <p:cNvPr id="3" name="Vertical Text Placeholder 2">
            <a:extLst>
              <a:ext uri="{FF2B5EF4-FFF2-40B4-BE49-F238E27FC236}">
                <a16:creationId xmlns:a16="http://schemas.microsoft.com/office/drawing/2014/main" id="{D6664763-8054-8343-BA59-9A5069246DE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4" name="Date Placeholder 3">
            <a:extLst>
              <a:ext uri="{FF2B5EF4-FFF2-40B4-BE49-F238E27FC236}">
                <a16:creationId xmlns:a16="http://schemas.microsoft.com/office/drawing/2014/main" id="{7B34F8A3-9DC7-484D-BADF-8246DDB5973B}"/>
              </a:ext>
            </a:extLst>
          </p:cNvPr>
          <p:cNvSpPr>
            <a:spLocks noGrp="1"/>
          </p:cNvSpPr>
          <p:nvPr>
            <p:ph type="dt" sz="half" idx="10"/>
          </p:nvPr>
        </p:nvSpPr>
        <p:spPr/>
        <p:txBody>
          <a:bodyPr/>
          <a:lstStyle/>
          <a:p>
            <a:fld id="{4A8FCC96-1AC2-AB48-96CE-7BF731D14AD2}" type="datetimeFigureOut">
              <a:t>26.10.23</a:t>
            </a:fld>
            <a:endParaRPr lang="de-DE"/>
          </a:p>
        </p:txBody>
      </p:sp>
      <p:sp>
        <p:nvSpPr>
          <p:cNvPr id="5" name="Footer Placeholder 4">
            <a:extLst>
              <a:ext uri="{FF2B5EF4-FFF2-40B4-BE49-F238E27FC236}">
                <a16:creationId xmlns:a16="http://schemas.microsoft.com/office/drawing/2014/main" id="{06080FC7-765B-3247-942A-35C99A6C4F58}"/>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E3BF3F1-39A6-2B48-A65C-67190A60D836}"/>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853122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58135-1F42-2845-AF7E-FF40C7367D28}"/>
              </a:ext>
            </a:extLst>
          </p:cNvPr>
          <p:cNvSpPr>
            <a:spLocks noGrp="1"/>
          </p:cNvSpPr>
          <p:nvPr>
            <p:ph type="title"/>
          </p:nvPr>
        </p:nvSpPr>
        <p:spPr/>
        <p:txBody>
          <a:bodyPr/>
          <a:lstStyle/>
          <a:p>
            <a:r>
              <a:rPr lang="en-GB"/>
              <a:t>Click to edit Master title style</a:t>
            </a:r>
            <a:endParaRPr lang="de-DE"/>
          </a:p>
        </p:txBody>
      </p:sp>
      <p:sp>
        <p:nvSpPr>
          <p:cNvPr id="3" name="Content Placeholder 2">
            <a:extLst>
              <a:ext uri="{FF2B5EF4-FFF2-40B4-BE49-F238E27FC236}">
                <a16:creationId xmlns:a16="http://schemas.microsoft.com/office/drawing/2014/main" id="{5ADF72F1-E9ED-1342-8B12-DA1C3FEE5D7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4" name="Date Placeholder 3">
            <a:extLst>
              <a:ext uri="{FF2B5EF4-FFF2-40B4-BE49-F238E27FC236}">
                <a16:creationId xmlns:a16="http://schemas.microsoft.com/office/drawing/2014/main" id="{5F0BFE5B-BA40-9248-8501-2B1A707431BB}"/>
              </a:ext>
            </a:extLst>
          </p:cNvPr>
          <p:cNvSpPr>
            <a:spLocks noGrp="1"/>
          </p:cNvSpPr>
          <p:nvPr>
            <p:ph type="dt" sz="half" idx="10"/>
          </p:nvPr>
        </p:nvSpPr>
        <p:spPr/>
        <p:txBody>
          <a:bodyPr/>
          <a:lstStyle/>
          <a:p>
            <a:fld id="{4A8FCC96-1AC2-AB48-96CE-7BF731D14AD2}" type="datetimeFigureOut">
              <a:t>26.10.23</a:t>
            </a:fld>
            <a:endParaRPr lang="de-DE"/>
          </a:p>
        </p:txBody>
      </p:sp>
      <p:sp>
        <p:nvSpPr>
          <p:cNvPr id="5" name="Footer Placeholder 4">
            <a:extLst>
              <a:ext uri="{FF2B5EF4-FFF2-40B4-BE49-F238E27FC236}">
                <a16:creationId xmlns:a16="http://schemas.microsoft.com/office/drawing/2014/main" id="{80C4BE9A-AEA2-F548-ACBA-AFCB45A2D570}"/>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61B03E80-A297-CC43-8C6D-23F4D8FC8BFA}"/>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324856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247C-E990-5C4A-B76C-2DB0C11708D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e-DE"/>
          </a:p>
        </p:txBody>
      </p:sp>
      <p:sp>
        <p:nvSpPr>
          <p:cNvPr id="3" name="Text Placeholder 2">
            <a:extLst>
              <a:ext uri="{FF2B5EF4-FFF2-40B4-BE49-F238E27FC236}">
                <a16:creationId xmlns:a16="http://schemas.microsoft.com/office/drawing/2014/main" id="{A62D3B5C-0A55-CF49-A3FE-A830BAFBB3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A863C82-B472-6D4C-A786-82AAF65BEA7E}"/>
              </a:ext>
            </a:extLst>
          </p:cNvPr>
          <p:cNvSpPr>
            <a:spLocks noGrp="1"/>
          </p:cNvSpPr>
          <p:nvPr>
            <p:ph type="dt" sz="half" idx="10"/>
          </p:nvPr>
        </p:nvSpPr>
        <p:spPr/>
        <p:txBody>
          <a:bodyPr/>
          <a:lstStyle/>
          <a:p>
            <a:fld id="{4A8FCC96-1AC2-AB48-96CE-7BF731D14AD2}" type="datetimeFigureOut">
              <a:t>26.10.23</a:t>
            </a:fld>
            <a:endParaRPr lang="de-DE"/>
          </a:p>
        </p:txBody>
      </p:sp>
      <p:sp>
        <p:nvSpPr>
          <p:cNvPr id="5" name="Footer Placeholder 4">
            <a:extLst>
              <a:ext uri="{FF2B5EF4-FFF2-40B4-BE49-F238E27FC236}">
                <a16:creationId xmlns:a16="http://schemas.microsoft.com/office/drawing/2014/main" id="{06BF1F43-EB5A-D546-95A0-1DEE61C03C7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43248059-BDB4-F448-81BA-DCA00932EDA7}"/>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853207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248C2-A244-B444-8FC0-84472542B500}"/>
              </a:ext>
            </a:extLst>
          </p:cNvPr>
          <p:cNvSpPr>
            <a:spLocks noGrp="1"/>
          </p:cNvSpPr>
          <p:nvPr>
            <p:ph type="title"/>
          </p:nvPr>
        </p:nvSpPr>
        <p:spPr/>
        <p:txBody>
          <a:bodyPr/>
          <a:lstStyle/>
          <a:p>
            <a:r>
              <a:rPr lang="en-GB"/>
              <a:t>Click to edit Master title style</a:t>
            </a:r>
            <a:endParaRPr lang="de-DE"/>
          </a:p>
        </p:txBody>
      </p:sp>
      <p:sp>
        <p:nvSpPr>
          <p:cNvPr id="3" name="Content Placeholder 2">
            <a:extLst>
              <a:ext uri="{FF2B5EF4-FFF2-40B4-BE49-F238E27FC236}">
                <a16:creationId xmlns:a16="http://schemas.microsoft.com/office/drawing/2014/main" id="{04383E73-9BD8-634E-8D99-5E708D49B49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4" name="Content Placeholder 3">
            <a:extLst>
              <a:ext uri="{FF2B5EF4-FFF2-40B4-BE49-F238E27FC236}">
                <a16:creationId xmlns:a16="http://schemas.microsoft.com/office/drawing/2014/main" id="{0E6E50A3-7FFA-794B-82FB-4F3CD7ECA78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5" name="Date Placeholder 4">
            <a:extLst>
              <a:ext uri="{FF2B5EF4-FFF2-40B4-BE49-F238E27FC236}">
                <a16:creationId xmlns:a16="http://schemas.microsoft.com/office/drawing/2014/main" id="{31764A5A-9F5C-FC45-8AF0-8E93A6F03FAD}"/>
              </a:ext>
            </a:extLst>
          </p:cNvPr>
          <p:cNvSpPr>
            <a:spLocks noGrp="1"/>
          </p:cNvSpPr>
          <p:nvPr>
            <p:ph type="dt" sz="half" idx="10"/>
          </p:nvPr>
        </p:nvSpPr>
        <p:spPr/>
        <p:txBody>
          <a:bodyPr/>
          <a:lstStyle/>
          <a:p>
            <a:fld id="{4A8FCC96-1AC2-AB48-96CE-7BF731D14AD2}" type="datetimeFigureOut">
              <a:t>26.10.23</a:t>
            </a:fld>
            <a:endParaRPr lang="de-DE"/>
          </a:p>
        </p:txBody>
      </p:sp>
      <p:sp>
        <p:nvSpPr>
          <p:cNvPr id="6" name="Footer Placeholder 5">
            <a:extLst>
              <a:ext uri="{FF2B5EF4-FFF2-40B4-BE49-F238E27FC236}">
                <a16:creationId xmlns:a16="http://schemas.microsoft.com/office/drawing/2014/main" id="{4AE926B9-3470-9244-9864-94325F6F37EE}"/>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CD00DAD8-7F61-424F-B153-91DEE07888A1}"/>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3691659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372E-3AEE-F047-991F-F10D18A60F97}"/>
              </a:ext>
            </a:extLst>
          </p:cNvPr>
          <p:cNvSpPr>
            <a:spLocks noGrp="1"/>
          </p:cNvSpPr>
          <p:nvPr>
            <p:ph type="title"/>
          </p:nvPr>
        </p:nvSpPr>
        <p:spPr>
          <a:xfrm>
            <a:off x="839788" y="365125"/>
            <a:ext cx="10515600" cy="1325563"/>
          </a:xfrm>
        </p:spPr>
        <p:txBody>
          <a:bodyPr/>
          <a:lstStyle/>
          <a:p>
            <a:r>
              <a:rPr lang="en-GB"/>
              <a:t>Click to edit Master title style</a:t>
            </a:r>
            <a:endParaRPr lang="de-DE"/>
          </a:p>
        </p:txBody>
      </p:sp>
      <p:sp>
        <p:nvSpPr>
          <p:cNvPr id="3" name="Text Placeholder 2">
            <a:extLst>
              <a:ext uri="{FF2B5EF4-FFF2-40B4-BE49-F238E27FC236}">
                <a16:creationId xmlns:a16="http://schemas.microsoft.com/office/drawing/2014/main" id="{4A2C29EA-BF4D-914A-85F4-D17496E696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287B3A2-9152-E048-80DD-F07A098E3E3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5" name="Text Placeholder 4">
            <a:extLst>
              <a:ext uri="{FF2B5EF4-FFF2-40B4-BE49-F238E27FC236}">
                <a16:creationId xmlns:a16="http://schemas.microsoft.com/office/drawing/2014/main" id="{5B9124FE-1ACC-C345-9A65-3394464DFB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06DB4BB-C146-D14F-9891-1986EB23045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7" name="Date Placeholder 6">
            <a:extLst>
              <a:ext uri="{FF2B5EF4-FFF2-40B4-BE49-F238E27FC236}">
                <a16:creationId xmlns:a16="http://schemas.microsoft.com/office/drawing/2014/main" id="{F6060FCF-D81E-034C-965F-0B1B2F02F5E2}"/>
              </a:ext>
            </a:extLst>
          </p:cNvPr>
          <p:cNvSpPr>
            <a:spLocks noGrp="1"/>
          </p:cNvSpPr>
          <p:nvPr>
            <p:ph type="dt" sz="half" idx="10"/>
          </p:nvPr>
        </p:nvSpPr>
        <p:spPr/>
        <p:txBody>
          <a:bodyPr/>
          <a:lstStyle/>
          <a:p>
            <a:fld id="{4A8FCC96-1AC2-AB48-96CE-7BF731D14AD2}" type="datetimeFigureOut">
              <a:t>26.10.23</a:t>
            </a:fld>
            <a:endParaRPr lang="de-DE"/>
          </a:p>
        </p:txBody>
      </p:sp>
      <p:sp>
        <p:nvSpPr>
          <p:cNvPr id="8" name="Footer Placeholder 7">
            <a:extLst>
              <a:ext uri="{FF2B5EF4-FFF2-40B4-BE49-F238E27FC236}">
                <a16:creationId xmlns:a16="http://schemas.microsoft.com/office/drawing/2014/main" id="{89F5D663-56C3-2546-B005-8768D01E2361}"/>
              </a:ext>
            </a:extLst>
          </p:cNvPr>
          <p:cNvSpPr>
            <a:spLocks noGrp="1"/>
          </p:cNvSpPr>
          <p:nvPr>
            <p:ph type="ftr" sz="quarter" idx="11"/>
          </p:nvPr>
        </p:nvSpPr>
        <p:spPr/>
        <p:txBody>
          <a:bodyPr/>
          <a:lstStyle/>
          <a:p>
            <a:endParaRPr lang="de-DE"/>
          </a:p>
        </p:txBody>
      </p:sp>
      <p:sp>
        <p:nvSpPr>
          <p:cNvPr id="9" name="Slide Number Placeholder 8">
            <a:extLst>
              <a:ext uri="{FF2B5EF4-FFF2-40B4-BE49-F238E27FC236}">
                <a16:creationId xmlns:a16="http://schemas.microsoft.com/office/drawing/2014/main" id="{465B1ECD-403C-5D41-B669-D95AC9334F15}"/>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190891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F9CB3-96C5-A84E-A3F3-E6228F6667CE}"/>
              </a:ext>
            </a:extLst>
          </p:cNvPr>
          <p:cNvSpPr>
            <a:spLocks noGrp="1"/>
          </p:cNvSpPr>
          <p:nvPr>
            <p:ph type="title"/>
          </p:nvPr>
        </p:nvSpPr>
        <p:spPr/>
        <p:txBody>
          <a:bodyPr/>
          <a:lstStyle/>
          <a:p>
            <a:r>
              <a:rPr lang="en-GB"/>
              <a:t>Click to edit Master title style</a:t>
            </a:r>
            <a:endParaRPr lang="de-DE"/>
          </a:p>
        </p:txBody>
      </p:sp>
      <p:sp>
        <p:nvSpPr>
          <p:cNvPr id="3" name="Date Placeholder 2">
            <a:extLst>
              <a:ext uri="{FF2B5EF4-FFF2-40B4-BE49-F238E27FC236}">
                <a16:creationId xmlns:a16="http://schemas.microsoft.com/office/drawing/2014/main" id="{694C7B5D-F3AC-6540-97B7-724C96ADB048}"/>
              </a:ext>
            </a:extLst>
          </p:cNvPr>
          <p:cNvSpPr>
            <a:spLocks noGrp="1"/>
          </p:cNvSpPr>
          <p:nvPr>
            <p:ph type="dt" sz="half" idx="10"/>
          </p:nvPr>
        </p:nvSpPr>
        <p:spPr/>
        <p:txBody>
          <a:bodyPr/>
          <a:lstStyle/>
          <a:p>
            <a:fld id="{4A8FCC96-1AC2-AB48-96CE-7BF731D14AD2}" type="datetimeFigureOut">
              <a:t>26.10.23</a:t>
            </a:fld>
            <a:endParaRPr lang="de-DE"/>
          </a:p>
        </p:txBody>
      </p:sp>
      <p:sp>
        <p:nvSpPr>
          <p:cNvPr id="4" name="Footer Placeholder 3">
            <a:extLst>
              <a:ext uri="{FF2B5EF4-FFF2-40B4-BE49-F238E27FC236}">
                <a16:creationId xmlns:a16="http://schemas.microsoft.com/office/drawing/2014/main" id="{409739EB-AF71-A54D-B557-14FD6E5EAFEA}"/>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C54D7B61-5758-C84B-A317-02D296D79282}"/>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670301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EA4B84-4EB2-D545-B465-CD45D3C15487}"/>
              </a:ext>
            </a:extLst>
          </p:cNvPr>
          <p:cNvSpPr>
            <a:spLocks noGrp="1"/>
          </p:cNvSpPr>
          <p:nvPr>
            <p:ph type="dt" sz="half" idx="10"/>
          </p:nvPr>
        </p:nvSpPr>
        <p:spPr/>
        <p:txBody>
          <a:bodyPr/>
          <a:lstStyle/>
          <a:p>
            <a:fld id="{4A8FCC96-1AC2-AB48-96CE-7BF731D14AD2}" type="datetimeFigureOut">
              <a:t>26.10.23</a:t>
            </a:fld>
            <a:endParaRPr lang="de-DE"/>
          </a:p>
        </p:txBody>
      </p:sp>
      <p:sp>
        <p:nvSpPr>
          <p:cNvPr id="3" name="Footer Placeholder 2">
            <a:extLst>
              <a:ext uri="{FF2B5EF4-FFF2-40B4-BE49-F238E27FC236}">
                <a16:creationId xmlns:a16="http://schemas.microsoft.com/office/drawing/2014/main" id="{2294AFAD-0BCE-C444-A63C-4FBF5D581DC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EE3647B9-4547-7F46-B6E2-248C9BAB24E8}"/>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416253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A2096-3F44-D44F-8BCF-1085A845557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e-DE"/>
          </a:p>
        </p:txBody>
      </p:sp>
      <p:sp>
        <p:nvSpPr>
          <p:cNvPr id="3" name="Content Placeholder 2">
            <a:extLst>
              <a:ext uri="{FF2B5EF4-FFF2-40B4-BE49-F238E27FC236}">
                <a16:creationId xmlns:a16="http://schemas.microsoft.com/office/drawing/2014/main" id="{E099CC11-4B6B-7847-8D7A-0DE650DEA1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4" name="Text Placeholder 3">
            <a:extLst>
              <a:ext uri="{FF2B5EF4-FFF2-40B4-BE49-F238E27FC236}">
                <a16:creationId xmlns:a16="http://schemas.microsoft.com/office/drawing/2014/main" id="{7F87F7CA-6CCD-C146-AEBA-15832E7A91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DB7F848-0ECB-124C-B777-A0E60D1B8693}"/>
              </a:ext>
            </a:extLst>
          </p:cNvPr>
          <p:cNvSpPr>
            <a:spLocks noGrp="1"/>
          </p:cNvSpPr>
          <p:nvPr>
            <p:ph type="dt" sz="half" idx="10"/>
          </p:nvPr>
        </p:nvSpPr>
        <p:spPr/>
        <p:txBody>
          <a:bodyPr/>
          <a:lstStyle/>
          <a:p>
            <a:fld id="{4A8FCC96-1AC2-AB48-96CE-7BF731D14AD2}" type="datetimeFigureOut">
              <a:t>26.10.23</a:t>
            </a:fld>
            <a:endParaRPr lang="de-DE"/>
          </a:p>
        </p:txBody>
      </p:sp>
      <p:sp>
        <p:nvSpPr>
          <p:cNvPr id="6" name="Footer Placeholder 5">
            <a:extLst>
              <a:ext uri="{FF2B5EF4-FFF2-40B4-BE49-F238E27FC236}">
                <a16:creationId xmlns:a16="http://schemas.microsoft.com/office/drawing/2014/main" id="{B72E753A-C97F-B84E-85FD-34F748E73888}"/>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6CEBFD61-C761-C344-8BEB-C85398A02CF2}"/>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3056099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428B3-C106-8545-8A0E-C9AF4A4839C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e-DE"/>
          </a:p>
        </p:txBody>
      </p:sp>
      <p:sp>
        <p:nvSpPr>
          <p:cNvPr id="3" name="Picture Placeholder 2">
            <a:extLst>
              <a:ext uri="{FF2B5EF4-FFF2-40B4-BE49-F238E27FC236}">
                <a16:creationId xmlns:a16="http://schemas.microsoft.com/office/drawing/2014/main" id="{2FA47C0C-3927-974E-8748-E5542C98BC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30C34896-C8FA-C94D-A88A-06FC9E9ED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329C9C2-5A78-5F41-A506-FCDE7599F195}"/>
              </a:ext>
            </a:extLst>
          </p:cNvPr>
          <p:cNvSpPr>
            <a:spLocks noGrp="1"/>
          </p:cNvSpPr>
          <p:nvPr>
            <p:ph type="dt" sz="half" idx="10"/>
          </p:nvPr>
        </p:nvSpPr>
        <p:spPr/>
        <p:txBody>
          <a:bodyPr/>
          <a:lstStyle/>
          <a:p>
            <a:fld id="{4A8FCC96-1AC2-AB48-96CE-7BF731D14AD2}" type="datetimeFigureOut">
              <a:t>26.10.23</a:t>
            </a:fld>
            <a:endParaRPr lang="de-DE"/>
          </a:p>
        </p:txBody>
      </p:sp>
      <p:sp>
        <p:nvSpPr>
          <p:cNvPr id="6" name="Footer Placeholder 5">
            <a:extLst>
              <a:ext uri="{FF2B5EF4-FFF2-40B4-BE49-F238E27FC236}">
                <a16:creationId xmlns:a16="http://schemas.microsoft.com/office/drawing/2014/main" id="{20F0712E-9E14-BA4E-A6B4-E3FDD86ECA34}"/>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C340CEF0-D13B-1C4C-A7A9-57A585BC0563}"/>
              </a:ext>
            </a:extLst>
          </p:cNvPr>
          <p:cNvSpPr>
            <a:spLocks noGrp="1"/>
          </p:cNvSpPr>
          <p:nvPr>
            <p:ph type="sldNum" sz="quarter" idx="12"/>
          </p:nvPr>
        </p:nvSpPr>
        <p:spPr/>
        <p:txBody>
          <a:bodyPr/>
          <a:lstStyle/>
          <a:p>
            <a:fld id="{FE4D85FC-84D0-8643-8A42-B8C98177E2A9}" type="slidenum">
              <a:t>‹#›</a:t>
            </a:fld>
            <a:endParaRPr lang="de-DE"/>
          </a:p>
        </p:txBody>
      </p:sp>
    </p:spTree>
    <p:extLst>
      <p:ext uri="{BB962C8B-B14F-4D97-AF65-F5344CB8AC3E}">
        <p14:creationId xmlns:p14="http://schemas.microsoft.com/office/powerpoint/2010/main" val="1145563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C4F378-FA07-AA42-A8F6-4810822DBB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e-DE"/>
          </a:p>
        </p:txBody>
      </p:sp>
      <p:sp>
        <p:nvSpPr>
          <p:cNvPr id="3" name="Text Placeholder 2">
            <a:extLst>
              <a:ext uri="{FF2B5EF4-FFF2-40B4-BE49-F238E27FC236}">
                <a16:creationId xmlns:a16="http://schemas.microsoft.com/office/drawing/2014/main" id="{773EA1D6-1408-104F-9084-A9A5F20CD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4" name="Date Placeholder 3">
            <a:extLst>
              <a:ext uri="{FF2B5EF4-FFF2-40B4-BE49-F238E27FC236}">
                <a16:creationId xmlns:a16="http://schemas.microsoft.com/office/drawing/2014/main" id="{4805691E-9F9F-4B4B-8956-DF1E3B7901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FCC96-1AC2-AB48-96CE-7BF731D14AD2}" type="datetimeFigureOut">
              <a:t>26.10.23</a:t>
            </a:fld>
            <a:endParaRPr lang="de-DE"/>
          </a:p>
        </p:txBody>
      </p:sp>
      <p:sp>
        <p:nvSpPr>
          <p:cNvPr id="5" name="Footer Placeholder 4">
            <a:extLst>
              <a:ext uri="{FF2B5EF4-FFF2-40B4-BE49-F238E27FC236}">
                <a16:creationId xmlns:a16="http://schemas.microsoft.com/office/drawing/2014/main" id="{EF884139-3DED-4643-8050-CDE0006CE7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a:extLst>
              <a:ext uri="{FF2B5EF4-FFF2-40B4-BE49-F238E27FC236}">
                <a16:creationId xmlns:a16="http://schemas.microsoft.com/office/drawing/2014/main" id="{CFA42398-0840-B44B-BCF5-E041EC4D96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4D85FC-84D0-8643-8A42-B8C98177E2A9}" type="slidenum">
              <a:t>‹#›</a:t>
            </a:fld>
            <a:endParaRPr lang="de-DE"/>
          </a:p>
        </p:txBody>
      </p:sp>
    </p:spTree>
    <p:extLst>
      <p:ext uri="{BB962C8B-B14F-4D97-AF65-F5344CB8AC3E}">
        <p14:creationId xmlns:p14="http://schemas.microsoft.com/office/powerpoint/2010/main" val="3034678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www.merckmanuals.com/professional/special-subjects/integrative,-complementary,-and-alternative-medicine"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AA9A9F-96F9-9C4E-A6D3-4EEA79EC05CE}"/>
              </a:ext>
            </a:extLst>
          </p:cNvPr>
          <p:cNvPicPr>
            <a:picLocks noChangeAspect="1"/>
          </p:cNvPicPr>
          <p:nvPr/>
        </p:nvPicPr>
        <p:blipFill rotWithShape="1">
          <a:blip r:embed="rId3" cstate="screen">
            <a:alphaModFix amt="50000"/>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2" name="Title 1">
            <a:extLst>
              <a:ext uri="{FF2B5EF4-FFF2-40B4-BE49-F238E27FC236}">
                <a16:creationId xmlns:a16="http://schemas.microsoft.com/office/drawing/2014/main" id="{3DA95704-CC28-2943-B955-E5293F782B6C}"/>
              </a:ext>
            </a:extLst>
          </p:cNvPr>
          <p:cNvSpPr>
            <a:spLocks noGrp="1"/>
          </p:cNvSpPr>
          <p:nvPr>
            <p:ph type="ctrTitle"/>
          </p:nvPr>
        </p:nvSpPr>
        <p:spPr>
          <a:xfrm>
            <a:off x="261257" y="1122363"/>
            <a:ext cx="11625943" cy="2387600"/>
          </a:xfrm>
        </p:spPr>
        <p:txBody>
          <a:bodyPr>
            <a:normAutofit fontScale="90000"/>
          </a:bodyPr>
          <a:lstStyle/>
          <a:p>
            <a:r>
              <a:rPr lang="de-DE" sz="5400">
                <a:solidFill>
                  <a:srgbClr val="0442FF"/>
                </a:solidFill>
                <a:highlight>
                  <a:srgbClr val="C0C0C0"/>
                </a:highlight>
                <a:latin typeface="+mn-lt"/>
                <a:ea typeface="+mn-ea"/>
                <a:cs typeface="+mn-cs"/>
              </a:rPr>
              <a:t>Hol tart ma a hazai integratív gyógyászat? </a:t>
            </a:r>
            <a:br>
              <a:rPr lang="de-DE" sz="5400">
                <a:solidFill>
                  <a:srgbClr val="0442FF"/>
                </a:solidFill>
                <a:highlight>
                  <a:srgbClr val="C0C0C0"/>
                </a:highlight>
                <a:latin typeface="+mn-lt"/>
                <a:ea typeface="+mn-ea"/>
                <a:cs typeface="+mn-cs"/>
              </a:rPr>
            </a:br>
            <a:r>
              <a:rPr lang="de-DE" sz="5400">
                <a:solidFill>
                  <a:srgbClr val="0442FF"/>
                </a:solidFill>
                <a:highlight>
                  <a:srgbClr val="C0C0C0"/>
                </a:highlight>
                <a:latin typeface="+mn-lt"/>
                <a:ea typeface="+mn-ea"/>
                <a:cs typeface="+mn-cs"/>
              </a:rPr>
              <a:t>Teendők az orvosok és természetgyógyászok közelítésében </a:t>
            </a:r>
          </a:p>
        </p:txBody>
      </p:sp>
      <p:sp>
        <p:nvSpPr>
          <p:cNvPr id="3" name="Content Placeholder 2">
            <a:extLst>
              <a:ext uri="{FF2B5EF4-FFF2-40B4-BE49-F238E27FC236}">
                <a16:creationId xmlns:a16="http://schemas.microsoft.com/office/drawing/2014/main" id="{373EF60C-3EC6-A74F-BA4A-14ECDC3FC2B3}"/>
              </a:ext>
            </a:extLst>
          </p:cNvPr>
          <p:cNvSpPr>
            <a:spLocks noGrp="1"/>
          </p:cNvSpPr>
          <p:nvPr>
            <p:ph type="subTitle" idx="1"/>
          </p:nvPr>
        </p:nvSpPr>
        <p:spPr>
          <a:xfrm>
            <a:off x="1524000" y="3602038"/>
            <a:ext cx="9144000" cy="1655762"/>
          </a:xfrm>
        </p:spPr>
        <p:txBody>
          <a:bodyPr>
            <a:normAutofit/>
          </a:bodyPr>
          <a:lstStyle/>
          <a:p>
            <a:pPr marL="0" indent="0" algn="ctr">
              <a:buNone/>
            </a:pPr>
            <a:endParaRPr lang="de-DE" sz="3600">
              <a:highlight>
                <a:srgbClr val="C0C0C0"/>
              </a:highlight>
            </a:endParaRPr>
          </a:p>
          <a:p>
            <a:pPr marL="0" indent="0" algn="ctr">
              <a:buNone/>
            </a:pPr>
            <a:r>
              <a:rPr lang="de-DE" sz="4000">
                <a:solidFill>
                  <a:srgbClr val="0442FF"/>
                </a:solidFill>
                <a:highlight>
                  <a:srgbClr val="C0C0C0"/>
                </a:highlight>
              </a:rPr>
              <a:t>Dr. Radnai Andrea</a:t>
            </a:r>
          </a:p>
          <a:p>
            <a:pPr marL="0" indent="0" algn="ctr">
              <a:buNone/>
            </a:pPr>
            <a:endParaRPr lang="de-DE" sz="4000">
              <a:solidFill>
                <a:srgbClr val="0442FF"/>
              </a:solidFill>
              <a:highlight>
                <a:srgbClr val="C0C0C0"/>
              </a:highlight>
            </a:endParaRPr>
          </a:p>
        </p:txBody>
      </p:sp>
    </p:spTree>
    <p:extLst>
      <p:ext uri="{BB962C8B-B14F-4D97-AF65-F5344CB8AC3E}">
        <p14:creationId xmlns:p14="http://schemas.microsoft.com/office/powerpoint/2010/main" val="208985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5BA9D-2E65-3343-9C61-4B2CA0CB7E07}"/>
              </a:ext>
            </a:extLst>
          </p:cNvPr>
          <p:cNvSpPr>
            <a:spLocks noGrp="1"/>
          </p:cNvSpPr>
          <p:nvPr>
            <p:ph type="title"/>
          </p:nvPr>
        </p:nvSpPr>
        <p:spPr/>
        <p:txBody>
          <a:bodyPr>
            <a:normAutofit/>
          </a:bodyPr>
          <a:lstStyle/>
          <a:p>
            <a:r>
              <a:rPr lang="de-DE">
                <a:solidFill>
                  <a:srgbClr val="0442FF"/>
                </a:solidFill>
                <a:latin typeface="+mn-lt"/>
                <a:ea typeface="+mn-ea"/>
                <a:cs typeface="+mn-cs"/>
              </a:rPr>
              <a:t>Franciaország</a:t>
            </a:r>
          </a:p>
        </p:txBody>
      </p:sp>
      <p:sp>
        <p:nvSpPr>
          <p:cNvPr id="3" name="Content Placeholder 2">
            <a:extLst>
              <a:ext uri="{FF2B5EF4-FFF2-40B4-BE49-F238E27FC236}">
                <a16:creationId xmlns:a16="http://schemas.microsoft.com/office/drawing/2014/main" id="{16D2CA53-D13E-2F47-A491-E81E7A9E5C17}"/>
              </a:ext>
            </a:extLst>
          </p:cNvPr>
          <p:cNvSpPr>
            <a:spLocks noGrp="1"/>
          </p:cNvSpPr>
          <p:nvPr>
            <p:ph idx="1"/>
          </p:nvPr>
        </p:nvSpPr>
        <p:spPr/>
        <p:txBody>
          <a:bodyPr/>
          <a:lstStyle/>
          <a:p>
            <a:r>
              <a:rPr lang="de-DE"/>
              <a:t>60%</a:t>
            </a:r>
          </a:p>
          <a:p>
            <a:r>
              <a:rPr lang="de-DE"/>
              <a:t>Nemzeti Rákprogram (2003- ) – pénzforrás, technikai támogatás</a:t>
            </a:r>
          </a:p>
          <a:p>
            <a:r>
              <a:rPr lang="de-DE"/>
              <a:t>15 onkológiai centrum kínál integratív terápiát</a:t>
            </a:r>
          </a:p>
          <a:p>
            <a:r>
              <a:rPr lang="de-DE"/>
              <a:t>7 integratív onkológiai centrum</a:t>
            </a:r>
          </a:p>
          <a:p>
            <a:r>
              <a:rPr lang="de-DE"/>
              <a:t>Terápiás ajánlások konvencionális kezelés előtti, alatti és utáni időszakra, palliatív ellátásra az elérhető legjobb bizonyítékok alapján</a:t>
            </a:r>
          </a:p>
          <a:p>
            <a:pPr marL="0" indent="0">
              <a:buNone/>
            </a:pPr>
            <a:endParaRPr lang="de-DE"/>
          </a:p>
        </p:txBody>
      </p:sp>
      <p:sp>
        <p:nvSpPr>
          <p:cNvPr id="4" name="Footer Placeholder 5">
            <a:extLst>
              <a:ext uri="{FF2B5EF4-FFF2-40B4-BE49-F238E27FC236}">
                <a16:creationId xmlns:a16="http://schemas.microsoft.com/office/drawing/2014/main" id="{C94C0372-C21B-4C46-83C8-CF88B4CB9E9F}"/>
              </a:ext>
            </a:extLst>
          </p:cNvPr>
          <p:cNvSpPr>
            <a:spLocks noGrp="1"/>
          </p:cNvSpPr>
          <p:nvPr>
            <p:ph type="ftr" sz="quarter" idx="11"/>
          </p:nvPr>
        </p:nvSpPr>
        <p:spPr>
          <a:xfrm>
            <a:off x="983432" y="6311900"/>
            <a:ext cx="11209415" cy="539416"/>
          </a:xfrm>
        </p:spPr>
        <p:txBody>
          <a:bodyPr vert="horz" lIns="91440" tIns="45720" rIns="91440" bIns="45720" rtlCol="0" anchor="ctr"/>
          <a:lstStyle/>
          <a:p>
            <a:pPr algn="l"/>
            <a:r>
              <a:rPr lang="de-DE" sz="1800">
                <a:solidFill>
                  <a:schemeClr val="tx1"/>
                </a:solidFill>
              </a:rPr>
              <a:t>Toledano et al. 2021 </a:t>
            </a:r>
          </a:p>
        </p:txBody>
      </p:sp>
    </p:spTree>
    <p:extLst>
      <p:ext uri="{BB962C8B-B14F-4D97-AF65-F5344CB8AC3E}">
        <p14:creationId xmlns:p14="http://schemas.microsoft.com/office/powerpoint/2010/main" val="2008332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9A61D-A266-3C41-BB6C-7A55C6279127}"/>
              </a:ext>
            </a:extLst>
          </p:cNvPr>
          <p:cNvSpPr>
            <a:spLocks noGrp="1"/>
          </p:cNvSpPr>
          <p:nvPr>
            <p:ph type="title"/>
          </p:nvPr>
        </p:nvSpPr>
        <p:spPr/>
        <p:txBody>
          <a:bodyPr/>
          <a:lstStyle/>
          <a:p>
            <a:endParaRPr lang="de-DE"/>
          </a:p>
        </p:txBody>
      </p:sp>
      <p:sp>
        <p:nvSpPr>
          <p:cNvPr id="3" name="Content Placeholder 2">
            <a:extLst>
              <a:ext uri="{FF2B5EF4-FFF2-40B4-BE49-F238E27FC236}">
                <a16:creationId xmlns:a16="http://schemas.microsoft.com/office/drawing/2014/main" id="{DFEA4F9E-432B-7B4E-9B30-9F4F9EF91F98}"/>
              </a:ext>
            </a:extLst>
          </p:cNvPr>
          <p:cNvSpPr>
            <a:spLocks noGrp="1"/>
          </p:cNvSpPr>
          <p:nvPr>
            <p:ph idx="1"/>
          </p:nvPr>
        </p:nvSpPr>
        <p:spPr/>
        <p:txBody>
          <a:bodyPr/>
          <a:lstStyle/>
          <a:p>
            <a:endParaRPr lang="de-DE"/>
          </a:p>
        </p:txBody>
      </p:sp>
      <p:pic>
        <p:nvPicPr>
          <p:cNvPr id="4" name="Picture 3">
            <a:extLst>
              <a:ext uri="{FF2B5EF4-FFF2-40B4-BE49-F238E27FC236}">
                <a16:creationId xmlns:a16="http://schemas.microsoft.com/office/drawing/2014/main" id="{E0532F15-9937-A34E-BE0E-446E77DB07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5466080" cy="2743200"/>
          </a:xfrm>
          <a:prstGeom prst="rect">
            <a:avLst/>
          </a:prstGeom>
        </p:spPr>
      </p:pic>
      <p:pic>
        <p:nvPicPr>
          <p:cNvPr id="5" name="Picture 4">
            <a:extLst>
              <a:ext uri="{FF2B5EF4-FFF2-40B4-BE49-F238E27FC236}">
                <a16:creationId xmlns:a16="http://schemas.microsoft.com/office/drawing/2014/main" id="{181FB682-0ADC-A842-BE73-69D9F482CA7F}"/>
              </a:ext>
            </a:extLst>
          </p:cNvPr>
          <p:cNvPicPr>
            <a:picLocks noChangeAspect="1"/>
          </p:cNvPicPr>
          <p:nvPr/>
        </p:nvPicPr>
        <p:blipFill>
          <a:blip r:embed="rId4"/>
          <a:stretch>
            <a:fillRect/>
          </a:stretch>
        </p:blipFill>
        <p:spPr>
          <a:xfrm>
            <a:off x="5422900" y="0"/>
            <a:ext cx="6769100" cy="6858000"/>
          </a:xfrm>
          <a:prstGeom prst="rect">
            <a:avLst/>
          </a:prstGeom>
        </p:spPr>
      </p:pic>
      <p:pic>
        <p:nvPicPr>
          <p:cNvPr id="6" name="Picture 5">
            <a:extLst>
              <a:ext uri="{FF2B5EF4-FFF2-40B4-BE49-F238E27FC236}">
                <a16:creationId xmlns:a16="http://schemas.microsoft.com/office/drawing/2014/main" id="{B500D5D5-3CE9-F24A-816B-7A9E52AF696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2743200"/>
            <a:ext cx="5735488" cy="4114800"/>
          </a:xfrm>
          <a:prstGeom prst="rect">
            <a:avLst/>
          </a:prstGeom>
        </p:spPr>
      </p:pic>
    </p:spTree>
    <p:extLst>
      <p:ext uri="{BB962C8B-B14F-4D97-AF65-F5344CB8AC3E}">
        <p14:creationId xmlns:p14="http://schemas.microsoft.com/office/powerpoint/2010/main" val="2480381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FFB7-DFCB-8C4F-821E-75A0CFE78BAA}"/>
              </a:ext>
            </a:extLst>
          </p:cNvPr>
          <p:cNvSpPr>
            <a:spLocks noGrp="1"/>
          </p:cNvSpPr>
          <p:nvPr>
            <p:ph type="title"/>
          </p:nvPr>
        </p:nvSpPr>
        <p:spPr/>
        <p:txBody>
          <a:bodyPr/>
          <a:lstStyle/>
          <a:p>
            <a:endParaRPr lang="de-DE"/>
          </a:p>
        </p:txBody>
      </p:sp>
      <p:sp>
        <p:nvSpPr>
          <p:cNvPr id="3" name="Content Placeholder 2">
            <a:extLst>
              <a:ext uri="{FF2B5EF4-FFF2-40B4-BE49-F238E27FC236}">
                <a16:creationId xmlns:a16="http://schemas.microsoft.com/office/drawing/2014/main" id="{419C4095-DBD5-C243-8715-D7C78C896611}"/>
              </a:ext>
            </a:extLst>
          </p:cNvPr>
          <p:cNvSpPr>
            <a:spLocks noGrp="1"/>
          </p:cNvSpPr>
          <p:nvPr>
            <p:ph idx="1"/>
          </p:nvPr>
        </p:nvSpPr>
        <p:spPr/>
        <p:txBody>
          <a:bodyPr/>
          <a:lstStyle/>
          <a:p>
            <a:endParaRPr lang="de-DE"/>
          </a:p>
        </p:txBody>
      </p:sp>
      <p:pic>
        <p:nvPicPr>
          <p:cNvPr id="4" name="Picture 3">
            <a:extLst>
              <a:ext uri="{FF2B5EF4-FFF2-40B4-BE49-F238E27FC236}">
                <a16:creationId xmlns:a16="http://schemas.microsoft.com/office/drawing/2014/main" id="{4033DCEB-5DB6-E64F-901B-3CF01A095AC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99763"/>
            <a:ext cx="12374671" cy="6758237"/>
          </a:xfrm>
          <a:prstGeom prst="rect">
            <a:avLst/>
          </a:prstGeom>
        </p:spPr>
      </p:pic>
    </p:spTree>
    <p:extLst>
      <p:ext uri="{BB962C8B-B14F-4D97-AF65-F5344CB8AC3E}">
        <p14:creationId xmlns:p14="http://schemas.microsoft.com/office/powerpoint/2010/main" val="517495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949C1-29C5-074D-9E17-9BE6FCD76BED}"/>
              </a:ext>
            </a:extLst>
          </p:cNvPr>
          <p:cNvSpPr>
            <a:spLocks noGrp="1"/>
          </p:cNvSpPr>
          <p:nvPr>
            <p:ph type="title"/>
          </p:nvPr>
        </p:nvSpPr>
        <p:spPr/>
        <p:txBody>
          <a:bodyPr>
            <a:normAutofit/>
          </a:bodyPr>
          <a:lstStyle/>
          <a:p>
            <a:r>
              <a:rPr lang="de-DE">
                <a:solidFill>
                  <a:srgbClr val="0442FF"/>
                </a:solidFill>
                <a:latin typeface="+mn-lt"/>
                <a:ea typeface="+mn-ea"/>
                <a:cs typeface="+mn-cs"/>
              </a:rPr>
              <a:t>Olaszország, Toszkána</a:t>
            </a:r>
          </a:p>
        </p:txBody>
      </p:sp>
      <p:sp>
        <p:nvSpPr>
          <p:cNvPr id="3" name="Content Placeholder 2">
            <a:extLst>
              <a:ext uri="{FF2B5EF4-FFF2-40B4-BE49-F238E27FC236}">
                <a16:creationId xmlns:a16="http://schemas.microsoft.com/office/drawing/2014/main" id="{3CE56D84-07ED-CE4D-AE94-F711520C8CB9}"/>
              </a:ext>
            </a:extLst>
          </p:cNvPr>
          <p:cNvSpPr>
            <a:spLocks noGrp="1"/>
          </p:cNvSpPr>
          <p:nvPr>
            <p:ph idx="1"/>
          </p:nvPr>
        </p:nvSpPr>
        <p:spPr/>
        <p:txBody>
          <a:bodyPr/>
          <a:lstStyle/>
          <a:p>
            <a:r>
              <a:rPr lang="de-DE"/>
              <a:t>2009-</a:t>
            </a:r>
          </a:p>
          <a:p>
            <a:r>
              <a:rPr lang="de-DE"/>
              <a:t>Tb finanszírozott ellátás a nagyobb városokban, hálózat</a:t>
            </a:r>
          </a:p>
          <a:p>
            <a:r>
              <a:rPr lang="de-DE"/>
              <a:t>Regionális szakmai irányelv</a:t>
            </a:r>
          </a:p>
          <a:p>
            <a:r>
              <a:rPr lang="de-DE"/>
              <a:t>Kutatási alap</a:t>
            </a:r>
          </a:p>
        </p:txBody>
      </p:sp>
      <p:pic>
        <p:nvPicPr>
          <p:cNvPr id="4" name="Picture 3">
            <a:extLst>
              <a:ext uri="{FF2B5EF4-FFF2-40B4-BE49-F238E27FC236}">
                <a16:creationId xmlns:a16="http://schemas.microsoft.com/office/drawing/2014/main" id="{DB2EDF7E-34D1-5641-BC97-E2BA8A5E1FE2}"/>
              </a:ext>
            </a:extLst>
          </p:cNvPr>
          <p:cNvPicPr>
            <a:picLocks noChangeAspect="1"/>
          </p:cNvPicPr>
          <p:nvPr/>
        </p:nvPicPr>
        <p:blipFill rotWithShape="1">
          <a:blip r:embed="rId3"/>
          <a:srcRect t="6743"/>
          <a:stretch/>
        </p:blipFill>
        <p:spPr>
          <a:xfrm>
            <a:off x="947738" y="4076053"/>
            <a:ext cx="11244262" cy="2611827"/>
          </a:xfrm>
          <a:prstGeom prst="rect">
            <a:avLst/>
          </a:prstGeom>
        </p:spPr>
      </p:pic>
      <p:sp>
        <p:nvSpPr>
          <p:cNvPr id="6" name="Footer Placeholder 5">
            <a:extLst>
              <a:ext uri="{FF2B5EF4-FFF2-40B4-BE49-F238E27FC236}">
                <a16:creationId xmlns:a16="http://schemas.microsoft.com/office/drawing/2014/main" id="{B0661C3A-3D9F-9F45-934F-14AA54291EFC}"/>
              </a:ext>
            </a:extLst>
          </p:cNvPr>
          <p:cNvSpPr>
            <a:spLocks noGrp="1"/>
          </p:cNvSpPr>
          <p:nvPr>
            <p:ph type="ftr" sz="quarter" idx="11"/>
          </p:nvPr>
        </p:nvSpPr>
        <p:spPr>
          <a:xfrm>
            <a:off x="983432" y="6176963"/>
            <a:ext cx="11209415" cy="674353"/>
          </a:xfrm>
          <a:solidFill>
            <a:schemeClr val="bg1"/>
          </a:solidFill>
        </p:spPr>
        <p:txBody>
          <a:bodyPr vert="horz" lIns="91440" tIns="45720" rIns="91440" bIns="45720" rtlCol="0" anchor="ctr"/>
          <a:lstStyle/>
          <a:p>
            <a:pPr algn="l"/>
            <a:r>
              <a:rPr lang="de-DE" sz="1800">
                <a:solidFill>
                  <a:schemeClr val="tx1"/>
                </a:solidFill>
              </a:rPr>
              <a:t>Toledano et al. 2021 </a:t>
            </a:r>
          </a:p>
        </p:txBody>
      </p:sp>
    </p:spTree>
    <p:extLst>
      <p:ext uri="{BB962C8B-B14F-4D97-AF65-F5344CB8AC3E}">
        <p14:creationId xmlns:p14="http://schemas.microsoft.com/office/powerpoint/2010/main" val="2476480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AA9A9F-96F9-9C4E-A6D3-4EEA79EC05C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Content Placeholder 2">
            <a:extLst>
              <a:ext uri="{FF2B5EF4-FFF2-40B4-BE49-F238E27FC236}">
                <a16:creationId xmlns:a16="http://schemas.microsoft.com/office/drawing/2014/main" id="{373EF60C-3EC6-A74F-BA4A-14ECDC3FC2B3}"/>
              </a:ext>
            </a:extLst>
          </p:cNvPr>
          <p:cNvSpPr>
            <a:spLocks noGrp="1"/>
          </p:cNvSpPr>
          <p:nvPr>
            <p:ph idx="4294967295"/>
          </p:nvPr>
        </p:nvSpPr>
        <p:spPr>
          <a:xfrm>
            <a:off x="0" y="1825625"/>
            <a:ext cx="10515600" cy="4351338"/>
          </a:xfrm>
        </p:spPr>
        <p:txBody>
          <a:bodyPr>
            <a:normAutofit/>
          </a:bodyPr>
          <a:lstStyle/>
          <a:p>
            <a:pPr marL="0" indent="0" algn="ctr">
              <a:buNone/>
            </a:pPr>
            <a:endParaRPr lang="de-DE" sz="3600">
              <a:highlight>
                <a:srgbClr val="C0C0C0"/>
              </a:highlight>
            </a:endParaRPr>
          </a:p>
          <a:p>
            <a:pPr marL="0" indent="0" algn="ctr">
              <a:buNone/>
            </a:pPr>
            <a:endParaRPr lang="de-DE" sz="3600">
              <a:highlight>
                <a:srgbClr val="C0C0C0"/>
              </a:highlight>
            </a:endParaRPr>
          </a:p>
          <a:p>
            <a:pPr marL="0" indent="0" algn="ctr">
              <a:buNone/>
            </a:pPr>
            <a:r>
              <a:rPr lang="de-DE" sz="4000">
                <a:solidFill>
                  <a:srgbClr val="0442FF"/>
                </a:solidFill>
                <a:highlight>
                  <a:srgbClr val="C0C0C0"/>
                </a:highlight>
              </a:rPr>
              <a:t>Köszönöm a figyelmet!</a:t>
            </a:r>
          </a:p>
        </p:txBody>
      </p:sp>
    </p:spTree>
    <p:extLst>
      <p:ext uri="{BB962C8B-B14F-4D97-AF65-F5344CB8AC3E}">
        <p14:creationId xmlns:p14="http://schemas.microsoft.com/office/powerpoint/2010/main" val="661464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2B705E-F778-8142-BAE3-8A9B9C49639F}"/>
              </a:ext>
            </a:extLst>
          </p:cNvPr>
          <p:cNvSpPr>
            <a:spLocks noGrp="1"/>
          </p:cNvSpPr>
          <p:nvPr>
            <p:ph type="title"/>
          </p:nvPr>
        </p:nvSpPr>
        <p:spPr/>
        <p:txBody>
          <a:bodyPr>
            <a:normAutofit/>
          </a:bodyPr>
          <a:lstStyle/>
          <a:p>
            <a:r>
              <a:rPr lang="de-DE" sz="4900">
                <a:solidFill>
                  <a:srgbClr val="0442FF"/>
                </a:solidFill>
                <a:latin typeface="+mn-lt"/>
                <a:ea typeface="+mn-ea"/>
                <a:cs typeface="+mn-cs"/>
              </a:rPr>
              <a:t>Komplementer-alternatív (KAM)</a:t>
            </a:r>
          </a:p>
        </p:txBody>
      </p:sp>
      <p:sp>
        <p:nvSpPr>
          <p:cNvPr id="4" name="Content Placeholder 3">
            <a:extLst>
              <a:ext uri="{FF2B5EF4-FFF2-40B4-BE49-F238E27FC236}">
                <a16:creationId xmlns:a16="http://schemas.microsoft.com/office/drawing/2014/main" id="{F25593E7-4710-FB48-A307-D5DBDCFA1329}"/>
              </a:ext>
            </a:extLst>
          </p:cNvPr>
          <p:cNvSpPr>
            <a:spLocks noGrp="1"/>
          </p:cNvSpPr>
          <p:nvPr>
            <p:ph idx="1"/>
          </p:nvPr>
        </p:nvSpPr>
        <p:spPr/>
        <p:txBody>
          <a:bodyPr/>
          <a:lstStyle/>
          <a:p>
            <a:pPr marL="0" indent="0">
              <a:buNone/>
            </a:pPr>
            <a:r>
              <a:rPr lang="hu-HU" altLang="de-DE" sz="3200">
                <a:ea typeface="ＭＳ Ｐゴシック" panose="020B0600070205080204" pitchFamily="34" charset="-128"/>
              </a:rPr>
              <a:t>A KAM egészségügyi terápiák széles körét foglalja magában, melyek nem részei egy ország saját tradíciójának és </a:t>
            </a:r>
            <a:br>
              <a:rPr lang="hu-HU" altLang="de-DE" sz="3200">
                <a:ea typeface="ＭＳ Ｐゴシック" panose="020B0600070205080204" pitchFamily="34" charset="-128"/>
              </a:rPr>
            </a:br>
            <a:r>
              <a:rPr lang="hu-HU" altLang="de-DE" sz="3200">
                <a:ea typeface="ＭＳ Ｐゴシック" panose="020B0600070205080204" pitchFamily="34" charset="-128"/>
              </a:rPr>
              <a:t>nem integráltak annak domináns egészségügyi rendszerébe. </a:t>
            </a:r>
          </a:p>
          <a:p>
            <a:endParaRPr lang="hu-HU" altLang="de-DE" sz="3200">
              <a:ea typeface="ＭＳ Ｐゴシック" panose="020B0600070205080204" pitchFamily="34" charset="-128"/>
            </a:endParaRPr>
          </a:p>
          <a:p>
            <a:r>
              <a:rPr lang="hu-HU" altLang="ja-JP" sz="3200">
                <a:ea typeface="ＭＳ Ｐゴシック" panose="020B0600070205080204" pitchFamily="34" charset="-128"/>
              </a:rPr>
              <a:t>nem konvencionális medicina</a:t>
            </a:r>
          </a:p>
          <a:p>
            <a:r>
              <a:rPr lang="hu-HU" altLang="ja-JP" sz="3200">
                <a:ea typeface="ＭＳ Ｐゴシック" panose="020B0600070205080204" pitchFamily="34" charset="-128"/>
              </a:rPr>
              <a:t>természetgyógyászat</a:t>
            </a:r>
          </a:p>
          <a:p>
            <a:r>
              <a:rPr lang="hu-HU" altLang="ja-JP" sz="3200">
                <a:ea typeface="ＭＳ Ｐゴシック" panose="020B0600070205080204" pitchFamily="34" charset="-128"/>
              </a:rPr>
              <a:t>holisztikus medicina</a:t>
            </a:r>
          </a:p>
          <a:p>
            <a:endParaRPr lang="de-DE"/>
          </a:p>
        </p:txBody>
      </p:sp>
      <p:sp>
        <p:nvSpPr>
          <p:cNvPr id="2" name="TextBox 1">
            <a:extLst>
              <a:ext uri="{FF2B5EF4-FFF2-40B4-BE49-F238E27FC236}">
                <a16:creationId xmlns:a16="http://schemas.microsoft.com/office/drawing/2014/main" id="{FD12A8A5-EF68-0142-B7ED-B605B68D5CF8}"/>
              </a:ext>
            </a:extLst>
          </p:cNvPr>
          <p:cNvSpPr txBox="1"/>
          <p:nvPr/>
        </p:nvSpPr>
        <p:spPr>
          <a:xfrm>
            <a:off x="1007707" y="6422636"/>
            <a:ext cx="4590661" cy="369332"/>
          </a:xfrm>
          <a:prstGeom prst="rect">
            <a:avLst/>
          </a:prstGeom>
          <a:noFill/>
        </p:spPr>
        <p:txBody>
          <a:bodyPr wrap="square" rtlCol="0">
            <a:spAutoFit/>
          </a:bodyPr>
          <a:lstStyle/>
          <a:p>
            <a:r>
              <a:rPr lang="en-GB" altLang="ja-JP">
                <a:ea typeface="ＭＳ Ｐゴシック" panose="020B0600070205080204" pitchFamily="34" charset="-128"/>
              </a:rPr>
              <a:t>WHO 2004</a:t>
            </a:r>
            <a:endParaRPr lang="de-DE"/>
          </a:p>
        </p:txBody>
      </p:sp>
    </p:spTree>
    <p:extLst>
      <p:ext uri="{BB962C8B-B14F-4D97-AF65-F5344CB8AC3E}">
        <p14:creationId xmlns:p14="http://schemas.microsoft.com/office/powerpoint/2010/main" val="732186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9BD91D04-B49C-0F4E-8B9E-9FC3C94B80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61933" y="38451"/>
            <a:ext cx="3011017" cy="2069749"/>
          </a:xfrm>
          <a:prstGeom prst="rect">
            <a:avLst/>
          </a:prstGeom>
        </p:spPr>
      </p:pic>
      <p:pic>
        <p:nvPicPr>
          <p:cNvPr id="5" name="Content Placeholder 4">
            <a:extLst>
              <a:ext uri="{FF2B5EF4-FFF2-40B4-BE49-F238E27FC236}">
                <a16:creationId xmlns:a16="http://schemas.microsoft.com/office/drawing/2014/main" id="{F33EAADA-10B1-344D-B23A-8D8F4904F673}"/>
              </a:ext>
            </a:extLst>
          </p:cNvPr>
          <p:cNvPicPr>
            <a:picLocks noGrp="1" noChangeAspect="1"/>
          </p:cNvPicPr>
          <p:nvPr>
            <p:ph idx="4294967295"/>
          </p:nvPr>
        </p:nvPicPr>
        <p:blipFill>
          <a:blip r:embed="rId4"/>
          <a:stretch>
            <a:fillRect/>
          </a:stretch>
        </p:blipFill>
        <p:spPr>
          <a:xfrm>
            <a:off x="765109" y="215900"/>
            <a:ext cx="10152063" cy="6477000"/>
          </a:xfrm>
        </p:spPr>
      </p:pic>
      <p:sp>
        <p:nvSpPr>
          <p:cNvPr id="4" name="TextBox 3">
            <a:extLst>
              <a:ext uri="{FF2B5EF4-FFF2-40B4-BE49-F238E27FC236}">
                <a16:creationId xmlns:a16="http://schemas.microsoft.com/office/drawing/2014/main" id="{FC8CBF5B-6FD0-254E-AB6B-3919E9ADDB6B}"/>
              </a:ext>
            </a:extLst>
          </p:cNvPr>
          <p:cNvSpPr txBox="1"/>
          <p:nvPr/>
        </p:nvSpPr>
        <p:spPr>
          <a:xfrm>
            <a:off x="937410" y="6450217"/>
            <a:ext cx="11254590" cy="369332"/>
          </a:xfrm>
          <a:prstGeom prst="rect">
            <a:avLst/>
          </a:prstGeom>
          <a:noFill/>
        </p:spPr>
        <p:txBody>
          <a:bodyPr wrap="square" rtlCol="0">
            <a:spAutoFit/>
          </a:bodyPr>
          <a:lstStyle/>
          <a:p>
            <a:r>
              <a:rPr lang="de-DE">
                <a:hlinkClick r:id="rId5">
                  <a:extLst>
                    <a:ext uri="{A12FA001-AC4F-418D-AE19-62706E023703}">
                      <ahyp:hlinkClr xmlns:ahyp="http://schemas.microsoft.com/office/drawing/2018/hyperlinkcolor" val="tx"/>
                    </a:ext>
                  </a:extLst>
                </a:hlinkClick>
              </a:rPr>
              <a:t>https://www.merckmanuals.com/</a:t>
            </a:r>
            <a:endParaRPr lang="de-DE"/>
          </a:p>
        </p:txBody>
      </p:sp>
    </p:spTree>
    <p:extLst>
      <p:ext uri="{BB962C8B-B14F-4D97-AF65-F5344CB8AC3E}">
        <p14:creationId xmlns:p14="http://schemas.microsoft.com/office/powerpoint/2010/main" val="4125929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EAA8AB-780C-BC49-9975-B03C5DB83FBF}"/>
              </a:ext>
            </a:extLst>
          </p:cNvPr>
          <p:cNvSpPr>
            <a:spLocks noGrp="1"/>
          </p:cNvSpPr>
          <p:nvPr>
            <p:ph type="title"/>
          </p:nvPr>
        </p:nvSpPr>
        <p:spPr/>
        <p:txBody>
          <a:bodyPr>
            <a:normAutofit/>
          </a:bodyPr>
          <a:lstStyle/>
          <a:p>
            <a:r>
              <a:rPr lang="de-DE" sz="4900">
                <a:solidFill>
                  <a:srgbClr val="0442FF"/>
                </a:solidFill>
                <a:latin typeface="+mn-lt"/>
                <a:ea typeface="+mn-ea"/>
                <a:cs typeface="+mn-cs"/>
              </a:rPr>
              <a:t>Integratív medicina</a:t>
            </a:r>
          </a:p>
        </p:txBody>
      </p:sp>
      <p:sp>
        <p:nvSpPr>
          <p:cNvPr id="5" name="Content Placeholder 4">
            <a:extLst>
              <a:ext uri="{FF2B5EF4-FFF2-40B4-BE49-F238E27FC236}">
                <a16:creationId xmlns:a16="http://schemas.microsoft.com/office/drawing/2014/main" id="{D2CCFA33-35ED-B645-9287-B7BB44D4D4D4}"/>
              </a:ext>
            </a:extLst>
          </p:cNvPr>
          <p:cNvSpPr>
            <a:spLocks noGrp="1"/>
          </p:cNvSpPr>
          <p:nvPr>
            <p:ph idx="1"/>
          </p:nvPr>
        </p:nvSpPr>
        <p:spPr>
          <a:xfrm>
            <a:off x="5575074" y="712922"/>
            <a:ext cx="6172200" cy="5731129"/>
          </a:xfrm>
        </p:spPr>
        <p:txBody>
          <a:bodyPr/>
          <a:lstStyle/>
          <a:p>
            <a:r>
              <a:rPr lang="de-DE"/>
              <a:t>a konvencionális orvoslás, </a:t>
            </a:r>
            <a:br>
              <a:rPr lang="de-DE"/>
            </a:br>
            <a:r>
              <a:rPr lang="de-DE"/>
              <a:t>az életmód és </a:t>
            </a:r>
            <a:br>
              <a:rPr lang="de-DE"/>
            </a:br>
            <a:r>
              <a:rPr lang="de-DE"/>
              <a:t>a tradicionális-kompementer medicina egyesítése</a:t>
            </a:r>
            <a:endParaRPr lang="hu-HU"/>
          </a:p>
          <a:p>
            <a:r>
              <a:rPr lang="hu-HU"/>
              <a:t>betegközpontúság</a:t>
            </a:r>
          </a:p>
          <a:p>
            <a:r>
              <a:rPr lang="hu-HU"/>
              <a:t>egész ember - test, lélek, szellem</a:t>
            </a:r>
          </a:p>
          <a:p>
            <a:r>
              <a:rPr lang="de-DE"/>
              <a:t>ellenállóképesség és </a:t>
            </a:r>
            <a:br>
              <a:rPr lang="de-DE"/>
            </a:br>
            <a:r>
              <a:rPr lang="de-DE"/>
              <a:t>az egyensúly helyreállítása</a:t>
            </a:r>
            <a:endParaRPr lang="hu-HU"/>
          </a:p>
          <a:p>
            <a:r>
              <a:rPr lang="hu-HU"/>
              <a:t>aktív részvétel, felelősségvállalás</a:t>
            </a:r>
          </a:p>
          <a:p>
            <a:r>
              <a:rPr lang="hu-HU"/>
              <a:t>partnerség</a:t>
            </a:r>
          </a:p>
          <a:p>
            <a:r>
              <a:rPr lang="de-DE"/>
              <a:t>bizonyítékok által informált</a:t>
            </a:r>
          </a:p>
        </p:txBody>
      </p:sp>
      <p:pic>
        <p:nvPicPr>
          <p:cNvPr id="7" name="Picture 6">
            <a:extLst>
              <a:ext uri="{FF2B5EF4-FFF2-40B4-BE49-F238E27FC236}">
                <a16:creationId xmlns:a16="http://schemas.microsoft.com/office/drawing/2014/main" id="{0234DA28-F67E-3146-B9A3-1C2B2DBEAC54}"/>
              </a:ext>
            </a:extLst>
          </p:cNvPr>
          <p:cNvPicPr>
            <a:picLocks noChangeAspect="1"/>
          </p:cNvPicPr>
          <p:nvPr/>
        </p:nvPicPr>
        <p:blipFill>
          <a:blip r:embed="rId3"/>
          <a:stretch>
            <a:fillRect/>
          </a:stretch>
        </p:blipFill>
        <p:spPr>
          <a:xfrm>
            <a:off x="947738" y="5384974"/>
            <a:ext cx="4242318" cy="1133090"/>
          </a:xfrm>
          <a:prstGeom prst="rect">
            <a:avLst/>
          </a:prstGeom>
        </p:spPr>
      </p:pic>
      <p:sp>
        <p:nvSpPr>
          <p:cNvPr id="6" name="Text Placeholder 5">
            <a:extLst>
              <a:ext uri="{FF2B5EF4-FFF2-40B4-BE49-F238E27FC236}">
                <a16:creationId xmlns:a16="http://schemas.microsoft.com/office/drawing/2014/main" id="{E3C4F9A2-B558-E641-B62D-4F67DE98281B}"/>
              </a:ext>
            </a:extLst>
          </p:cNvPr>
          <p:cNvSpPr>
            <a:spLocks noGrp="1"/>
          </p:cNvSpPr>
          <p:nvPr>
            <p:ph type="body" sz="half" idx="2"/>
          </p:nvPr>
        </p:nvSpPr>
        <p:spPr>
          <a:xfrm>
            <a:off x="839788" y="2057400"/>
            <a:ext cx="3932237" cy="4623318"/>
          </a:xfrm>
        </p:spPr>
        <p:txBody>
          <a:bodyPr/>
          <a:lstStyle/>
          <a:p>
            <a:endParaRPr lang="de-DE"/>
          </a:p>
        </p:txBody>
      </p:sp>
      <p:pic>
        <p:nvPicPr>
          <p:cNvPr id="8" name="Picture 7">
            <a:extLst>
              <a:ext uri="{FF2B5EF4-FFF2-40B4-BE49-F238E27FC236}">
                <a16:creationId xmlns:a16="http://schemas.microsoft.com/office/drawing/2014/main" id="{3351CAE3-9D4A-4548-A148-1B81DCB81E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9037" y="3162255"/>
            <a:ext cx="1661288" cy="1425830"/>
          </a:xfrm>
          <a:prstGeom prst="rect">
            <a:avLst/>
          </a:prstGeom>
        </p:spPr>
      </p:pic>
      <p:pic>
        <p:nvPicPr>
          <p:cNvPr id="11" name="Picture 10">
            <a:extLst>
              <a:ext uri="{FF2B5EF4-FFF2-40B4-BE49-F238E27FC236}">
                <a16:creationId xmlns:a16="http://schemas.microsoft.com/office/drawing/2014/main" id="{D07D027A-ED94-7542-ADBA-E5B112033D0D}"/>
              </a:ext>
            </a:extLst>
          </p:cNvPr>
          <p:cNvPicPr>
            <a:picLocks noChangeAspect="1"/>
          </p:cNvPicPr>
          <p:nvPr/>
        </p:nvPicPr>
        <p:blipFill>
          <a:blip r:embed="rId5"/>
          <a:stretch>
            <a:fillRect/>
          </a:stretch>
        </p:blipFill>
        <p:spPr>
          <a:xfrm>
            <a:off x="2805906" y="2057400"/>
            <a:ext cx="2225119" cy="3164921"/>
          </a:xfrm>
          <a:prstGeom prst="rect">
            <a:avLst/>
          </a:prstGeom>
        </p:spPr>
      </p:pic>
    </p:spTree>
    <p:extLst>
      <p:ext uri="{BB962C8B-B14F-4D97-AF65-F5344CB8AC3E}">
        <p14:creationId xmlns:p14="http://schemas.microsoft.com/office/powerpoint/2010/main" val="3150241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AF330-DE9A-3344-B8E6-CA0A961FAE10}"/>
              </a:ext>
            </a:extLst>
          </p:cNvPr>
          <p:cNvSpPr>
            <a:spLocks noGrp="1"/>
          </p:cNvSpPr>
          <p:nvPr>
            <p:ph type="title"/>
          </p:nvPr>
        </p:nvSpPr>
        <p:spPr/>
        <p:txBody>
          <a:bodyPr>
            <a:normAutofit/>
          </a:bodyPr>
          <a:lstStyle/>
          <a:p>
            <a:r>
              <a:rPr lang="de-DE" sz="4900">
                <a:solidFill>
                  <a:srgbClr val="0442FF"/>
                </a:solidFill>
                <a:latin typeface="+mn-lt"/>
                <a:ea typeface="+mn-ea"/>
                <a:cs typeface="+mn-cs"/>
              </a:rPr>
              <a:t>Hazai helyzet</a:t>
            </a:r>
          </a:p>
        </p:txBody>
      </p:sp>
      <p:sp>
        <p:nvSpPr>
          <p:cNvPr id="3" name="Content Placeholder 2">
            <a:extLst>
              <a:ext uri="{FF2B5EF4-FFF2-40B4-BE49-F238E27FC236}">
                <a16:creationId xmlns:a16="http://schemas.microsoft.com/office/drawing/2014/main" id="{A1EDBC35-2698-B540-98E3-BAA5C4695BC7}"/>
              </a:ext>
            </a:extLst>
          </p:cNvPr>
          <p:cNvSpPr>
            <a:spLocks noGrp="1"/>
          </p:cNvSpPr>
          <p:nvPr>
            <p:ph idx="1"/>
          </p:nvPr>
        </p:nvSpPr>
        <p:spPr/>
        <p:txBody>
          <a:bodyPr>
            <a:normAutofit/>
          </a:bodyPr>
          <a:lstStyle/>
          <a:p>
            <a:r>
              <a:rPr lang="de-DE" sz="3200"/>
              <a:t>11/1997. (V. 28.) NM és 40/1997. (III. 5.) Korm. rendelet megújítása</a:t>
            </a:r>
          </a:p>
          <a:p>
            <a:r>
              <a:rPr lang="de-DE" sz="3200"/>
              <a:t>Egészségügyi szakamai kollégium szakmai tagozat létrehozása</a:t>
            </a:r>
          </a:p>
          <a:p>
            <a:r>
              <a:rPr lang="de-DE" sz="3200"/>
              <a:t>Szakmai felügyelet megerősítése</a:t>
            </a:r>
          </a:p>
          <a:p>
            <a:r>
              <a:rPr lang="de-DE" sz="3200"/>
              <a:t>Szürke szféra – közérzetjavító szolgáltatások - felszámolása</a:t>
            </a:r>
          </a:p>
          <a:p>
            <a:r>
              <a:rPr lang="de-DE" sz="3200"/>
              <a:t>Továbbképzések színvonalának emelése</a:t>
            </a:r>
          </a:p>
          <a:p>
            <a:endParaRPr lang="de-DE" sz="3200"/>
          </a:p>
        </p:txBody>
      </p:sp>
    </p:spTree>
    <p:extLst>
      <p:ext uri="{BB962C8B-B14F-4D97-AF65-F5344CB8AC3E}">
        <p14:creationId xmlns:p14="http://schemas.microsoft.com/office/powerpoint/2010/main" val="2079441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38200" y="6441756"/>
            <a:ext cx="11353800" cy="369332"/>
          </a:xfrm>
          <a:prstGeom prst="rect">
            <a:avLst/>
          </a:prstGeom>
          <a:noFill/>
        </p:spPr>
        <p:txBody>
          <a:bodyPr wrap="square" rtlCol="0">
            <a:spAutoFit/>
          </a:bodyPr>
          <a:lstStyle/>
          <a:p>
            <a:r>
              <a:rPr lang="en-US" dirty="0" err="1"/>
              <a:t>Nissen</a:t>
            </a:r>
            <a:r>
              <a:rPr lang="en-US" dirty="0"/>
              <a:t> et al. 2012</a:t>
            </a:r>
          </a:p>
        </p:txBody>
      </p:sp>
      <p:pic>
        <p:nvPicPr>
          <p:cNvPr id="5" name="Picture 4"/>
          <p:cNvPicPr>
            <a:picLocks noChangeAspect="1"/>
          </p:cNvPicPr>
          <p:nvPr/>
        </p:nvPicPr>
        <p:blipFill>
          <a:blip r:embed="rId3"/>
          <a:stretch>
            <a:fillRect/>
          </a:stretch>
        </p:blipFill>
        <p:spPr>
          <a:xfrm>
            <a:off x="1212850" y="436686"/>
            <a:ext cx="10604500" cy="6223000"/>
          </a:xfrm>
          <a:prstGeom prst="rect">
            <a:avLst/>
          </a:prstGeom>
        </p:spPr>
      </p:pic>
      <p:sp>
        <p:nvSpPr>
          <p:cNvPr id="3" name="TextBox 2"/>
          <p:cNvSpPr txBox="1"/>
          <p:nvPr/>
        </p:nvSpPr>
        <p:spPr>
          <a:xfrm>
            <a:off x="3285641" y="5405683"/>
            <a:ext cx="8541249" cy="523220"/>
          </a:xfrm>
          <a:prstGeom prst="rect">
            <a:avLst/>
          </a:prstGeom>
          <a:noFill/>
        </p:spPr>
        <p:txBody>
          <a:bodyPr wrap="square" rtlCol="0">
            <a:spAutoFit/>
          </a:bodyPr>
          <a:lstStyle/>
          <a:p>
            <a:r>
              <a:rPr lang="en-US" sz="2800" dirty="0" err="1"/>
              <a:t>Miért</a:t>
            </a:r>
            <a:r>
              <a:rPr lang="en-US" sz="2800" dirty="0"/>
              <a:t> </a:t>
            </a:r>
            <a:r>
              <a:rPr lang="en-US" sz="2800" dirty="0" err="1"/>
              <a:t>nem</a:t>
            </a:r>
            <a:r>
              <a:rPr lang="en-US" sz="2800" dirty="0"/>
              <a:t> </a:t>
            </a:r>
            <a:r>
              <a:rPr lang="en-US" sz="2800" dirty="0" err="1"/>
              <a:t>beszélnek</a:t>
            </a:r>
            <a:r>
              <a:rPr lang="en-US" sz="2800" dirty="0"/>
              <a:t> a </a:t>
            </a:r>
            <a:r>
              <a:rPr lang="en-US" sz="2800" dirty="0" err="1"/>
              <a:t>betegek</a:t>
            </a:r>
            <a:r>
              <a:rPr lang="en-US" sz="2800" dirty="0"/>
              <a:t> a KAM-</a:t>
            </a:r>
            <a:r>
              <a:rPr lang="en-US" sz="2800" dirty="0" err="1"/>
              <a:t>ról</a:t>
            </a:r>
            <a:r>
              <a:rPr lang="en-US" sz="2800" dirty="0"/>
              <a:t> </a:t>
            </a:r>
            <a:r>
              <a:rPr lang="en-US" sz="2800" dirty="0" err="1"/>
              <a:t>az</a:t>
            </a:r>
            <a:r>
              <a:rPr lang="en-US" sz="2800" dirty="0"/>
              <a:t> </a:t>
            </a:r>
            <a:r>
              <a:rPr lang="en-US" sz="2800" dirty="0" err="1"/>
              <a:t>orvosukkal</a:t>
            </a:r>
            <a:r>
              <a:rPr lang="en-US" sz="2800" dirty="0"/>
              <a:t>?</a:t>
            </a:r>
          </a:p>
        </p:txBody>
      </p:sp>
      <p:sp>
        <p:nvSpPr>
          <p:cNvPr id="2" name="Title 1"/>
          <p:cNvSpPr>
            <a:spLocks noGrp="1"/>
          </p:cNvSpPr>
          <p:nvPr>
            <p:ph type="title"/>
          </p:nvPr>
        </p:nvSpPr>
        <p:spPr/>
        <p:txBody>
          <a:bodyPr>
            <a:normAutofit fontScale="90000"/>
          </a:bodyPr>
          <a:lstStyle/>
          <a:p>
            <a:r>
              <a:rPr lang="en-US" sz="4900" dirty="0" err="1">
                <a:solidFill>
                  <a:srgbClr val="0442FF"/>
                </a:solidFill>
                <a:latin typeface="+mn-lt"/>
                <a:ea typeface="+mn-ea"/>
                <a:cs typeface="+mn-cs"/>
              </a:rPr>
              <a:t>Azon</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betegek</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aránya</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akik</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beszélnek</a:t>
            </a:r>
            <a:r>
              <a:rPr lang="en-US" sz="4900" dirty="0">
                <a:solidFill>
                  <a:srgbClr val="0442FF"/>
                </a:solidFill>
                <a:latin typeface="+mn-lt"/>
                <a:ea typeface="+mn-ea"/>
                <a:cs typeface="+mn-cs"/>
              </a:rPr>
              <a:t> KAM </a:t>
            </a:r>
            <a:r>
              <a:rPr lang="en-US" sz="4900" dirty="0" err="1">
                <a:solidFill>
                  <a:srgbClr val="0442FF"/>
                </a:solidFill>
                <a:latin typeface="+mn-lt"/>
                <a:ea typeface="+mn-ea"/>
                <a:cs typeface="+mn-cs"/>
              </a:rPr>
              <a:t>terápiájukról</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az</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orvosukkal</a:t>
            </a:r>
            <a:r>
              <a:rPr lang="en-US" sz="4900" dirty="0">
                <a:solidFill>
                  <a:srgbClr val="0442FF"/>
                </a:solidFill>
                <a:latin typeface="+mn-lt"/>
                <a:ea typeface="+mn-ea"/>
                <a:cs typeface="+mn-cs"/>
              </a:rPr>
              <a:t> (%)</a:t>
            </a:r>
          </a:p>
        </p:txBody>
      </p:sp>
    </p:spTree>
    <p:extLst>
      <p:ext uri="{BB962C8B-B14F-4D97-AF65-F5344CB8AC3E}">
        <p14:creationId xmlns:p14="http://schemas.microsoft.com/office/powerpoint/2010/main" val="3353256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7129"/>
          <a:stretch/>
        </p:blipFill>
        <p:spPr>
          <a:xfrm>
            <a:off x="433953" y="1185872"/>
            <a:ext cx="11216951" cy="5600700"/>
          </a:xfrm>
          <a:prstGeom prst="rect">
            <a:avLst/>
          </a:prstGeom>
        </p:spPr>
      </p:pic>
      <p:sp>
        <p:nvSpPr>
          <p:cNvPr id="9" name="Title 8"/>
          <p:cNvSpPr>
            <a:spLocks noGrp="1"/>
          </p:cNvSpPr>
          <p:nvPr>
            <p:ph type="title"/>
          </p:nvPr>
        </p:nvSpPr>
        <p:spPr/>
        <p:txBody>
          <a:bodyPr vert="horz" lIns="91440" tIns="45720" rIns="91440" bIns="45720" rtlCol="0" anchor="ctr">
            <a:normAutofit fontScale="90000"/>
          </a:bodyPr>
          <a:lstStyle/>
          <a:p>
            <a:r>
              <a:rPr lang="en-US" sz="4900" dirty="0" err="1">
                <a:solidFill>
                  <a:srgbClr val="0442FF"/>
                </a:solidFill>
                <a:latin typeface="+mn-lt"/>
                <a:ea typeface="+mn-ea"/>
                <a:cs typeface="+mn-cs"/>
              </a:rPr>
              <a:t>Az</a:t>
            </a:r>
            <a:r>
              <a:rPr lang="en-US" sz="4900" dirty="0">
                <a:solidFill>
                  <a:srgbClr val="0442FF"/>
                </a:solidFill>
                <a:latin typeface="+mn-lt"/>
                <a:ea typeface="+mn-ea"/>
                <a:cs typeface="+mn-cs"/>
              </a:rPr>
              <a:t> 5 </a:t>
            </a:r>
            <a:r>
              <a:rPr lang="en-US" sz="4900" dirty="0" err="1">
                <a:solidFill>
                  <a:srgbClr val="0442FF"/>
                </a:solidFill>
                <a:latin typeface="+mn-lt"/>
                <a:ea typeface="+mn-ea"/>
                <a:cs typeface="+mn-cs"/>
              </a:rPr>
              <a:t>leggyakrabban</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használt</a:t>
            </a:r>
            <a:r>
              <a:rPr lang="en-US" sz="4900" dirty="0">
                <a:solidFill>
                  <a:srgbClr val="0442FF"/>
                </a:solidFill>
                <a:latin typeface="+mn-lt"/>
                <a:ea typeface="+mn-ea"/>
                <a:cs typeface="+mn-cs"/>
              </a:rPr>
              <a:t> KAM </a:t>
            </a:r>
            <a:r>
              <a:rPr lang="en-US" sz="4900" dirty="0" err="1">
                <a:solidFill>
                  <a:srgbClr val="0442FF"/>
                </a:solidFill>
                <a:latin typeface="+mn-lt"/>
                <a:ea typeface="+mn-ea"/>
                <a:cs typeface="+mn-cs"/>
              </a:rPr>
              <a:t>terápia</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az</a:t>
            </a:r>
            <a:r>
              <a:rPr lang="en-US" sz="4900" dirty="0">
                <a:solidFill>
                  <a:srgbClr val="0442FF"/>
                </a:solidFill>
                <a:latin typeface="+mn-lt"/>
                <a:ea typeface="+mn-ea"/>
                <a:cs typeface="+mn-cs"/>
              </a:rPr>
              <a:t> EU-ban (</a:t>
            </a:r>
            <a:r>
              <a:rPr lang="en-US" sz="4900" dirty="0" err="1">
                <a:solidFill>
                  <a:srgbClr val="0442FF"/>
                </a:solidFill>
                <a:latin typeface="+mn-lt"/>
                <a:ea typeface="+mn-ea"/>
                <a:cs typeface="+mn-cs"/>
              </a:rPr>
              <a:t>prevalencia</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tól-ig</a:t>
            </a:r>
            <a:r>
              <a:rPr lang="en-US" sz="4900" dirty="0">
                <a:solidFill>
                  <a:srgbClr val="0442FF"/>
                </a:solidFill>
                <a:latin typeface="+mn-lt"/>
                <a:ea typeface="+mn-ea"/>
                <a:cs typeface="+mn-cs"/>
              </a:rPr>
              <a:t>, %)</a:t>
            </a:r>
          </a:p>
        </p:txBody>
      </p:sp>
      <p:sp>
        <p:nvSpPr>
          <p:cNvPr id="11" name="TextBox 10"/>
          <p:cNvSpPr txBox="1"/>
          <p:nvPr/>
        </p:nvSpPr>
        <p:spPr>
          <a:xfrm>
            <a:off x="838200" y="6394763"/>
            <a:ext cx="11216951" cy="369332"/>
          </a:xfrm>
          <a:prstGeom prst="rect">
            <a:avLst/>
          </a:prstGeom>
          <a:noFill/>
        </p:spPr>
        <p:txBody>
          <a:bodyPr wrap="square" rtlCol="0">
            <a:spAutoFit/>
          </a:bodyPr>
          <a:lstStyle/>
          <a:p>
            <a:r>
              <a:rPr lang="en-US" dirty="0" err="1"/>
              <a:t>Eardley</a:t>
            </a:r>
            <a:r>
              <a:rPr lang="en-US" dirty="0"/>
              <a:t> et al 2012</a:t>
            </a:r>
          </a:p>
        </p:txBody>
      </p:sp>
    </p:spTree>
    <p:extLst>
      <p:ext uri="{BB962C8B-B14F-4D97-AF65-F5344CB8AC3E}">
        <p14:creationId xmlns:p14="http://schemas.microsoft.com/office/powerpoint/2010/main" val="2579723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p:cNvPicPr>
            <a:picLocks noGrp="1" noChangeAspect="1"/>
          </p:cNvPicPr>
          <p:nvPr>
            <p:ph idx="1"/>
          </p:nvPr>
        </p:nvPicPr>
        <p:blipFill rotWithShape="1">
          <a:blip r:embed="rId3">
            <a:extLst>
              <a:ext uri="{28A0092B-C50C-407E-A947-70E740481C1C}">
                <a14:useLocalDpi xmlns:a14="http://schemas.microsoft.com/office/drawing/2010/main" val="0"/>
              </a:ext>
            </a:extLst>
          </a:blip>
          <a:srcRect l="-150" r="-150" b="8002"/>
          <a:stretch/>
        </p:blipFill>
        <p:spPr bwMode="auto">
          <a:xfrm>
            <a:off x="838200" y="820252"/>
            <a:ext cx="10515600" cy="5672623"/>
          </a:xfrm>
          <a:prstGeom prst="rect">
            <a:avLst/>
          </a:prstGeom>
          <a:noFill/>
          <a:ln>
            <a:noFill/>
          </a:ln>
        </p:spPr>
      </p:pic>
      <p:sp>
        <p:nvSpPr>
          <p:cNvPr id="2" name="Title 1"/>
          <p:cNvSpPr>
            <a:spLocks noGrp="1"/>
          </p:cNvSpPr>
          <p:nvPr>
            <p:ph type="title"/>
          </p:nvPr>
        </p:nvSpPr>
        <p:spPr/>
        <p:txBody>
          <a:bodyPr vert="horz" lIns="91440" tIns="45720" rIns="91440" bIns="45720" rtlCol="0" anchor="ctr">
            <a:normAutofit fontScale="90000"/>
          </a:bodyPr>
          <a:lstStyle/>
          <a:p>
            <a:r>
              <a:rPr lang="en-US" sz="4900" dirty="0">
                <a:solidFill>
                  <a:srgbClr val="0442FF"/>
                </a:solidFill>
                <a:latin typeface="+mn-lt"/>
                <a:ea typeface="+mn-ea"/>
                <a:cs typeface="+mn-cs"/>
              </a:rPr>
              <a:t>A </a:t>
            </a:r>
            <a:r>
              <a:rPr lang="en-US" sz="4900" dirty="0" err="1">
                <a:solidFill>
                  <a:srgbClr val="0442FF"/>
                </a:solidFill>
                <a:latin typeface="+mn-lt"/>
                <a:ea typeface="+mn-ea"/>
                <a:cs typeface="+mn-cs"/>
              </a:rPr>
              <a:t>daganatos</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betegek</a:t>
            </a:r>
            <a:r>
              <a:rPr lang="en-US" sz="4900" dirty="0">
                <a:solidFill>
                  <a:srgbClr val="0442FF"/>
                </a:solidFill>
                <a:latin typeface="+mn-lt"/>
                <a:ea typeface="+mn-ea"/>
                <a:cs typeface="+mn-cs"/>
              </a:rPr>
              <a:t> </a:t>
            </a:r>
            <a:r>
              <a:rPr lang="en-US" sz="4900" dirty="0" err="1">
                <a:solidFill>
                  <a:srgbClr val="0442FF"/>
                </a:solidFill>
                <a:latin typeface="+mn-lt"/>
                <a:ea typeface="+mn-ea"/>
                <a:cs typeface="+mn-cs"/>
              </a:rPr>
              <a:t>életminősége</a:t>
            </a:r>
            <a:br>
              <a:rPr lang="en-US" sz="4900" dirty="0">
                <a:solidFill>
                  <a:srgbClr val="0442FF"/>
                </a:solidFill>
                <a:latin typeface="+mn-lt"/>
                <a:ea typeface="+mn-ea"/>
                <a:cs typeface="+mn-cs"/>
              </a:rPr>
            </a:br>
            <a:endParaRPr lang="en-US" sz="4900" dirty="0">
              <a:solidFill>
                <a:srgbClr val="0442FF"/>
              </a:solidFill>
              <a:latin typeface="+mn-lt"/>
              <a:ea typeface="+mn-ea"/>
              <a:cs typeface="+mn-cs"/>
            </a:endParaRPr>
          </a:p>
        </p:txBody>
      </p:sp>
      <p:sp>
        <p:nvSpPr>
          <p:cNvPr id="11" name="Footer Placeholder 5"/>
          <p:cNvSpPr>
            <a:spLocks noGrp="1"/>
          </p:cNvSpPr>
          <p:nvPr>
            <p:ph type="ftr" sz="quarter" idx="11"/>
          </p:nvPr>
        </p:nvSpPr>
        <p:spPr>
          <a:xfrm>
            <a:off x="947738" y="6438231"/>
            <a:ext cx="11244262" cy="400110"/>
          </a:xfrm>
        </p:spPr>
        <p:txBody>
          <a:bodyPr/>
          <a:lstStyle/>
          <a:p>
            <a:pPr algn="l"/>
            <a:r>
              <a:rPr lang="en-US" sz="1800" dirty="0" err="1">
                <a:solidFill>
                  <a:schemeClr val="tx1"/>
                </a:solidFill>
              </a:rPr>
              <a:t>Frass</a:t>
            </a:r>
            <a:r>
              <a:rPr lang="en-US" sz="1800" dirty="0">
                <a:solidFill>
                  <a:schemeClr val="tx1"/>
                </a:solidFill>
              </a:rPr>
              <a:t> M et al. 2015</a:t>
            </a:r>
            <a:endParaRPr lang="hu-HU" sz="1800" dirty="0">
              <a:solidFill>
                <a:schemeClr val="tx1"/>
              </a:solidFill>
            </a:endParaRPr>
          </a:p>
        </p:txBody>
      </p:sp>
      <p:sp>
        <p:nvSpPr>
          <p:cNvPr id="5" name="TextBox 14"/>
          <p:cNvSpPr txBox="1"/>
          <p:nvPr/>
        </p:nvSpPr>
        <p:spPr>
          <a:xfrm>
            <a:off x="9984433" y="1988840"/>
            <a:ext cx="2207568" cy="400110"/>
          </a:xfrm>
          <a:prstGeom prst="rect">
            <a:avLst/>
          </a:prstGeom>
          <a:solidFill>
            <a:srgbClr val="FFFFFF"/>
          </a:solidFill>
        </p:spPr>
        <p:txBody>
          <a:bodyPr wrap="square" rtlCol="0">
            <a:spAutoFit/>
          </a:bodyPr>
          <a:lstStyle/>
          <a:p>
            <a:r>
              <a:rPr lang="en-US" sz="2000" b="1" dirty="0" err="1">
                <a:solidFill>
                  <a:schemeClr val="accent2"/>
                </a:solidFill>
              </a:rPr>
              <a:t>Konvencionális</a:t>
            </a:r>
            <a:r>
              <a:rPr lang="en-US" sz="2000" b="1" dirty="0">
                <a:solidFill>
                  <a:schemeClr val="accent2"/>
                </a:solidFill>
              </a:rPr>
              <a:t> </a:t>
            </a:r>
            <a:r>
              <a:rPr lang="en-US" sz="2000" b="1" dirty="0" err="1">
                <a:solidFill>
                  <a:schemeClr val="accent2"/>
                </a:solidFill>
              </a:rPr>
              <a:t>th</a:t>
            </a:r>
            <a:endParaRPr lang="en-US" sz="2000" b="1" dirty="0">
              <a:solidFill>
                <a:schemeClr val="accent2"/>
              </a:solidFill>
            </a:endParaRPr>
          </a:p>
        </p:txBody>
      </p:sp>
      <p:sp>
        <p:nvSpPr>
          <p:cNvPr id="6" name="TextBox 12"/>
          <p:cNvSpPr txBox="1"/>
          <p:nvPr/>
        </p:nvSpPr>
        <p:spPr>
          <a:xfrm>
            <a:off x="9984433" y="973177"/>
            <a:ext cx="2073150" cy="1015663"/>
          </a:xfrm>
          <a:prstGeom prst="rect">
            <a:avLst/>
          </a:prstGeom>
          <a:solidFill>
            <a:schemeClr val="bg1"/>
          </a:solidFill>
        </p:spPr>
        <p:txBody>
          <a:bodyPr wrap="square" rtlCol="0">
            <a:spAutoFit/>
          </a:bodyPr>
          <a:lstStyle/>
          <a:p>
            <a:r>
              <a:rPr lang="en-US" sz="2000" b="1" dirty="0" err="1">
                <a:solidFill>
                  <a:schemeClr val="accent1"/>
                </a:solidFill>
              </a:rPr>
              <a:t>IM</a:t>
            </a:r>
          </a:p>
          <a:p>
            <a:r>
              <a:rPr lang="en-US" sz="2000" b="1" dirty="0" err="1">
                <a:solidFill>
                  <a:schemeClr val="accent1"/>
                </a:solidFill>
              </a:rPr>
              <a:t>Konvencionális</a:t>
            </a:r>
            <a:r>
              <a:rPr lang="en-US" sz="2000" b="1" dirty="0">
                <a:solidFill>
                  <a:schemeClr val="accent1"/>
                </a:solidFill>
              </a:rPr>
              <a:t> + </a:t>
            </a:r>
            <a:r>
              <a:rPr lang="en-US" sz="2000" b="1" dirty="0" err="1">
                <a:solidFill>
                  <a:schemeClr val="accent1"/>
                </a:solidFill>
              </a:rPr>
              <a:t>homeopátiás</a:t>
            </a:r>
            <a:r>
              <a:rPr lang="en-US" sz="2000" b="1" dirty="0">
                <a:solidFill>
                  <a:schemeClr val="accent1"/>
                </a:solidFill>
              </a:rPr>
              <a:t> </a:t>
            </a:r>
            <a:r>
              <a:rPr lang="en-US" sz="2000" b="1" dirty="0" err="1">
                <a:solidFill>
                  <a:schemeClr val="accent1"/>
                </a:solidFill>
              </a:rPr>
              <a:t>th</a:t>
            </a:r>
            <a:endParaRPr lang="en-US" sz="2000" b="1" dirty="0">
              <a:solidFill>
                <a:schemeClr val="accent1"/>
              </a:solidFill>
            </a:endParaRPr>
          </a:p>
        </p:txBody>
      </p:sp>
    </p:spTree>
    <p:extLst>
      <p:ext uri="{BB962C8B-B14F-4D97-AF65-F5344CB8AC3E}">
        <p14:creationId xmlns:p14="http://schemas.microsoft.com/office/powerpoint/2010/main" val="3564201429"/>
      </p:ext>
    </p:extLst>
  </p:cSld>
  <p:clrMapOvr>
    <a:masterClrMapping/>
  </p:clrMapOvr>
  <mc:AlternateContent xmlns:mc="http://schemas.openxmlformats.org/markup-compatibility/2006" xmlns:p14="http://schemas.microsoft.com/office/powerpoint/2010/main">
    <mc:Choice Requires="p14">
      <p:transition spd="slow" p14:dur="2000" advTm="586"/>
    </mc:Choice>
    <mc:Fallback xmlns="">
      <p:transition xmlns:p14="http://schemas.microsoft.com/office/powerpoint/2010/main" spd="slow" advTm="58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73094" y="416103"/>
            <a:ext cx="10226352" cy="1325563"/>
          </a:xfrm>
        </p:spPr>
        <p:txBody>
          <a:bodyPr>
            <a:noAutofit/>
          </a:bodyPr>
          <a:lstStyle/>
          <a:p>
            <a:r>
              <a:rPr lang="de-DE" dirty="0" err="1">
                <a:solidFill>
                  <a:srgbClr val="0442FF"/>
                </a:solidFill>
                <a:latin typeface="+mn-lt"/>
                <a:ea typeface="+mn-ea"/>
                <a:cs typeface="+mn-cs"/>
              </a:rPr>
              <a:t>Aromatáz-inhibitorok</a:t>
            </a:r>
            <a:r>
              <a:rPr lang="de-DE" dirty="0">
                <a:solidFill>
                  <a:srgbClr val="0442FF"/>
                </a:solidFill>
                <a:latin typeface="+mn-lt"/>
                <a:ea typeface="+mn-ea"/>
                <a:cs typeface="+mn-cs"/>
              </a:rPr>
              <a:t> </a:t>
            </a:r>
            <a:r>
              <a:rPr lang="de-DE" dirty="0" err="1">
                <a:solidFill>
                  <a:srgbClr val="0442FF"/>
                </a:solidFill>
                <a:latin typeface="+mn-lt"/>
                <a:ea typeface="+mn-ea"/>
                <a:cs typeface="+mn-cs"/>
              </a:rPr>
              <a:t>által</a:t>
            </a:r>
            <a:r>
              <a:rPr lang="de-DE" dirty="0">
                <a:solidFill>
                  <a:srgbClr val="0442FF"/>
                </a:solidFill>
                <a:latin typeface="+mn-lt"/>
                <a:ea typeface="+mn-ea"/>
                <a:cs typeface="+mn-cs"/>
              </a:rPr>
              <a:t> </a:t>
            </a:r>
            <a:r>
              <a:rPr lang="de-DE" dirty="0" err="1">
                <a:solidFill>
                  <a:srgbClr val="0442FF"/>
                </a:solidFill>
                <a:latin typeface="+mn-lt"/>
                <a:ea typeface="+mn-ea"/>
                <a:cs typeface="+mn-cs"/>
              </a:rPr>
              <a:t>okozott</a:t>
            </a:r>
            <a:r>
              <a:rPr lang="de-DE" dirty="0">
                <a:solidFill>
                  <a:srgbClr val="0442FF"/>
                </a:solidFill>
                <a:latin typeface="+mn-lt"/>
                <a:ea typeface="+mn-ea"/>
                <a:cs typeface="+mn-cs"/>
              </a:rPr>
              <a:t> </a:t>
            </a:r>
            <a:r>
              <a:rPr lang="de-DE" dirty="0" err="1">
                <a:solidFill>
                  <a:srgbClr val="0442FF"/>
                </a:solidFill>
                <a:latin typeface="+mn-lt"/>
                <a:ea typeface="+mn-ea"/>
                <a:cs typeface="+mn-cs"/>
              </a:rPr>
              <a:t>ízületi</a:t>
            </a:r>
            <a:r>
              <a:rPr lang="de-DE" dirty="0">
                <a:solidFill>
                  <a:srgbClr val="0442FF"/>
                </a:solidFill>
                <a:latin typeface="+mn-lt"/>
                <a:ea typeface="+mn-ea"/>
                <a:cs typeface="+mn-cs"/>
              </a:rPr>
              <a:t> </a:t>
            </a:r>
            <a:r>
              <a:rPr lang="de-DE" dirty="0" err="1">
                <a:solidFill>
                  <a:srgbClr val="0442FF"/>
                </a:solidFill>
                <a:latin typeface="+mn-lt"/>
                <a:ea typeface="+mn-ea"/>
                <a:cs typeface="+mn-cs"/>
              </a:rPr>
              <a:t>panaszok</a:t>
            </a:r>
            <a:r>
              <a:rPr lang="de-DE" dirty="0">
                <a:solidFill>
                  <a:srgbClr val="0442FF"/>
                </a:solidFill>
                <a:latin typeface="+mn-lt"/>
                <a:ea typeface="+mn-ea"/>
                <a:cs typeface="+mn-cs"/>
              </a:rPr>
              <a:t> </a:t>
            </a:r>
            <a:endParaRPr lang="de-DE" sz="3200" dirty="0"/>
          </a:p>
        </p:txBody>
      </p:sp>
      <p:sp>
        <p:nvSpPr>
          <p:cNvPr id="6" name="Footer Placeholder 5"/>
          <p:cNvSpPr>
            <a:spLocks noGrp="1"/>
          </p:cNvSpPr>
          <p:nvPr>
            <p:ph type="ftr" sz="quarter" idx="11"/>
          </p:nvPr>
        </p:nvSpPr>
        <p:spPr>
          <a:xfrm>
            <a:off x="983432" y="6441897"/>
            <a:ext cx="11209415" cy="409419"/>
          </a:xfrm>
        </p:spPr>
        <p:txBody>
          <a:bodyPr/>
          <a:lstStyle/>
          <a:p>
            <a:pPr algn="l"/>
            <a:r>
              <a:rPr lang="en-US" sz="1800" dirty="0">
                <a:solidFill>
                  <a:schemeClr val="tx1"/>
                </a:solidFill>
              </a:rPr>
              <a:t>Karp et al 2016</a:t>
            </a:r>
            <a:endParaRPr lang="hu-HU" sz="1800" dirty="0">
              <a:solidFill>
                <a:schemeClr val="tx1"/>
              </a:solidFill>
            </a:endParaRPr>
          </a:p>
        </p:txBody>
      </p:sp>
      <p:sp>
        <p:nvSpPr>
          <p:cNvPr id="3" name="Textfeld 2"/>
          <p:cNvSpPr txBox="1"/>
          <p:nvPr/>
        </p:nvSpPr>
        <p:spPr>
          <a:xfrm>
            <a:off x="1303475" y="3575516"/>
            <a:ext cx="2745411" cy="707886"/>
          </a:xfrm>
          <a:prstGeom prst="rect">
            <a:avLst/>
          </a:prstGeom>
          <a:noFill/>
        </p:spPr>
        <p:txBody>
          <a:bodyPr wrap="square" rtlCol="0">
            <a:spAutoFit/>
          </a:bodyPr>
          <a:lstStyle/>
          <a:p>
            <a:r>
              <a:rPr lang="de-DE" sz="2000" dirty="0"/>
              <a:t>Ruta </a:t>
            </a:r>
            <a:r>
              <a:rPr lang="de-DE" sz="2000" dirty="0" err="1"/>
              <a:t>graveolens</a:t>
            </a:r>
            <a:endParaRPr lang="de-DE" sz="2000" dirty="0"/>
          </a:p>
          <a:p>
            <a:r>
              <a:rPr lang="de-DE" sz="2000" dirty="0"/>
              <a:t>Rhus </a:t>
            </a:r>
            <a:r>
              <a:rPr lang="de-DE" sz="2000" dirty="0" err="1"/>
              <a:t>toxicodendron</a:t>
            </a:r>
            <a:endParaRPr lang="de-DE" sz="2000" dirty="0"/>
          </a:p>
        </p:txBody>
      </p:sp>
      <p:pic>
        <p:nvPicPr>
          <p:cNvPr id="24" name="Picture 23">
            <a:extLst>
              <a:ext uri="{FF2B5EF4-FFF2-40B4-BE49-F238E27FC236}">
                <a16:creationId xmlns:a16="http://schemas.microsoft.com/office/drawing/2014/main" id="{FBA6F95A-3B2B-F742-875A-783A517BDF03}"/>
              </a:ext>
            </a:extLst>
          </p:cNvPr>
          <p:cNvPicPr>
            <a:picLocks noChangeAspect="1"/>
          </p:cNvPicPr>
          <p:nvPr/>
        </p:nvPicPr>
        <p:blipFill>
          <a:blip r:embed="rId3"/>
          <a:stretch>
            <a:fillRect/>
          </a:stretch>
        </p:blipFill>
        <p:spPr>
          <a:xfrm>
            <a:off x="4092606" y="1245066"/>
            <a:ext cx="7226300" cy="4660900"/>
          </a:xfrm>
          <a:prstGeom prst="rect">
            <a:avLst/>
          </a:prstGeom>
        </p:spPr>
      </p:pic>
      <p:sp>
        <p:nvSpPr>
          <p:cNvPr id="7" name="TextBox 12">
            <a:extLst>
              <a:ext uri="{FF2B5EF4-FFF2-40B4-BE49-F238E27FC236}">
                <a16:creationId xmlns:a16="http://schemas.microsoft.com/office/drawing/2014/main" id="{5D547D66-3382-844B-9FE8-9BB00A50595B}"/>
              </a:ext>
            </a:extLst>
          </p:cNvPr>
          <p:cNvSpPr txBox="1"/>
          <p:nvPr/>
        </p:nvSpPr>
        <p:spPr>
          <a:xfrm>
            <a:off x="1303475" y="2559853"/>
            <a:ext cx="2073150" cy="1015663"/>
          </a:xfrm>
          <a:prstGeom prst="rect">
            <a:avLst/>
          </a:prstGeom>
          <a:solidFill>
            <a:schemeClr val="bg1"/>
          </a:solidFill>
        </p:spPr>
        <p:txBody>
          <a:bodyPr wrap="square" rtlCol="0">
            <a:spAutoFit/>
          </a:bodyPr>
          <a:lstStyle/>
          <a:p>
            <a:r>
              <a:rPr lang="en-US" sz="2000" b="1" dirty="0" err="1">
                <a:solidFill>
                  <a:schemeClr val="accent1"/>
                </a:solidFill>
              </a:rPr>
              <a:t>IM Konvencionális</a:t>
            </a:r>
            <a:r>
              <a:rPr lang="en-US" sz="2000" b="1" dirty="0">
                <a:solidFill>
                  <a:schemeClr val="accent1"/>
                </a:solidFill>
              </a:rPr>
              <a:t> + </a:t>
            </a:r>
            <a:r>
              <a:rPr lang="en-US" sz="2000" b="1" dirty="0" err="1">
                <a:solidFill>
                  <a:schemeClr val="accent1"/>
                </a:solidFill>
              </a:rPr>
              <a:t>homeopátiás</a:t>
            </a:r>
            <a:r>
              <a:rPr lang="en-US" sz="2000" b="1" dirty="0">
                <a:solidFill>
                  <a:schemeClr val="accent1"/>
                </a:solidFill>
              </a:rPr>
              <a:t> </a:t>
            </a:r>
            <a:r>
              <a:rPr lang="en-US" sz="2000" b="1" dirty="0" err="1">
                <a:solidFill>
                  <a:schemeClr val="accent1"/>
                </a:solidFill>
              </a:rPr>
              <a:t>th</a:t>
            </a:r>
            <a:endParaRPr lang="en-US" sz="2000" b="1" dirty="0">
              <a:solidFill>
                <a:schemeClr val="accent1"/>
              </a:solidFill>
            </a:endParaRPr>
          </a:p>
        </p:txBody>
      </p:sp>
      <p:sp>
        <p:nvSpPr>
          <p:cNvPr id="8" name="TextBox 14">
            <a:extLst>
              <a:ext uri="{FF2B5EF4-FFF2-40B4-BE49-F238E27FC236}">
                <a16:creationId xmlns:a16="http://schemas.microsoft.com/office/drawing/2014/main" id="{B52334DA-0422-5049-8ACC-F23A4447145E}"/>
              </a:ext>
            </a:extLst>
          </p:cNvPr>
          <p:cNvSpPr txBox="1"/>
          <p:nvPr/>
        </p:nvSpPr>
        <p:spPr>
          <a:xfrm>
            <a:off x="1303475" y="4428263"/>
            <a:ext cx="2207568" cy="400110"/>
          </a:xfrm>
          <a:prstGeom prst="rect">
            <a:avLst/>
          </a:prstGeom>
          <a:solidFill>
            <a:srgbClr val="FFFFFF"/>
          </a:solidFill>
        </p:spPr>
        <p:txBody>
          <a:bodyPr wrap="square" rtlCol="0">
            <a:spAutoFit/>
          </a:bodyPr>
          <a:lstStyle/>
          <a:p>
            <a:r>
              <a:rPr lang="en-US" sz="2000" b="1" dirty="0" err="1">
                <a:solidFill>
                  <a:schemeClr val="accent2"/>
                </a:solidFill>
              </a:rPr>
              <a:t>Konvencionális</a:t>
            </a:r>
            <a:r>
              <a:rPr lang="en-US" sz="2000" b="1" dirty="0">
                <a:solidFill>
                  <a:schemeClr val="accent2"/>
                </a:solidFill>
              </a:rPr>
              <a:t> </a:t>
            </a:r>
            <a:r>
              <a:rPr lang="en-US" sz="2000" b="1" dirty="0" err="1">
                <a:solidFill>
                  <a:schemeClr val="accent2"/>
                </a:solidFill>
              </a:rPr>
              <a:t>th</a:t>
            </a:r>
            <a:endParaRPr lang="en-US" sz="2000" b="1" dirty="0">
              <a:solidFill>
                <a:schemeClr val="accent2"/>
              </a:solidFill>
            </a:endParaRPr>
          </a:p>
        </p:txBody>
      </p:sp>
    </p:spTree>
    <p:extLst>
      <p:ext uri="{BB962C8B-B14F-4D97-AF65-F5344CB8AC3E}">
        <p14:creationId xmlns:p14="http://schemas.microsoft.com/office/powerpoint/2010/main" val="2509376845"/>
      </p:ext>
    </p:extLst>
  </p:cSld>
  <p:clrMapOvr>
    <a:masterClrMapping/>
  </p:clrMapOvr>
  <mc:AlternateContent xmlns:mc="http://schemas.openxmlformats.org/markup-compatibility/2006" xmlns:p14="http://schemas.microsoft.com/office/powerpoint/2010/main">
    <mc:Choice Requires="p14">
      <p:transition spd="slow" p14:dur="2000" advTm="112120"/>
    </mc:Choice>
    <mc:Fallback xmlns="">
      <p:transition xmlns:p14="http://schemas.microsoft.com/office/powerpoint/2010/main" spd="slow" advTm="11212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3821</TotalTime>
  <Words>2164</Words>
  <Application>Microsoft Macintosh PowerPoint</Application>
  <PresentationFormat>Widescreen</PresentationFormat>
  <Paragraphs>122</Paragraphs>
  <Slides>14</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Hol tart ma a hazai integratív gyógyászat?  Teendők az orvosok és természetgyógyászok közelítésében </vt:lpstr>
      <vt:lpstr>Komplementer-alternatív (KAM)</vt:lpstr>
      <vt:lpstr>PowerPoint Presentation</vt:lpstr>
      <vt:lpstr>Integratív medicina</vt:lpstr>
      <vt:lpstr>Hazai helyzet</vt:lpstr>
      <vt:lpstr>Azon betegek aránya, akik beszélnek KAM terápiájukról az orvosukkal (%)</vt:lpstr>
      <vt:lpstr>Az 5 leggyakrabban használt KAM terápia az EU-ban (prevalencia tól-ig, %)</vt:lpstr>
      <vt:lpstr>A daganatos betegek életminősége </vt:lpstr>
      <vt:lpstr>Aromatáz-inhibitorok által okozott ízületi panaszok </vt:lpstr>
      <vt:lpstr>Franciaország</vt:lpstr>
      <vt:lpstr>PowerPoint Presentation</vt:lpstr>
      <vt:lpstr>PowerPoint Presentation</vt:lpstr>
      <vt:lpstr>Olaszország, Toszkána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Radnai Andrea</dc:creator>
  <cp:lastModifiedBy>dr. Radnai Andrea</cp:lastModifiedBy>
  <cp:revision>57</cp:revision>
  <cp:lastPrinted>2023-10-24T12:24:28Z</cp:lastPrinted>
  <dcterms:created xsi:type="dcterms:W3CDTF">2023-10-12T12:24:33Z</dcterms:created>
  <dcterms:modified xsi:type="dcterms:W3CDTF">2023-10-27T05:05:38Z</dcterms:modified>
</cp:coreProperties>
</file>