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2"/>
  </p:notesMasterIdLst>
  <p:handoutMasterIdLst>
    <p:handoutMasterId r:id="rId33"/>
  </p:handoutMasterIdLst>
  <p:sldIdLst>
    <p:sldId id="335" r:id="rId3"/>
    <p:sldId id="367" r:id="rId4"/>
    <p:sldId id="304" r:id="rId5"/>
    <p:sldId id="305" r:id="rId6"/>
    <p:sldId id="324" r:id="rId7"/>
    <p:sldId id="344" r:id="rId8"/>
    <p:sldId id="375" r:id="rId9"/>
    <p:sldId id="374" r:id="rId10"/>
    <p:sldId id="373" r:id="rId11"/>
    <p:sldId id="372" r:id="rId12"/>
    <p:sldId id="345" r:id="rId13"/>
    <p:sldId id="366" r:id="rId14"/>
    <p:sldId id="349" r:id="rId15"/>
    <p:sldId id="369" r:id="rId16"/>
    <p:sldId id="310" r:id="rId17"/>
    <p:sldId id="356" r:id="rId18"/>
    <p:sldId id="361" r:id="rId19"/>
    <p:sldId id="353" r:id="rId20"/>
    <p:sldId id="357" r:id="rId21"/>
    <p:sldId id="371" r:id="rId22"/>
    <p:sldId id="354" r:id="rId23"/>
    <p:sldId id="355" r:id="rId24"/>
    <p:sldId id="370" r:id="rId25"/>
    <p:sldId id="358" r:id="rId26"/>
    <p:sldId id="359" r:id="rId27"/>
    <p:sldId id="336" r:id="rId28"/>
    <p:sldId id="337" r:id="rId29"/>
    <p:sldId id="339" r:id="rId30"/>
    <p:sldId id="334" r:id="rId31"/>
  </p:sldIdLst>
  <p:sldSz cx="12192000" cy="6858000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46A"/>
    <a:srgbClr val="333333"/>
    <a:srgbClr val="4D4D4D"/>
    <a:srgbClr val="0054A4"/>
    <a:srgbClr val="3C1053"/>
    <a:srgbClr val="9E16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Világos stíl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Világos stíl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Közepesen sötét stílus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Világos stílus 3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E25E649-3F16-4E02-A733-19D2CDBF48F0}" styleName="Közepesen sötét stílus 3 – 1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Világos stílus 2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Világos stílus 1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0197" autoAdjust="0"/>
  </p:normalViewPr>
  <p:slideViewPr>
    <p:cSldViewPr showGuides="1">
      <p:cViewPr varScale="1">
        <p:scale>
          <a:sx n="51" d="100"/>
          <a:sy n="51" d="100"/>
        </p:scale>
        <p:origin x="424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0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82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01C088-0893-4F1C-ADC6-D8935103DCA5}" type="doc">
      <dgm:prSet loTypeId="urn:microsoft.com/office/officeart/2005/8/layout/vList4" loCatId="list" qsTypeId="urn:microsoft.com/office/officeart/2005/8/quickstyle/simple1" qsCatId="simple" csTypeId="urn:microsoft.com/office/officeart/2005/8/colors/colorful3" csCatId="colorful" phldr="1"/>
      <dgm:spPr/>
    </dgm:pt>
    <dgm:pt modelId="{7336E81D-99D1-4ABB-AC59-AB1DD5006C73}">
      <dgm:prSet phldrT="[Szöveg]" custT="1"/>
      <dgm:spPr/>
      <dgm:t>
        <a:bodyPr/>
        <a:lstStyle/>
        <a:p>
          <a:pPr algn="l"/>
          <a:r>
            <a:rPr lang="hu-HU" sz="2400" b="1" dirty="0"/>
            <a:t>Szűrővizsgálati  rendszer erősítése, hozzáférés szélesítése</a:t>
          </a:r>
        </a:p>
      </dgm:t>
    </dgm:pt>
    <dgm:pt modelId="{AEF0EE4F-144A-4057-BBF0-79DA497C5706}" type="parTrans" cxnId="{F6DD19E7-419D-47EA-8CD6-C2178472C696}">
      <dgm:prSet/>
      <dgm:spPr/>
      <dgm:t>
        <a:bodyPr/>
        <a:lstStyle/>
        <a:p>
          <a:endParaRPr lang="hu-HU" sz="2400"/>
        </a:p>
      </dgm:t>
    </dgm:pt>
    <dgm:pt modelId="{58C99D88-6538-4588-B9C7-B8F7C6217D15}" type="sibTrans" cxnId="{F6DD19E7-419D-47EA-8CD6-C2178472C696}">
      <dgm:prSet/>
      <dgm:spPr/>
      <dgm:t>
        <a:bodyPr/>
        <a:lstStyle/>
        <a:p>
          <a:endParaRPr lang="hu-HU" sz="2400"/>
        </a:p>
      </dgm:t>
    </dgm:pt>
    <dgm:pt modelId="{C5A343F7-CCAF-4B13-9571-C4C60FBEF5B0}">
      <dgm:prSet phldrT="[Szöveg]" custT="1"/>
      <dgm:spPr/>
      <dgm:t>
        <a:bodyPr/>
        <a:lstStyle/>
        <a:p>
          <a:pPr algn="l"/>
          <a:r>
            <a:rPr lang="hu-HU" sz="2400" b="1"/>
            <a:t>Lakosság egészségtudatosságának erősítése, egészségműveltségének fejlesztése</a:t>
          </a:r>
          <a:endParaRPr lang="hu-HU" sz="2400" b="1" dirty="0"/>
        </a:p>
      </dgm:t>
    </dgm:pt>
    <dgm:pt modelId="{D80E6283-9386-4888-AE37-5379AD80D46B}" type="parTrans" cxnId="{B9372519-B100-41EB-B0B8-76AC6A98CA4C}">
      <dgm:prSet/>
      <dgm:spPr/>
      <dgm:t>
        <a:bodyPr/>
        <a:lstStyle/>
        <a:p>
          <a:endParaRPr lang="hu-HU" sz="2400"/>
        </a:p>
      </dgm:t>
    </dgm:pt>
    <dgm:pt modelId="{7B239D45-8215-4869-BF41-7383508275D3}" type="sibTrans" cxnId="{B9372519-B100-41EB-B0B8-76AC6A98CA4C}">
      <dgm:prSet/>
      <dgm:spPr/>
      <dgm:t>
        <a:bodyPr/>
        <a:lstStyle/>
        <a:p>
          <a:endParaRPr lang="hu-HU" sz="2400"/>
        </a:p>
      </dgm:t>
    </dgm:pt>
    <dgm:pt modelId="{199AE44B-D850-4D42-915A-2353BFB00687}">
      <dgm:prSet phldrT="[Szöveg]" custT="1"/>
      <dgm:spPr/>
      <dgm:t>
        <a:bodyPr/>
        <a:lstStyle/>
        <a:p>
          <a:pPr algn="l"/>
          <a:r>
            <a:rPr lang="hu-HU" sz="2400" b="1"/>
            <a:t>Egészségfejlesztési Irodák egészségügyi rendszerbe integrálása, feladatkör-bővítése</a:t>
          </a:r>
          <a:endParaRPr lang="hu-HU" sz="2400" b="1" dirty="0"/>
        </a:p>
      </dgm:t>
    </dgm:pt>
    <dgm:pt modelId="{4ED4D8FE-6435-4445-BF26-9AA9D73360E1}" type="parTrans" cxnId="{57F7CF99-B0C0-4EE3-A45D-B19D3160B7CB}">
      <dgm:prSet/>
      <dgm:spPr/>
      <dgm:t>
        <a:bodyPr/>
        <a:lstStyle/>
        <a:p>
          <a:endParaRPr lang="hu-HU" sz="2400"/>
        </a:p>
      </dgm:t>
    </dgm:pt>
    <dgm:pt modelId="{2B3B8DD8-EF8C-4A70-A1DC-1982AD8FC346}" type="sibTrans" cxnId="{57F7CF99-B0C0-4EE3-A45D-B19D3160B7CB}">
      <dgm:prSet/>
      <dgm:spPr/>
      <dgm:t>
        <a:bodyPr/>
        <a:lstStyle/>
        <a:p>
          <a:endParaRPr lang="hu-HU" sz="2400"/>
        </a:p>
      </dgm:t>
    </dgm:pt>
    <dgm:pt modelId="{BA81FDF3-AD1D-4C6F-BE70-6D06A5B96FB9}" type="pres">
      <dgm:prSet presAssocID="{2101C088-0893-4F1C-ADC6-D8935103DCA5}" presName="linear" presStyleCnt="0">
        <dgm:presLayoutVars>
          <dgm:dir/>
          <dgm:resizeHandles val="exact"/>
        </dgm:presLayoutVars>
      </dgm:prSet>
      <dgm:spPr/>
    </dgm:pt>
    <dgm:pt modelId="{328DA2D2-3224-45CA-8BF1-63942061DE7D}" type="pres">
      <dgm:prSet presAssocID="{7336E81D-99D1-4ABB-AC59-AB1DD5006C73}" presName="comp" presStyleCnt="0"/>
      <dgm:spPr/>
    </dgm:pt>
    <dgm:pt modelId="{7091E5C2-336C-4D3F-9B30-FA3056D652AB}" type="pres">
      <dgm:prSet presAssocID="{7336E81D-99D1-4ABB-AC59-AB1DD5006C73}" presName="box" presStyleLbl="node1" presStyleIdx="0" presStyleCnt="3"/>
      <dgm:spPr/>
    </dgm:pt>
    <dgm:pt modelId="{247948C3-0F62-459A-A6A6-BCAF48784461}" type="pres">
      <dgm:prSet presAssocID="{7336E81D-99D1-4ABB-AC59-AB1DD5006C73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494FAE1-FF87-48FC-992F-DC511FB78DDF}" type="pres">
      <dgm:prSet presAssocID="{7336E81D-99D1-4ABB-AC59-AB1DD5006C73}" presName="text" presStyleLbl="node1" presStyleIdx="0" presStyleCnt="3">
        <dgm:presLayoutVars>
          <dgm:bulletEnabled val="1"/>
        </dgm:presLayoutVars>
      </dgm:prSet>
      <dgm:spPr/>
    </dgm:pt>
    <dgm:pt modelId="{C2223A9C-3AF7-4B15-800D-45B417D20811}" type="pres">
      <dgm:prSet presAssocID="{58C99D88-6538-4588-B9C7-B8F7C6217D15}" presName="spacer" presStyleCnt="0"/>
      <dgm:spPr/>
    </dgm:pt>
    <dgm:pt modelId="{ED093FF7-26BA-4921-9803-9D59F03F8482}" type="pres">
      <dgm:prSet presAssocID="{C5A343F7-CCAF-4B13-9571-C4C60FBEF5B0}" presName="comp" presStyleCnt="0"/>
      <dgm:spPr/>
    </dgm:pt>
    <dgm:pt modelId="{AB3985F0-0645-471E-B960-7E299D95278F}" type="pres">
      <dgm:prSet presAssocID="{C5A343F7-CCAF-4B13-9571-C4C60FBEF5B0}" presName="box" presStyleLbl="node1" presStyleIdx="1" presStyleCnt="3"/>
      <dgm:spPr/>
    </dgm:pt>
    <dgm:pt modelId="{EEB62334-DFE8-4649-8EC1-4E403624D361}" type="pres">
      <dgm:prSet presAssocID="{C5A343F7-CCAF-4B13-9571-C4C60FBEF5B0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F0AF9474-919A-48EE-A10D-D2D5ECD4FAD8}" type="pres">
      <dgm:prSet presAssocID="{C5A343F7-CCAF-4B13-9571-C4C60FBEF5B0}" presName="text" presStyleLbl="node1" presStyleIdx="1" presStyleCnt="3">
        <dgm:presLayoutVars>
          <dgm:bulletEnabled val="1"/>
        </dgm:presLayoutVars>
      </dgm:prSet>
      <dgm:spPr/>
    </dgm:pt>
    <dgm:pt modelId="{AF15340C-D580-4BD8-B15B-BEB28BC2BA94}" type="pres">
      <dgm:prSet presAssocID="{7B239D45-8215-4869-BF41-7383508275D3}" presName="spacer" presStyleCnt="0"/>
      <dgm:spPr/>
    </dgm:pt>
    <dgm:pt modelId="{D42B8EF8-A067-4558-94BA-967C7D1E0AF6}" type="pres">
      <dgm:prSet presAssocID="{199AE44B-D850-4D42-915A-2353BFB00687}" presName="comp" presStyleCnt="0"/>
      <dgm:spPr/>
    </dgm:pt>
    <dgm:pt modelId="{7001A309-140C-4EED-BD92-F54CE5CC2414}" type="pres">
      <dgm:prSet presAssocID="{199AE44B-D850-4D42-915A-2353BFB00687}" presName="box" presStyleLbl="node1" presStyleIdx="2" presStyleCnt="3"/>
      <dgm:spPr/>
    </dgm:pt>
    <dgm:pt modelId="{42A5EC97-50A2-42A3-8E1D-1566B7BCB0F5}" type="pres">
      <dgm:prSet presAssocID="{199AE44B-D850-4D42-915A-2353BFB00687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E337D0C3-4437-40A0-A517-9D1A003E11A7}" type="pres">
      <dgm:prSet presAssocID="{199AE44B-D850-4D42-915A-2353BFB00687}" presName="text" presStyleLbl="node1" presStyleIdx="2" presStyleCnt="3">
        <dgm:presLayoutVars>
          <dgm:bulletEnabled val="1"/>
        </dgm:presLayoutVars>
      </dgm:prSet>
      <dgm:spPr/>
    </dgm:pt>
  </dgm:ptLst>
  <dgm:cxnLst>
    <dgm:cxn modelId="{A505B60D-F759-40A9-8422-04AFD66AC234}" type="presOf" srcId="{7336E81D-99D1-4ABB-AC59-AB1DD5006C73}" destId="{C494FAE1-FF87-48FC-992F-DC511FB78DDF}" srcOrd="1" destOrd="0" presId="urn:microsoft.com/office/officeart/2005/8/layout/vList4"/>
    <dgm:cxn modelId="{B9372519-B100-41EB-B0B8-76AC6A98CA4C}" srcId="{2101C088-0893-4F1C-ADC6-D8935103DCA5}" destId="{C5A343F7-CCAF-4B13-9571-C4C60FBEF5B0}" srcOrd="1" destOrd="0" parTransId="{D80E6283-9386-4888-AE37-5379AD80D46B}" sibTransId="{7B239D45-8215-4869-BF41-7383508275D3}"/>
    <dgm:cxn modelId="{E7D25231-375E-4223-BB74-DC66A0E7F5BF}" type="presOf" srcId="{7336E81D-99D1-4ABB-AC59-AB1DD5006C73}" destId="{7091E5C2-336C-4D3F-9B30-FA3056D652AB}" srcOrd="0" destOrd="0" presId="urn:microsoft.com/office/officeart/2005/8/layout/vList4"/>
    <dgm:cxn modelId="{B4D4F037-D8F6-4665-8903-100489FD7772}" type="presOf" srcId="{199AE44B-D850-4D42-915A-2353BFB00687}" destId="{7001A309-140C-4EED-BD92-F54CE5CC2414}" srcOrd="0" destOrd="0" presId="urn:microsoft.com/office/officeart/2005/8/layout/vList4"/>
    <dgm:cxn modelId="{771BF28C-8681-4B2B-ACDF-86D939F76D25}" type="presOf" srcId="{199AE44B-D850-4D42-915A-2353BFB00687}" destId="{E337D0C3-4437-40A0-A517-9D1A003E11A7}" srcOrd="1" destOrd="0" presId="urn:microsoft.com/office/officeart/2005/8/layout/vList4"/>
    <dgm:cxn modelId="{70550A92-A641-4431-A9B4-B8BDFE43DEB9}" type="presOf" srcId="{C5A343F7-CCAF-4B13-9571-C4C60FBEF5B0}" destId="{AB3985F0-0645-471E-B960-7E299D95278F}" srcOrd="0" destOrd="0" presId="urn:microsoft.com/office/officeart/2005/8/layout/vList4"/>
    <dgm:cxn modelId="{57F7CF99-B0C0-4EE3-A45D-B19D3160B7CB}" srcId="{2101C088-0893-4F1C-ADC6-D8935103DCA5}" destId="{199AE44B-D850-4D42-915A-2353BFB00687}" srcOrd="2" destOrd="0" parTransId="{4ED4D8FE-6435-4445-BF26-9AA9D73360E1}" sibTransId="{2B3B8DD8-EF8C-4A70-A1DC-1982AD8FC346}"/>
    <dgm:cxn modelId="{F6DD19E7-419D-47EA-8CD6-C2178472C696}" srcId="{2101C088-0893-4F1C-ADC6-D8935103DCA5}" destId="{7336E81D-99D1-4ABB-AC59-AB1DD5006C73}" srcOrd="0" destOrd="0" parTransId="{AEF0EE4F-144A-4057-BBF0-79DA497C5706}" sibTransId="{58C99D88-6538-4588-B9C7-B8F7C6217D15}"/>
    <dgm:cxn modelId="{9FBE92E8-DA13-4186-BC05-33440EB810C9}" type="presOf" srcId="{2101C088-0893-4F1C-ADC6-D8935103DCA5}" destId="{BA81FDF3-AD1D-4C6F-BE70-6D06A5B96FB9}" srcOrd="0" destOrd="0" presId="urn:microsoft.com/office/officeart/2005/8/layout/vList4"/>
    <dgm:cxn modelId="{0FE153F9-B477-4ED1-AF24-DEBE7C99D7FF}" type="presOf" srcId="{C5A343F7-CCAF-4B13-9571-C4C60FBEF5B0}" destId="{F0AF9474-919A-48EE-A10D-D2D5ECD4FAD8}" srcOrd="1" destOrd="0" presId="urn:microsoft.com/office/officeart/2005/8/layout/vList4"/>
    <dgm:cxn modelId="{15B70734-B89C-43DB-99D8-36934928ED71}" type="presParOf" srcId="{BA81FDF3-AD1D-4C6F-BE70-6D06A5B96FB9}" destId="{328DA2D2-3224-45CA-8BF1-63942061DE7D}" srcOrd="0" destOrd="0" presId="urn:microsoft.com/office/officeart/2005/8/layout/vList4"/>
    <dgm:cxn modelId="{DC92BF31-D87D-4948-A6E6-8D102A5ED1B2}" type="presParOf" srcId="{328DA2D2-3224-45CA-8BF1-63942061DE7D}" destId="{7091E5C2-336C-4D3F-9B30-FA3056D652AB}" srcOrd="0" destOrd="0" presId="urn:microsoft.com/office/officeart/2005/8/layout/vList4"/>
    <dgm:cxn modelId="{AF3A1427-0252-489C-BC89-EFC29FDA12AE}" type="presParOf" srcId="{328DA2D2-3224-45CA-8BF1-63942061DE7D}" destId="{247948C3-0F62-459A-A6A6-BCAF48784461}" srcOrd="1" destOrd="0" presId="urn:microsoft.com/office/officeart/2005/8/layout/vList4"/>
    <dgm:cxn modelId="{13B9CB3E-C04E-49BE-BF89-94DB69BF3785}" type="presParOf" srcId="{328DA2D2-3224-45CA-8BF1-63942061DE7D}" destId="{C494FAE1-FF87-48FC-992F-DC511FB78DDF}" srcOrd="2" destOrd="0" presId="urn:microsoft.com/office/officeart/2005/8/layout/vList4"/>
    <dgm:cxn modelId="{17554C5A-B57B-4F59-9297-0C9091C27D37}" type="presParOf" srcId="{BA81FDF3-AD1D-4C6F-BE70-6D06A5B96FB9}" destId="{C2223A9C-3AF7-4B15-800D-45B417D20811}" srcOrd="1" destOrd="0" presId="urn:microsoft.com/office/officeart/2005/8/layout/vList4"/>
    <dgm:cxn modelId="{7376CA18-7D8A-4E79-ACFF-F3EC19647E59}" type="presParOf" srcId="{BA81FDF3-AD1D-4C6F-BE70-6D06A5B96FB9}" destId="{ED093FF7-26BA-4921-9803-9D59F03F8482}" srcOrd="2" destOrd="0" presId="urn:microsoft.com/office/officeart/2005/8/layout/vList4"/>
    <dgm:cxn modelId="{2D5DCF04-F618-470F-A432-9F01E9487BA8}" type="presParOf" srcId="{ED093FF7-26BA-4921-9803-9D59F03F8482}" destId="{AB3985F0-0645-471E-B960-7E299D95278F}" srcOrd="0" destOrd="0" presId="urn:microsoft.com/office/officeart/2005/8/layout/vList4"/>
    <dgm:cxn modelId="{84EF669D-687E-4540-814C-8778F780118E}" type="presParOf" srcId="{ED093FF7-26BA-4921-9803-9D59F03F8482}" destId="{EEB62334-DFE8-4649-8EC1-4E403624D361}" srcOrd="1" destOrd="0" presId="urn:microsoft.com/office/officeart/2005/8/layout/vList4"/>
    <dgm:cxn modelId="{C7891FA5-44CE-4132-86E5-995F432BDC2D}" type="presParOf" srcId="{ED093FF7-26BA-4921-9803-9D59F03F8482}" destId="{F0AF9474-919A-48EE-A10D-D2D5ECD4FAD8}" srcOrd="2" destOrd="0" presId="urn:microsoft.com/office/officeart/2005/8/layout/vList4"/>
    <dgm:cxn modelId="{6060CA21-1158-41DE-89CE-0164FEC566FD}" type="presParOf" srcId="{BA81FDF3-AD1D-4C6F-BE70-6D06A5B96FB9}" destId="{AF15340C-D580-4BD8-B15B-BEB28BC2BA94}" srcOrd="3" destOrd="0" presId="urn:microsoft.com/office/officeart/2005/8/layout/vList4"/>
    <dgm:cxn modelId="{1B4931F0-7ACA-4BD6-BB2C-3272A7A0E8FC}" type="presParOf" srcId="{BA81FDF3-AD1D-4C6F-BE70-6D06A5B96FB9}" destId="{D42B8EF8-A067-4558-94BA-967C7D1E0AF6}" srcOrd="4" destOrd="0" presId="urn:microsoft.com/office/officeart/2005/8/layout/vList4"/>
    <dgm:cxn modelId="{7297BBCB-7A80-4654-A8C8-7A6C4C57F508}" type="presParOf" srcId="{D42B8EF8-A067-4558-94BA-967C7D1E0AF6}" destId="{7001A309-140C-4EED-BD92-F54CE5CC2414}" srcOrd="0" destOrd="0" presId="urn:microsoft.com/office/officeart/2005/8/layout/vList4"/>
    <dgm:cxn modelId="{CB291C8D-C939-4402-B017-D3DFC41F1920}" type="presParOf" srcId="{D42B8EF8-A067-4558-94BA-967C7D1E0AF6}" destId="{42A5EC97-50A2-42A3-8E1D-1566B7BCB0F5}" srcOrd="1" destOrd="0" presId="urn:microsoft.com/office/officeart/2005/8/layout/vList4"/>
    <dgm:cxn modelId="{F965D954-3864-4022-96A9-A7043D08E4F9}" type="presParOf" srcId="{D42B8EF8-A067-4558-94BA-967C7D1E0AF6}" destId="{E337D0C3-4437-40A0-A517-9D1A003E11A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95EC721-B38A-4E73-96ED-33E3ADF542A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35D80CBC-2A0D-4E84-A66C-F50BC2A9EC6C}">
      <dgm:prSet phldrT="[Szöveg]" custT="1"/>
      <dgm:spPr/>
      <dgm:t>
        <a:bodyPr/>
        <a:lstStyle/>
        <a:p>
          <a:r>
            <a:rPr lang="x-none" sz="1800" b="1" dirty="0"/>
            <a:t>„EGÉSZSÉG EGY ÉLETEN ÁT” </a:t>
          </a:r>
          <a:endParaRPr lang="hu-HU" sz="1800" b="1" dirty="0"/>
        </a:p>
        <a:p>
          <a:r>
            <a:rPr lang="x-none" sz="1800" b="1" dirty="0"/>
            <a:t>Az egészségi állapot javítására törekedni kell a teljes élettartamon át és az egészséges élet választására az embereket alkalmassá kell tenni </a:t>
          </a:r>
          <a:endParaRPr lang="hu-HU" sz="1800" b="1" dirty="0"/>
        </a:p>
      </dgm:t>
    </dgm:pt>
    <dgm:pt modelId="{D9F49D60-A259-4BD8-B22E-77CF358B5025}" type="parTrans" cxnId="{100886AC-C5CC-4A94-A40B-C06F4307D72E}">
      <dgm:prSet/>
      <dgm:spPr/>
      <dgm:t>
        <a:bodyPr/>
        <a:lstStyle/>
        <a:p>
          <a:endParaRPr lang="hu-HU" sz="2400"/>
        </a:p>
      </dgm:t>
    </dgm:pt>
    <dgm:pt modelId="{9C534FA7-94EF-41B4-AF33-A1268CD979A5}" type="sibTrans" cxnId="{100886AC-C5CC-4A94-A40B-C06F4307D72E}">
      <dgm:prSet/>
      <dgm:spPr/>
      <dgm:t>
        <a:bodyPr/>
        <a:lstStyle/>
        <a:p>
          <a:endParaRPr lang="hu-HU" sz="2400"/>
        </a:p>
      </dgm:t>
    </dgm:pt>
    <dgm:pt modelId="{B2EED88B-3F0B-4244-8B9A-2A07113D6621}">
      <dgm:prSet phldrT="[Szöveg]" custT="1"/>
      <dgm:spPr/>
      <dgm:t>
        <a:bodyPr/>
        <a:lstStyle/>
        <a:p>
          <a:r>
            <a:rPr lang="x-none" sz="1800" b="1" dirty="0"/>
            <a:t>„A BETEGSÉGTEHER MÉRSÉKLÉSE” </a:t>
          </a:r>
          <a:endParaRPr lang="hu-HU" sz="1800" b="1" dirty="0"/>
        </a:p>
        <a:p>
          <a:r>
            <a:rPr lang="x-none" sz="1800" b="1" dirty="0"/>
            <a:t>Törekedni kell a fő egészségproblémák leküzdésére, a betegségek megelőzésére </a:t>
          </a:r>
          <a:endParaRPr lang="hu-HU" sz="1800" b="1" dirty="0"/>
        </a:p>
      </dgm:t>
    </dgm:pt>
    <dgm:pt modelId="{D7E923E4-4FC5-4CBC-B90D-B412B9C3A9E4}" type="parTrans" cxnId="{7A4930B3-9FBF-410C-ABFC-4E3FB4B9FE6E}">
      <dgm:prSet/>
      <dgm:spPr/>
      <dgm:t>
        <a:bodyPr/>
        <a:lstStyle/>
        <a:p>
          <a:endParaRPr lang="hu-HU" sz="2400"/>
        </a:p>
      </dgm:t>
    </dgm:pt>
    <dgm:pt modelId="{B7CAFCD2-2C73-4F33-AB9E-3D2AE2F7FEED}" type="sibTrans" cxnId="{7A4930B3-9FBF-410C-ABFC-4E3FB4B9FE6E}">
      <dgm:prSet/>
      <dgm:spPr/>
      <dgm:t>
        <a:bodyPr/>
        <a:lstStyle/>
        <a:p>
          <a:endParaRPr lang="hu-HU" sz="2400"/>
        </a:p>
      </dgm:t>
    </dgm:pt>
    <dgm:pt modelId="{74AC6FB5-74D9-4593-B792-1260E7C849A4}">
      <dgm:prSet phldrT="[Szöveg]" custT="1"/>
      <dgm:spPr/>
      <dgm:t>
        <a:bodyPr/>
        <a:lstStyle/>
        <a:p>
          <a:r>
            <a:rPr lang="x-none" sz="1800" b="1" dirty="0"/>
            <a:t>„EGÉSZSÉGET TÁMOGATÓ KÖRNYEZET KIALAKÍTÁSA ÉS A KÖZÖSSÉGI ORIENTÁCIÓJÚ ELLÁTÓRENDSZEREK FEJLESZTÉSE”</a:t>
          </a:r>
          <a:r>
            <a:rPr lang="hu-HU" sz="1800" b="1" dirty="0"/>
            <a:t>   </a:t>
          </a:r>
          <a:r>
            <a:rPr lang="x-none" sz="1800" b="1" dirty="0"/>
            <a:t>Meg kell erősíteni a közösségi orientációjú egészségügyi ellátórendszereket, a vészhelyzetekre való felkészültséget, segíteni kell a problémák megfelelő kezelésére kész közösségek és támogató környezet létrejöttét  </a:t>
          </a:r>
          <a:endParaRPr lang="hu-HU" sz="1800" b="1" dirty="0"/>
        </a:p>
      </dgm:t>
    </dgm:pt>
    <dgm:pt modelId="{D32FF9E9-7993-48D0-9F4C-A2484DCF5827}" type="parTrans" cxnId="{614927ED-75EC-4BBC-B1E6-43F3C6B57C2D}">
      <dgm:prSet/>
      <dgm:spPr/>
      <dgm:t>
        <a:bodyPr/>
        <a:lstStyle/>
        <a:p>
          <a:endParaRPr lang="hu-HU" sz="2400"/>
        </a:p>
      </dgm:t>
    </dgm:pt>
    <dgm:pt modelId="{E4D0A2F4-2797-4AB9-B7FE-C9089176644B}" type="sibTrans" cxnId="{614927ED-75EC-4BBC-B1E6-43F3C6B57C2D}">
      <dgm:prSet/>
      <dgm:spPr/>
      <dgm:t>
        <a:bodyPr/>
        <a:lstStyle/>
        <a:p>
          <a:endParaRPr lang="hu-HU" sz="2400"/>
        </a:p>
      </dgm:t>
    </dgm:pt>
    <dgm:pt modelId="{A8FF79F7-6A76-4716-960D-60799308D4FF}">
      <dgm:prSet custT="1"/>
      <dgm:spPr/>
      <dgm:t>
        <a:bodyPr/>
        <a:lstStyle/>
        <a:p>
          <a:r>
            <a:rPr lang="x-none" sz="1800" b="1" dirty="0"/>
            <a:t>A népegészségügyi szolgáltatásokat, az egészségi állapot és az azt befolyásoló tényezők MONITORING RENDSZERét fejleszteni, s az egészséghatás-vizsgálatokat intézményesíteni kell</a:t>
          </a:r>
          <a:endParaRPr lang="hu-HU" sz="1800" b="1" dirty="0"/>
        </a:p>
      </dgm:t>
    </dgm:pt>
    <dgm:pt modelId="{FE24F7C4-A500-429B-B41F-498654BC3D81}" type="parTrans" cxnId="{4D4508C0-73D9-48C4-AA94-5569CD522C8E}">
      <dgm:prSet/>
      <dgm:spPr/>
      <dgm:t>
        <a:bodyPr/>
        <a:lstStyle/>
        <a:p>
          <a:endParaRPr lang="hu-HU" sz="2400"/>
        </a:p>
      </dgm:t>
    </dgm:pt>
    <dgm:pt modelId="{AF5F3810-BB31-4698-82B6-0EE0E27BE2EC}" type="sibTrans" cxnId="{4D4508C0-73D9-48C4-AA94-5569CD522C8E}">
      <dgm:prSet/>
      <dgm:spPr/>
      <dgm:t>
        <a:bodyPr/>
        <a:lstStyle/>
        <a:p>
          <a:endParaRPr lang="hu-HU" sz="2400"/>
        </a:p>
      </dgm:t>
    </dgm:pt>
    <dgm:pt modelId="{3E9A7428-251F-4457-BBFA-711F2B5E31F1}" type="pres">
      <dgm:prSet presAssocID="{795EC721-B38A-4E73-96ED-33E3ADF542A2}" presName="Name0" presStyleCnt="0">
        <dgm:presLayoutVars>
          <dgm:chMax val="7"/>
          <dgm:chPref val="7"/>
          <dgm:dir/>
        </dgm:presLayoutVars>
      </dgm:prSet>
      <dgm:spPr/>
    </dgm:pt>
    <dgm:pt modelId="{71ED8854-9EF4-499E-B9BC-756327E27E4A}" type="pres">
      <dgm:prSet presAssocID="{795EC721-B38A-4E73-96ED-33E3ADF542A2}" presName="Name1" presStyleCnt="0"/>
      <dgm:spPr/>
    </dgm:pt>
    <dgm:pt modelId="{7A4DBA6D-23B4-4737-BCF2-4DD0C600FCB8}" type="pres">
      <dgm:prSet presAssocID="{795EC721-B38A-4E73-96ED-33E3ADF542A2}" presName="cycle" presStyleCnt="0"/>
      <dgm:spPr/>
    </dgm:pt>
    <dgm:pt modelId="{D63F0254-420A-43E3-B5A9-4462AE5210F5}" type="pres">
      <dgm:prSet presAssocID="{795EC721-B38A-4E73-96ED-33E3ADF542A2}" presName="srcNode" presStyleLbl="node1" presStyleIdx="0" presStyleCnt="4"/>
      <dgm:spPr/>
    </dgm:pt>
    <dgm:pt modelId="{158BD377-D3E9-4CF5-93B9-59A39BB60BC8}" type="pres">
      <dgm:prSet presAssocID="{795EC721-B38A-4E73-96ED-33E3ADF542A2}" presName="conn" presStyleLbl="parChTrans1D2" presStyleIdx="0" presStyleCnt="1"/>
      <dgm:spPr/>
    </dgm:pt>
    <dgm:pt modelId="{F8C9EDA5-9EC6-4DA8-942E-3AF2BBB857AD}" type="pres">
      <dgm:prSet presAssocID="{795EC721-B38A-4E73-96ED-33E3ADF542A2}" presName="extraNode" presStyleLbl="node1" presStyleIdx="0" presStyleCnt="4"/>
      <dgm:spPr/>
    </dgm:pt>
    <dgm:pt modelId="{7E2BD814-D385-419C-9DA2-C7E9D10C5E28}" type="pres">
      <dgm:prSet presAssocID="{795EC721-B38A-4E73-96ED-33E3ADF542A2}" presName="dstNode" presStyleLbl="node1" presStyleIdx="0" presStyleCnt="4"/>
      <dgm:spPr/>
    </dgm:pt>
    <dgm:pt modelId="{BEC0247E-730A-4068-A49D-3DA27CB3420E}" type="pres">
      <dgm:prSet presAssocID="{35D80CBC-2A0D-4E84-A66C-F50BC2A9EC6C}" presName="text_1" presStyleLbl="node1" presStyleIdx="0" presStyleCnt="4" custScaleY="123473">
        <dgm:presLayoutVars>
          <dgm:bulletEnabled val="1"/>
        </dgm:presLayoutVars>
      </dgm:prSet>
      <dgm:spPr/>
    </dgm:pt>
    <dgm:pt modelId="{53B0A711-8AF0-48E5-9384-1092010A43D7}" type="pres">
      <dgm:prSet presAssocID="{35D80CBC-2A0D-4E84-A66C-F50BC2A9EC6C}" presName="accent_1" presStyleCnt="0"/>
      <dgm:spPr/>
    </dgm:pt>
    <dgm:pt modelId="{DA1ABD0D-D950-43EE-8111-152C8D88BE8E}" type="pres">
      <dgm:prSet presAssocID="{35D80CBC-2A0D-4E84-A66C-F50BC2A9EC6C}" presName="accentRepeatNode" presStyleLbl="solidFgAcc1" presStyleIdx="0" presStyleCnt="4"/>
      <dgm:spPr/>
    </dgm:pt>
    <dgm:pt modelId="{FD1A76E2-A2BE-4ECD-82DE-EF1F4718E06A}" type="pres">
      <dgm:prSet presAssocID="{B2EED88B-3F0B-4244-8B9A-2A07113D6621}" presName="text_2" presStyleLbl="node1" presStyleIdx="1" presStyleCnt="4" custScaleY="123473">
        <dgm:presLayoutVars>
          <dgm:bulletEnabled val="1"/>
        </dgm:presLayoutVars>
      </dgm:prSet>
      <dgm:spPr/>
    </dgm:pt>
    <dgm:pt modelId="{0D24F0C1-5F52-41B1-842D-03EC02B9063C}" type="pres">
      <dgm:prSet presAssocID="{B2EED88B-3F0B-4244-8B9A-2A07113D6621}" presName="accent_2" presStyleCnt="0"/>
      <dgm:spPr/>
    </dgm:pt>
    <dgm:pt modelId="{5B30F7AD-7D58-4B2E-8F3C-9AFC53EE76D9}" type="pres">
      <dgm:prSet presAssocID="{B2EED88B-3F0B-4244-8B9A-2A07113D6621}" presName="accentRepeatNode" presStyleLbl="solidFgAcc1" presStyleIdx="1" presStyleCnt="4"/>
      <dgm:spPr/>
    </dgm:pt>
    <dgm:pt modelId="{8062780F-67D3-4EB5-A40D-A5326D6CE51E}" type="pres">
      <dgm:prSet presAssocID="{74AC6FB5-74D9-4593-B792-1260E7C849A4}" presName="text_3" presStyleLbl="node1" presStyleIdx="2" presStyleCnt="4" custScaleY="135986">
        <dgm:presLayoutVars>
          <dgm:bulletEnabled val="1"/>
        </dgm:presLayoutVars>
      </dgm:prSet>
      <dgm:spPr/>
    </dgm:pt>
    <dgm:pt modelId="{9D92C234-A703-4A91-8467-14296F002A7E}" type="pres">
      <dgm:prSet presAssocID="{74AC6FB5-74D9-4593-B792-1260E7C849A4}" presName="accent_3" presStyleCnt="0"/>
      <dgm:spPr/>
    </dgm:pt>
    <dgm:pt modelId="{464485A0-C32C-45AF-8947-F2028749AF59}" type="pres">
      <dgm:prSet presAssocID="{74AC6FB5-74D9-4593-B792-1260E7C849A4}" presName="accentRepeatNode" presStyleLbl="solidFgAcc1" presStyleIdx="2" presStyleCnt="4"/>
      <dgm:spPr/>
    </dgm:pt>
    <dgm:pt modelId="{B9F05A60-2DFE-4F39-9AFA-43FF85C92963}" type="pres">
      <dgm:prSet presAssocID="{A8FF79F7-6A76-4716-960D-60799308D4FF}" presName="text_4" presStyleLbl="node1" presStyleIdx="3" presStyleCnt="4" custScaleY="123473">
        <dgm:presLayoutVars>
          <dgm:bulletEnabled val="1"/>
        </dgm:presLayoutVars>
      </dgm:prSet>
      <dgm:spPr/>
    </dgm:pt>
    <dgm:pt modelId="{359DFF0F-B8F7-4540-A2C0-277387407C32}" type="pres">
      <dgm:prSet presAssocID="{A8FF79F7-6A76-4716-960D-60799308D4FF}" presName="accent_4" presStyleCnt="0"/>
      <dgm:spPr/>
    </dgm:pt>
    <dgm:pt modelId="{0726ABEC-BE1C-4061-B47F-071731E9F347}" type="pres">
      <dgm:prSet presAssocID="{A8FF79F7-6A76-4716-960D-60799308D4FF}" presName="accentRepeatNode" presStyleLbl="solidFgAcc1" presStyleIdx="3" presStyleCnt="4"/>
      <dgm:spPr/>
    </dgm:pt>
  </dgm:ptLst>
  <dgm:cxnLst>
    <dgm:cxn modelId="{A067362D-1B6B-4D81-87D5-A437E3798C8D}" type="presOf" srcId="{35D80CBC-2A0D-4E84-A66C-F50BC2A9EC6C}" destId="{BEC0247E-730A-4068-A49D-3DA27CB3420E}" srcOrd="0" destOrd="0" presId="urn:microsoft.com/office/officeart/2008/layout/VerticalCurvedList"/>
    <dgm:cxn modelId="{81A93D7D-1712-427D-B576-265BC157856E}" type="presOf" srcId="{9C534FA7-94EF-41B4-AF33-A1268CD979A5}" destId="{158BD377-D3E9-4CF5-93B9-59A39BB60BC8}" srcOrd="0" destOrd="0" presId="urn:microsoft.com/office/officeart/2008/layout/VerticalCurvedList"/>
    <dgm:cxn modelId="{6476FB96-B398-4613-9F5D-0BD3B42C550F}" type="presOf" srcId="{795EC721-B38A-4E73-96ED-33E3ADF542A2}" destId="{3E9A7428-251F-4457-BBFA-711F2B5E31F1}" srcOrd="0" destOrd="0" presId="urn:microsoft.com/office/officeart/2008/layout/VerticalCurvedList"/>
    <dgm:cxn modelId="{11B537A1-5F98-4D3C-B094-EDE36AFE81D3}" type="presOf" srcId="{B2EED88B-3F0B-4244-8B9A-2A07113D6621}" destId="{FD1A76E2-A2BE-4ECD-82DE-EF1F4718E06A}" srcOrd="0" destOrd="0" presId="urn:microsoft.com/office/officeart/2008/layout/VerticalCurvedList"/>
    <dgm:cxn modelId="{100886AC-C5CC-4A94-A40B-C06F4307D72E}" srcId="{795EC721-B38A-4E73-96ED-33E3ADF542A2}" destId="{35D80CBC-2A0D-4E84-A66C-F50BC2A9EC6C}" srcOrd="0" destOrd="0" parTransId="{D9F49D60-A259-4BD8-B22E-77CF358B5025}" sibTransId="{9C534FA7-94EF-41B4-AF33-A1268CD979A5}"/>
    <dgm:cxn modelId="{7A4930B3-9FBF-410C-ABFC-4E3FB4B9FE6E}" srcId="{795EC721-B38A-4E73-96ED-33E3ADF542A2}" destId="{B2EED88B-3F0B-4244-8B9A-2A07113D6621}" srcOrd="1" destOrd="0" parTransId="{D7E923E4-4FC5-4CBC-B90D-B412B9C3A9E4}" sibTransId="{B7CAFCD2-2C73-4F33-AB9E-3D2AE2F7FEED}"/>
    <dgm:cxn modelId="{4D4508C0-73D9-48C4-AA94-5569CD522C8E}" srcId="{795EC721-B38A-4E73-96ED-33E3ADF542A2}" destId="{A8FF79F7-6A76-4716-960D-60799308D4FF}" srcOrd="3" destOrd="0" parTransId="{FE24F7C4-A500-429B-B41F-498654BC3D81}" sibTransId="{AF5F3810-BB31-4698-82B6-0EE0E27BE2EC}"/>
    <dgm:cxn modelId="{BC2B3BCD-F17B-4429-9522-BEAD7E9DFA64}" type="presOf" srcId="{A8FF79F7-6A76-4716-960D-60799308D4FF}" destId="{B9F05A60-2DFE-4F39-9AFA-43FF85C92963}" srcOrd="0" destOrd="0" presId="urn:microsoft.com/office/officeart/2008/layout/VerticalCurvedList"/>
    <dgm:cxn modelId="{03E860D6-67C6-44F0-BF72-22009F7C1C53}" type="presOf" srcId="{74AC6FB5-74D9-4593-B792-1260E7C849A4}" destId="{8062780F-67D3-4EB5-A40D-A5326D6CE51E}" srcOrd="0" destOrd="0" presId="urn:microsoft.com/office/officeart/2008/layout/VerticalCurvedList"/>
    <dgm:cxn modelId="{614927ED-75EC-4BBC-B1E6-43F3C6B57C2D}" srcId="{795EC721-B38A-4E73-96ED-33E3ADF542A2}" destId="{74AC6FB5-74D9-4593-B792-1260E7C849A4}" srcOrd="2" destOrd="0" parTransId="{D32FF9E9-7993-48D0-9F4C-A2484DCF5827}" sibTransId="{E4D0A2F4-2797-4AB9-B7FE-C9089176644B}"/>
    <dgm:cxn modelId="{EA6BA03A-6768-475F-A0FE-01553BBC7A50}" type="presParOf" srcId="{3E9A7428-251F-4457-BBFA-711F2B5E31F1}" destId="{71ED8854-9EF4-499E-B9BC-756327E27E4A}" srcOrd="0" destOrd="0" presId="urn:microsoft.com/office/officeart/2008/layout/VerticalCurvedList"/>
    <dgm:cxn modelId="{E71B9A98-D411-470B-AEB4-3D2F591FCE0E}" type="presParOf" srcId="{71ED8854-9EF4-499E-B9BC-756327E27E4A}" destId="{7A4DBA6D-23B4-4737-BCF2-4DD0C600FCB8}" srcOrd="0" destOrd="0" presId="urn:microsoft.com/office/officeart/2008/layout/VerticalCurvedList"/>
    <dgm:cxn modelId="{062FA353-11AC-475B-B913-0E33C97FB4BA}" type="presParOf" srcId="{7A4DBA6D-23B4-4737-BCF2-4DD0C600FCB8}" destId="{D63F0254-420A-43E3-B5A9-4462AE5210F5}" srcOrd="0" destOrd="0" presId="urn:microsoft.com/office/officeart/2008/layout/VerticalCurvedList"/>
    <dgm:cxn modelId="{E66E4675-478A-47FE-9193-689AA216B791}" type="presParOf" srcId="{7A4DBA6D-23B4-4737-BCF2-4DD0C600FCB8}" destId="{158BD377-D3E9-4CF5-93B9-59A39BB60BC8}" srcOrd="1" destOrd="0" presId="urn:microsoft.com/office/officeart/2008/layout/VerticalCurvedList"/>
    <dgm:cxn modelId="{EFA23CF7-D2A5-4D1D-A862-D185C2745319}" type="presParOf" srcId="{7A4DBA6D-23B4-4737-BCF2-4DD0C600FCB8}" destId="{F8C9EDA5-9EC6-4DA8-942E-3AF2BBB857AD}" srcOrd="2" destOrd="0" presId="urn:microsoft.com/office/officeart/2008/layout/VerticalCurvedList"/>
    <dgm:cxn modelId="{C8F3FA24-268C-4E6C-8FE7-93D0CC7AFC77}" type="presParOf" srcId="{7A4DBA6D-23B4-4737-BCF2-4DD0C600FCB8}" destId="{7E2BD814-D385-419C-9DA2-C7E9D10C5E28}" srcOrd="3" destOrd="0" presId="urn:microsoft.com/office/officeart/2008/layout/VerticalCurvedList"/>
    <dgm:cxn modelId="{A4BC029F-6C79-49C0-B3C0-014C089B3DDE}" type="presParOf" srcId="{71ED8854-9EF4-499E-B9BC-756327E27E4A}" destId="{BEC0247E-730A-4068-A49D-3DA27CB3420E}" srcOrd="1" destOrd="0" presId="urn:microsoft.com/office/officeart/2008/layout/VerticalCurvedList"/>
    <dgm:cxn modelId="{617CDF32-0565-4AF8-B253-D1DD345AFE63}" type="presParOf" srcId="{71ED8854-9EF4-499E-B9BC-756327E27E4A}" destId="{53B0A711-8AF0-48E5-9384-1092010A43D7}" srcOrd="2" destOrd="0" presId="urn:microsoft.com/office/officeart/2008/layout/VerticalCurvedList"/>
    <dgm:cxn modelId="{B107A06A-4DAC-45D1-9E4E-3CFB4231B176}" type="presParOf" srcId="{53B0A711-8AF0-48E5-9384-1092010A43D7}" destId="{DA1ABD0D-D950-43EE-8111-152C8D88BE8E}" srcOrd="0" destOrd="0" presId="urn:microsoft.com/office/officeart/2008/layout/VerticalCurvedList"/>
    <dgm:cxn modelId="{3EAE3D1E-F15C-4E5C-A4DA-1973D326E687}" type="presParOf" srcId="{71ED8854-9EF4-499E-B9BC-756327E27E4A}" destId="{FD1A76E2-A2BE-4ECD-82DE-EF1F4718E06A}" srcOrd="3" destOrd="0" presId="urn:microsoft.com/office/officeart/2008/layout/VerticalCurvedList"/>
    <dgm:cxn modelId="{7510986A-4627-4F5A-BFD9-B966290DDFC4}" type="presParOf" srcId="{71ED8854-9EF4-499E-B9BC-756327E27E4A}" destId="{0D24F0C1-5F52-41B1-842D-03EC02B9063C}" srcOrd="4" destOrd="0" presId="urn:microsoft.com/office/officeart/2008/layout/VerticalCurvedList"/>
    <dgm:cxn modelId="{D813EF20-C1B4-4D0F-9A97-F31E894644EA}" type="presParOf" srcId="{0D24F0C1-5F52-41B1-842D-03EC02B9063C}" destId="{5B30F7AD-7D58-4B2E-8F3C-9AFC53EE76D9}" srcOrd="0" destOrd="0" presId="urn:microsoft.com/office/officeart/2008/layout/VerticalCurvedList"/>
    <dgm:cxn modelId="{04CF79BD-7BBE-4186-B7B6-0DB9B5CAA38B}" type="presParOf" srcId="{71ED8854-9EF4-499E-B9BC-756327E27E4A}" destId="{8062780F-67D3-4EB5-A40D-A5326D6CE51E}" srcOrd="5" destOrd="0" presId="urn:microsoft.com/office/officeart/2008/layout/VerticalCurvedList"/>
    <dgm:cxn modelId="{856DC12C-3B59-447F-8DA7-90953B39F7B2}" type="presParOf" srcId="{71ED8854-9EF4-499E-B9BC-756327E27E4A}" destId="{9D92C234-A703-4A91-8467-14296F002A7E}" srcOrd="6" destOrd="0" presId="urn:microsoft.com/office/officeart/2008/layout/VerticalCurvedList"/>
    <dgm:cxn modelId="{4E4650B1-D6DE-438F-8D87-8D08AA3589DB}" type="presParOf" srcId="{9D92C234-A703-4A91-8467-14296F002A7E}" destId="{464485A0-C32C-45AF-8947-F2028749AF59}" srcOrd="0" destOrd="0" presId="urn:microsoft.com/office/officeart/2008/layout/VerticalCurvedList"/>
    <dgm:cxn modelId="{10ED47E2-39E4-4F02-B58E-828040ECCB10}" type="presParOf" srcId="{71ED8854-9EF4-499E-B9BC-756327E27E4A}" destId="{B9F05A60-2DFE-4F39-9AFA-43FF85C92963}" srcOrd="7" destOrd="0" presId="urn:microsoft.com/office/officeart/2008/layout/VerticalCurvedList"/>
    <dgm:cxn modelId="{A09E2899-D29B-42E2-AF12-0059477800FB}" type="presParOf" srcId="{71ED8854-9EF4-499E-B9BC-756327E27E4A}" destId="{359DFF0F-B8F7-4540-A2C0-277387407C32}" srcOrd="8" destOrd="0" presId="urn:microsoft.com/office/officeart/2008/layout/VerticalCurvedList"/>
    <dgm:cxn modelId="{A02A56D6-8442-4EBD-987F-8864112BA601}" type="presParOf" srcId="{359DFF0F-B8F7-4540-A2C0-277387407C32}" destId="{0726ABEC-BE1C-4061-B47F-071731E9F34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37E5101-0C53-4722-86C5-235C3F110615}" type="doc">
      <dgm:prSet loTypeId="urn:microsoft.com/office/officeart/2005/8/layout/matrix3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21029E3F-53C6-489B-A920-359378BC7983}">
      <dgm:prSet phldrT="[Szöveg]" custT="1"/>
      <dgm:spPr/>
      <dgm:t>
        <a:bodyPr/>
        <a:lstStyle/>
        <a:p>
          <a:pPr algn="ctr"/>
          <a:r>
            <a:rPr lang="hu-HU" sz="2200" b="1" dirty="0">
              <a:latin typeface="+mn-lt"/>
              <a:cs typeface="Times New Roman" panose="02020603050405020304" pitchFamily="18" charset="0"/>
            </a:rPr>
            <a:t>Országos lefedettséget biztosító egészség-monitoring rendszer</a:t>
          </a:r>
          <a:endParaRPr lang="hu-HU" sz="2200" dirty="0">
            <a:latin typeface="+mn-lt"/>
          </a:endParaRPr>
        </a:p>
      </dgm:t>
    </dgm:pt>
    <dgm:pt modelId="{DB0389B0-A9A5-484F-96A8-CDBB11C2907F}" type="parTrans" cxnId="{D6391701-69E7-40DB-B5FB-40D6CDD5A7C5}">
      <dgm:prSet/>
      <dgm:spPr/>
      <dgm:t>
        <a:bodyPr/>
        <a:lstStyle/>
        <a:p>
          <a:endParaRPr lang="hu-HU" sz="2200">
            <a:latin typeface="+mn-lt"/>
          </a:endParaRPr>
        </a:p>
      </dgm:t>
    </dgm:pt>
    <dgm:pt modelId="{38F36FBA-1650-4569-A10A-42B2DA2E3421}" type="sibTrans" cxnId="{D6391701-69E7-40DB-B5FB-40D6CDD5A7C5}">
      <dgm:prSet/>
      <dgm:spPr/>
      <dgm:t>
        <a:bodyPr/>
        <a:lstStyle/>
        <a:p>
          <a:endParaRPr lang="hu-HU" sz="2200">
            <a:latin typeface="+mn-lt"/>
          </a:endParaRPr>
        </a:p>
      </dgm:t>
    </dgm:pt>
    <dgm:pt modelId="{752DD268-06CE-4F2D-9D23-500872590A14}">
      <dgm:prSet phldrT="[Szöveg]" custT="1"/>
      <dgm:spPr/>
      <dgm:t>
        <a:bodyPr/>
        <a:lstStyle/>
        <a:p>
          <a:pPr algn="ctr"/>
          <a:r>
            <a:rPr lang="hu-HU" sz="2200" b="1" dirty="0">
              <a:latin typeface="+mn-lt"/>
              <a:cs typeface="Times New Roman" panose="02020603050405020304" pitchFamily="18" charset="0"/>
            </a:rPr>
            <a:t>Daganatszűrések fejlesztése</a:t>
          </a:r>
        </a:p>
      </dgm:t>
    </dgm:pt>
    <dgm:pt modelId="{F7E8FF97-F889-4FD8-811C-F95837B1CBB3}" type="parTrans" cxnId="{F451F4AB-84ED-4262-90CF-C3F2847FA712}">
      <dgm:prSet/>
      <dgm:spPr/>
      <dgm:t>
        <a:bodyPr/>
        <a:lstStyle/>
        <a:p>
          <a:endParaRPr lang="hu-HU" sz="2200">
            <a:latin typeface="+mn-lt"/>
          </a:endParaRPr>
        </a:p>
      </dgm:t>
    </dgm:pt>
    <dgm:pt modelId="{6183582A-ADB9-45E6-BAA8-7751BA7A3EF2}" type="sibTrans" cxnId="{F451F4AB-84ED-4262-90CF-C3F2847FA712}">
      <dgm:prSet/>
      <dgm:spPr/>
      <dgm:t>
        <a:bodyPr/>
        <a:lstStyle/>
        <a:p>
          <a:endParaRPr lang="hu-HU" sz="2200">
            <a:latin typeface="+mn-lt"/>
          </a:endParaRPr>
        </a:p>
      </dgm:t>
    </dgm:pt>
    <dgm:pt modelId="{23AF2245-00A8-4227-B20A-7AE2E2D4C586}">
      <dgm:prSet phldrT="[Szöveg]" custT="1"/>
      <dgm:spPr/>
      <dgm:t>
        <a:bodyPr/>
        <a:lstStyle/>
        <a:p>
          <a:r>
            <a:rPr lang="hu-HU" sz="2200" b="1" dirty="0">
              <a:latin typeface="+mn-lt"/>
              <a:cs typeface="Times New Roman" panose="02020603050405020304" pitchFamily="18" charset="0"/>
            </a:rPr>
            <a:t>Az alapellátás népegészségügyi szolgáltatásainak erősítése az </a:t>
          </a:r>
          <a:r>
            <a:rPr lang="hu-HU" sz="2200" b="1" dirty="0" err="1">
              <a:latin typeface="+mn-lt"/>
              <a:cs typeface="Times New Roman" panose="02020603050405020304" pitchFamily="18" charset="0"/>
            </a:rPr>
            <a:t>EFI-kkel</a:t>
          </a:r>
          <a:r>
            <a:rPr lang="hu-HU" sz="2200" b="1" dirty="0">
              <a:latin typeface="+mn-lt"/>
              <a:cs typeface="Times New Roman" panose="02020603050405020304" pitchFamily="18" charset="0"/>
            </a:rPr>
            <a:t> együttműködésben</a:t>
          </a:r>
          <a:endParaRPr lang="hu-HU" sz="2200" dirty="0">
            <a:latin typeface="+mn-lt"/>
          </a:endParaRPr>
        </a:p>
      </dgm:t>
    </dgm:pt>
    <dgm:pt modelId="{E80717BB-B681-429F-8486-FD48527B36A1}" type="parTrans" cxnId="{5933C64A-6E0E-4F71-A3D5-5BE107CC1CBF}">
      <dgm:prSet/>
      <dgm:spPr/>
      <dgm:t>
        <a:bodyPr/>
        <a:lstStyle/>
        <a:p>
          <a:endParaRPr lang="hu-HU" sz="2200">
            <a:latin typeface="+mn-lt"/>
          </a:endParaRPr>
        </a:p>
      </dgm:t>
    </dgm:pt>
    <dgm:pt modelId="{B4C13B13-046A-419C-A27D-D54D5E508B5B}" type="sibTrans" cxnId="{5933C64A-6E0E-4F71-A3D5-5BE107CC1CBF}">
      <dgm:prSet/>
      <dgm:spPr/>
      <dgm:t>
        <a:bodyPr/>
        <a:lstStyle/>
        <a:p>
          <a:endParaRPr lang="hu-HU" sz="2200">
            <a:latin typeface="+mn-lt"/>
          </a:endParaRPr>
        </a:p>
      </dgm:t>
    </dgm:pt>
    <dgm:pt modelId="{89997DE3-DC6D-4BCB-BBC4-D6BD458D7E82}">
      <dgm:prSet phldrT="[Szöveg]" custT="1"/>
      <dgm:spPr/>
      <dgm:t>
        <a:bodyPr/>
        <a:lstStyle/>
        <a:p>
          <a:r>
            <a:rPr lang="hu-HU" sz="2200" b="1" dirty="0">
              <a:latin typeface="+mn-lt"/>
              <a:cs typeface="Times New Roman" panose="02020603050405020304" pitchFamily="18" charset="0"/>
            </a:rPr>
            <a:t>Komplex egészségfejlesztés a köznevelési intézményekben + egészségfejlesztés tantárgy beépítése a pedagógusképzésbe</a:t>
          </a:r>
          <a:endParaRPr lang="hu-HU" sz="2200" b="1" dirty="0">
            <a:latin typeface="+mn-lt"/>
          </a:endParaRPr>
        </a:p>
      </dgm:t>
    </dgm:pt>
    <dgm:pt modelId="{37E9D115-ABA7-42FB-85C5-BA1586859740}" type="parTrans" cxnId="{6DC92B24-27B4-4EDE-BF45-2CA3F06FDAF7}">
      <dgm:prSet/>
      <dgm:spPr/>
      <dgm:t>
        <a:bodyPr/>
        <a:lstStyle/>
        <a:p>
          <a:endParaRPr lang="hu-HU" sz="2200">
            <a:latin typeface="+mn-lt"/>
          </a:endParaRPr>
        </a:p>
      </dgm:t>
    </dgm:pt>
    <dgm:pt modelId="{7CF7A5B1-358F-4C33-8F7B-D377BC554C7A}" type="sibTrans" cxnId="{6DC92B24-27B4-4EDE-BF45-2CA3F06FDAF7}">
      <dgm:prSet/>
      <dgm:spPr/>
      <dgm:t>
        <a:bodyPr/>
        <a:lstStyle/>
        <a:p>
          <a:endParaRPr lang="hu-HU" sz="2200">
            <a:latin typeface="+mn-lt"/>
          </a:endParaRPr>
        </a:p>
      </dgm:t>
    </dgm:pt>
    <dgm:pt modelId="{6B680746-9AF4-4D13-B111-1EB7FB66745F}" type="pres">
      <dgm:prSet presAssocID="{A37E5101-0C53-4722-86C5-235C3F110615}" presName="matrix" presStyleCnt="0">
        <dgm:presLayoutVars>
          <dgm:chMax val="1"/>
          <dgm:dir/>
          <dgm:resizeHandles val="exact"/>
        </dgm:presLayoutVars>
      </dgm:prSet>
      <dgm:spPr/>
    </dgm:pt>
    <dgm:pt modelId="{777DD978-119F-4CF2-9276-C0B162770C06}" type="pres">
      <dgm:prSet presAssocID="{A37E5101-0C53-4722-86C5-235C3F110615}" presName="diamond" presStyleLbl="bgShp" presStyleIdx="0" presStyleCnt="1" custScaleX="159375"/>
      <dgm:spPr/>
    </dgm:pt>
    <dgm:pt modelId="{D9F8F0AA-CF0C-45DD-8E21-C72930C1414D}" type="pres">
      <dgm:prSet presAssocID="{A37E5101-0C53-4722-86C5-235C3F110615}" presName="quad1" presStyleLbl="node1" presStyleIdx="0" presStyleCnt="4" custScaleX="172201" custLinFactNeighborX="-34240" custLinFactNeighborY="456">
        <dgm:presLayoutVars>
          <dgm:chMax val="0"/>
          <dgm:chPref val="0"/>
          <dgm:bulletEnabled val="1"/>
        </dgm:presLayoutVars>
      </dgm:prSet>
      <dgm:spPr/>
    </dgm:pt>
    <dgm:pt modelId="{2F6CD09E-B51C-42D9-99FE-4E78EB98317A}" type="pres">
      <dgm:prSet presAssocID="{A37E5101-0C53-4722-86C5-235C3F110615}" presName="quad2" presStyleLbl="node1" presStyleIdx="1" presStyleCnt="4" custScaleX="178286" custLinFactNeighborX="40169" custLinFactNeighborY="-913">
        <dgm:presLayoutVars>
          <dgm:chMax val="0"/>
          <dgm:chPref val="0"/>
          <dgm:bulletEnabled val="1"/>
        </dgm:presLayoutVars>
      </dgm:prSet>
      <dgm:spPr/>
    </dgm:pt>
    <dgm:pt modelId="{33B20155-65EA-411C-844C-0C53460FE0D6}" type="pres">
      <dgm:prSet presAssocID="{A37E5101-0C53-4722-86C5-235C3F110615}" presName="quad3" presStyleLbl="node1" presStyleIdx="2" presStyleCnt="4" custScaleX="172201" custLinFactNeighborX="-34240" custLinFactNeighborY="456">
        <dgm:presLayoutVars>
          <dgm:chMax val="0"/>
          <dgm:chPref val="0"/>
          <dgm:bulletEnabled val="1"/>
        </dgm:presLayoutVars>
      </dgm:prSet>
      <dgm:spPr/>
    </dgm:pt>
    <dgm:pt modelId="{25681E77-7E28-4C1D-BC5A-B02861D6E456}" type="pres">
      <dgm:prSet presAssocID="{A37E5101-0C53-4722-86C5-235C3F110615}" presName="quad4" presStyleLbl="node1" presStyleIdx="3" presStyleCnt="4" custScaleX="178286" custLinFactNeighborX="40169" custLinFactNeighborY="-913">
        <dgm:presLayoutVars>
          <dgm:chMax val="0"/>
          <dgm:chPref val="0"/>
          <dgm:bulletEnabled val="1"/>
        </dgm:presLayoutVars>
      </dgm:prSet>
      <dgm:spPr/>
    </dgm:pt>
  </dgm:ptLst>
  <dgm:cxnLst>
    <dgm:cxn modelId="{D6391701-69E7-40DB-B5FB-40D6CDD5A7C5}" srcId="{A37E5101-0C53-4722-86C5-235C3F110615}" destId="{21029E3F-53C6-489B-A920-359378BC7983}" srcOrd="0" destOrd="0" parTransId="{DB0389B0-A9A5-484F-96A8-CDBB11C2907F}" sibTransId="{38F36FBA-1650-4569-A10A-42B2DA2E3421}"/>
    <dgm:cxn modelId="{7A750822-E39A-40EB-A0E0-5ABE23BFD4DD}" type="presOf" srcId="{A37E5101-0C53-4722-86C5-235C3F110615}" destId="{6B680746-9AF4-4D13-B111-1EB7FB66745F}" srcOrd="0" destOrd="0" presId="urn:microsoft.com/office/officeart/2005/8/layout/matrix3"/>
    <dgm:cxn modelId="{6DC92B24-27B4-4EDE-BF45-2CA3F06FDAF7}" srcId="{A37E5101-0C53-4722-86C5-235C3F110615}" destId="{89997DE3-DC6D-4BCB-BBC4-D6BD458D7E82}" srcOrd="3" destOrd="0" parTransId="{37E9D115-ABA7-42FB-85C5-BA1586859740}" sibTransId="{7CF7A5B1-358F-4C33-8F7B-D377BC554C7A}"/>
    <dgm:cxn modelId="{FC27BF3F-DBF4-4661-8204-64B3494736F1}" type="presOf" srcId="{23AF2245-00A8-4227-B20A-7AE2E2D4C586}" destId="{33B20155-65EA-411C-844C-0C53460FE0D6}" srcOrd="0" destOrd="0" presId="urn:microsoft.com/office/officeart/2005/8/layout/matrix3"/>
    <dgm:cxn modelId="{F1BEC068-4F96-4D03-85E1-A803354B3FCE}" type="presOf" srcId="{21029E3F-53C6-489B-A920-359378BC7983}" destId="{D9F8F0AA-CF0C-45DD-8E21-C72930C1414D}" srcOrd="0" destOrd="0" presId="urn:microsoft.com/office/officeart/2005/8/layout/matrix3"/>
    <dgm:cxn modelId="{5933C64A-6E0E-4F71-A3D5-5BE107CC1CBF}" srcId="{A37E5101-0C53-4722-86C5-235C3F110615}" destId="{23AF2245-00A8-4227-B20A-7AE2E2D4C586}" srcOrd="2" destOrd="0" parTransId="{E80717BB-B681-429F-8486-FD48527B36A1}" sibTransId="{B4C13B13-046A-419C-A27D-D54D5E508B5B}"/>
    <dgm:cxn modelId="{F451F4AB-84ED-4262-90CF-C3F2847FA712}" srcId="{A37E5101-0C53-4722-86C5-235C3F110615}" destId="{752DD268-06CE-4F2D-9D23-500872590A14}" srcOrd="1" destOrd="0" parTransId="{F7E8FF97-F889-4FD8-811C-F95837B1CBB3}" sibTransId="{6183582A-ADB9-45E6-BAA8-7751BA7A3EF2}"/>
    <dgm:cxn modelId="{9ABEB8AE-5C5C-4E78-A1D6-40C4E22F82D7}" type="presOf" srcId="{89997DE3-DC6D-4BCB-BBC4-D6BD458D7E82}" destId="{25681E77-7E28-4C1D-BC5A-B02861D6E456}" srcOrd="0" destOrd="0" presId="urn:microsoft.com/office/officeart/2005/8/layout/matrix3"/>
    <dgm:cxn modelId="{FC69E4B0-9919-446E-BCE4-BC2C5203AA03}" type="presOf" srcId="{752DD268-06CE-4F2D-9D23-500872590A14}" destId="{2F6CD09E-B51C-42D9-99FE-4E78EB98317A}" srcOrd="0" destOrd="0" presId="urn:microsoft.com/office/officeart/2005/8/layout/matrix3"/>
    <dgm:cxn modelId="{387DF1E2-4BF3-41C2-90A5-EB87D8E5BD92}" type="presParOf" srcId="{6B680746-9AF4-4D13-B111-1EB7FB66745F}" destId="{777DD978-119F-4CF2-9276-C0B162770C06}" srcOrd="0" destOrd="0" presId="urn:microsoft.com/office/officeart/2005/8/layout/matrix3"/>
    <dgm:cxn modelId="{A5C7F373-5BC5-43D2-B919-76FCD8DA0E99}" type="presParOf" srcId="{6B680746-9AF4-4D13-B111-1EB7FB66745F}" destId="{D9F8F0AA-CF0C-45DD-8E21-C72930C1414D}" srcOrd="1" destOrd="0" presId="urn:microsoft.com/office/officeart/2005/8/layout/matrix3"/>
    <dgm:cxn modelId="{430F5246-48DB-4173-8B07-AFE1AD3899CB}" type="presParOf" srcId="{6B680746-9AF4-4D13-B111-1EB7FB66745F}" destId="{2F6CD09E-B51C-42D9-99FE-4E78EB98317A}" srcOrd="2" destOrd="0" presId="urn:microsoft.com/office/officeart/2005/8/layout/matrix3"/>
    <dgm:cxn modelId="{E6A30534-7BE4-4FA9-85FF-FDB30417296A}" type="presParOf" srcId="{6B680746-9AF4-4D13-B111-1EB7FB66745F}" destId="{33B20155-65EA-411C-844C-0C53460FE0D6}" srcOrd="3" destOrd="0" presId="urn:microsoft.com/office/officeart/2005/8/layout/matrix3"/>
    <dgm:cxn modelId="{1EE98E79-E2A5-41D7-9503-44CB8E9A8CB3}" type="presParOf" srcId="{6B680746-9AF4-4D13-B111-1EB7FB66745F}" destId="{25681E77-7E28-4C1D-BC5A-B02861D6E45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4D21B2-567D-442B-A8E5-78580B5543F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571D7080-95BA-4823-9F6E-D729ED73993D}">
      <dgm:prSet phldrT="[Szöveg]" custT="1"/>
      <dgm:spPr/>
      <dgm:t>
        <a:bodyPr/>
        <a:lstStyle/>
        <a:p>
          <a:r>
            <a:rPr lang="hu-HU" sz="2400" b="1">
              <a:latin typeface="+mn-lt"/>
            </a:rPr>
            <a:t>Fejlesztés iránya</a:t>
          </a:r>
          <a:r>
            <a:rPr lang="hu-HU" sz="2400">
              <a:latin typeface="+mn-lt"/>
            </a:rPr>
            <a:t>: keretszabályozás kialakítása, amely magába foglalja és rendszer szinten szabályozza a magyar szűrési rendszer valamennyi releváns elemét</a:t>
          </a:r>
          <a:endParaRPr lang="hu-HU" sz="2400" dirty="0">
            <a:latin typeface="+mn-lt"/>
          </a:endParaRPr>
        </a:p>
      </dgm:t>
    </dgm:pt>
    <dgm:pt modelId="{1B3D5C7A-6C98-4B85-B9BF-98E3D5A3CB4C}" type="parTrans" cxnId="{462B610E-390E-4DC2-A2BF-8B31E973EC20}">
      <dgm:prSet/>
      <dgm:spPr/>
      <dgm:t>
        <a:bodyPr/>
        <a:lstStyle/>
        <a:p>
          <a:endParaRPr lang="hu-HU" sz="2400">
            <a:latin typeface="+mn-lt"/>
          </a:endParaRPr>
        </a:p>
      </dgm:t>
    </dgm:pt>
    <dgm:pt modelId="{DCBBC44A-BB1F-416F-BB88-68E26D700293}" type="sibTrans" cxnId="{462B610E-390E-4DC2-A2BF-8B31E973EC20}">
      <dgm:prSet/>
      <dgm:spPr/>
      <dgm:t>
        <a:bodyPr/>
        <a:lstStyle/>
        <a:p>
          <a:endParaRPr lang="hu-HU" sz="2400">
            <a:latin typeface="+mn-lt"/>
          </a:endParaRPr>
        </a:p>
      </dgm:t>
    </dgm:pt>
    <dgm:pt modelId="{1CAEE0D0-4612-408C-A186-E7370271D23B}">
      <dgm:prSet phldrT="[Szöveg]" custT="1"/>
      <dgm:spPr/>
      <dgm:t>
        <a:bodyPr/>
        <a:lstStyle/>
        <a:p>
          <a:r>
            <a:rPr lang="hu-HU" sz="2400" b="1">
              <a:latin typeface="+mn-lt"/>
            </a:rPr>
            <a:t>Feltétele</a:t>
          </a:r>
          <a:r>
            <a:rPr lang="hu-HU" sz="2400">
              <a:latin typeface="+mn-lt"/>
            </a:rPr>
            <a:t>: </a:t>
          </a:r>
          <a:r>
            <a:rPr lang="hu-HU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új korm</a:t>
          </a:r>
          <a:r>
            <a:rPr lang="hu-HU" sz="240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ány</a:t>
          </a:r>
          <a:r>
            <a:rPr lang="hu-HU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rendelet előterjesztés elfogadása</a:t>
          </a:r>
          <a:r>
            <a:rPr lang="hu-HU" sz="2400">
              <a:latin typeface="+mn-lt"/>
            </a:rPr>
            <a:t> </a:t>
          </a:r>
          <a:endParaRPr lang="hu-HU" sz="2400" dirty="0">
            <a:latin typeface="+mn-lt"/>
          </a:endParaRPr>
        </a:p>
      </dgm:t>
    </dgm:pt>
    <dgm:pt modelId="{7F38E481-D7D7-46BF-8D1F-222332C4119D}" type="parTrans" cxnId="{5C1DF57A-8CBD-4AE7-BBB0-56213C200926}">
      <dgm:prSet/>
      <dgm:spPr/>
      <dgm:t>
        <a:bodyPr/>
        <a:lstStyle/>
        <a:p>
          <a:endParaRPr lang="hu-HU" sz="2400">
            <a:latin typeface="+mn-lt"/>
          </a:endParaRPr>
        </a:p>
      </dgm:t>
    </dgm:pt>
    <dgm:pt modelId="{43A506AC-66C9-48CE-89BB-DCBCEDB4FD14}" type="sibTrans" cxnId="{5C1DF57A-8CBD-4AE7-BBB0-56213C200926}">
      <dgm:prSet/>
      <dgm:spPr/>
      <dgm:t>
        <a:bodyPr/>
        <a:lstStyle/>
        <a:p>
          <a:endParaRPr lang="hu-HU" sz="2400">
            <a:latin typeface="+mn-lt"/>
          </a:endParaRPr>
        </a:p>
      </dgm:t>
    </dgm:pt>
    <dgm:pt modelId="{211A673C-8DDE-467C-A3B0-FA862C48B908}">
      <dgm:prSet phldrT="[Szöveg]" custT="1"/>
      <dgm:spPr/>
      <dgm:t>
        <a:bodyPr/>
        <a:lstStyle/>
        <a:p>
          <a:r>
            <a:rPr lang="hu-HU" sz="2400" b="1">
              <a:latin typeface="+mn-lt"/>
            </a:rPr>
            <a:t>Várható eredménye</a:t>
          </a:r>
          <a:r>
            <a:rPr lang="hu-HU" sz="2400">
              <a:latin typeface="+mn-lt"/>
            </a:rPr>
            <a:t>: egységes és hozzáférhető szabályozás alakul ki a szakterületen</a:t>
          </a:r>
          <a:endParaRPr lang="hu-HU" sz="2400" dirty="0">
            <a:latin typeface="+mn-lt"/>
          </a:endParaRPr>
        </a:p>
      </dgm:t>
    </dgm:pt>
    <dgm:pt modelId="{CA1CC5CD-DB5B-4159-BB27-D37F3B0FD6D5}" type="parTrans" cxnId="{8C9A364B-EF58-4493-8F8B-EFC0648D9A38}">
      <dgm:prSet/>
      <dgm:spPr/>
      <dgm:t>
        <a:bodyPr/>
        <a:lstStyle/>
        <a:p>
          <a:endParaRPr lang="hu-HU" sz="2400">
            <a:latin typeface="+mn-lt"/>
          </a:endParaRPr>
        </a:p>
      </dgm:t>
    </dgm:pt>
    <dgm:pt modelId="{3743DCEF-5A46-4CF8-BFAE-7601814AC3CC}" type="sibTrans" cxnId="{8C9A364B-EF58-4493-8F8B-EFC0648D9A38}">
      <dgm:prSet/>
      <dgm:spPr/>
      <dgm:t>
        <a:bodyPr/>
        <a:lstStyle/>
        <a:p>
          <a:endParaRPr lang="hu-HU" sz="2400">
            <a:latin typeface="+mn-lt"/>
          </a:endParaRPr>
        </a:p>
      </dgm:t>
    </dgm:pt>
    <dgm:pt modelId="{AB672D61-6C96-4676-BB5E-A7AE1EDC6276}" type="pres">
      <dgm:prSet presAssocID="{F44D21B2-567D-442B-A8E5-78580B5543F5}" presName="Name0" presStyleCnt="0">
        <dgm:presLayoutVars>
          <dgm:chMax val="7"/>
          <dgm:chPref val="7"/>
          <dgm:dir/>
        </dgm:presLayoutVars>
      </dgm:prSet>
      <dgm:spPr/>
    </dgm:pt>
    <dgm:pt modelId="{8B375CB4-914B-4193-9322-59844AC81993}" type="pres">
      <dgm:prSet presAssocID="{F44D21B2-567D-442B-A8E5-78580B5543F5}" presName="Name1" presStyleCnt="0"/>
      <dgm:spPr/>
    </dgm:pt>
    <dgm:pt modelId="{6AD9D19C-A5D7-4256-B663-E725DC895B78}" type="pres">
      <dgm:prSet presAssocID="{F44D21B2-567D-442B-A8E5-78580B5543F5}" presName="cycle" presStyleCnt="0"/>
      <dgm:spPr/>
    </dgm:pt>
    <dgm:pt modelId="{C745EC71-37E9-4AB9-8C02-3FDE6673E7F8}" type="pres">
      <dgm:prSet presAssocID="{F44D21B2-567D-442B-A8E5-78580B5543F5}" presName="srcNode" presStyleLbl="node1" presStyleIdx="0" presStyleCnt="3"/>
      <dgm:spPr/>
    </dgm:pt>
    <dgm:pt modelId="{5AF2C991-8B3D-4226-A524-BB682708D428}" type="pres">
      <dgm:prSet presAssocID="{F44D21B2-567D-442B-A8E5-78580B5543F5}" presName="conn" presStyleLbl="parChTrans1D2" presStyleIdx="0" presStyleCnt="1"/>
      <dgm:spPr/>
    </dgm:pt>
    <dgm:pt modelId="{4DE5E939-B7DB-4E02-BACA-358FC7E6BE79}" type="pres">
      <dgm:prSet presAssocID="{F44D21B2-567D-442B-A8E5-78580B5543F5}" presName="extraNode" presStyleLbl="node1" presStyleIdx="0" presStyleCnt="3"/>
      <dgm:spPr/>
    </dgm:pt>
    <dgm:pt modelId="{8F16799D-08B4-4610-91C2-A25D1E0491E3}" type="pres">
      <dgm:prSet presAssocID="{F44D21B2-567D-442B-A8E5-78580B5543F5}" presName="dstNode" presStyleLbl="node1" presStyleIdx="0" presStyleCnt="3"/>
      <dgm:spPr/>
    </dgm:pt>
    <dgm:pt modelId="{214BBCB3-2160-4F01-ACCB-90DF3D6845D9}" type="pres">
      <dgm:prSet presAssocID="{571D7080-95BA-4823-9F6E-D729ED73993D}" presName="text_1" presStyleLbl="node1" presStyleIdx="0" presStyleCnt="3">
        <dgm:presLayoutVars>
          <dgm:bulletEnabled val="1"/>
        </dgm:presLayoutVars>
      </dgm:prSet>
      <dgm:spPr/>
    </dgm:pt>
    <dgm:pt modelId="{BC357677-03AF-477C-A967-89D12B878D78}" type="pres">
      <dgm:prSet presAssocID="{571D7080-95BA-4823-9F6E-D729ED73993D}" presName="accent_1" presStyleCnt="0"/>
      <dgm:spPr/>
    </dgm:pt>
    <dgm:pt modelId="{6049F2AB-C62D-4355-8609-2A451B5FCE95}" type="pres">
      <dgm:prSet presAssocID="{571D7080-95BA-4823-9F6E-D729ED73993D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97B2C62-1889-4FCA-A36F-ADC18C0E4C66}" type="pres">
      <dgm:prSet presAssocID="{1CAEE0D0-4612-408C-A186-E7370271D23B}" presName="text_2" presStyleLbl="node1" presStyleIdx="1" presStyleCnt="3">
        <dgm:presLayoutVars>
          <dgm:bulletEnabled val="1"/>
        </dgm:presLayoutVars>
      </dgm:prSet>
      <dgm:spPr/>
    </dgm:pt>
    <dgm:pt modelId="{5E0FF564-8317-4D5A-9BE9-942B36426FB0}" type="pres">
      <dgm:prSet presAssocID="{1CAEE0D0-4612-408C-A186-E7370271D23B}" presName="accent_2" presStyleCnt="0"/>
      <dgm:spPr/>
    </dgm:pt>
    <dgm:pt modelId="{3898019F-E9A2-4F6E-AAC0-FB1C48A2221E}" type="pres">
      <dgm:prSet presAssocID="{1CAEE0D0-4612-408C-A186-E7370271D23B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61D193D-8AFB-4115-8A75-C30D7E777ED2}" type="pres">
      <dgm:prSet presAssocID="{211A673C-8DDE-467C-A3B0-FA862C48B908}" presName="text_3" presStyleLbl="node1" presStyleIdx="2" presStyleCnt="3">
        <dgm:presLayoutVars>
          <dgm:bulletEnabled val="1"/>
        </dgm:presLayoutVars>
      </dgm:prSet>
      <dgm:spPr/>
    </dgm:pt>
    <dgm:pt modelId="{2772C021-2193-466B-AEEE-DFB8386F3E8B}" type="pres">
      <dgm:prSet presAssocID="{211A673C-8DDE-467C-A3B0-FA862C48B908}" presName="accent_3" presStyleCnt="0"/>
      <dgm:spPr/>
    </dgm:pt>
    <dgm:pt modelId="{26D4ACA7-B09A-4DB5-ABB1-F4E47F344FC8}" type="pres">
      <dgm:prSet presAssocID="{211A673C-8DDE-467C-A3B0-FA862C48B908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4797770A-5596-4EC7-B65B-2BD2B0FB2BD6}" type="presOf" srcId="{DCBBC44A-BB1F-416F-BB88-68E26D700293}" destId="{5AF2C991-8B3D-4226-A524-BB682708D428}" srcOrd="0" destOrd="0" presId="urn:microsoft.com/office/officeart/2008/layout/VerticalCurvedList"/>
    <dgm:cxn modelId="{462B610E-390E-4DC2-A2BF-8B31E973EC20}" srcId="{F44D21B2-567D-442B-A8E5-78580B5543F5}" destId="{571D7080-95BA-4823-9F6E-D729ED73993D}" srcOrd="0" destOrd="0" parTransId="{1B3D5C7A-6C98-4B85-B9BF-98E3D5A3CB4C}" sibTransId="{DCBBC44A-BB1F-416F-BB88-68E26D700293}"/>
    <dgm:cxn modelId="{31F55346-42A7-428C-8E2E-E05EA9C2812E}" type="presOf" srcId="{F44D21B2-567D-442B-A8E5-78580B5543F5}" destId="{AB672D61-6C96-4676-BB5E-A7AE1EDC6276}" srcOrd="0" destOrd="0" presId="urn:microsoft.com/office/officeart/2008/layout/VerticalCurvedList"/>
    <dgm:cxn modelId="{7BA21148-642B-4F8F-A8E7-B536DF36D7F2}" type="presOf" srcId="{571D7080-95BA-4823-9F6E-D729ED73993D}" destId="{214BBCB3-2160-4F01-ACCB-90DF3D6845D9}" srcOrd="0" destOrd="0" presId="urn:microsoft.com/office/officeart/2008/layout/VerticalCurvedList"/>
    <dgm:cxn modelId="{8C9A364B-EF58-4493-8F8B-EFC0648D9A38}" srcId="{F44D21B2-567D-442B-A8E5-78580B5543F5}" destId="{211A673C-8DDE-467C-A3B0-FA862C48B908}" srcOrd="2" destOrd="0" parTransId="{CA1CC5CD-DB5B-4159-BB27-D37F3B0FD6D5}" sibTransId="{3743DCEF-5A46-4CF8-BFAE-7601814AC3CC}"/>
    <dgm:cxn modelId="{5C1DF57A-8CBD-4AE7-BBB0-56213C200926}" srcId="{F44D21B2-567D-442B-A8E5-78580B5543F5}" destId="{1CAEE0D0-4612-408C-A186-E7370271D23B}" srcOrd="1" destOrd="0" parTransId="{7F38E481-D7D7-46BF-8D1F-222332C4119D}" sibTransId="{43A506AC-66C9-48CE-89BB-DCBCEDB4FD14}"/>
    <dgm:cxn modelId="{FBEC65A4-C12E-4AE0-B98E-2F50E5BC23DF}" type="presOf" srcId="{1CAEE0D0-4612-408C-A186-E7370271D23B}" destId="{097B2C62-1889-4FCA-A36F-ADC18C0E4C66}" srcOrd="0" destOrd="0" presId="urn:microsoft.com/office/officeart/2008/layout/VerticalCurvedList"/>
    <dgm:cxn modelId="{313851E0-36AA-47E5-AABB-C6603F46C3A4}" type="presOf" srcId="{211A673C-8DDE-467C-A3B0-FA862C48B908}" destId="{B61D193D-8AFB-4115-8A75-C30D7E777ED2}" srcOrd="0" destOrd="0" presId="urn:microsoft.com/office/officeart/2008/layout/VerticalCurvedList"/>
    <dgm:cxn modelId="{E3369A92-7EB1-4315-AA5C-4280F137B20B}" type="presParOf" srcId="{AB672D61-6C96-4676-BB5E-A7AE1EDC6276}" destId="{8B375CB4-914B-4193-9322-59844AC81993}" srcOrd="0" destOrd="0" presId="urn:microsoft.com/office/officeart/2008/layout/VerticalCurvedList"/>
    <dgm:cxn modelId="{E0760BB7-4C13-4F2A-949F-43A93133E8E4}" type="presParOf" srcId="{8B375CB4-914B-4193-9322-59844AC81993}" destId="{6AD9D19C-A5D7-4256-B663-E725DC895B78}" srcOrd="0" destOrd="0" presId="urn:microsoft.com/office/officeart/2008/layout/VerticalCurvedList"/>
    <dgm:cxn modelId="{837157AD-15B6-4B21-B5FA-1492EC9237B9}" type="presParOf" srcId="{6AD9D19C-A5D7-4256-B663-E725DC895B78}" destId="{C745EC71-37E9-4AB9-8C02-3FDE6673E7F8}" srcOrd="0" destOrd="0" presId="urn:microsoft.com/office/officeart/2008/layout/VerticalCurvedList"/>
    <dgm:cxn modelId="{FCA7CF1F-AF13-41DB-B061-77E4A57C9F7A}" type="presParOf" srcId="{6AD9D19C-A5D7-4256-B663-E725DC895B78}" destId="{5AF2C991-8B3D-4226-A524-BB682708D428}" srcOrd="1" destOrd="0" presId="urn:microsoft.com/office/officeart/2008/layout/VerticalCurvedList"/>
    <dgm:cxn modelId="{1470783F-2C88-4B96-9E45-4DC3F54D4C10}" type="presParOf" srcId="{6AD9D19C-A5D7-4256-B663-E725DC895B78}" destId="{4DE5E939-B7DB-4E02-BACA-358FC7E6BE79}" srcOrd="2" destOrd="0" presId="urn:microsoft.com/office/officeart/2008/layout/VerticalCurvedList"/>
    <dgm:cxn modelId="{8694452B-B862-4454-B6EA-21B02E99B409}" type="presParOf" srcId="{6AD9D19C-A5D7-4256-B663-E725DC895B78}" destId="{8F16799D-08B4-4610-91C2-A25D1E0491E3}" srcOrd="3" destOrd="0" presId="urn:microsoft.com/office/officeart/2008/layout/VerticalCurvedList"/>
    <dgm:cxn modelId="{C905F4CF-49A8-47F8-9081-246DD30DDF9C}" type="presParOf" srcId="{8B375CB4-914B-4193-9322-59844AC81993}" destId="{214BBCB3-2160-4F01-ACCB-90DF3D6845D9}" srcOrd="1" destOrd="0" presId="urn:microsoft.com/office/officeart/2008/layout/VerticalCurvedList"/>
    <dgm:cxn modelId="{B3CE072B-713B-4334-BB81-59CDB70A6DEE}" type="presParOf" srcId="{8B375CB4-914B-4193-9322-59844AC81993}" destId="{BC357677-03AF-477C-A967-89D12B878D78}" srcOrd="2" destOrd="0" presId="urn:microsoft.com/office/officeart/2008/layout/VerticalCurvedList"/>
    <dgm:cxn modelId="{558D876B-2822-436A-9181-F362F09AD95D}" type="presParOf" srcId="{BC357677-03AF-477C-A967-89D12B878D78}" destId="{6049F2AB-C62D-4355-8609-2A451B5FCE95}" srcOrd="0" destOrd="0" presId="urn:microsoft.com/office/officeart/2008/layout/VerticalCurvedList"/>
    <dgm:cxn modelId="{BA2D18A4-23D4-40F2-8B8B-984E4617AE45}" type="presParOf" srcId="{8B375CB4-914B-4193-9322-59844AC81993}" destId="{097B2C62-1889-4FCA-A36F-ADC18C0E4C66}" srcOrd="3" destOrd="0" presId="urn:microsoft.com/office/officeart/2008/layout/VerticalCurvedList"/>
    <dgm:cxn modelId="{EB70F09E-0F50-4F15-B916-1642724EB0DB}" type="presParOf" srcId="{8B375CB4-914B-4193-9322-59844AC81993}" destId="{5E0FF564-8317-4D5A-9BE9-942B36426FB0}" srcOrd="4" destOrd="0" presId="urn:microsoft.com/office/officeart/2008/layout/VerticalCurvedList"/>
    <dgm:cxn modelId="{0BBECE39-3BA7-46CD-8334-AEEF350E1E3B}" type="presParOf" srcId="{5E0FF564-8317-4D5A-9BE9-942B36426FB0}" destId="{3898019F-E9A2-4F6E-AAC0-FB1C48A2221E}" srcOrd="0" destOrd="0" presId="urn:microsoft.com/office/officeart/2008/layout/VerticalCurvedList"/>
    <dgm:cxn modelId="{1EEA4343-B55C-4A4C-B688-5903EFD78600}" type="presParOf" srcId="{8B375CB4-914B-4193-9322-59844AC81993}" destId="{B61D193D-8AFB-4115-8A75-C30D7E777ED2}" srcOrd="5" destOrd="0" presId="urn:microsoft.com/office/officeart/2008/layout/VerticalCurvedList"/>
    <dgm:cxn modelId="{78EF1676-AE0D-4B39-9BA6-0472371B2991}" type="presParOf" srcId="{8B375CB4-914B-4193-9322-59844AC81993}" destId="{2772C021-2193-466B-AEEE-DFB8386F3E8B}" srcOrd="6" destOrd="0" presId="urn:microsoft.com/office/officeart/2008/layout/VerticalCurvedList"/>
    <dgm:cxn modelId="{458F2B04-880A-44BF-9559-7FFDEA7480D8}" type="presParOf" srcId="{2772C021-2193-466B-AEEE-DFB8386F3E8B}" destId="{26D4ACA7-B09A-4DB5-ABB1-F4E47F344FC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BA0B52-E846-43F4-9233-6C302DA7478B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</dgm:pt>
    <dgm:pt modelId="{58540469-D165-47DA-987F-F8919D27B261}">
      <dgm:prSet phldrT="[Szöveg]" custT="1"/>
      <dgm:spPr/>
      <dgm:t>
        <a:bodyPr/>
        <a:lstStyle/>
        <a:p>
          <a:r>
            <a:rPr lang="hu-HU" sz="2000" b="1" i="1" dirty="0"/>
            <a:t>Meghatározás:</a:t>
          </a:r>
        </a:p>
        <a:p>
          <a:r>
            <a:rPr lang="hu-HU" sz="2000" b="1" dirty="0"/>
            <a:t>tünet- és panaszmentes, magukat egészségesnek vélő személyek egyszeri, vagy időről-időre megismételt vizsgálata, arra alkalmas módszerrel</a:t>
          </a:r>
        </a:p>
      </dgm:t>
    </dgm:pt>
    <dgm:pt modelId="{61E672B9-9600-443C-97F1-D04B6112A6B2}" type="parTrans" cxnId="{D1F25D23-6E4D-4100-A5E2-4C7F5CC2F92D}">
      <dgm:prSet/>
      <dgm:spPr/>
      <dgm:t>
        <a:bodyPr/>
        <a:lstStyle/>
        <a:p>
          <a:endParaRPr lang="hu-HU" sz="2400"/>
        </a:p>
      </dgm:t>
    </dgm:pt>
    <dgm:pt modelId="{0106DA4A-49D2-445C-B628-86F86B1819F9}" type="sibTrans" cxnId="{D1F25D23-6E4D-4100-A5E2-4C7F5CC2F92D}">
      <dgm:prSet/>
      <dgm:spPr/>
      <dgm:t>
        <a:bodyPr/>
        <a:lstStyle/>
        <a:p>
          <a:endParaRPr lang="hu-HU" sz="2400"/>
        </a:p>
      </dgm:t>
    </dgm:pt>
    <dgm:pt modelId="{0593ABD0-704F-4F24-90E8-32C8A46615DE}">
      <dgm:prSet phldrT="[Szöveg]" custT="1"/>
      <dgm:spPr/>
      <dgm:t>
        <a:bodyPr/>
        <a:lstStyle/>
        <a:p>
          <a:r>
            <a:rPr lang="hu-HU" sz="2000" b="1" i="1" dirty="0"/>
            <a:t>Cél: </a:t>
          </a:r>
        </a:p>
        <a:p>
          <a:r>
            <a:rPr lang="hu-HU" sz="2000" b="1" dirty="0"/>
            <a:t>felismerni, kiemelni, mielőbb kezelésbe juttatni</a:t>
          </a:r>
        </a:p>
      </dgm:t>
    </dgm:pt>
    <dgm:pt modelId="{4B14E6D9-1991-4D63-9137-8B90F31015A5}" type="parTrans" cxnId="{BB549F83-C225-4996-838E-9494775B50D0}">
      <dgm:prSet/>
      <dgm:spPr/>
      <dgm:t>
        <a:bodyPr/>
        <a:lstStyle/>
        <a:p>
          <a:endParaRPr lang="hu-HU" sz="2400"/>
        </a:p>
      </dgm:t>
    </dgm:pt>
    <dgm:pt modelId="{46E363D9-33A7-42C8-AC04-DB5917FF2AF1}" type="sibTrans" cxnId="{BB549F83-C225-4996-838E-9494775B50D0}">
      <dgm:prSet/>
      <dgm:spPr/>
      <dgm:t>
        <a:bodyPr/>
        <a:lstStyle/>
        <a:p>
          <a:endParaRPr lang="hu-HU" sz="2400"/>
        </a:p>
      </dgm:t>
    </dgm:pt>
    <dgm:pt modelId="{1FFD9BFB-E35B-423F-A39D-67B409F065F8}">
      <dgm:prSet phldrT="[Szöveg]" custT="1"/>
      <dgm:spPr/>
      <dgm:t>
        <a:bodyPr/>
        <a:lstStyle/>
        <a:p>
          <a:r>
            <a:rPr lang="hu-HU" sz="2000" b="1" i="1" dirty="0"/>
            <a:t>Várható eredmény: </a:t>
          </a:r>
        </a:p>
        <a:p>
          <a:r>
            <a:rPr lang="hu-HU" sz="2000" b="1" dirty="0"/>
            <a:t>a legnagyobb betegségterhet jelentő krónikus nem-fertőző betegségekhez kapcsolódó morbiditás és mortalitás csökkenése, </a:t>
          </a:r>
        </a:p>
        <a:p>
          <a:r>
            <a:rPr lang="hu-HU" sz="2000" b="1" dirty="0"/>
            <a:t>a betegségek korai felismerése, terápiás kiadások csökkenése</a:t>
          </a:r>
        </a:p>
      </dgm:t>
    </dgm:pt>
    <dgm:pt modelId="{69EE8B45-D220-4B1A-ACDC-F9E433E195AD}" type="parTrans" cxnId="{F482C623-7D75-4679-91DB-917F4F548230}">
      <dgm:prSet/>
      <dgm:spPr/>
      <dgm:t>
        <a:bodyPr/>
        <a:lstStyle/>
        <a:p>
          <a:endParaRPr lang="hu-HU" sz="2400"/>
        </a:p>
      </dgm:t>
    </dgm:pt>
    <dgm:pt modelId="{63F45CE2-7238-4DB7-AD60-C7E56353F0C6}" type="sibTrans" cxnId="{F482C623-7D75-4679-91DB-917F4F548230}">
      <dgm:prSet/>
      <dgm:spPr/>
      <dgm:t>
        <a:bodyPr/>
        <a:lstStyle/>
        <a:p>
          <a:endParaRPr lang="hu-HU" sz="2400"/>
        </a:p>
      </dgm:t>
    </dgm:pt>
    <dgm:pt modelId="{8AD46579-2B0F-4ECB-A9E2-44900B43C609}" type="pres">
      <dgm:prSet presAssocID="{82BA0B52-E846-43F4-9233-6C302DA7478B}" presName="CompostProcess" presStyleCnt="0">
        <dgm:presLayoutVars>
          <dgm:dir/>
          <dgm:resizeHandles val="exact"/>
        </dgm:presLayoutVars>
      </dgm:prSet>
      <dgm:spPr/>
    </dgm:pt>
    <dgm:pt modelId="{F1701C50-A164-4089-B6F1-9EF6040F5628}" type="pres">
      <dgm:prSet presAssocID="{82BA0B52-E846-43F4-9233-6C302DA7478B}" presName="arrow" presStyleLbl="bgShp" presStyleIdx="0" presStyleCnt="1"/>
      <dgm:spPr/>
    </dgm:pt>
    <dgm:pt modelId="{2B648590-192E-406D-A1FE-7DC811CDF4BB}" type="pres">
      <dgm:prSet presAssocID="{82BA0B52-E846-43F4-9233-6C302DA7478B}" presName="linearProcess" presStyleCnt="0"/>
      <dgm:spPr/>
    </dgm:pt>
    <dgm:pt modelId="{CE501FAD-CCE9-493A-A727-06713697EB6B}" type="pres">
      <dgm:prSet presAssocID="{58540469-D165-47DA-987F-F8919D27B261}" presName="textNode" presStyleLbl="node1" presStyleIdx="0" presStyleCnt="3" custScaleX="115111" custScaleY="134999">
        <dgm:presLayoutVars>
          <dgm:bulletEnabled val="1"/>
        </dgm:presLayoutVars>
      </dgm:prSet>
      <dgm:spPr/>
    </dgm:pt>
    <dgm:pt modelId="{84A20CB0-0742-45BE-8742-274BBA9951D1}" type="pres">
      <dgm:prSet presAssocID="{0106DA4A-49D2-445C-B628-86F86B1819F9}" presName="sibTrans" presStyleCnt="0"/>
      <dgm:spPr/>
    </dgm:pt>
    <dgm:pt modelId="{9B2FA64A-0598-49F9-8C52-AF02B73FFC59}" type="pres">
      <dgm:prSet presAssocID="{0593ABD0-704F-4F24-90E8-32C8A46615DE}" presName="textNode" presStyleLbl="node1" presStyleIdx="1" presStyleCnt="3" custScaleX="115111" custScaleY="134999">
        <dgm:presLayoutVars>
          <dgm:bulletEnabled val="1"/>
        </dgm:presLayoutVars>
      </dgm:prSet>
      <dgm:spPr/>
    </dgm:pt>
    <dgm:pt modelId="{36900B76-D4AD-453F-9DFF-EFEF1132712A}" type="pres">
      <dgm:prSet presAssocID="{46E363D9-33A7-42C8-AC04-DB5917FF2AF1}" presName="sibTrans" presStyleCnt="0"/>
      <dgm:spPr/>
    </dgm:pt>
    <dgm:pt modelId="{A3C0B453-7DC0-49D7-9777-4C4E2E48E506}" type="pres">
      <dgm:prSet presAssocID="{1FFD9BFB-E35B-423F-A39D-67B409F065F8}" presName="textNode" presStyleLbl="node1" presStyleIdx="2" presStyleCnt="3" custScaleX="133151" custScaleY="134999">
        <dgm:presLayoutVars>
          <dgm:bulletEnabled val="1"/>
        </dgm:presLayoutVars>
      </dgm:prSet>
      <dgm:spPr/>
    </dgm:pt>
  </dgm:ptLst>
  <dgm:cxnLst>
    <dgm:cxn modelId="{D1F25D23-6E4D-4100-A5E2-4C7F5CC2F92D}" srcId="{82BA0B52-E846-43F4-9233-6C302DA7478B}" destId="{58540469-D165-47DA-987F-F8919D27B261}" srcOrd="0" destOrd="0" parTransId="{61E672B9-9600-443C-97F1-D04B6112A6B2}" sibTransId="{0106DA4A-49D2-445C-B628-86F86B1819F9}"/>
    <dgm:cxn modelId="{F482C623-7D75-4679-91DB-917F4F548230}" srcId="{82BA0B52-E846-43F4-9233-6C302DA7478B}" destId="{1FFD9BFB-E35B-423F-A39D-67B409F065F8}" srcOrd="2" destOrd="0" parTransId="{69EE8B45-D220-4B1A-ACDC-F9E433E195AD}" sibTransId="{63F45CE2-7238-4DB7-AD60-C7E56353F0C6}"/>
    <dgm:cxn modelId="{36F10D3D-74EA-49F2-B02C-EB0C5283CDF1}" type="presOf" srcId="{82BA0B52-E846-43F4-9233-6C302DA7478B}" destId="{8AD46579-2B0F-4ECB-A9E2-44900B43C609}" srcOrd="0" destOrd="0" presId="urn:microsoft.com/office/officeart/2005/8/layout/hProcess9"/>
    <dgm:cxn modelId="{AD45194F-4953-4732-B84F-CEB6C88A07EA}" type="presOf" srcId="{0593ABD0-704F-4F24-90E8-32C8A46615DE}" destId="{9B2FA64A-0598-49F9-8C52-AF02B73FFC59}" srcOrd="0" destOrd="0" presId="urn:microsoft.com/office/officeart/2005/8/layout/hProcess9"/>
    <dgm:cxn modelId="{87BDAB76-D068-4F58-8168-01FDC20FE23F}" type="presOf" srcId="{58540469-D165-47DA-987F-F8919D27B261}" destId="{CE501FAD-CCE9-493A-A727-06713697EB6B}" srcOrd="0" destOrd="0" presId="urn:microsoft.com/office/officeart/2005/8/layout/hProcess9"/>
    <dgm:cxn modelId="{BB549F83-C225-4996-838E-9494775B50D0}" srcId="{82BA0B52-E846-43F4-9233-6C302DA7478B}" destId="{0593ABD0-704F-4F24-90E8-32C8A46615DE}" srcOrd="1" destOrd="0" parTransId="{4B14E6D9-1991-4D63-9137-8B90F31015A5}" sibTransId="{46E363D9-33A7-42C8-AC04-DB5917FF2AF1}"/>
    <dgm:cxn modelId="{976295D2-2B42-495F-8A0B-D96E4BF0E02D}" type="presOf" srcId="{1FFD9BFB-E35B-423F-A39D-67B409F065F8}" destId="{A3C0B453-7DC0-49D7-9777-4C4E2E48E506}" srcOrd="0" destOrd="0" presId="urn:microsoft.com/office/officeart/2005/8/layout/hProcess9"/>
    <dgm:cxn modelId="{41139490-47C2-400B-818A-ACE4F9DEAC93}" type="presParOf" srcId="{8AD46579-2B0F-4ECB-A9E2-44900B43C609}" destId="{F1701C50-A164-4089-B6F1-9EF6040F5628}" srcOrd="0" destOrd="0" presId="urn:microsoft.com/office/officeart/2005/8/layout/hProcess9"/>
    <dgm:cxn modelId="{DEC08415-FA8C-4FD4-BA30-D1D455DCAB12}" type="presParOf" srcId="{8AD46579-2B0F-4ECB-A9E2-44900B43C609}" destId="{2B648590-192E-406D-A1FE-7DC811CDF4BB}" srcOrd="1" destOrd="0" presId="urn:microsoft.com/office/officeart/2005/8/layout/hProcess9"/>
    <dgm:cxn modelId="{BC9C3B55-29DB-4CF2-9CBA-B7E2BBCF5334}" type="presParOf" srcId="{2B648590-192E-406D-A1FE-7DC811CDF4BB}" destId="{CE501FAD-CCE9-493A-A727-06713697EB6B}" srcOrd="0" destOrd="0" presId="urn:microsoft.com/office/officeart/2005/8/layout/hProcess9"/>
    <dgm:cxn modelId="{F29E4BEA-EBEA-4D2F-BDEC-8939BA3FE79E}" type="presParOf" srcId="{2B648590-192E-406D-A1FE-7DC811CDF4BB}" destId="{84A20CB0-0742-45BE-8742-274BBA9951D1}" srcOrd="1" destOrd="0" presId="urn:microsoft.com/office/officeart/2005/8/layout/hProcess9"/>
    <dgm:cxn modelId="{55BA08AE-E7F7-48CF-8034-32075EA090CD}" type="presParOf" srcId="{2B648590-192E-406D-A1FE-7DC811CDF4BB}" destId="{9B2FA64A-0598-49F9-8C52-AF02B73FFC59}" srcOrd="2" destOrd="0" presId="urn:microsoft.com/office/officeart/2005/8/layout/hProcess9"/>
    <dgm:cxn modelId="{D0DECB20-091A-4699-B7CD-AB7E013029F8}" type="presParOf" srcId="{2B648590-192E-406D-A1FE-7DC811CDF4BB}" destId="{36900B76-D4AD-453F-9DFF-EFEF1132712A}" srcOrd="3" destOrd="0" presId="urn:microsoft.com/office/officeart/2005/8/layout/hProcess9"/>
    <dgm:cxn modelId="{2415BBC2-E998-4BEB-95D7-396328134CDE}" type="presParOf" srcId="{2B648590-192E-406D-A1FE-7DC811CDF4BB}" destId="{A3C0B453-7DC0-49D7-9777-4C4E2E48E50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BCEBB1-8A09-4796-B137-233538094DF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82486E47-0C48-4EA9-BA39-32D6ECAD116C}">
      <dgm:prSet phldrT="[Szöveg]" custT="1"/>
      <dgm:spPr/>
      <dgm:t>
        <a:bodyPr/>
        <a:lstStyle/>
        <a:p>
          <a:r>
            <a:rPr lang="hu-HU" sz="2400" b="1" i="0" dirty="0"/>
            <a:t>Népegészségügyi termékadó (</a:t>
          </a:r>
          <a:r>
            <a:rPr lang="hu-HU" sz="2400" b="1" i="0" dirty="0" err="1"/>
            <a:t>Neta</a:t>
          </a:r>
          <a:r>
            <a:rPr lang="hu-HU" sz="2400" b="1" i="0" dirty="0"/>
            <a:t>) bevezetése, folyamatos fejlesztése</a:t>
          </a:r>
        </a:p>
      </dgm:t>
    </dgm:pt>
    <dgm:pt modelId="{BDB4706A-3E99-47F6-9CDD-CAFA91ED3FCA}" type="parTrans" cxnId="{A2968FB1-3BFA-4E4B-BE49-021A663FC11F}">
      <dgm:prSet/>
      <dgm:spPr/>
      <dgm:t>
        <a:bodyPr/>
        <a:lstStyle/>
        <a:p>
          <a:endParaRPr lang="hu-HU" sz="2400" b="1" i="0">
            <a:solidFill>
              <a:schemeClr val="tx1"/>
            </a:solidFill>
          </a:endParaRPr>
        </a:p>
      </dgm:t>
    </dgm:pt>
    <dgm:pt modelId="{DAB1D011-6B38-4313-800D-A4B6BD695DEE}" type="sibTrans" cxnId="{A2968FB1-3BFA-4E4B-BE49-021A663FC11F}">
      <dgm:prSet custT="1"/>
      <dgm:spPr/>
      <dgm:t>
        <a:bodyPr/>
        <a:lstStyle/>
        <a:p>
          <a:endParaRPr lang="hu-HU" sz="2400" b="1" i="0">
            <a:solidFill>
              <a:schemeClr val="tx1"/>
            </a:solidFill>
          </a:endParaRPr>
        </a:p>
      </dgm:t>
    </dgm:pt>
    <dgm:pt modelId="{3EBBE178-6C20-4D84-B18B-E21E198DA84B}">
      <dgm:prSet custT="1"/>
      <dgm:spPr/>
      <dgm:t>
        <a:bodyPr/>
        <a:lstStyle/>
        <a:p>
          <a:r>
            <a:rPr lang="hu-HU" sz="2400" b="1" i="0"/>
            <a:t>Élelmiszerek transz-zsírsav tartalmának csökkentése, monitorozása</a:t>
          </a:r>
          <a:endParaRPr lang="hu-HU" sz="2400" b="1" i="0" dirty="0"/>
        </a:p>
      </dgm:t>
    </dgm:pt>
    <dgm:pt modelId="{5D77A281-86A9-460A-9AC3-22D9109EBACE}" type="parTrans" cxnId="{AC80675B-BA1F-4048-B2E7-810925ED6C32}">
      <dgm:prSet/>
      <dgm:spPr/>
      <dgm:t>
        <a:bodyPr/>
        <a:lstStyle/>
        <a:p>
          <a:endParaRPr lang="hu-HU" sz="2400" b="1" i="0">
            <a:solidFill>
              <a:schemeClr val="tx1"/>
            </a:solidFill>
          </a:endParaRPr>
        </a:p>
      </dgm:t>
    </dgm:pt>
    <dgm:pt modelId="{68E5F488-A063-444B-A5C9-07488B7E7B0E}" type="sibTrans" cxnId="{AC80675B-BA1F-4048-B2E7-810925ED6C32}">
      <dgm:prSet custT="1"/>
      <dgm:spPr/>
      <dgm:t>
        <a:bodyPr/>
        <a:lstStyle/>
        <a:p>
          <a:endParaRPr lang="hu-HU" sz="2400" b="1" i="0">
            <a:solidFill>
              <a:schemeClr val="tx1"/>
            </a:solidFill>
          </a:endParaRPr>
        </a:p>
      </dgm:t>
    </dgm:pt>
    <dgm:pt modelId="{72A769B9-060A-469F-BF58-FD405EE8839A}">
      <dgm:prSet custT="1"/>
      <dgm:spPr/>
      <dgm:t>
        <a:bodyPr/>
        <a:lstStyle/>
        <a:p>
          <a:r>
            <a:rPr lang="hu-HU" sz="2400" b="1" i="0"/>
            <a:t>Közétkeztetés egészségesebbé tétele</a:t>
          </a:r>
          <a:endParaRPr lang="hu-HU" sz="2400" b="1" i="0" dirty="0"/>
        </a:p>
      </dgm:t>
    </dgm:pt>
    <dgm:pt modelId="{3C8D92B1-4800-456B-A4B3-AB5034FF2B7F}" type="parTrans" cxnId="{27038BEF-509B-4F3F-A945-4BA15A470E17}">
      <dgm:prSet/>
      <dgm:spPr/>
      <dgm:t>
        <a:bodyPr/>
        <a:lstStyle/>
        <a:p>
          <a:endParaRPr lang="hu-HU" sz="2400" b="1" i="0">
            <a:solidFill>
              <a:schemeClr val="tx1"/>
            </a:solidFill>
          </a:endParaRPr>
        </a:p>
      </dgm:t>
    </dgm:pt>
    <dgm:pt modelId="{C47270AC-EC81-4774-9B6E-A8E821921FC3}" type="sibTrans" cxnId="{27038BEF-509B-4F3F-A945-4BA15A470E17}">
      <dgm:prSet custT="1"/>
      <dgm:spPr/>
      <dgm:t>
        <a:bodyPr/>
        <a:lstStyle/>
        <a:p>
          <a:endParaRPr lang="hu-HU" sz="2400" b="1" i="0">
            <a:solidFill>
              <a:schemeClr val="tx1"/>
            </a:solidFill>
          </a:endParaRPr>
        </a:p>
      </dgm:t>
    </dgm:pt>
    <dgm:pt modelId="{D3650A1F-0BB3-4539-B6D3-10039395215C}">
      <dgm:prSet custT="1"/>
      <dgm:spPr/>
      <dgm:t>
        <a:bodyPr/>
        <a:lstStyle/>
        <a:p>
          <a:r>
            <a:rPr lang="hu-HU" sz="2400" b="1" i="0"/>
            <a:t>Iskolai büfék választékának egészségesebbé tétele</a:t>
          </a:r>
          <a:endParaRPr lang="hu-HU" sz="2400" b="1" i="0" dirty="0"/>
        </a:p>
      </dgm:t>
    </dgm:pt>
    <dgm:pt modelId="{F5151207-3935-408E-90BE-4E46082150E2}" type="parTrans" cxnId="{37792007-DBEF-40DB-910B-BE0CA62D37BA}">
      <dgm:prSet/>
      <dgm:spPr/>
      <dgm:t>
        <a:bodyPr/>
        <a:lstStyle/>
        <a:p>
          <a:endParaRPr lang="hu-HU" sz="2400" b="1" i="0">
            <a:solidFill>
              <a:schemeClr val="tx1"/>
            </a:solidFill>
          </a:endParaRPr>
        </a:p>
      </dgm:t>
    </dgm:pt>
    <dgm:pt modelId="{EEA43FDD-E37B-4905-A7DB-B7C52484B77C}" type="sibTrans" cxnId="{37792007-DBEF-40DB-910B-BE0CA62D37BA}">
      <dgm:prSet custT="1"/>
      <dgm:spPr/>
      <dgm:t>
        <a:bodyPr/>
        <a:lstStyle/>
        <a:p>
          <a:endParaRPr lang="hu-HU" sz="2400" b="1" i="0">
            <a:solidFill>
              <a:schemeClr val="tx1"/>
            </a:solidFill>
          </a:endParaRPr>
        </a:p>
      </dgm:t>
    </dgm:pt>
    <dgm:pt modelId="{DB8C29D8-A604-4121-9C9A-7417E337039D}" type="pres">
      <dgm:prSet presAssocID="{DDBCEBB1-8A09-4796-B137-233538094DFD}" presName="Name0" presStyleCnt="0">
        <dgm:presLayoutVars>
          <dgm:chMax val="7"/>
          <dgm:chPref val="7"/>
          <dgm:dir/>
        </dgm:presLayoutVars>
      </dgm:prSet>
      <dgm:spPr/>
    </dgm:pt>
    <dgm:pt modelId="{D2C42AF2-BC23-4F0F-9241-FC251887BBDC}" type="pres">
      <dgm:prSet presAssocID="{DDBCEBB1-8A09-4796-B137-233538094DFD}" presName="Name1" presStyleCnt="0"/>
      <dgm:spPr/>
    </dgm:pt>
    <dgm:pt modelId="{D1CA9B05-DBAE-4DFD-A48C-C8CDC42CA95E}" type="pres">
      <dgm:prSet presAssocID="{DDBCEBB1-8A09-4796-B137-233538094DFD}" presName="cycle" presStyleCnt="0"/>
      <dgm:spPr/>
    </dgm:pt>
    <dgm:pt modelId="{A88DE593-E209-4232-9232-512C93810771}" type="pres">
      <dgm:prSet presAssocID="{DDBCEBB1-8A09-4796-B137-233538094DFD}" presName="srcNode" presStyleLbl="node1" presStyleIdx="0" presStyleCnt="4"/>
      <dgm:spPr/>
    </dgm:pt>
    <dgm:pt modelId="{E230DB11-885E-437C-8F7B-50D6B02E2D7C}" type="pres">
      <dgm:prSet presAssocID="{DDBCEBB1-8A09-4796-B137-233538094DFD}" presName="conn" presStyleLbl="parChTrans1D2" presStyleIdx="0" presStyleCnt="1"/>
      <dgm:spPr/>
    </dgm:pt>
    <dgm:pt modelId="{78269882-6C2D-46AA-B65B-EE38DEBD3B51}" type="pres">
      <dgm:prSet presAssocID="{DDBCEBB1-8A09-4796-B137-233538094DFD}" presName="extraNode" presStyleLbl="node1" presStyleIdx="0" presStyleCnt="4"/>
      <dgm:spPr/>
    </dgm:pt>
    <dgm:pt modelId="{D1928D8F-9F6E-4702-B003-708228F34B02}" type="pres">
      <dgm:prSet presAssocID="{DDBCEBB1-8A09-4796-B137-233538094DFD}" presName="dstNode" presStyleLbl="node1" presStyleIdx="0" presStyleCnt="4"/>
      <dgm:spPr/>
    </dgm:pt>
    <dgm:pt modelId="{262888B2-18DA-40C4-85CF-CB3622487BD5}" type="pres">
      <dgm:prSet presAssocID="{82486E47-0C48-4EA9-BA39-32D6ECAD116C}" presName="text_1" presStyleLbl="node1" presStyleIdx="0" presStyleCnt="4">
        <dgm:presLayoutVars>
          <dgm:bulletEnabled val="1"/>
        </dgm:presLayoutVars>
      </dgm:prSet>
      <dgm:spPr/>
    </dgm:pt>
    <dgm:pt modelId="{75A1A368-05CB-407E-BE71-2AEC6130137D}" type="pres">
      <dgm:prSet presAssocID="{82486E47-0C48-4EA9-BA39-32D6ECAD116C}" presName="accent_1" presStyleCnt="0"/>
      <dgm:spPr/>
    </dgm:pt>
    <dgm:pt modelId="{1A3DF326-D5C4-4FCC-A7A2-8ECB3AC50766}" type="pres">
      <dgm:prSet presAssocID="{82486E47-0C48-4EA9-BA39-32D6ECAD116C}" presName="accentRepeatNode" presStyleLbl="solidFgAcc1" presStyleIdx="0" presStyleCnt="4"/>
      <dgm:spPr/>
    </dgm:pt>
    <dgm:pt modelId="{47CBD660-5120-4A4A-9BA5-B85B3117775A}" type="pres">
      <dgm:prSet presAssocID="{3EBBE178-6C20-4D84-B18B-E21E198DA84B}" presName="text_2" presStyleLbl="node1" presStyleIdx="1" presStyleCnt="4">
        <dgm:presLayoutVars>
          <dgm:bulletEnabled val="1"/>
        </dgm:presLayoutVars>
      </dgm:prSet>
      <dgm:spPr/>
    </dgm:pt>
    <dgm:pt modelId="{15C7442C-CA03-495D-BA68-FD895BD3C1A1}" type="pres">
      <dgm:prSet presAssocID="{3EBBE178-6C20-4D84-B18B-E21E198DA84B}" presName="accent_2" presStyleCnt="0"/>
      <dgm:spPr/>
    </dgm:pt>
    <dgm:pt modelId="{A93F154F-DC33-4AFC-8C9F-1E7808226E32}" type="pres">
      <dgm:prSet presAssocID="{3EBBE178-6C20-4D84-B18B-E21E198DA84B}" presName="accentRepeatNode" presStyleLbl="solidFgAcc1" presStyleIdx="1" presStyleCnt="4"/>
      <dgm:spPr/>
    </dgm:pt>
    <dgm:pt modelId="{8CDC1FB7-EDD0-4101-9E0D-ACB6E275A3E0}" type="pres">
      <dgm:prSet presAssocID="{72A769B9-060A-469F-BF58-FD405EE8839A}" presName="text_3" presStyleLbl="node1" presStyleIdx="2" presStyleCnt="4">
        <dgm:presLayoutVars>
          <dgm:bulletEnabled val="1"/>
        </dgm:presLayoutVars>
      </dgm:prSet>
      <dgm:spPr/>
    </dgm:pt>
    <dgm:pt modelId="{B504247F-09F2-4AFF-996F-53C05B6C600A}" type="pres">
      <dgm:prSet presAssocID="{72A769B9-060A-469F-BF58-FD405EE8839A}" presName="accent_3" presStyleCnt="0"/>
      <dgm:spPr/>
    </dgm:pt>
    <dgm:pt modelId="{16DE8E46-10FF-4B37-BCA8-78EE308C1B68}" type="pres">
      <dgm:prSet presAssocID="{72A769B9-060A-469F-BF58-FD405EE8839A}" presName="accentRepeatNode" presStyleLbl="solidFgAcc1" presStyleIdx="2" presStyleCnt="4"/>
      <dgm:spPr/>
    </dgm:pt>
    <dgm:pt modelId="{D5BE8933-E4BC-431B-AA96-D8EF777AEC47}" type="pres">
      <dgm:prSet presAssocID="{D3650A1F-0BB3-4539-B6D3-10039395215C}" presName="text_4" presStyleLbl="node1" presStyleIdx="3" presStyleCnt="4">
        <dgm:presLayoutVars>
          <dgm:bulletEnabled val="1"/>
        </dgm:presLayoutVars>
      </dgm:prSet>
      <dgm:spPr/>
    </dgm:pt>
    <dgm:pt modelId="{5F587D0D-9A73-49C2-8770-25D6ECF0E865}" type="pres">
      <dgm:prSet presAssocID="{D3650A1F-0BB3-4539-B6D3-10039395215C}" presName="accent_4" presStyleCnt="0"/>
      <dgm:spPr/>
    </dgm:pt>
    <dgm:pt modelId="{F7A56997-482C-4A22-BA41-D633270B955B}" type="pres">
      <dgm:prSet presAssocID="{D3650A1F-0BB3-4539-B6D3-10039395215C}" presName="accentRepeatNode" presStyleLbl="solidFgAcc1" presStyleIdx="3" presStyleCnt="4"/>
      <dgm:spPr/>
    </dgm:pt>
  </dgm:ptLst>
  <dgm:cxnLst>
    <dgm:cxn modelId="{976B2804-8DEE-4C0A-A94B-844596168C1D}" type="presOf" srcId="{DDBCEBB1-8A09-4796-B137-233538094DFD}" destId="{DB8C29D8-A604-4121-9C9A-7417E337039D}" srcOrd="0" destOrd="0" presId="urn:microsoft.com/office/officeart/2008/layout/VerticalCurvedList"/>
    <dgm:cxn modelId="{37792007-DBEF-40DB-910B-BE0CA62D37BA}" srcId="{DDBCEBB1-8A09-4796-B137-233538094DFD}" destId="{D3650A1F-0BB3-4539-B6D3-10039395215C}" srcOrd="3" destOrd="0" parTransId="{F5151207-3935-408E-90BE-4E46082150E2}" sibTransId="{EEA43FDD-E37B-4905-A7DB-B7C52484B77C}"/>
    <dgm:cxn modelId="{AC80675B-BA1F-4048-B2E7-810925ED6C32}" srcId="{DDBCEBB1-8A09-4796-B137-233538094DFD}" destId="{3EBBE178-6C20-4D84-B18B-E21E198DA84B}" srcOrd="1" destOrd="0" parTransId="{5D77A281-86A9-460A-9AC3-22D9109EBACE}" sibTransId="{68E5F488-A063-444B-A5C9-07488B7E7B0E}"/>
    <dgm:cxn modelId="{7D9FA345-F719-44D2-93EA-19EB89CCF999}" type="presOf" srcId="{82486E47-0C48-4EA9-BA39-32D6ECAD116C}" destId="{262888B2-18DA-40C4-85CF-CB3622487BD5}" srcOrd="0" destOrd="0" presId="urn:microsoft.com/office/officeart/2008/layout/VerticalCurvedList"/>
    <dgm:cxn modelId="{C4ED8F46-68F4-4B06-BAA0-62FE2DA875E2}" type="presOf" srcId="{3EBBE178-6C20-4D84-B18B-E21E198DA84B}" destId="{47CBD660-5120-4A4A-9BA5-B85B3117775A}" srcOrd="0" destOrd="0" presId="urn:microsoft.com/office/officeart/2008/layout/VerticalCurvedList"/>
    <dgm:cxn modelId="{2C513486-EE09-44E6-88E5-F6349530E3FB}" type="presOf" srcId="{DAB1D011-6B38-4313-800D-A4B6BD695DEE}" destId="{E230DB11-885E-437C-8F7B-50D6B02E2D7C}" srcOrd="0" destOrd="0" presId="urn:microsoft.com/office/officeart/2008/layout/VerticalCurvedList"/>
    <dgm:cxn modelId="{D31E51A5-D811-47D5-AE57-37DE8DE5EC94}" type="presOf" srcId="{D3650A1F-0BB3-4539-B6D3-10039395215C}" destId="{D5BE8933-E4BC-431B-AA96-D8EF777AEC47}" srcOrd="0" destOrd="0" presId="urn:microsoft.com/office/officeart/2008/layout/VerticalCurvedList"/>
    <dgm:cxn modelId="{A2968FB1-3BFA-4E4B-BE49-021A663FC11F}" srcId="{DDBCEBB1-8A09-4796-B137-233538094DFD}" destId="{82486E47-0C48-4EA9-BA39-32D6ECAD116C}" srcOrd="0" destOrd="0" parTransId="{BDB4706A-3E99-47F6-9CDD-CAFA91ED3FCA}" sibTransId="{DAB1D011-6B38-4313-800D-A4B6BD695DEE}"/>
    <dgm:cxn modelId="{DFA9C0E0-696C-45BB-B059-E339E26FD325}" type="presOf" srcId="{72A769B9-060A-469F-BF58-FD405EE8839A}" destId="{8CDC1FB7-EDD0-4101-9E0D-ACB6E275A3E0}" srcOrd="0" destOrd="0" presId="urn:microsoft.com/office/officeart/2008/layout/VerticalCurvedList"/>
    <dgm:cxn modelId="{27038BEF-509B-4F3F-A945-4BA15A470E17}" srcId="{DDBCEBB1-8A09-4796-B137-233538094DFD}" destId="{72A769B9-060A-469F-BF58-FD405EE8839A}" srcOrd="2" destOrd="0" parTransId="{3C8D92B1-4800-456B-A4B3-AB5034FF2B7F}" sibTransId="{C47270AC-EC81-4774-9B6E-A8E821921FC3}"/>
    <dgm:cxn modelId="{8985FAFC-F208-4887-9119-B1F21242890B}" type="presParOf" srcId="{DB8C29D8-A604-4121-9C9A-7417E337039D}" destId="{D2C42AF2-BC23-4F0F-9241-FC251887BBDC}" srcOrd="0" destOrd="0" presId="urn:microsoft.com/office/officeart/2008/layout/VerticalCurvedList"/>
    <dgm:cxn modelId="{6A37D84E-5FCA-43AA-BE6D-E881C6F2A9AA}" type="presParOf" srcId="{D2C42AF2-BC23-4F0F-9241-FC251887BBDC}" destId="{D1CA9B05-DBAE-4DFD-A48C-C8CDC42CA95E}" srcOrd="0" destOrd="0" presId="urn:microsoft.com/office/officeart/2008/layout/VerticalCurvedList"/>
    <dgm:cxn modelId="{16FBC82D-4334-4D6B-B66C-167413E3ED3E}" type="presParOf" srcId="{D1CA9B05-DBAE-4DFD-A48C-C8CDC42CA95E}" destId="{A88DE593-E209-4232-9232-512C93810771}" srcOrd="0" destOrd="0" presId="urn:microsoft.com/office/officeart/2008/layout/VerticalCurvedList"/>
    <dgm:cxn modelId="{C38D2EA3-9D2E-48A5-83C5-39D7B7C447BD}" type="presParOf" srcId="{D1CA9B05-DBAE-4DFD-A48C-C8CDC42CA95E}" destId="{E230DB11-885E-437C-8F7B-50D6B02E2D7C}" srcOrd="1" destOrd="0" presId="urn:microsoft.com/office/officeart/2008/layout/VerticalCurvedList"/>
    <dgm:cxn modelId="{BC7D90A6-0E40-44E1-BE80-DE974091E50A}" type="presParOf" srcId="{D1CA9B05-DBAE-4DFD-A48C-C8CDC42CA95E}" destId="{78269882-6C2D-46AA-B65B-EE38DEBD3B51}" srcOrd="2" destOrd="0" presId="urn:microsoft.com/office/officeart/2008/layout/VerticalCurvedList"/>
    <dgm:cxn modelId="{87146BF4-6052-47C1-BF7A-A072E4E198CA}" type="presParOf" srcId="{D1CA9B05-DBAE-4DFD-A48C-C8CDC42CA95E}" destId="{D1928D8F-9F6E-4702-B003-708228F34B02}" srcOrd="3" destOrd="0" presId="urn:microsoft.com/office/officeart/2008/layout/VerticalCurvedList"/>
    <dgm:cxn modelId="{E67B730C-0867-4F4A-A417-E45C4FFB62C3}" type="presParOf" srcId="{D2C42AF2-BC23-4F0F-9241-FC251887BBDC}" destId="{262888B2-18DA-40C4-85CF-CB3622487BD5}" srcOrd="1" destOrd="0" presId="urn:microsoft.com/office/officeart/2008/layout/VerticalCurvedList"/>
    <dgm:cxn modelId="{9C4DD7DE-535D-46E1-B104-EFC2C762FA85}" type="presParOf" srcId="{D2C42AF2-BC23-4F0F-9241-FC251887BBDC}" destId="{75A1A368-05CB-407E-BE71-2AEC6130137D}" srcOrd="2" destOrd="0" presId="urn:microsoft.com/office/officeart/2008/layout/VerticalCurvedList"/>
    <dgm:cxn modelId="{5188F518-1F1F-4924-9846-26AF6AFAD315}" type="presParOf" srcId="{75A1A368-05CB-407E-BE71-2AEC6130137D}" destId="{1A3DF326-D5C4-4FCC-A7A2-8ECB3AC50766}" srcOrd="0" destOrd="0" presId="urn:microsoft.com/office/officeart/2008/layout/VerticalCurvedList"/>
    <dgm:cxn modelId="{46BAF4E1-3A77-482F-B76F-6A61278542B2}" type="presParOf" srcId="{D2C42AF2-BC23-4F0F-9241-FC251887BBDC}" destId="{47CBD660-5120-4A4A-9BA5-B85B3117775A}" srcOrd="3" destOrd="0" presId="urn:microsoft.com/office/officeart/2008/layout/VerticalCurvedList"/>
    <dgm:cxn modelId="{562D07D5-B76C-4149-A3DE-88576295BED9}" type="presParOf" srcId="{D2C42AF2-BC23-4F0F-9241-FC251887BBDC}" destId="{15C7442C-CA03-495D-BA68-FD895BD3C1A1}" srcOrd="4" destOrd="0" presId="urn:microsoft.com/office/officeart/2008/layout/VerticalCurvedList"/>
    <dgm:cxn modelId="{D4357219-4E1E-48A7-B2D3-9744697D7064}" type="presParOf" srcId="{15C7442C-CA03-495D-BA68-FD895BD3C1A1}" destId="{A93F154F-DC33-4AFC-8C9F-1E7808226E32}" srcOrd="0" destOrd="0" presId="urn:microsoft.com/office/officeart/2008/layout/VerticalCurvedList"/>
    <dgm:cxn modelId="{101ACCC6-639B-472C-AE46-02D8AC6CD03B}" type="presParOf" srcId="{D2C42AF2-BC23-4F0F-9241-FC251887BBDC}" destId="{8CDC1FB7-EDD0-4101-9E0D-ACB6E275A3E0}" srcOrd="5" destOrd="0" presId="urn:microsoft.com/office/officeart/2008/layout/VerticalCurvedList"/>
    <dgm:cxn modelId="{0ACA1E1D-11E0-4BA2-B869-2F5CE4E4786C}" type="presParOf" srcId="{D2C42AF2-BC23-4F0F-9241-FC251887BBDC}" destId="{B504247F-09F2-4AFF-996F-53C05B6C600A}" srcOrd="6" destOrd="0" presId="urn:microsoft.com/office/officeart/2008/layout/VerticalCurvedList"/>
    <dgm:cxn modelId="{98F6ADFA-EC65-4AD6-8EDD-B4A79A532763}" type="presParOf" srcId="{B504247F-09F2-4AFF-996F-53C05B6C600A}" destId="{16DE8E46-10FF-4B37-BCA8-78EE308C1B68}" srcOrd="0" destOrd="0" presId="urn:microsoft.com/office/officeart/2008/layout/VerticalCurvedList"/>
    <dgm:cxn modelId="{6575F5BB-AF68-4E64-AD1B-1F65759B9254}" type="presParOf" srcId="{D2C42AF2-BC23-4F0F-9241-FC251887BBDC}" destId="{D5BE8933-E4BC-431B-AA96-D8EF777AEC47}" srcOrd="7" destOrd="0" presId="urn:microsoft.com/office/officeart/2008/layout/VerticalCurvedList"/>
    <dgm:cxn modelId="{784CBA3D-9002-48FE-8F61-BC4F9C113554}" type="presParOf" srcId="{D2C42AF2-BC23-4F0F-9241-FC251887BBDC}" destId="{5F587D0D-9A73-49C2-8770-25D6ECF0E865}" srcOrd="8" destOrd="0" presId="urn:microsoft.com/office/officeart/2008/layout/VerticalCurvedList"/>
    <dgm:cxn modelId="{1C34B42A-213F-4EDB-A2F8-96DF21ACEB24}" type="presParOf" srcId="{5F587D0D-9A73-49C2-8770-25D6ECF0E865}" destId="{F7A56997-482C-4A22-BA41-D633270B955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799D07-3A76-44D2-8917-9FBC68115EDD}" type="doc">
      <dgm:prSet loTypeId="urn:microsoft.com/office/officeart/2005/8/layout/pyramid1" loCatId="pyramid" qsTypeId="urn:microsoft.com/office/officeart/2005/8/quickstyle/simple1" qsCatId="simple" csTypeId="urn:microsoft.com/office/officeart/2005/8/colors/colorful3" csCatId="colorful" phldr="1"/>
      <dgm:spPr/>
    </dgm:pt>
    <dgm:pt modelId="{746A4351-4C23-4BAD-B478-9CD79DFF7F77}">
      <dgm:prSet phldrT="[Szöveg]" custT="1"/>
      <dgm:spPr/>
      <dgm:t>
        <a:bodyPr/>
        <a:lstStyle/>
        <a:p>
          <a:pPr>
            <a:lnSpc>
              <a:spcPct val="90000"/>
            </a:lnSpc>
          </a:pPr>
          <a:endParaRPr lang="hu-HU" sz="1800" b="1" i="1" dirty="0">
            <a:solidFill>
              <a:schemeClr val="bg1"/>
            </a:solidFill>
          </a:endParaRPr>
        </a:p>
        <a:p>
          <a:pPr>
            <a:lnSpc>
              <a:spcPct val="100000"/>
            </a:lnSpc>
          </a:pPr>
          <a:r>
            <a:rPr lang="hu-HU" sz="1800" b="1" i="1" dirty="0">
              <a:solidFill>
                <a:schemeClr val="bg1"/>
              </a:solidFill>
            </a:rPr>
            <a:t>Kiemelt</a:t>
          </a:r>
          <a:br>
            <a:rPr lang="hu-HU" sz="1800" b="1" i="1" dirty="0">
              <a:solidFill>
                <a:schemeClr val="bg1"/>
              </a:solidFill>
            </a:rPr>
          </a:br>
          <a:r>
            <a:rPr lang="hu-HU" sz="1800" b="1" i="1" dirty="0">
              <a:solidFill>
                <a:schemeClr val="bg1"/>
              </a:solidFill>
            </a:rPr>
            <a:t>feladatok</a:t>
          </a:r>
          <a:endParaRPr lang="hu-HU" sz="1800" b="0" i="1" dirty="0">
            <a:solidFill>
              <a:schemeClr val="bg1"/>
            </a:solidFill>
          </a:endParaRPr>
        </a:p>
      </dgm:t>
    </dgm:pt>
    <dgm:pt modelId="{F637FC3E-EA81-461C-AA4D-7F4EA3FC3B48}" type="parTrans" cxnId="{7906D05E-53B7-42B0-969E-1E401DC387E0}">
      <dgm:prSet/>
      <dgm:spPr/>
      <dgm:t>
        <a:bodyPr/>
        <a:lstStyle/>
        <a:p>
          <a:endParaRPr lang="hu-HU" sz="1800">
            <a:solidFill>
              <a:schemeClr val="bg1"/>
            </a:solidFill>
          </a:endParaRPr>
        </a:p>
      </dgm:t>
    </dgm:pt>
    <dgm:pt modelId="{DAD57F33-5F09-427F-A4B0-E4CE2700C3AB}" type="sibTrans" cxnId="{7906D05E-53B7-42B0-969E-1E401DC387E0}">
      <dgm:prSet/>
      <dgm:spPr/>
      <dgm:t>
        <a:bodyPr/>
        <a:lstStyle/>
        <a:p>
          <a:endParaRPr lang="hu-HU" sz="1800">
            <a:solidFill>
              <a:schemeClr val="bg1"/>
            </a:solidFill>
          </a:endParaRPr>
        </a:p>
      </dgm:t>
    </dgm:pt>
    <dgm:pt modelId="{4B25FCC8-7D49-43A5-A455-AC3167640A28}">
      <dgm:prSet phldrT="[Szöveg]" custT="1"/>
      <dgm:spPr/>
      <dgm:t>
        <a:bodyPr/>
        <a:lstStyle/>
        <a:p>
          <a:r>
            <a:rPr lang="hu-HU" sz="1800" b="1" i="1" dirty="0">
              <a:solidFill>
                <a:schemeClr val="bg1"/>
              </a:solidFill>
            </a:rPr>
            <a:t>Területi csomag: </a:t>
          </a:r>
          <a:br>
            <a:rPr lang="hu-HU" sz="1800" b="1" i="1" dirty="0">
              <a:solidFill>
                <a:schemeClr val="bg1"/>
              </a:solidFill>
            </a:rPr>
          </a:br>
          <a:r>
            <a:rPr lang="hu-HU" sz="1800" dirty="0">
              <a:solidFill>
                <a:schemeClr val="bg1"/>
              </a:solidFill>
            </a:rPr>
            <a:t>területi egészségtervek megvalósításához kapcsolódó szolgáltatások</a:t>
          </a:r>
        </a:p>
      </dgm:t>
    </dgm:pt>
    <dgm:pt modelId="{0D8394A5-B901-4103-A00E-D722ADEBB6A2}" type="parTrans" cxnId="{ADD772A5-E603-45AA-8AC0-A940FEF0C4A6}">
      <dgm:prSet/>
      <dgm:spPr/>
      <dgm:t>
        <a:bodyPr/>
        <a:lstStyle/>
        <a:p>
          <a:endParaRPr lang="hu-HU" sz="1800">
            <a:solidFill>
              <a:schemeClr val="bg1"/>
            </a:solidFill>
          </a:endParaRPr>
        </a:p>
      </dgm:t>
    </dgm:pt>
    <dgm:pt modelId="{AF6A0972-85B4-456D-AAA6-147B4FBBFF87}" type="sibTrans" cxnId="{ADD772A5-E603-45AA-8AC0-A940FEF0C4A6}">
      <dgm:prSet/>
      <dgm:spPr/>
      <dgm:t>
        <a:bodyPr/>
        <a:lstStyle/>
        <a:p>
          <a:endParaRPr lang="hu-HU" sz="1800">
            <a:solidFill>
              <a:schemeClr val="bg1"/>
            </a:solidFill>
          </a:endParaRPr>
        </a:p>
      </dgm:t>
    </dgm:pt>
    <dgm:pt modelId="{A250CBBE-5332-4514-9169-02B040B8661E}">
      <dgm:prSet phldrT="[Szöveg]" custT="1"/>
      <dgm:spPr/>
      <dgm:t>
        <a:bodyPr/>
        <a:lstStyle/>
        <a:p>
          <a:r>
            <a:rPr lang="hu-HU" sz="1800" b="1" i="1" dirty="0">
              <a:solidFill>
                <a:schemeClr val="bg1"/>
              </a:solidFill>
            </a:rPr>
            <a:t>Alapcsomag: </a:t>
          </a:r>
          <a:br>
            <a:rPr lang="hu-HU" sz="1800" b="1" i="1" dirty="0">
              <a:solidFill>
                <a:schemeClr val="bg1"/>
              </a:solidFill>
            </a:rPr>
          </a:br>
          <a:r>
            <a:rPr lang="hu-HU" sz="1800" dirty="0">
              <a:solidFill>
                <a:schemeClr val="bg1"/>
              </a:solidFill>
            </a:rPr>
            <a:t>országosan egységes szolgáltatások</a:t>
          </a:r>
        </a:p>
      </dgm:t>
    </dgm:pt>
    <dgm:pt modelId="{9C3849EA-933F-4252-A7FA-BAE627EADABB}" type="parTrans" cxnId="{D190C025-63F7-4DDE-ACF2-1DD62758A990}">
      <dgm:prSet/>
      <dgm:spPr/>
      <dgm:t>
        <a:bodyPr/>
        <a:lstStyle/>
        <a:p>
          <a:endParaRPr lang="hu-HU" sz="1800">
            <a:solidFill>
              <a:schemeClr val="bg1"/>
            </a:solidFill>
          </a:endParaRPr>
        </a:p>
      </dgm:t>
    </dgm:pt>
    <dgm:pt modelId="{AAE6E339-3B22-4924-88B2-E57DA9A489C2}" type="sibTrans" cxnId="{D190C025-63F7-4DDE-ACF2-1DD62758A990}">
      <dgm:prSet/>
      <dgm:spPr/>
      <dgm:t>
        <a:bodyPr/>
        <a:lstStyle/>
        <a:p>
          <a:endParaRPr lang="hu-HU" sz="1800">
            <a:solidFill>
              <a:schemeClr val="bg1"/>
            </a:solidFill>
          </a:endParaRPr>
        </a:p>
      </dgm:t>
    </dgm:pt>
    <dgm:pt modelId="{85EE10E5-AC45-4FE4-A45C-7870A47930CB}" type="pres">
      <dgm:prSet presAssocID="{39799D07-3A76-44D2-8917-9FBC68115EDD}" presName="Name0" presStyleCnt="0">
        <dgm:presLayoutVars>
          <dgm:dir/>
          <dgm:animLvl val="lvl"/>
          <dgm:resizeHandles val="exact"/>
        </dgm:presLayoutVars>
      </dgm:prSet>
      <dgm:spPr/>
    </dgm:pt>
    <dgm:pt modelId="{49D5CA9E-2C98-4894-B572-B883C53D723D}" type="pres">
      <dgm:prSet presAssocID="{746A4351-4C23-4BAD-B478-9CD79DFF7F77}" presName="Name8" presStyleCnt="0"/>
      <dgm:spPr/>
    </dgm:pt>
    <dgm:pt modelId="{E457B2C1-CC4B-4C58-9E07-0E61B2898EA6}" type="pres">
      <dgm:prSet presAssocID="{746A4351-4C23-4BAD-B478-9CD79DFF7F77}" presName="level" presStyleLbl="node1" presStyleIdx="0" presStyleCnt="3">
        <dgm:presLayoutVars>
          <dgm:chMax val="1"/>
          <dgm:bulletEnabled val="1"/>
        </dgm:presLayoutVars>
      </dgm:prSet>
      <dgm:spPr/>
    </dgm:pt>
    <dgm:pt modelId="{D8609403-682B-4719-A669-72AA2C3636DE}" type="pres">
      <dgm:prSet presAssocID="{746A4351-4C23-4BAD-B478-9CD79DFF7F7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6B89413-F66A-4068-98CB-793C1BEA0E56}" type="pres">
      <dgm:prSet presAssocID="{4B25FCC8-7D49-43A5-A455-AC3167640A28}" presName="Name8" presStyleCnt="0"/>
      <dgm:spPr/>
    </dgm:pt>
    <dgm:pt modelId="{020040DD-976E-4B05-A405-095E36AB4313}" type="pres">
      <dgm:prSet presAssocID="{4B25FCC8-7D49-43A5-A455-AC3167640A28}" presName="level" presStyleLbl="node1" presStyleIdx="1" presStyleCnt="3">
        <dgm:presLayoutVars>
          <dgm:chMax val="1"/>
          <dgm:bulletEnabled val="1"/>
        </dgm:presLayoutVars>
      </dgm:prSet>
      <dgm:spPr/>
    </dgm:pt>
    <dgm:pt modelId="{9EDE52E8-D792-4ED7-A4D8-700DBB33DDB5}" type="pres">
      <dgm:prSet presAssocID="{4B25FCC8-7D49-43A5-A455-AC3167640A2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F532330-01E7-4A16-9856-F217A168F322}" type="pres">
      <dgm:prSet presAssocID="{A250CBBE-5332-4514-9169-02B040B8661E}" presName="Name8" presStyleCnt="0"/>
      <dgm:spPr/>
    </dgm:pt>
    <dgm:pt modelId="{519A2B8C-8A00-4024-900E-23206D7EC869}" type="pres">
      <dgm:prSet presAssocID="{A250CBBE-5332-4514-9169-02B040B8661E}" presName="level" presStyleLbl="node1" presStyleIdx="2" presStyleCnt="3" custScaleY="64179" custLinFactNeighborX="104" custLinFactNeighborY="1590">
        <dgm:presLayoutVars>
          <dgm:chMax val="1"/>
          <dgm:bulletEnabled val="1"/>
        </dgm:presLayoutVars>
      </dgm:prSet>
      <dgm:spPr/>
    </dgm:pt>
    <dgm:pt modelId="{B0201E85-1456-42EE-A6C7-06AF41181260}" type="pres">
      <dgm:prSet presAssocID="{A250CBBE-5332-4514-9169-02B040B8661E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190C025-63F7-4DDE-ACF2-1DD62758A990}" srcId="{39799D07-3A76-44D2-8917-9FBC68115EDD}" destId="{A250CBBE-5332-4514-9169-02B040B8661E}" srcOrd="2" destOrd="0" parTransId="{9C3849EA-933F-4252-A7FA-BAE627EADABB}" sibTransId="{AAE6E339-3B22-4924-88B2-E57DA9A489C2}"/>
    <dgm:cxn modelId="{E93CBA33-9F02-4CD6-A5E5-1854205E8365}" type="presOf" srcId="{4B25FCC8-7D49-43A5-A455-AC3167640A28}" destId="{9EDE52E8-D792-4ED7-A4D8-700DBB33DDB5}" srcOrd="1" destOrd="0" presId="urn:microsoft.com/office/officeart/2005/8/layout/pyramid1"/>
    <dgm:cxn modelId="{4E111B3E-37F9-4A5B-8E14-8352B1891B88}" type="presOf" srcId="{A250CBBE-5332-4514-9169-02B040B8661E}" destId="{519A2B8C-8A00-4024-900E-23206D7EC869}" srcOrd="0" destOrd="0" presId="urn:microsoft.com/office/officeart/2005/8/layout/pyramid1"/>
    <dgm:cxn modelId="{7906D05E-53B7-42B0-969E-1E401DC387E0}" srcId="{39799D07-3A76-44D2-8917-9FBC68115EDD}" destId="{746A4351-4C23-4BAD-B478-9CD79DFF7F77}" srcOrd="0" destOrd="0" parTransId="{F637FC3E-EA81-461C-AA4D-7F4EA3FC3B48}" sibTransId="{DAD57F33-5F09-427F-A4B0-E4CE2700C3AB}"/>
    <dgm:cxn modelId="{BC6B5595-826F-4B90-9983-5B511D93950F}" type="presOf" srcId="{A250CBBE-5332-4514-9169-02B040B8661E}" destId="{B0201E85-1456-42EE-A6C7-06AF41181260}" srcOrd="1" destOrd="0" presId="urn:microsoft.com/office/officeart/2005/8/layout/pyramid1"/>
    <dgm:cxn modelId="{ADD772A5-E603-45AA-8AC0-A940FEF0C4A6}" srcId="{39799D07-3A76-44D2-8917-9FBC68115EDD}" destId="{4B25FCC8-7D49-43A5-A455-AC3167640A28}" srcOrd="1" destOrd="0" parTransId="{0D8394A5-B901-4103-A00E-D722ADEBB6A2}" sibTransId="{AF6A0972-85B4-456D-AAA6-147B4FBBFF87}"/>
    <dgm:cxn modelId="{2A8F31AE-1631-4C7D-A92D-5DB53CA8EDCA}" type="presOf" srcId="{746A4351-4C23-4BAD-B478-9CD79DFF7F77}" destId="{D8609403-682B-4719-A669-72AA2C3636DE}" srcOrd="1" destOrd="0" presId="urn:microsoft.com/office/officeart/2005/8/layout/pyramid1"/>
    <dgm:cxn modelId="{671616E1-BD9E-46C2-843F-95943783C70A}" type="presOf" srcId="{4B25FCC8-7D49-43A5-A455-AC3167640A28}" destId="{020040DD-976E-4B05-A405-095E36AB4313}" srcOrd="0" destOrd="0" presId="urn:microsoft.com/office/officeart/2005/8/layout/pyramid1"/>
    <dgm:cxn modelId="{51785FF8-85B4-4018-A755-C76883EE7A21}" type="presOf" srcId="{39799D07-3A76-44D2-8917-9FBC68115EDD}" destId="{85EE10E5-AC45-4FE4-A45C-7870A47930CB}" srcOrd="0" destOrd="0" presId="urn:microsoft.com/office/officeart/2005/8/layout/pyramid1"/>
    <dgm:cxn modelId="{DDD17BFB-463C-4D7E-A546-E13B6E96A207}" type="presOf" srcId="{746A4351-4C23-4BAD-B478-9CD79DFF7F77}" destId="{E457B2C1-CC4B-4C58-9E07-0E61B2898EA6}" srcOrd="0" destOrd="0" presId="urn:microsoft.com/office/officeart/2005/8/layout/pyramid1"/>
    <dgm:cxn modelId="{303F1F54-0003-492A-85AC-016A9D1382D5}" type="presParOf" srcId="{85EE10E5-AC45-4FE4-A45C-7870A47930CB}" destId="{49D5CA9E-2C98-4894-B572-B883C53D723D}" srcOrd="0" destOrd="0" presId="urn:microsoft.com/office/officeart/2005/8/layout/pyramid1"/>
    <dgm:cxn modelId="{02B286CA-BEE6-49E8-88EB-84F8BDD00AED}" type="presParOf" srcId="{49D5CA9E-2C98-4894-B572-B883C53D723D}" destId="{E457B2C1-CC4B-4C58-9E07-0E61B2898EA6}" srcOrd="0" destOrd="0" presId="urn:microsoft.com/office/officeart/2005/8/layout/pyramid1"/>
    <dgm:cxn modelId="{1F0E8A6C-22DE-4618-91EA-9360A7888796}" type="presParOf" srcId="{49D5CA9E-2C98-4894-B572-B883C53D723D}" destId="{D8609403-682B-4719-A669-72AA2C3636DE}" srcOrd="1" destOrd="0" presId="urn:microsoft.com/office/officeart/2005/8/layout/pyramid1"/>
    <dgm:cxn modelId="{6BCC36B9-5504-41F3-8CCE-2748E094EA10}" type="presParOf" srcId="{85EE10E5-AC45-4FE4-A45C-7870A47930CB}" destId="{26B89413-F66A-4068-98CB-793C1BEA0E56}" srcOrd="1" destOrd="0" presId="urn:microsoft.com/office/officeart/2005/8/layout/pyramid1"/>
    <dgm:cxn modelId="{555D753B-EBA7-4245-A3AD-2FDE4DD28AEA}" type="presParOf" srcId="{26B89413-F66A-4068-98CB-793C1BEA0E56}" destId="{020040DD-976E-4B05-A405-095E36AB4313}" srcOrd="0" destOrd="0" presId="urn:microsoft.com/office/officeart/2005/8/layout/pyramid1"/>
    <dgm:cxn modelId="{A6734283-7ED1-4E61-AF6D-A179CFF83E90}" type="presParOf" srcId="{26B89413-F66A-4068-98CB-793C1BEA0E56}" destId="{9EDE52E8-D792-4ED7-A4D8-700DBB33DDB5}" srcOrd="1" destOrd="0" presId="urn:microsoft.com/office/officeart/2005/8/layout/pyramid1"/>
    <dgm:cxn modelId="{6A33BA50-A99B-4E87-973A-1156305C2A1C}" type="presParOf" srcId="{85EE10E5-AC45-4FE4-A45C-7870A47930CB}" destId="{8F532330-01E7-4A16-9856-F217A168F322}" srcOrd="2" destOrd="0" presId="urn:microsoft.com/office/officeart/2005/8/layout/pyramid1"/>
    <dgm:cxn modelId="{1BFF8996-F7A8-4851-8E86-2C1E75CD1BB9}" type="presParOf" srcId="{8F532330-01E7-4A16-9856-F217A168F322}" destId="{519A2B8C-8A00-4024-900E-23206D7EC869}" srcOrd="0" destOrd="0" presId="urn:microsoft.com/office/officeart/2005/8/layout/pyramid1"/>
    <dgm:cxn modelId="{1E501DB3-6DB7-4E4D-A094-4177E38B1007}" type="presParOf" srcId="{8F532330-01E7-4A16-9856-F217A168F322}" destId="{B0201E85-1456-42EE-A6C7-06AF4118126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8AD9C1-4D2B-483F-A295-C50C8AC25C1A}" type="doc">
      <dgm:prSet loTypeId="urn:microsoft.com/office/officeart/2005/8/layout/venn1" loCatId="relationship" qsTypeId="urn:microsoft.com/office/officeart/2005/8/quickstyle/simple1" qsCatId="simple" csTypeId="urn:microsoft.com/office/officeart/2005/8/colors/accent0_2" csCatId="mainScheme" phldr="1"/>
      <dgm:spPr/>
    </dgm:pt>
    <dgm:pt modelId="{05E69D9C-088D-405E-B886-5E83F339F3CB}">
      <dgm:prSet phldrT="[Szöveg]"/>
      <dgm:spPr/>
      <dgm:t>
        <a:bodyPr/>
        <a:lstStyle/>
        <a:p>
          <a:r>
            <a:rPr lang="hu-HU" b="1"/>
            <a:t>PRAXIS</a:t>
          </a:r>
          <a:endParaRPr lang="hu-HU" b="1" dirty="0"/>
        </a:p>
      </dgm:t>
    </dgm:pt>
    <dgm:pt modelId="{83682853-9E02-4AB9-BE01-BF7C6FB585E2}" type="parTrans" cxnId="{BA235393-58F8-4EE5-9B6D-974670B7F60A}">
      <dgm:prSet/>
      <dgm:spPr/>
      <dgm:t>
        <a:bodyPr/>
        <a:lstStyle/>
        <a:p>
          <a:endParaRPr lang="hu-HU" b="1">
            <a:solidFill>
              <a:schemeClr val="bg1"/>
            </a:solidFill>
          </a:endParaRPr>
        </a:p>
      </dgm:t>
    </dgm:pt>
    <dgm:pt modelId="{18C33827-D580-4805-BE82-64EFE5C994CE}" type="sibTrans" cxnId="{BA235393-58F8-4EE5-9B6D-974670B7F60A}">
      <dgm:prSet/>
      <dgm:spPr/>
      <dgm:t>
        <a:bodyPr/>
        <a:lstStyle/>
        <a:p>
          <a:endParaRPr lang="hu-HU" b="1">
            <a:solidFill>
              <a:schemeClr val="bg1"/>
            </a:solidFill>
          </a:endParaRPr>
        </a:p>
      </dgm:t>
    </dgm:pt>
    <dgm:pt modelId="{AB9FB990-E795-45B1-9116-039C3FB24571}">
      <dgm:prSet phldrT="[Szöveg]"/>
      <dgm:spPr/>
      <dgm:t>
        <a:bodyPr/>
        <a:lstStyle/>
        <a:p>
          <a:r>
            <a:rPr lang="hu-HU" b="1"/>
            <a:t>VÉDŐNŐ</a:t>
          </a:r>
          <a:endParaRPr lang="hu-HU" b="1" dirty="0"/>
        </a:p>
      </dgm:t>
    </dgm:pt>
    <dgm:pt modelId="{1E1FAE10-165B-45F0-914C-DACDC74E95AB}" type="parTrans" cxnId="{63F42A6C-3483-4DF2-8527-B05555A5056E}">
      <dgm:prSet/>
      <dgm:spPr/>
      <dgm:t>
        <a:bodyPr/>
        <a:lstStyle/>
        <a:p>
          <a:endParaRPr lang="hu-HU" b="1">
            <a:solidFill>
              <a:schemeClr val="bg1"/>
            </a:solidFill>
          </a:endParaRPr>
        </a:p>
      </dgm:t>
    </dgm:pt>
    <dgm:pt modelId="{D67E224C-80B3-4975-B7C7-AF62EF0F3FD3}" type="sibTrans" cxnId="{63F42A6C-3483-4DF2-8527-B05555A5056E}">
      <dgm:prSet/>
      <dgm:spPr/>
      <dgm:t>
        <a:bodyPr/>
        <a:lstStyle/>
        <a:p>
          <a:endParaRPr lang="hu-HU" b="1">
            <a:solidFill>
              <a:schemeClr val="bg1"/>
            </a:solidFill>
          </a:endParaRPr>
        </a:p>
      </dgm:t>
    </dgm:pt>
    <dgm:pt modelId="{EC4A49F2-3E32-47A4-8F67-3B2605ECF7F9}">
      <dgm:prSet phldrT="[Szöveg]"/>
      <dgm:spPr/>
      <dgm:t>
        <a:bodyPr/>
        <a:lstStyle/>
        <a:p>
          <a:r>
            <a:rPr lang="hu-HU" b="1" dirty="0"/>
            <a:t>EFI</a:t>
          </a:r>
        </a:p>
      </dgm:t>
    </dgm:pt>
    <dgm:pt modelId="{A09FF71C-D011-4AD6-B4CB-81F0A45B8B59}" type="parTrans" cxnId="{288D76FA-E8A6-4E4D-8863-E531499BB13E}">
      <dgm:prSet/>
      <dgm:spPr/>
      <dgm:t>
        <a:bodyPr/>
        <a:lstStyle/>
        <a:p>
          <a:endParaRPr lang="hu-HU" b="1">
            <a:solidFill>
              <a:schemeClr val="bg1"/>
            </a:solidFill>
          </a:endParaRPr>
        </a:p>
      </dgm:t>
    </dgm:pt>
    <dgm:pt modelId="{8220E4F6-B886-40C9-AD7F-B976C8305946}" type="sibTrans" cxnId="{288D76FA-E8A6-4E4D-8863-E531499BB13E}">
      <dgm:prSet/>
      <dgm:spPr/>
      <dgm:t>
        <a:bodyPr/>
        <a:lstStyle/>
        <a:p>
          <a:endParaRPr lang="hu-HU" b="1">
            <a:solidFill>
              <a:schemeClr val="bg1"/>
            </a:solidFill>
          </a:endParaRPr>
        </a:p>
      </dgm:t>
    </dgm:pt>
    <dgm:pt modelId="{63B2DEE2-E080-4493-AB33-C1942DF9BE0F}" type="pres">
      <dgm:prSet presAssocID="{E58AD9C1-4D2B-483F-A295-C50C8AC25C1A}" presName="compositeShape" presStyleCnt="0">
        <dgm:presLayoutVars>
          <dgm:chMax val="7"/>
          <dgm:dir/>
          <dgm:resizeHandles val="exact"/>
        </dgm:presLayoutVars>
      </dgm:prSet>
      <dgm:spPr/>
    </dgm:pt>
    <dgm:pt modelId="{CC8BE8C3-1A72-4B61-8C2F-6A2153D2787B}" type="pres">
      <dgm:prSet presAssocID="{05E69D9C-088D-405E-B886-5E83F339F3CB}" presName="circ1" presStyleLbl="vennNode1" presStyleIdx="0" presStyleCnt="3"/>
      <dgm:spPr/>
    </dgm:pt>
    <dgm:pt modelId="{9022909F-57DD-4B47-B757-292B9BBDAB3E}" type="pres">
      <dgm:prSet presAssocID="{05E69D9C-088D-405E-B886-5E83F339F3C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31B6ECA-83A0-4D71-A6D3-F9CA12B2179B}" type="pres">
      <dgm:prSet presAssocID="{AB9FB990-E795-45B1-9116-039C3FB24571}" presName="circ2" presStyleLbl="vennNode1" presStyleIdx="1" presStyleCnt="3"/>
      <dgm:spPr/>
    </dgm:pt>
    <dgm:pt modelId="{347B1BC5-B609-457C-88AD-89F9187EF8ED}" type="pres">
      <dgm:prSet presAssocID="{AB9FB990-E795-45B1-9116-039C3FB2457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326AD87-7570-4721-949E-E43355BD4D5F}" type="pres">
      <dgm:prSet presAssocID="{EC4A49F2-3E32-47A4-8F67-3B2605ECF7F9}" presName="circ3" presStyleLbl="vennNode1" presStyleIdx="2" presStyleCnt="3"/>
      <dgm:spPr/>
    </dgm:pt>
    <dgm:pt modelId="{8CCB6C5B-3ED6-4C14-B079-47A66B7D3676}" type="pres">
      <dgm:prSet presAssocID="{EC4A49F2-3E32-47A4-8F67-3B2605ECF7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0D1A82E-A537-474E-BF31-5B0278D9CCAE}" type="presOf" srcId="{05E69D9C-088D-405E-B886-5E83F339F3CB}" destId="{9022909F-57DD-4B47-B757-292B9BBDAB3E}" srcOrd="1" destOrd="0" presId="urn:microsoft.com/office/officeart/2005/8/layout/venn1"/>
    <dgm:cxn modelId="{C4B19240-3065-4581-B340-156A3A66C007}" type="presOf" srcId="{EC4A49F2-3E32-47A4-8F67-3B2605ECF7F9}" destId="{8CCB6C5B-3ED6-4C14-B079-47A66B7D3676}" srcOrd="1" destOrd="0" presId="urn:microsoft.com/office/officeart/2005/8/layout/venn1"/>
    <dgm:cxn modelId="{6F405D46-DA91-42FB-907C-862DEAD08F29}" type="presOf" srcId="{EC4A49F2-3E32-47A4-8F67-3B2605ECF7F9}" destId="{8326AD87-7570-4721-949E-E43355BD4D5F}" srcOrd="0" destOrd="0" presId="urn:microsoft.com/office/officeart/2005/8/layout/venn1"/>
    <dgm:cxn modelId="{63F42A6C-3483-4DF2-8527-B05555A5056E}" srcId="{E58AD9C1-4D2B-483F-A295-C50C8AC25C1A}" destId="{AB9FB990-E795-45B1-9116-039C3FB24571}" srcOrd="1" destOrd="0" parTransId="{1E1FAE10-165B-45F0-914C-DACDC74E95AB}" sibTransId="{D67E224C-80B3-4975-B7C7-AF62EF0F3FD3}"/>
    <dgm:cxn modelId="{8EBAD953-CB2A-4C76-9DCA-9E5141197AA6}" type="presOf" srcId="{E58AD9C1-4D2B-483F-A295-C50C8AC25C1A}" destId="{63B2DEE2-E080-4493-AB33-C1942DF9BE0F}" srcOrd="0" destOrd="0" presId="urn:microsoft.com/office/officeart/2005/8/layout/venn1"/>
    <dgm:cxn modelId="{66E39455-2A1B-4D03-8662-4A777E202DF4}" type="presOf" srcId="{AB9FB990-E795-45B1-9116-039C3FB24571}" destId="{347B1BC5-B609-457C-88AD-89F9187EF8ED}" srcOrd="1" destOrd="0" presId="urn:microsoft.com/office/officeart/2005/8/layout/venn1"/>
    <dgm:cxn modelId="{D67CE781-06DA-411C-A495-5DA93AAC51C8}" type="presOf" srcId="{05E69D9C-088D-405E-B886-5E83F339F3CB}" destId="{CC8BE8C3-1A72-4B61-8C2F-6A2153D2787B}" srcOrd="0" destOrd="0" presId="urn:microsoft.com/office/officeart/2005/8/layout/venn1"/>
    <dgm:cxn modelId="{BA235393-58F8-4EE5-9B6D-974670B7F60A}" srcId="{E58AD9C1-4D2B-483F-A295-C50C8AC25C1A}" destId="{05E69D9C-088D-405E-B886-5E83F339F3CB}" srcOrd="0" destOrd="0" parTransId="{83682853-9E02-4AB9-BE01-BF7C6FB585E2}" sibTransId="{18C33827-D580-4805-BE82-64EFE5C994CE}"/>
    <dgm:cxn modelId="{976A6CC2-57F0-4DD5-98F6-C9EF0CB8A097}" type="presOf" srcId="{AB9FB990-E795-45B1-9116-039C3FB24571}" destId="{831B6ECA-83A0-4D71-A6D3-F9CA12B2179B}" srcOrd="0" destOrd="0" presId="urn:microsoft.com/office/officeart/2005/8/layout/venn1"/>
    <dgm:cxn modelId="{288D76FA-E8A6-4E4D-8863-E531499BB13E}" srcId="{E58AD9C1-4D2B-483F-A295-C50C8AC25C1A}" destId="{EC4A49F2-3E32-47A4-8F67-3B2605ECF7F9}" srcOrd="2" destOrd="0" parTransId="{A09FF71C-D011-4AD6-B4CB-81F0A45B8B59}" sibTransId="{8220E4F6-B886-40C9-AD7F-B976C8305946}"/>
    <dgm:cxn modelId="{435102ED-1714-4845-84D9-98369B609E34}" type="presParOf" srcId="{63B2DEE2-E080-4493-AB33-C1942DF9BE0F}" destId="{CC8BE8C3-1A72-4B61-8C2F-6A2153D2787B}" srcOrd="0" destOrd="0" presId="urn:microsoft.com/office/officeart/2005/8/layout/venn1"/>
    <dgm:cxn modelId="{3D98797E-8D40-499B-8771-87E2DAF741B4}" type="presParOf" srcId="{63B2DEE2-E080-4493-AB33-C1942DF9BE0F}" destId="{9022909F-57DD-4B47-B757-292B9BBDAB3E}" srcOrd="1" destOrd="0" presId="urn:microsoft.com/office/officeart/2005/8/layout/venn1"/>
    <dgm:cxn modelId="{19EE1FB4-1B83-45AE-8480-9B115A999DD0}" type="presParOf" srcId="{63B2DEE2-E080-4493-AB33-C1942DF9BE0F}" destId="{831B6ECA-83A0-4D71-A6D3-F9CA12B2179B}" srcOrd="2" destOrd="0" presId="urn:microsoft.com/office/officeart/2005/8/layout/venn1"/>
    <dgm:cxn modelId="{295B2149-51C5-49DB-8148-B11B302E96C3}" type="presParOf" srcId="{63B2DEE2-E080-4493-AB33-C1942DF9BE0F}" destId="{347B1BC5-B609-457C-88AD-89F9187EF8ED}" srcOrd="3" destOrd="0" presId="urn:microsoft.com/office/officeart/2005/8/layout/venn1"/>
    <dgm:cxn modelId="{038E1CD5-7113-4741-8979-21A582E4CE07}" type="presParOf" srcId="{63B2DEE2-E080-4493-AB33-C1942DF9BE0F}" destId="{8326AD87-7570-4721-949E-E43355BD4D5F}" srcOrd="4" destOrd="0" presId="urn:microsoft.com/office/officeart/2005/8/layout/venn1"/>
    <dgm:cxn modelId="{9BD48124-9926-47AE-AAF5-1125022B4229}" type="presParOf" srcId="{63B2DEE2-E080-4493-AB33-C1942DF9BE0F}" destId="{8CCB6C5B-3ED6-4C14-B079-47A66B7D367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8AD9C1-4D2B-483F-A295-C50C8AC25C1A}" type="doc">
      <dgm:prSet loTypeId="urn:microsoft.com/office/officeart/2005/8/layout/venn1" loCatId="relationship" qsTypeId="urn:microsoft.com/office/officeart/2005/8/quickstyle/simple1" qsCatId="simple" csTypeId="urn:microsoft.com/office/officeart/2005/8/colors/accent1_1" csCatId="accent1" phldr="1"/>
      <dgm:spPr/>
    </dgm:pt>
    <dgm:pt modelId="{05E69D9C-088D-405E-B886-5E83F339F3CB}">
      <dgm:prSet phldrT="[Szöveg]"/>
      <dgm:spPr/>
      <dgm:t>
        <a:bodyPr/>
        <a:lstStyle/>
        <a:p>
          <a:r>
            <a:rPr lang="hu-HU" b="1"/>
            <a:t>PRAXIS</a:t>
          </a:r>
          <a:endParaRPr lang="hu-HU" b="1" dirty="0"/>
        </a:p>
      </dgm:t>
    </dgm:pt>
    <dgm:pt modelId="{83682853-9E02-4AB9-BE01-BF7C6FB585E2}" type="parTrans" cxnId="{BA235393-58F8-4EE5-9B6D-974670B7F60A}">
      <dgm:prSet/>
      <dgm:spPr/>
      <dgm:t>
        <a:bodyPr/>
        <a:lstStyle/>
        <a:p>
          <a:endParaRPr lang="hu-HU" b="1">
            <a:solidFill>
              <a:schemeClr val="bg1"/>
            </a:solidFill>
          </a:endParaRPr>
        </a:p>
      </dgm:t>
    </dgm:pt>
    <dgm:pt modelId="{18C33827-D580-4805-BE82-64EFE5C994CE}" type="sibTrans" cxnId="{BA235393-58F8-4EE5-9B6D-974670B7F60A}">
      <dgm:prSet/>
      <dgm:spPr/>
      <dgm:t>
        <a:bodyPr/>
        <a:lstStyle/>
        <a:p>
          <a:endParaRPr lang="hu-HU" b="1">
            <a:solidFill>
              <a:schemeClr val="bg1"/>
            </a:solidFill>
          </a:endParaRPr>
        </a:p>
      </dgm:t>
    </dgm:pt>
    <dgm:pt modelId="{AB9FB990-E795-45B1-9116-039C3FB24571}">
      <dgm:prSet phldrT="[Szöveg]"/>
      <dgm:spPr/>
      <dgm:t>
        <a:bodyPr/>
        <a:lstStyle/>
        <a:p>
          <a:r>
            <a:rPr lang="hu-HU" b="1" dirty="0"/>
            <a:t>EFI</a:t>
          </a:r>
        </a:p>
      </dgm:t>
    </dgm:pt>
    <dgm:pt modelId="{1E1FAE10-165B-45F0-914C-DACDC74E95AB}" type="parTrans" cxnId="{63F42A6C-3483-4DF2-8527-B05555A5056E}">
      <dgm:prSet/>
      <dgm:spPr/>
      <dgm:t>
        <a:bodyPr/>
        <a:lstStyle/>
        <a:p>
          <a:endParaRPr lang="hu-HU" b="1">
            <a:solidFill>
              <a:schemeClr val="bg1"/>
            </a:solidFill>
          </a:endParaRPr>
        </a:p>
      </dgm:t>
    </dgm:pt>
    <dgm:pt modelId="{D67E224C-80B3-4975-B7C7-AF62EF0F3FD3}" type="sibTrans" cxnId="{63F42A6C-3483-4DF2-8527-B05555A5056E}">
      <dgm:prSet/>
      <dgm:spPr/>
      <dgm:t>
        <a:bodyPr/>
        <a:lstStyle/>
        <a:p>
          <a:endParaRPr lang="hu-HU" b="1">
            <a:solidFill>
              <a:schemeClr val="bg1"/>
            </a:solidFill>
          </a:endParaRPr>
        </a:p>
      </dgm:t>
    </dgm:pt>
    <dgm:pt modelId="{EC4A49F2-3E32-47A4-8F67-3B2605ECF7F9}">
      <dgm:prSet phldrT="[Szöveg]"/>
      <dgm:spPr/>
      <dgm:t>
        <a:bodyPr/>
        <a:lstStyle/>
        <a:p>
          <a:r>
            <a:rPr lang="hu-HU" b="1" dirty="0"/>
            <a:t>VÉDŐNŐ</a:t>
          </a:r>
        </a:p>
      </dgm:t>
    </dgm:pt>
    <dgm:pt modelId="{A09FF71C-D011-4AD6-B4CB-81F0A45B8B59}" type="parTrans" cxnId="{288D76FA-E8A6-4E4D-8863-E531499BB13E}">
      <dgm:prSet/>
      <dgm:spPr/>
      <dgm:t>
        <a:bodyPr/>
        <a:lstStyle/>
        <a:p>
          <a:endParaRPr lang="hu-HU" b="1">
            <a:solidFill>
              <a:schemeClr val="bg1"/>
            </a:solidFill>
          </a:endParaRPr>
        </a:p>
      </dgm:t>
    </dgm:pt>
    <dgm:pt modelId="{8220E4F6-B886-40C9-AD7F-B976C8305946}" type="sibTrans" cxnId="{288D76FA-E8A6-4E4D-8863-E531499BB13E}">
      <dgm:prSet/>
      <dgm:spPr/>
      <dgm:t>
        <a:bodyPr/>
        <a:lstStyle/>
        <a:p>
          <a:endParaRPr lang="hu-HU" b="1">
            <a:solidFill>
              <a:schemeClr val="bg1"/>
            </a:solidFill>
          </a:endParaRPr>
        </a:p>
      </dgm:t>
    </dgm:pt>
    <dgm:pt modelId="{63B2DEE2-E080-4493-AB33-C1942DF9BE0F}" type="pres">
      <dgm:prSet presAssocID="{E58AD9C1-4D2B-483F-A295-C50C8AC25C1A}" presName="compositeShape" presStyleCnt="0">
        <dgm:presLayoutVars>
          <dgm:chMax val="7"/>
          <dgm:dir/>
          <dgm:resizeHandles val="exact"/>
        </dgm:presLayoutVars>
      </dgm:prSet>
      <dgm:spPr/>
    </dgm:pt>
    <dgm:pt modelId="{CC8BE8C3-1A72-4B61-8C2F-6A2153D2787B}" type="pres">
      <dgm:prSet presAssocID="{05E69D9C-088D-405E-B886-5E83F339F3CB}" presName="circ1" presStyleLbl="vennNode1" presStyleIdx="0" presStyleCnt="3" custLinFactNeighborY="-2634"/>
      <dgm:spPr/>
    </dgm:pt>
    <dgm:pt modelId="{9022909F-57DD-4B47-B757-292B9BBDAB3E}" type="pres">
      <dgm:prSet presAssocID="{05E69D9C-088D-405E-B886-5E83F339F3C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31B6ECA-83A0-4D71-A6D3-F9CA12B2179B}" type="pres">
      <dgm:prSet presAssocID="{AB9FB990-E795-45B1-9116-039C3FB24571}" presName="circ2" presStyleLbl="vennNode1" presStyleIdx="1" presStyleCnt="3" custLinFactNeighborX="551" custLinFactNeighborY="-5510"/>
      <dgm:spPr/>
    </dgm:pt>
    <dgm:pt modelId="{347B1BC5-B609-457C-88AD-89F9187EF8ED}" type="pres">
      <dgm:prSet presAssocID="{AB9FB990-E795-45B1-9116-039C3FB2457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326AD87-7570-4721-949E-E43355BD4D5F}" type="pres">
      <dgm:prSet presAssocID="{EC4A49F2-3E32-47A4-8F67-3B2605ECF7F9}" presName="circ3" presStyleLbl="vennNode1" presStyleIdx="2" presStyleCnt="3" custLinFactNeighborX="-1102" custLinFactNeighborY="-4408"/>
      <dgm:spPr/>
    </dgm:pt>
    <dgm:pt modelId="{8CCB6C5B-3ED6-4C14-B079-47A66B7D3676}" type="pres">
      <dgm:prSet presAssocID="{EC4A49F2-3E32-47A4-8F67-3B2605ECF7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67FEB30C-57F9-49E8-B317-5DA0E33A3533}" type="presOf" srcId="{EC4A49F2-3E32-47A4-8F67-3B2605ECF7F9}" destId="{8326AD87-7570-4721-949E-E43355BD4D5F}" srcOrd="0" destOrd="0" presId="urn:microsoft.com/office/officeart/2005/8/layout/venn1"/>
    <dgm:cxn modelId="{E60A2D14-871D-4CB7-A218-578D1387E9AB}" type="presOf" srcId="{E58AD9C1-4D2B-483F-A295-C50C8AC25C1A}" destId="{63B2DEE2-E080-4493-AB33-C1942DF9BE0F}" srcOrd="0" destOrd="0" presId="urn:microsoft.com/office/officeart/2005/8/layout/venn1"/>
    <dgm:cxn modelId="{1061BA2D-62B8-448F-856C-FF3F0FC39D51}" type="presOf" srcId="{AB9FB990-E795-45B1-9116-039C3FB24571}" destId="{831B6ECA-83A0-4D71-A6D3-F9CA12B2179B}" srcOrd="0" destOrd="0" presId="urn:microsoft.com/office/officeart/2005/8/layout/venn1"/>
    <dgm:cxn modelId="{0568FF67-5E50-4D16-B0AE-538A0F7577D4}" type="presOf" srcId="{AB9FB990-E795-45B1-9116-039C3FB24571}" destId="{347B1BC5-B609-457C-88AD-89F9187EF8ED}" srcOrd="1" destOrd="0" presId="urn:microsoft.com/office/officeart/2005/8/layout/venn1"/>
    <dgm:cxn modelId="{63F42A6C-3483-4DF2-8527-B05555A5056E}" srcId="{E58AD9C1-4D2B-483F-A295-C50C8AC25C1A}" destId="{AB9FB990-E795-45B1-9116-039C3FB24571}" srcOrd="1" destOrd="0" parTransId="{1E1FAE10-165B-45F0-914C-DACDC74E95AB}" sibTransId="{D67E224C-80B3-4975-B7C7-AF62EF0F3FD3}"/>
    <dgm:cxn modelId="{40A6157B-827F-400C-9044-AF417FF9FA22}" type="presOf" srcId="{05E69D9C-088D-405E-B886-5E83F339F3CB}" destId="{9022909F-57DD-4B47-B757-292B9BBDAB3E}" srcOrd="1" destOrd="0" presId="urn:microsoft.com/office/officeart/2005/8/layout/venn1"/>
    <dgm:cxn modelId="{BA235393-58F8-4EE5-9B6D-974670B7F60A}" srcId="{E58AD9C1-4D2B-483F-A295-C50C8AC25C1A}" destId="{05E69D9C-088D-405E-B886-5E83F339F3CB}" srcOrd="0" destOrd="0" parTransId="{83682853-9E02-4AB9-BE01-BF7C6FB585E2}" sibTransId="{18C33827-D580-4805-BE82-64EFE5C994CE}"/>
    <dgm:cxn modelId="{228E01A7-6C05-40B0-B59E-487F18002742}" type="presOf" srcId="{05E69D9C-088D-405E-B886-5E83F339F3CB}" destId="{CC8BE8C3-1A72-4B61-8C2F-6A2153D2787B}" srcOrd="0" destOrd="0" presId="urn:microsoft.com/office/officeart/2005/8/layout/venn1"/>
    <dgm:cxn modelId="{84C478B9-AAC6-4DC5-A9E8-A2CAEA93C15F}" type="presOf" srcId="{EC4A49F2-3E32-47A4-8F67-3B2605ECF7F9}" destId="{8CCB6C5B-3ED6-4C14-B079-47A66B7D3676}" srcOrd="1" destOrd="0" presId="urn:microsoft.com/office/officeart/2005/8/layout/venn1"/>
    <dgm:cxn modelId="{288D76FA-E8A6-4E4D-8863-E531499BB13E}" srcId="{E58AD9C1-4D2B-483F-A295-C50C8AC25C1A}" destId="{EC4A49F2-3E32-47A4-8F67-3B2605ECF7F9}" srcOrd="2" destOrd="0" parTransId="{A09FF71C-D011-4AD6-B4CB-81F0A45B8B59}" sibTransId="{8220E4F6-B886-40C9-AD7F-B976C8305946}"/>
    <dgm:cxn modelId="{AA55A48E-E54F-4EF1-A47E-08E9BA6C7BF2}" type="presParOf" srcId="{63B2DEE2-E080-4493-AB33-C1942DF9BE0F}" destId="{CC8BE8C3-1A72-4B61-8C2F-6A2153D2787B}" srcOrd="0" destOrd="0" presId="urn:microsoft.com/office/officeart/2005/8/layout/venn1"/>
    <dgm:cxn modelId="{C3C4F031-C60F-4F4F-9085-34E2F37A4624}" type="presParOf" srcId="{63B2DEE2-E080-4493-AB33-C1942DF9BE0F}" destId="{9022909F-57DD-4B47-B757-292B9BBDAB3E}" srcOrd="1" destOrd="0" presId="urn:microsoft.com/office/officeart/2005/8/layout/venn1"/>
    <dgm:cxn modelId="{0D54FCD4-4537-45B6-97F7-AF6DA3CC24BD}" type="presParOf" srcId="{63B2DEE2-E080-4493-AB33-C1942DF9BE0F}" destId="{831B6ECA-83A0-4D71-A6D3-F9CA12B2179B}" srcOrd="2" destOrd="0" presId="urn:microsoft.com/office/officeart/2005/8/layout/venn1"/>
    <dgm:cxn modelId="{AA9A7071-8A4E-4CFD-B1B3-8B1266AA42A1}" type="presParOf" srcId="{63B2DEE2-E080-4493-AB33-C1942DF9BE0F}" destId="{347B1BC5-B609-457C-88AD-89F9187EF8ED}" srcOrd="3" destOrd="0" presId="urn:microsoft.com/office/officeart/2005/8/layout/venn1"/>
    <dgm:cxn modelId="{429A21A4-90B3-4840-8B71-818EE27EF02A}" type="presParOf" srcId="{63B2DEE2-E080-4493-AB33-C1942DF9BE0F}" destId="{8326AD87-7570-4721-949E-E43355BD4D5F}" srcOrd="4" destOrd="0" presId="urn:microsoft.com/office/officeart/2005/8/layout/venn1"/>
    <dgm:cxn modelId="{52E24075-E4EF-4DCE-BCC6-8A3A80AFC2C7}" type="presParOf" srcId="{63B2DEE2-E080-4493-AB33-C1942DF9BE0F}" destId="{8CCB6C5B-3ED6-4C14-B079-47A66B7D367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4D5BCC-59D2-440D-88B3-E71FD8CA559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</dgm:pt>
    <dgm:pt modelId="{B2B257BB-0C64-40B5-94DA-C3F987079764}">
      <dgm:prSet phldrT="[Szöveg]" custT="1"/>
      <dgm:spPr/>
      <dgm:t>
        <a:bodyPr/>
        <a:lstStyle/>
        <a:p>
          <a:r>
            <a:rPr lang="hu-HU" sz="2200" b="1" dirty="0">
              <a:cs typeface="Times New Roman" panose="02020603050405020304" pitchFamily="18" charset="0"/>
            </a:rPr>
            <a:t>Egészséges életkezdet és gyermekkor biztosítása (a családok, közösségek támogatása)</a:t>
          </a:r>
          <a:endParaRPr lang="hu-HU" sz="2200" b="1" dirty="0"/>
        </a:p>
      </dgm:t>
    </dgm:pt>
    <dgm:pt modelId="{3B6C238C-E6CB-483C-A4D5-E199773AA7CA}" type="parTrans" cxnId="{34AC737C-0427-4262-9AFE-0BA36BC2908A}">
      <dgm:prSet/>
      <dgm:spPr/>
      <dgm:t>
        <a:bodyPr/>
        <a:lstStyle/>
        <a:p>
          <a:endParaRPr lang="hu-HU" sz="2200" b="1">
            <a:solidFill>
              <a:schemeClr val="tx1"/>
            </a:solidFill>
          </a:endParaRPr>
        </a:p>
      </dgm:t>
    </dgm:pt>
    <dgm:pt modelId="{E602CDDA-7FFE-4378-8FED-1458B16837BF}" type="sibTrans" cxnId="{34AC737C-0427-4262-9AFE-0BA36BC2908A}">
      <dgm:prSet/>
      <dgm:spPr/>
      <dgm:t>
        <a:bodyPr/>
        <a:lstStyle/>
        <a:p>
          <a:endParaRPr lang="hu-HU" sz="2200" b="1">
            <a:solidFill>
              <a:schemeClr val="tx1"/>
            </a:solidFill>
          </a:endParaRPr>
        </a:p>
      </dgm:t>
    </dgm:pt>
    <dgm:pt modelId="{13D78A60-3D09-4332-B1E8-B428120E1C72}">
      <dgm:prSet phldrT="[Szöveg]" custT="1"/>
      <dgm:spPr/>
      <dgm:t>
        <a:bodyPr/>
        <a:lstStyle/>
        <a:p>
          <a:r>
            <a:rPr lang="hu-HU" sz="2200" b="1" dirty="0">
              <a:cs typeface="Times New Roman" panose="02020603050405020304" pitchFamily="18" charset="0"/>
            </a:rPr>
            <a:t>Teljeskörű egészségfejlesztés biztosítása valamennyi színtéren</a:t>
          </a:r>
          <a:endParaRPr lang="hu-HU" sz="2200" b="1" dirty="0"/>
        </a:p>
      </dgm:t>
    </dgm:pt>
    <dgm:pt modelId="{677FC072-C5F8-451C-8B7F-983DDE03A786}" type="parTrans" cxnId="{0AEF413C-2248-4196-B311-ED2C0F2E6CAA}">
      <dgm:prSet/>
      <dgm:spPr/>
      <dgm:t>
        <a:bodyPr/>
        <a:lstStyle/>
        <a:p>
          <a:endParaRPr lang="hu-HU" sz="2200" b="1">
            <a:solidFill>
              <a:schemeClr val="tx1"/>
            </a:solidFill>
          </a:endParaRPr>
        </a:p>
      </dgm:t>
    </dgm:pt>
    <dgm:pt modelId="{679EFB0B-B1A6-4C82-9C1F-EACC86EFE1A2}" type="sibTrans" cxnId="{0AEF413C-2248-4196-B311-ED2C0F2E6CAA}">
      <dgm:prSet/>
      <dgm:spPr/>
      <dgm:t>
        <a:bodyPr/>
        <a:lstStyle/>
        <a:p>
          <a:endParaRPr lang="hu-HU" sz="2200" b="1">
            <a:solidFill>
              <a:schemeClr val="tx1"/>
            </a:solidFill>
          </a:endParaRPr>
        </a:p>
      </dgm:t>
    </dgm:pt>
    <dgm:pt modelId="{F677CA5F-6B65-4BD9-9254-D2E75398500E}">
      <dgm:prSet phldrT="[Szöveg]" custT="1"/>
      <dgm:spPr/>
      <dgm:t>
        <a:bodyPr/>
        <a:lstStyle/>
        <a:p>
          <a:r>
            <a:rPr lang="hu-HU" sz="2200" b="1">
              <a:cs typeface="Times New Roman" panose="02020603050405020304" pitchFamily="18" charset="0"/>
            </a:rPr>
            <a:t>Egészséges táplálkozás elterjesztése </a:t>
          </a:r>
          <a:endParaRPr lang="hu-HU" sz="2200" b="1" dirty="0"/>
        </a:p>
      </dgm:t>
    </dgm:pt>
    <dgm:pt modelId="{23F73E7F-2E30-4272-8A76-A4D3BC6E9F86}" type="parTrans" cxnId="{485A5C31-9455-43B5-B765-9159F8650F3E}">
      <dgm:prSet/>
      <dgm:spPr/>
      <dgm:t>
        <a:bodyPr/>
        <a:lstStyle/>
        <a:p>
          <a:endParaRPr lang="hu-HU" sz="2200" b="1">
            <a:solidFill>
              <a:schemeClr val="tx1"/>
            </a:solidFill>
          </a:endParaRPr>
        </a:p>
      </dgm:t>
    </dgm:pt>
    <dgm:pt modelId="{2762040C-C824-486A-9C19-F03200ACF9F6}" type="sibTrans" cxnId="{485A5C31-9455-43B5-B765-9159F8650F3E}">
      <dgm:prSet/>
      <dgm:spPr/>
      <dgm:t>
        <a:bodyPr/>
        <a:lstStyle/>
        <a:p>
          <a:endParaRPr lang="hu-HU" sz="2200" b="1">
            <a:solidFill>
              <a:schemeClr val="tx1"/>
            </a:solidFill>
          </a:endParaRPr>
        </a:p>
      </dgm:t>
    </dgm:pt>
    <dgm:pt modelId="{CFD595B7-047F-4E2E-A65A-C5CFC030DA4B}">
      <dgm:prSet phldrT="[Szöveg]" custT="1"/>
      <dgm:spPr/>
      <dgm:t>
        <a:bodyPr/>
        <a:lstStyle/>
        <a:p>
          <a:r>
            <a:rPr lang="hu-HU" sz="2200" b="1">
              <a:cs typeface="Times New Roman" panose="02020603050405020304" pitchFamily="18" charset="0"/>
            </a:rPr>
            <a:t>Rendszeres testmozgás előmozdítása</a:t>
          </a:r>
          <a:endParaRPr lang="hu-HU" sz="2200" b="1" dirty="0"/>
        </a:p>
      </dgm:t>
    </dgm:pt>
    <dgm:pt modelId="{2AC6598E-A72C-4A04-A588-EAFF8735E22B}" type="parTrans" cxnId="{A6A22325-C9F6-4E7C-AE20-35E50B719A43}">
      <dgm:prSet/>
      <dgm:spPr/>
      <dgm:t>
        <a:bodyPr/>
        <a:lstStyle/>
        <a:p>
          <a:endParaRPr lang="hu-HU" sz="2200" b="1">
            <a:solidFill>
              <a:schemeClr val="tx1"/>
            </a:solidFill>
          </a:endParaRPr>
        </a:p>
      </dgm:t>
    </dgm:pt>
    <dgm:pt modelId="{FAAFE3D7-917E-4686-A7AF-E8745A71F130}" type="sibTrans" cxnId="{A6A22325-C9F6-4E7C-AE20-35E50B719A43}">
      <dgm:prSet/>
      <dgm:spPr/>
      <dgm:t>
        <a:bodyPr/>
        <a:lstStyle/>
        <a:p>
          <a:endParaRPr lang="hu-HU" sz="2200" b="1">
            <a:solidFill>
              <a:schemeClr val="tx1"/>
            </a:solidFill>
          </a:endParaRPr>
        </a:p>
      </dgm:t>
    </dgm:pt>
    <dgm:pt modelId="{4DDC3988-D68D-441E-AD9D-37365CEFC3BF}">
      <dgm:prSet phldrT="[Szöveg]" custT="1"/>
      <dgm:spPr/>
      <dgm:t>
        <a:bodyPr/>
        <a:lstStyle/>
        <a:p>
          <a:r>
            <a:rPr lang="hu-HU" sz="2200" b="1" dirty="0">
              <a:cs typeface="Times New Roman" panose="02020603050405020304" pitchFamily="18" charset="0"/>
            </a:rPr>
            <a:t>A mentális egészség megőrzése, fejlesztése, a mentális betegségek megelőzése </a:t>
          </a:r>
          <a:endParaRPr lang="hu-HU" sz="2200" b="1" dirty="0"/>
        </a:p>
      </dgm:t>
    </dgm:pt>
    <dgm:pt modelId="{C2E3335C-051B-4190-8F2A-0518532F210D}" type="parTrans" cxnId="{AF9FAD2A-0AA0-4BD3-A966-402EC83B1AE2}">
      <dgm:prSet/>
      <dgm:spPr/>
      <dgm:t>
        <a:bodyPr/>
        <a:lstStyle/>
        <a:p>
          <a:endParaRPr lang="hu-HU" sz="2200" b="1">
            <a:solidFill>
              <a:schemeClr val="tx1"/>
            </a:solidFill>
          </a:endParaRPr>
        </a:p>
      </dgm:t>
    </dgm:pt>
    <dgm:pt modelId="{6E06AC43-996B-47FD-B6BB-84594CF86B69}" type="sibTrans" cxnId="{AF9FAD2A-0AA0-4BD3-A966-402EC83B1AE2}">
      <dgm:prSet/>
      <dgm:spPr/>
      <dgm:t>
        <a:bodyPr/>
        <a:lstStyle/>
        <a:p>
          <a:endParaRPr lang="hu-HU" sz="2200" b="1">
            <a:solidFill>
              <a:schemeClr val="tx1"/>
            </a:solidFill>
          </a:endParaRPr>
        </a:p>
      </dgm:t>
    </dgm:pt>
    <dgm:pt modelId="{7E101ACD-D5C7-4556-B257-5C5943CB8BD5}">
      <dgm:prSet custT="1"/>
      <dgm:spPr/>
      <dgm:t>
        <a:bodyPr/>
        <a:lstStyle/>
        <a:p>
          <a:r>
            <a:rPr lang="hu-HU" sz="2200" b="1">
              <a:cs typeface="Times New Roman" panose="02020603050405020304" pitchFamily="18" charset="0"/>
            </a:rPr>
            <a:t>A függőségek megelőzése és visszaszorítása</a:t>
          </a:r>
          <a:endParaRPr lang="hu-HU" sz="2200" b="1" dirty="0">
            <a:cs typeface="Times New Roman" panose="02020603050405020304" pitchFamily="18" charset="0"/>
          </a:endParaRPr>
        </a:p>
      </dgm:t>
    </dgm:pt>
    <dgm:pt modelId="{3B72E176-D888-4187-94A5-3B126FC8438D}" type="parTrans" cxnId="{89DCA561-8C55-4AD5-B3CE-3690BA35C872}">
      <dgm:prSet/>
      <dgm:spPr/>
      <dgm:t>
        <a:bodyPr/>
        <a:lstStyle/>
        <a:p>
          <a:endParaRPr lang="hu-HU" sz="2200" b="1">
            <a:solidFill>
              <a:schemeClr val="tx1"/>
            </a:solidFill>
          </a:endParaRPr>
        </a:p>
      </dgm:t>
    </dgm:pt>
    <dgm:pt modelId="{5BD31870-2122-489B-9BDC-236B2B090DE1}" type="sibTrans" cxnId="{89DCA561-8C55-4AD5-B3CE-3690BA35C872}">
      <dgm:prSet/>
      <dgm:spPr/>
      <dgm:t>
        <a:bodyPr/>
        <a:lstStyle/>
        <a:p>
          <a:endParaRPr lang="hu-HU" sz="2200" b="1">
            <a:solidFill>
              <a:schemeClr val="tx1"/>
            </a:solidFill>
          </a:endParaRPr>
        </a:p>
      </dgm:t>
    </dgm:pt>
    <dgm:pt modelId="{D066011C-2603-4C21-B078-CF9C891EBBD2}" type="pres">
      <dgm:prSet presAssocID="{CA4D5BCC-59D2-440D-88B3-E71FD8CA5593}" presName="Name0" presStyleCnt="0">
        <dgm:presLayoutVars>
          <dgm:chMax val="7"/>
          <dgm:chPref val="7"/>
          <dgm:dir/>
        </dgm:presLayoutVars>
      </dgm:prSet>
      <dgm:spPr/>
    </dgm:pt>
    <dgm:pt modelId="{FB2E2368-118B-4681-ACAC-81055010C709}" type="pres">
      <dgm:prSet presAssocID="{CA4D5BCC-59D2-440D-88B3-E71FD8CA5593}" presName="Name1" presStyleCnt="0"/>
      <dgm:spPr/>
    </dgm:pt>
    <dgm:pt modelId="{426B64EB-27C6-44C9-A457-A3622A106CE2}" type="pres">
      <dgm:prSet presAssocID="{CA4D5BCC-59D2-440D-88B3-E71FD8CA5593}" presName="cycle" presStyleCnt="0"/>
      <dgm:spPr/>
    </dgm:pt>
    <dgm:pt modelId="{9DEC4D57-FC24-47E5-8E85-61E26AA98AE1}" type="pres">
      <dgm:prSet presAssocID="{CA4D5BCC-59D2-440D-88B3-E71FD8CA5593}" presName="srcNode" presStyleLbl="node1" presStyleIdx="0" presStyleCnt="6"/>
      <dgm:spPr/>
    </dgm:pt>
    <dgm:pt modelId="{BE1585AB-6861-43CA-B820-1A0535DD5A9F}" type="pres">
      <dgm:prSet presAssocID="{CA4D5BCC-59D2-440D-88B3-E71FD8CA5593}" presName="conn" presStyleLbl="parChTrans1D2" presStyleIdx="0" presStyleCnt="1"/>
      <dgm:spPr/>
    </dgm:pt>
    <dgm:pt modelId="{49F28712-5F6D-4AD7-8A32-A45E456101FD}" type="pres">
      <dgm:prSet presAssocID="{CA4D5BCC-59D2-440D-88B3-E71FD8CA5593}" presName="extraNode" presStyleLbl="node1" presStyleIdx="0" presStyleCnt="6"/>
      <dgm:spPr/>
    </dgm:pt>
    <dgm:pt modelId="{243378F3-265D-429D-A787-8757C923860D}" type="pres">
      <dgm:prSet presAssocID="{CA4D5BCC-59D2-440D-88B3-E71FD8CA5593}" presName="dstNode" presStyleLbl="node1" presStyleIdx="0" presStyleCnt="6"/>
      <dgm:spPr/>
    </dgm:pt>
    <dgm:pt modelId="{90E5F659-62CA-4659-AC39-4FF7FCE1C838}" type="pres">
      <dgm:prSet presAssocID="{B2B257BB-0C64-40B5-94DA-C3F987079764}" presName="text_1" presStyleLbl="node1" presStyleIdx="0" presStyleCnt="6" custScaleY="135641">
        <dgm:presLayoutVars>
          <dgm:bulletEnabled val="1"/>
        </dgm:presLayoutVars>
      </dgm:prSet>
      <dgm:spPr/>
    </dgm:pt>
    <dgm:pt modelId="{3A58C6E5-C8D5-4F71-BAA3-6DD6F5E2EC41}" type="pres">
      <dgm:prSet presAssocID="{B2B257BB-0C64-40B5-94DA-C3F987079764}" presName="accent_1" presStyleCnt="0"/>
      <dgm:spPr/>
    </dgm:pt>
    <dgm:pt modelId="{AE5163E3-6768-4B42-AD62-1289A6E3D2BA}" type="pres">
      <dgm:prSet presAssocID="{B2B257BB-0C64-40B5-94DA-C3F987079764}" presName="accentRepeatNode" presStyleLbl="solidFgAcc1" presStyleIdx="0" presStyleCnt="6"/>
      <dgm:spPr/>
    </dgm:pt>
    <dgm:pt modelId="{5A50D02B-8C24-4ECB-A72B-996858913170}" type="pres">
      <dgm:prSet presAssocID="{13D78A60-3D09-4332-B1E8-B428120E1C72}" presName="text_2" presStyleLbl="node1" presStyleIdx="1" presStyleCnt="6">
        <dgm:presLayoutVars>
          <dgm:bulletEnabled val="1"/>
        </dgm:presLayoutVars>
      </dgm:prSet>
      <dgm:spPr/>
    </dgm:pt>
    <dgm:pt modelId="{6038E948-7CD5-4790-85EB-983AD422ECB3}" type="pres">
      <dgm:prSet presAssocID="{13D78A60-3D09-4332-B1E8-B428120E1C72}" presName="accent_2" presStyleCnt="0"/>
      <dgm:spPr/>
    </dgm:pt>
    <dgm:pt modelId="{A55B4334-8370-420B-9523-F95FC3F5FEA3}" type="pres">
      <dgm:prSet presAssocID="{13D78A60-3D09-4332-B1E8-B428120E1C72}" presName="accentRepeatNode" presStyleLbl="solidFgAcc1" presStyleIdx="1" presStyleCnt="6"/>
      <dgm:spPr/>
    </dgm:pt>
    <dgm:pt modelId="{E09B379F-389D-48C2-9F62-536B823BDE34}" type="pres">
      <dgm:prSet presAssocID="{F677CA5F-6B65-4BD9-9254-D2E75398500E}" presName="text_3" presStyleLbl="node1" presStyleIdx="2" presStyleCnt="6">
        <dgm:presLayoutVars>
          <dgm:bulletEnabled val="1"/>
        </dgm:presLayoutVars>
      </dgm:prSet>
      <dgm:spPr/>
    </dgm:pt>
    <dgm:pt modelId="{232BFDD5-6B5E-4F2E-800E-2ABC81E29279}" type="pres">
      <dgm:prSet presAssocID="{F677CA5F-6B65-4BD9-9254-D2E75398500E}" presName="accent_3" presStyleCnt="0"/>
      <dgm:spPr/>
    </dgm:pt>
    <dgm:pt modelId="{5E5679DA-5262-4370-B593-B7FB9144CAF9}" type="pres">
      <dgm:prSet presAssocID="{F677CA5F-6B65-4BD9-9254-D2E75398500E}" presName="accentRepeatNode" presStyleLbl="solidFgAcc1" presStyleIdx="2" presStyleCnt="6"/>
      <dgm:spPr/>
    </dgm:pt>
    <dgm:pt modelId="{CB739EE8-5B5E-4852-9BE8-0911802728E0}" type="pres">
      <dgm:prSet presAssocID="{CFD595B7-047F-4E2E-A65A-C5CFC030DA4B}" presName="text_4" presStyleLbl="node1" presStyleIdx="3" presStyleCnt="6">
        <dgm:presLayoutVars>
          <dgm:bulletEnabled val="1"/>
        </dgm:presLayoutVars>
      </dgm:prSet>
      <dgm:spPr/>
    </dgm:pt>
    <dgm:pt modelId="{5F7BB97B-529C-4948-BBE1-0D3E067FD59B}" type="pres">
      <dgm:prSet presAssocID="{CFD595B7-047F-4E2E-A65A-C5CFC030DA4B}" presName="accent_4" presStyleCnt="0"/>
      <dgm:spPr/>
    </dgm:pt>
    <dgm:pt modelId="{14FCDBD1-B25C-4A33-8305-467B27119D8B}" type="pres">
      <dgm:prSet presAssocID="{CFD595B7-047F-4E2E-A65A-C5CFC030DA4B}" presName="accentRepeatNode" presStyleLbl="solidFgAcc1" presStyleIdx="3" presStyleCnt="6"/>
      <dgm:spPr/>
    </dgm:pt>
    <dgm:pt modelId="{32E097E2-561A-42D6-856D-01F3922A5FD2}" type="pres">
      <dgm:prSet presAssocID="{4DDC3988-D68D-441E-AD9D-37365CEFC3BF}" presName="text_5" presStyleLbl="node1" presStyleIdx="4" presStyleCnt="6">
        <dgm:presLayoutVars>
          <dgm:bulletEnabled val="1"/>
        </dgm:presLayoutVars>
      </dgm:prSet>
      <dgm:spPr/>
    </dgm:pt>
    <dgm:pt modelId="{8FBFA1FF-B0F3-4607-A502-597699FB45BE}" type="pres">
      <dgm:prSet presAssocID="{4DDC3988-D68D-441E-AD9D-37365CEFC3BF}" presName="accent_5" presStyleCnt="0"/>
      <dgm:spPr/>
    </dgm:pt>
    <dgm:pt modelId="{8363EF28-B12B-48FD-AFC3-D2BCAD595F01}" type="pres">
      <dgm:prSet presAssocID="{4DDC3988-D68D-441E-AD9D-37365CEFC3BF}" presName="accentRepeatNode" presStyleLbl="solidFgAcc1" presStyleIdx="4" presStyleCnt="6"/>
      <dgm:spPr/>
    </dgm:pt>
    <dgm:pt modelId="{C674B5CF-7D68-40D1-8F08-C94F6ACB3313}" type="pres">
      <dgm:prSet presAssocID="{7E101ACD-D5C7-4556-B257-5C5943CB8BD5}" presName="text_6" presStyleLbl="node1" presStyleIdx="5" presStyleCnt="6">
        <dgm:presLayoutVars>
          <dgm:bulletEnabled val="1"/>
        </dgm:presLayoutVars>
      </dgm:prSet>
      <dgm:spPr/>
    </dgm:pt>
    <dgm:pt modelId="{FFBAD16C-CEC6-4E1E-931B-06BE69B33F36}" type="pres">
      <dgm:prSet presAssocID="{7E101ACD-D5C7-4556-B257-5C5943CB8BD5}" presName="accent_6" presStyleCnt="0"/>
      <dgm:spPr/>
    </dgm:pt>
    <dgm:pt modelId="{6D1518CB-74C0-4EA0-89E6-6A9B2E58AD8C}" type="pres">
      <dgm:prSet presAssocID="{7E101ACD-D5C7-4556-B257-5C5943CB8BD5}" presName="accentRepeatNode" presStyleLbl="solidFgAcc1" presStyleIdx="5" presStyleCnt="6"/>
      <dgm:spPr/>
    </dgm:pt>
  </dgm:ptLst>
  <dgm:cxnLst>
    <dgm:cxn modelId="{A6A22325-C9F6-4E7C-AE20-35E50B719A43}" srcId="{CA4D5BCC-59D2-440D-88B3-E71FD8CA5593}" destId="{CFD595B7-047F-4E2E-A65A-C5CFC030DA4B}" srcOrd="3" destOrd="0" parTransId="{2AC6598E-A72C-4A04-A588-EAFF8735E22B}" sibTransId="{FAAFE3D7-917E-4686-A7AF-E8745A71F130}"/>
    <dgm:cxn modelId="{AF9FAD2A-0AA0-4BD3-A966-402EC83B1AE2}" srcId="{CA4D5BCC-59D2-440D-88B3-E71FD8CA5593}" destId="{4DDC3988-D68D-441E-AD9D-37365CEFC3BF}" srcOrd="4" destOrd="0" parTransId="{C2E3335C-051B-4190-8F2A-0518532F210D}" sibTransId="{6E06AC43-996B-47FD-B6BB-84594CF86B69}"/>
    <dgm:cxn modelId="{485A5C31-9455-43B5-B765-9159F8650F3E}" srcId="{CA4D5BCC-59D2-440D-88B3-E71FD8CA5593}" destId="{F677CA5F-6B65-4BD9-9254-D2E75398500E}" srcOrd="2" destOrd="0" parTransId="{23F73E7F-2E30-4272-8A76-A4D3BC6E9F86}" sibTransId="{2762040C-C824-486A-9C19-F03200ACF9F6}"/>
    <dgm:cxn modelId="{0AEF413C-2248-4196-B311-ED2C0F2E6CAA}" srcId="{CA4D5BCC-59D2-440D-88B3-E71FD8CA5593}" destId="{13D78A60-3D09-4332-B1E8-B428120E1C72}" srcOrd="1" destOrd="0" parTransId="{677FC072-C5F8-451C-8B7F-983DDE03A786}" sibTransId="{679EFB0B-B1A6-4C82-9C1F-EACC86EFE1A2}"/>
    <dgm:cxn modelId="{D0BC985B-E375-445B-A290-E7D08AE2F320}" type="presOf" srcId="{CFD595B7-047F-4E2E-A65A-C5CFC030DA4B}" destId="{CB739EE8-5B5E-4852-9BE8-0911802728E0}" srcOrd="0" destOrd="0" presId="urn:microsoft.com/office/officeart/2008/layout/VerticalCurvedList"/>
    <dgm:cxn modelId="{89DCA561-8C55-4AD5-B3CE-3690BA35C872}" srcId="{CA4D5BCC-59D2-440D-88B3-E71FD8CA5593}" destId="{7E101ACD-D5C7-4556-B257-5C5943CB8BD5}" srcOrd="5" destOrd="0" parTransId="{3B72E176-D888-4187-94A5-3B126FC8438D}" sibTransId="{5BD31870-2122-489B-9BDC-236B2B090DE1}"/>
    <dgm:cxn modelId="{814C614E-B9CA-481F-86AC-0847A9FF429D}" type="presOf" srcId="{E602CDDA-7FFE-4378-8FED-1458B16837BF}" destId="{BE1585AB-6861-43CA-B820-1A0535DD5A9F}" srcOrd="0" destOrd="0" presId="urn:microsoft.com/office/officeart/2008/layout/VerticalCurvedList"/>
    <dgm:cxn modelId="{B420A052-90E2-40B8-89DE-0278153567C1}" type="presOf" srcId="{B2B257BB-0C64-40B5-94DA-C3F987079764}" destId="{90E5F659-62CA-4659-AC39-4FF7FCE1C838}" srcOrd="0" destOrd="0" presId="urn:microsoft.com/office/officeart/2008/layout/VerticalCurvedList"/>
    <dgm:cxn modelId="{C08BDE72-938F-416D-92CA-A90A813B10DF}" type="presOf" srcId="{7E101ACD-D5C7-4556-B257-5C5943CB8BD5}" destId="{C674B5CF-7D68-40D1-8F08-C94F6ACB3313}" srcOrd="0" destOrd="0" presId="urn:microsoft.com/office/officeart/2008/layout/VerticalCurvedList"/>
    <dgm:cxn modelId="{34AC737C-0427-4262-9AFE-0BA36BC2908A}" srcId="{CA4D5BCC-59D2-440D-88B3-E71FD8CA5593}" destId="{B2B257BB-0C64-40B5-94DA-C3F987079764}" srcOrd="0" destOrd="0" parTransId="{3B6C238C-E6CB-483C-A4D5-E199773AA7CA}" sibTransId="{E602CDDA-7FFE-4378-8FED-1458B16837BF}"/>
    <dgm:cxn modelId="{94F3C08B-D7DA-46EB-A0F2-18A190A46148}" type="presOf" srcId="{13D78A60-3D09-4332-B1E8-B428120E1C72}" destId="{5A50D02B-8C24-4ECB-A72B-996858913170}" srcOrd="0" destOrd="0" presId="urn:microsoft.com/office/officeart/2008/layout/VerticalCurvedList"/>
    <dgm:cxn modelId="{FA0A9A8D-50DF-4322-B52F-B127213564B5}" type="presOf" srcId="{4DDC3988-D68D-441E-AD9D-37365CEFC3BF}" destId="{32E097E2-561A-42D6-856D-01F3922A5FD2}" srcOrd="0" destOrd="0" presId="urn:microsoft.com/office/officeart/2008/layout/VerticalCurvedList"/>
    <dgm:cxn modelId="{B935B1A2-B1BC-4C96-8E7B-B259A6F72F3F}" type="presOf" srcId="{CA4D5BCC-59D2-440D-88B3-E71FD8CA5593}" destId="{D066011C-2603-4C21-B078-CF9C891EBBD2}" srcOrd="0" destOrd="0" presId="urn:microsoft.com/office/officeart/2008/layout/VerticalCurvedList"/>
    <dgm:cxn modelId="{15C62DA8-24C7-4C6B-9690-EEA2EF16EC84}" type="presOf" srcId="{F677CA5F-6B65-4BD9-9254-D2E75398500E}" destId="{E09B379F-389D-48C2-9F62-536B823BDE34}" srcOrd="0" destOrd="0" presId="urn:microsoft.com/office/officeart/2008/layout/VerticalCurvedList"/>
    <dgm:cxn modelId="{BE45C049-244E-4A60-AFD8-17FA7ED30015}" type="presParOf" srcId="{D066011C-2603-4C21-B078-CF9C891EBBD2}" destId="{FB2E2368-118B-4681-ACAC-81055010C709}" srcOrd="0" destOrd="0" presId="urn:microsoft.com/office/officeart/2008/layout/VerticalCurvedList"/>
    <dgm:cxn modelId="{025BC511-1DEA-4766-ADEB-BEBE79096A64}" type="presParOf" srcId="{FB2E2368-118B-4681-ACAC-81055010C709}" destId="{426B64EB-27C6-44C9-A457-A3622A106CE2}" srcOrd="0" destOrd="0" presId="urn:microsoft.com/office/officeart/2008/layout/VerticalCurvedList"/>
    <dgm:cxn modelId="{0FE332F4-421E-4A80-B9CF-6512DBB9AE4E}" type="presParOf" srcId="{426B64EB-27C6-44C9-A457-A3622A106CE2}" destId="{9DEC4D57-FC24-47E5-8E85-61E26AA98AE1}" srcOrd="0" destOrd="0" presId="urn:microsoft.com/office/officeart/2008/layout/VerticalCurvedList"/>
    <dgm:cxn modelId="{ED4C9573-2BBB-498A-91EC-E2F80AD5D59F}" type="presParOf" srcId="{426B64EB-27C6-44C9-A457-A3622A106CE2}" destId="{BE1585AB-6861-43CA-B820-1A0535DD5A9F}" srcOrd="1" destOrd="0" presId="urn:microsoft.com/office/officeart/2008/layout/VerticalCurvedList"/>
    <dgm:cxn modelId="{E13E4E39-7AE3-434A-B10C-B2807AA981BD}" type="presParOf" srcId="{426B64EB-27C6-44C9-A457-A3622A106CE2}" destId="{49F28712-5F6D-4AD7-8A32-A45E456101FD}" srcOrd="2" destOrd="0" presId="urn:microsoft.com/office/officeart/2008/layout/VerticalCurvedList"/>
    <dgm:cxn modelId="{6BD8E96F-5C93-43F4-9854-339D1AD10C76}" type="presParOf" srcId="{426B64EB-27C6-44C9-A457-A3622A106CE2}" destId="{243378F3-265D-429D-A787-8757C923860D}" srcOrd="3" destOrd="0" presId="urn:microsoft.com/office/officeart/2008/layout/VerticalCurvedList"/>
    <dgm:cxn modelId="{159D365C-FC4D-4C3D-B118-8F445A1DC651}" type="presParOf" srcId="{FB2E2368-118B-4681-ACAC-81055010C709}" destId="{90E5F659-62CA-4659-AC39-4FF7FCE1C838}" srcOrd="1" destOrd="0" presId="urn:microsoft.com/office/officeart/2008/layout/VerticalCurvedList"/>
    <dgm:cxn modelId="{A968FEED-E583-4440-B1DC-1078498E9071}" type="presParOf" srcId="{FB2E2368-118B-4681-ACAC-81055010C709}" destId="{3A58C6E5-C8D5-4F71-BAA3-6DD6F5E2EC41}" srcOrd="2" destOrd="0" presId="urn:microsoft.com/office/officeart/2008/layout/VerticalCurvedList"/>
    <dgm:cxn modelId="{6BE705FD-C260-44D8-B6F6-6A794D23BF67}" type="presParOf" srcId="{3A58C6E5-C8D5-4F71-BAA3-6DD6F5E2EC41}" destId="{AE5163E3-6768-4B42-AD62-1289A6E3D2BA}" srcOrd="0" destOrd="0" presId="urn:microsoft.com/office/officeart/2008/layout/VerticalCurvedList"/>
    <dgm:cxn modelId="{9D817D10-D91D-4C0B-9EEE-BD7F46CE1983}" type="presParOf" srcId="{FB2E2368-118B-4681-ACAC-81055010C709}" destId="{5A50D02B-8C24-4ECB-A72B-996858913170}" srcOrd="3" destOrd="0" presId="urn:microsoft.com/office/officeart/2008/layout/VerticalCurvedList"/>
    <dgm:cxn modelId="{467B7B2D-BAC9-4641-94F2-F813BD107161}" type="presParOf" srcId="{FB2E2368-118B-4681-ACAC-81055010C709}" destId="{6038E948-7CD5-4790-85EB-983AD422ECB3}" srcOrd="4" destOrd="0" presId="urn:microsoft.com/office/officeart/2008/layout/VerticalCurvedList"/>
    <dgm:cxn modelId="{764C56A4-A74D-41B9-9616-7EDD0062675C}" type="presParOf" srcId="{6038E948-7CD5-4790-85EB-983AD422ECB3}" destId="{A55B4334-8370-420B-9523-F95FC3F5FEA3}" srcOrd="0" destOrd="0" presId="urn:microsoft.com/office/officeart/2008/layout/VerticalCurvedList"/>
    <dgm:cxn modelId="{429F4624-D4E3-4C74-8565-88927B071DD6}" type="presParOf" srcId="{FB2E2368-118B-4681-ACAC-81055010C709}" destId="{E09B379F-389D-48C2-9F62-536B823BDE34}" srcOrd="5" destOrd="0" presId="urn:microsoft.com/office/officeart/2008/layout/VerticalCurvedList"/>
    <dgm:cxn modelId="{A85B32E8-6C4B-45FA-A399-9153264C797E}" type="presParOf" srcId="{FB2E2368-118B-4681-ACAC-81055010C709}" destId="{232BFDD5-6B5E-4F2E-800E-2ABC81E29279}" srcOrd="6" destOrd="0" presId="urn:microsoft.com/office/officeart/2008/layout/VerticalCurvedList"/>
    <dgm:cxn modelId="{EC0DBABC-0505-4576-B4D9-182963AA2EBB}" type="presParOf" srcId="{232BFDD5-6B5E-4F2E-800E-2ABC81E29279}" destId="{5E5679DA-5262-4370-B593-B7FB9144CAF9}" srcOrd="0" destOrd="0" presId="urn:microsoft.com/office/officeart/2008/layout/VerticalCurvedList"/>
    <dgm:cxn modelId="{9DE7EBE7-B4F0-44EE-AE61-A2604E7D06CC}" type="presParOf" srcId="{FB2E2368-118B-4681-ACAC-81055010C709}" destId="{CB739EE8-5B5E-4852-9BE8-0911802728E0}" srcOrd="7" destOrd="0" presId="urn:microsoft.com/office/officeart/2008/layout/VerticalCurvedList"/>
    <dgm:cxn modelId="{DB6C2BD1-4F2D-420E-90B7-CF34279EAF69}" type="presParOf" srcId="{FB2E2368-118B-4681-ACAC-81055010C709}" destId="{5F7BB97B-529C-4948-BBE1-0D3E067FD59B}" srcOrd="8" destOrd="0" presId="urn:microsoft.com/office/officeart/2008/layout/VerticalCurvedList"/>
    <dgm:cxn modelId="{AB767913-BAD6-423B-9440-128DD668F3C2}" type="presParOf" srcId="{5F7BB97B-529C-4948-BBE1-0D3E067FD59B}" destId="{14FCDBD1-B25C-4A33-8305-467B27119D8B}" srcOrd="0" destOrd="0" presId="urn:microsoft.com/office/officeart/2008/layout/VerticalCurvedList"/>
    <dgm:cxn modelId="{D7DC6C20-6453-41A9-80C1-21FFA9A2F3CB}" type="presParOf" srcId="{FB2E2368-118B-4681-ACAC-81055010C709}" destId="{32E097E2-561A-42D6-856D-01F3922A5FD2}" srcOrd="9" destOrd="0" presId="urn:microsoft.com/office/officeart/2008/layout/VerticalCurvedList"/>
    <dgm:cxn modelId="{8BE6C22B-A750-4E8B-A4BB-FE1E8602975D}" type="presParOf" srcId="{FB2E2368-118B-4681-ACAC-81055010C709}" destId="{8FBFA1FF-B0F3-4607-A502-597699FB45BE}" srcOrd="10" destOrd="0" presId="urn:microsoft.com/office/officeart/2008/layout/VerticalCurvedList"/>
    <dgm:cxn modelId="{BAD82631-5779-41ED-83F5-2C4113DAC859}" type="presParOf" srcId="{8FBFA1FF-B0F3-4607-A502-597699FB45BE}" destId="{8363EF28-B12B-48FD-AFC3-D2BCAD595F01}" srcOrd="0" destOrd="0" presId="urn:microsoft.com/office/officeart/2008/layout/VerticalCurvedList"/>
    <dgm:cxn modelId="{17B5600F-224E-4F66-83CE-6FC0505C5F78}" type="presParOf" srcId="{FB2E2368-118B-4681-ACAC-81055010C709}" destId="{C674B5CF-7D68-40D1-8F08-C94F6ACB3313}" srcOrd="11" destOrd="0" presId="urn:microsoft.com/office/officeart/2008/layout/VerticalCurvedList"/>
    <dgm:cxn modelId="{16859018-2B3E-4C19-A458-FF3C5F385CF9}" type="presParOf" srcId="{FB2E2368-118B-4681-ACAC-81055010C709}" destId="{FFBAD16C-CEC6-4E1E-931B-06BE69B33F36}" srcOrd="12" destOrd="0" presId="urn:microsoft.com/office/officeart/2008/layout/VerticalCurvedList"/>
    <dgm:cxn modelId="{212C018E-6F0F-444D-9CF9-FAE4A3F93EA0}" type="presParOf" srcId="{FFBAD16C-CEC6-4E1E-931B-06BE69B33F36}" destId="{6D1518CB-74C0-4EA0-89E6-6A9B2E58AD8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FFC2764-8F52-4045-96FB-A9DE1EA337F5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</dgm:pt>
    <dgm:pt modelId="{1CE04F98-6891-4A8A-B3B1-F29CEE17A54D}">
      <dgm:prSet phldrT="[Szöveg]" custT="1"/>
      <dgm:spPr/>
      <dgm:t>
        <a:bodyPr/>
        <a:lstStyle/>
        <a:p>
          <a:r>
            <a:rPr lang="hu-HU" sz="2000" b="1" dirty="0">
              <a:cs typeface="Times New Roman" panose="02020603050405020304" pitchFamily="18" charset="0"/>
            </a:rPr>
            <a:t>Kedvező népegészségügyi mutatókkal rendelkező országok népegészségügyi tevékenységüket stratégiák mentén, konkrét népegészségügyi programok akciósításával valósítják meg </a:t>
          </a:r>
          <a:endParaRPr lang="hu-HU" sz="2000" b="1" dirty="0"/>
        </a:p>
      </dgm:t>
    </dgm:pt>
    <dgm:pt modelId="{FB8470DD-B593-42FA-A380-046ADA2D3A61}" type="parTrans" cxnId="{5191E2B6-5F50-490D-BC18-217618B0D9D8}">
      <dgm:prSet/>
      <dgm:spPr/>
      <dgm:t>
        <a:bodyPr/>
        <a:lstStyle/>
        <a:p>
          <a:endParaRPr lang="hu-HU" sz="2800"/>
        </a:p>
      </dgm:t>
    </dgm:pt>
    <dgm:pt modelId="{B6AD8D01-F05D-4F7E-9D81-25798D90D9B3}" type="sibTrans" cxnId="{5191E2B6-5F50-490D-BC18-217618B0D9D8}">
      <dgm:prSet/>
      <dgm:spPr/>
      <dgm:t>
        <a:bodyPr/>
        <a:lstStyle/>
        <a:p>
          <a:endParaRPr lang="hu-HU" sz="2800"/>
        </a:p>
      </dgm:t>
    </dgm:pt>
    <dgm:pt modelId="{D8C1C0A4-8176-4006-87A9-586BC0415E1E}">
      <dgm:prSet phldrT="[Szöveg]" custT="1"/>
      <dgm:spPr/>
      <dgm:t>
        <a:bodyPr/>
        <a:lstStyle/>
        <a:p>
          <a:r>
            <a:rPr lang="hu-HU" sz="2000" b="1" dirty="0">
              <a:cs typeface="Times New Roman" panose="02020603050405020304" pitchFamily="18" charset="0"/>
            </a:rPr>
            <a:t>Ennek feltétele, hogy a problémák rendre azonosításra kerülnek</a:t>
          </a:r>
          <a:endParaRPr lang="hu-HU" sz="2000" b="1" dirty="0"/>
        </a:p>
      </dgm:t>
    </dgm:pt>
    <dgm:pt modelId="{16C30710-EEB5-4334-A896-F972E7719CA7}" type="parTrans" cxnId="{558F3DE2-7D91-4062-B35D-5651BC73CEEC}">
      <dgm:prSet/>
      <dgm:spPr/>
      <dgm:t>
        <a:bodyPr/>
        <a:lstStyle/>
        <a:p>
          <a:endParaRPr lang="hu-HU" sz="2800"/>
        </a:p>
      </dgm:t>
    </dgm:pt>
    <dgm:pt modelId="{678B0CD7-0791-4161-A927-C2AA50C021FE}" type="sibTrans" cxnId="{558F3DE2-7D91-4062-B35D-5651BC73CEEC}">
      <dgm:prSet/>
      <dgm:spPr/>
      <dgm:t>
        <a:bodyPr/>
        <a:lstStyle/>
        <a:p>
          <a:endParaRPr lang="hu-HU" sz="2800"/>
        </a:p>
      </dgm:t>
    </dgm:pt>
    <dgm:pt modelId="{E0FF62FC-B1E1-4054-B240-B1F5DD91B46A}">
      <dgm:prSet phldrT="[Szöveg]" custT="1"/>
      <dgm:spPr/>
      <dgm:t>
        <a:bodyPr/>
        <a:lstStyle/>
        <a:p>
          <a:r>
            <a:rPr lang="hu-HU" sz="2000" b="1" dirty="0">
              <a:cs typeface="Times New Roman" panose="02020603050405020304" pitchFamily="18" charset="0"/>
            </a:rPr>
            <a:t>Magyarország Kormánya elkötelezett a lakosság egészségben töltött életéveinek növelése iránt</a:t>
          </a:r>
          <a:endParaRPr lang="hu-HU" sz="2000" b="1" dirty="0"/>
        </a:p>
      </dgm:t>
    </dgm:pt>
    <dgm:pt modelId="{335F8E19-B654-423D-9FB0-FDB89CF16792}" type="parTrans" cxnId="{A52945D8-40A5-44D1-8EC2-2BD69AD5391A}">
      <dgm:prSet/>
      <dgm:spPr/>
      <dgm:t>
        <a:bodyPr/>
        <a:lstStyle/>
        <a:p>
          <a:endParaRPr lang="hu-HU" sz="2800"/>
        </a:p>
      </dgm:t>
    </dgm:pt>
    <dgm:pt modelId="{69F3F3F1-5502-4C10-9CDB-236B269C136F}" type="sibTrans" cxnId="{A52945D8-40A5-44D1-8EC2-2BD69AD5391A}">
      <dgm:prSet/>
      <dgm:spPr/>
      <dgm:t>
        <a:bodyPr/>
        <a:lstStyle/>
        <a:p>
          <a:endParaRPr lang="hu-HU" sz="2800"/>
        </a:p>
      </dgm:t>
    </dgm:pt>
    <dgm:pt modelId="{14BCBF3E-8733-44C7-A445-DC233D8D9D9D}" type="pres">
      <dgm:prSet presAssocID="{FFFC2764-8F52-4045-96FB-A9DE1EA337F5}" presName="CompostProcess" presStyleCnt="0">
        <dgm:presLayoutVars>
          <dgm:dir/>
          <dgm:resizeHandles val="exact"/>
        </dgm:presLayoutVars>
      </dgm:prSet>
      <dgm:spPr/>
    </dgm:pt>
    <dgm:pt modelId="{567F2D7E-DDA5-461F-9EE3-31B6AE84C415}" type="pres">
      <dgm:prSet presAssocID="{FFFC2764-8F52-4045-96FB-A9DE1EA337F5}" presName="arrow" presStyleLbl="bgShp" presStyleIdx="0" presStyleCnt="1"/>
      <dgm:spPr/>
    </dgm:pt>
    <dgm:pt modelId="{9A94F741-A56D-4E6F-AB2E-10B273199050}" type="pres">
      <dgm:prSet presAssocID="{FFFC2764-8F52-4045-96FB-A9DE1EA337F5}" presName="linearProcess" presStyleCnt="0"/>
      <dgm:spPr/>
    </dgm:pt>
    <dgm:pt modelId="{386527E6-B3D4-4992-900B-044B77348A1C}" type="pres">
      <dgm:prSet presAssocID="{1CE04F98-6891-4A8A-B3B1-F29CEE17A54D}" presName="textNode" presStyleLbl="node1" presStyleIdx="0" presStyleCnt="3" custScaleY="107735">
        <dgm:presLayoutVars>
          <dgm:bulletEnabled val="1"/>
        </dgm:presLayoutVars>
      </dgm:prSet>
      <dgm:spPr/>
    </dgm:pt>
    <dgm:pt modelId="{B96A4114-3E23-4E04-B969-99BACA5AC145}" type="pres">
      <dgm:prSet presAssocID="{B6AD8D01-F05D-4F7E-9D81-25798D90D9B3}" presName="sibTrans" presStyleCnt="0"/>
      <dgm:spPr/>
    </dgm:pt>
    <dgm:pt modelId="{7F1217D0-C9BD-48A7-BFFE-5821F24BC7BF}" type="pres">
      <dgm:prSet presAssocID="{D8C1C0A4-8176-4006-87A9-586BC0415E1E}" presName="textNode" presStyleLbl="node1" presStyleIdx="1" presStyleCnt="3" custScaleY="107735">
        <dgm:presLayoutVars>
          <dgm:bulletEnabled val="1"/>
        </dgm:presLayoutVars>
      </dgm:prSet>
      <dgm:spPr/>
    </dgm:pt>
    <dgm:pt modelId="{D2F9E1D0-3EA7-4CFD-85CF-81DD4DBDDA24}" type="pres">
      <dgm:prSet presAssocID="{678B0CD7-0791-4161-A927-C2AA50C021FE}" presName="sibTrans" presStyleCnt="0"/>
      <dgm:spPr/>
    </dgm:pt>
    <dgm:pt modelId="{ACEE4164-1C63-4429-9352-191FDDB94250}" type="pres">
      <dgm:prSet presAssocID="{E0FF62FC-B1E1-4054-B240-B1F5DD91B46A}" presName="textNode" presStyleLbl="node1" presStyleIdx="2" presStyleCnt="3" custScaleY="107735">
        <dgm:presLayoutVars>
          <dgm:bulletEnabled val="1"/>
        </dgm:presLayoutVars>
      </dgm:prSet>
      <dgm:spPr/>
    </dgm:pt>
  </dgm:ptLst>
  <dgm:cxnLst>
    <dgm:cxn modelId="{8D2D1749-117A-4F64-99B1-0FBDE9BC3DB2}" type="presOf" srcId="{D8C1C0A4-8176-4006-87A9-586BC0415E1E}" destId="{7F1217D0-C9BD-48A7-BFFE-5821F24BC7BF}" srcOrd="0" destOrd="0" presId="urn:microsoft.com/office/officeart/2005/8/layout/hProcess9"/>
    <dgm:cxn modelId="{B2B7DE7D-94F3-40F0-9C8A-1671FF2896DB}" type="presOf" srcId="{FFFC2764-8F52-4045-96FB-A9DE1EA337F5}" destId="{14BCBF3E-8733-44C7-A445-DC233D8D9D9D}" srcOrd="0" destOrd="0" presId="urn:microsoft.com/office/officeart/2005/8/layout/hProcess9"/>
    <dgm:cxn modelId="{246447B0-ED7E-4151-8F88-D8D7804D346D}" type="presOf" srcId="{E0FF62FC-B1E1-4054-B240-B1F5DD91B46A}" destId="{ACEE4164-1C63-4429-9352-191FDDB94250}" srcOrd="0" destOrd="0" presId="urn:microsoft.com/office/officeart/2005/8/layout/hProcess9"/>
    <dgm:cxn modelId="{5191E2B6-5F50-490D-BC18-217618B0D9D8}" srcId="{FFFC2764-8F52-4045-96FB-A9DE1EA337F5}" destId="{1CE04F98-6891-4A8A-B3B1-F29CEE17A54D}" srcOrd="0" destOrd="0" parTransId="{FB8470DD-B593-42FA-A380-046ADA2D3A61}" sibTransId="{B6AD8D01-F05D-4F7E-9D81-25798D90D9B3}"/>
    <dgm:cxn modelId="{A52945D8-40A5-44D1-8EC2-2BD69AD5391A}" srcId="{FFFC2764-8F52-4045-96FB-A9DE1EA337F5}" destId="{E0FF62FC-B1E1-4054-B240-B1F5DD91B46A}" srcOrd="2" destOrd="0" parTransId="{335F8E19-B654-423D-9FB0-FDB89CF16792}" sibTransId="{69F3F3F1-5502-4C10-9CDB-236B269C136F}"/>
    <dgm:cxn modelId="{7D2A84DB-3EB8-4FC6-B6A4-70AF46943DBA}" type="presOf" srcId="{1CE04F98-6891-4A8A-B3B1-F29CEE17A54D}" destId="{386527E6-B3D4-4992-900B-044B77348A1C}" srcOrd="0" destOrd="0" presId="urn:microsoft.com/office/officeart/2005/8/layout/hProcess9"/>
    <dgm:cxn modelId="{558F3DE2-7D91-4062-B35D-5651BC73CEEC}" srcId="{FFFC2764-8F52-4045-96FB-A9DE1EA337F5}" destId="{D8C1C0A4-8176-4006-87A9-586BC0415E1E}" srcOrd="1" destOrd="0" parTransId="{16C30710-EEB5-4334-A896-F972E7719CA7}" sibTransId="{678B0CD7-0791-4161-A927-C2AA50C021FE}"/>
    <dgm:cxn modelId="{98692CCF-E978-4BEB-A13B-943F4082C2C2}" type="presParOf" srcId="{14BCBF3E-8733-44C7-A445-DC233D8D9D9D}" destId="{567F2D7E-DDA5-461F-9EE3-31B6AE84C415}" srcOrd="0" destOrd="0" presId="urn:microsoft.com/office/officeart/2005/8/layout/hProcess9"/>
    <dgm:cxn modelId="{AC49BC2C-CE9F-4A94-B0B3-640CEC296EC1}" type="presParOf" srcId="{14BCBF3E-8733-44C7-A445-DC233D8D9D9D}" destId="{9A94F741-A56D-4E6F-AB2E-10B273199050}" srcOrd="1" destOrd="0" presId="urn:microsoft.com/office/officeart/2005/8/layout/hProcess9"/>
    <dgm:cxn modelId="{C9C3FB8F-0ACD-4DCF-BA8A-9EC19E595ACD}" type="presParOf" srcId="{9A94F741-A56D-4E6F-AB2E-10B273199050}" destId="{386527E6-B3D4-4992-900B-044B77348A1C}" srcOrd="0" destOrd="0" presId="urn:microsoft.com/office/officeart/2005/8/layout/hProcess9"/>
    <dgm:cxn modelId="{B1BDA025-7B86-434F-A532-6F7C98CF4E6B}" type="presParOf" srcId="{9A94F741-A56D-4E6F-AB2E-10B273199050}" destId="{B96A4114-3E23-4E04-B969-99BACA5AC145}" srcOrd="1" destOrd="0" presId="urn:microsoft.com/office/officeart/2005/8/layout/hProcess9"/>
    <dgm:cxn modelId="{C09CF077-BEBE-4E04-BA00-AD8A1B5719AD}" type="presParOf" srcId="{9A94F741-A56D-4E6F-AB2E-10B273199050}" destId="{7F1217D0-C9BD-48A7-BFFE-5821F24BC7BF}" srcOrd="2" destOrd="0" presId="urn:microsoft.com/office/officeart/2005/8/layout/hProcess9"/>
    <dgm:cxn modelId="{60B9813D-BD62-4F5D-ADD8-35ED641488F6}" type="presParOf" srcId="{9A94F741-A56D-4E6F-AB2E-10B273199050}" destId="{D2F9E1D0-3EA7-4CFD-85CF-81DD4DBDDA24}" srcOrd="3" destOrd="0" presId="urn:microsoft.com/office/officeart/2005/8/layout/hProcess9"/>
    <dgm:cxn modelId="{8345F029-FE67-428A-8FB5-67B9B0B07432}" type="presParOf" srcId="{9A94F741-A56D-4E6F-AB2E-10B273199050}" destId="{ACEE4164-1C63-4429-9352-191FDDB9425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91E5C2-336C-4D3F-9B30-FA3056D652AB}">
      <dsp:nvSpPr>
        <dsp:cNvPr id="0" name=""/>
        <dsp:cNvSpPr/>
      </dsp:nvSpPr>
      <dsp:spPr>
        <a:xfrm>
          <a:off x="0" y="0"/>
          <a:ext cx="7272806" cy="162017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/>
            <a:t>Szűrővizsgálati  rendszer erősítése, hozzáférés szélesítése</a:t>
          </a:r>
        </a:p>
      </dsp:txBody>
      <dsp:txXfrm>
        <a:off x="1616579" y="0"/>
        <a:ext cx="5656226" cy="1620179"/>
      </dsp:txXfrm>
    </dsp:sp>
    <dsp:sp modelId="{247948C3-0F62-459A-A6A6-BCAF48784461}">
      <dsp:nvSpPr>
        <dsp:cNvPr id="0" name=""/>
        <dsp:cNvSpPr/>
      </dsp:nvSpPr>
      <dsp:spPr>
        <a:xfrm>
          <a:off x="162018" y="162017"/>
          <a:ext cx="1454561" cy="12961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3985F0-0645-471E-B960-7E299D95278F}">
      <dsp:nvSpPr>
        <dsp:cNvPr id="0" name=""/>
        <dsp:cNvSpPr/>
      </dsp:nvSpPr>
      <dsp:spPr>
        <a:xfrm>
          <a:off x="0" y="1782197"/>
          <a:ext cx="7272806" cy="1620179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/>
            <a:t>Lakosság egészségtudatosságának erősítése, egészségműveltségének fejlesztése</a:t>
          </a:r>
          <a:endParaRPr lang="hu-HU" sz="2400" b="1" kern="1200" dirty="0"/>
        </a:p>
      </dsp:txBody>
      <dsp:txXfrm>
        <a:off x="1616579" y="1782197"/>
        <a:ext cx="5656226" cy="1620179"/>
      </dsp:txXfrm>
    </dsp:sp>
    <dsp:sp modelId="{EEB62334-DFE8-4649-8EC1-4E403624D361}">
      <dsp:nvSpPr>
        <dsp:cNvPr id="0" name=""/>
        <dsp:cNvSpPr/>
      </dsp:nvSpPr>
      <dsp:spPr>
        <a:xfrm>
          <a:off x="162018" y="1944215"/>
          <a:ext cx="1454561" cy="12961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01A309-140C-4EED-BD92-F54CE5CC2414}">
      <dsp:nvSpPr>
        <dsp:cNvPr id="0" name=""/>
        <dsp:cNvSpPr/>
      </dsp:nvSpPr>
      <dsp:spPr>
        <a:xfrm>
          <a:off x="0" y="3564395"/>
          <a:ext cx="7272806" cy="1620179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/>
            <a:t>Egészségfejlesztési Irodák egészségügyi rendszerbe integrálása, feladatkör-bővítése</a:t>
          </a:r>
          <a:endParaRPr lang="hu-HU" sz="2400" b="1" kern="1200" dirty="0"/>
        </a:p>
      </dsp:txBody>
      <dsp:txXfrm>
        <a:off x="1616579" y="3564395"/>
        <a:ext cx="5656226" cy="1620179"/>
      </dsp:txXfrm>
    </dsp:sp>
    <dsp:sp modelId="{42A5EC97-50A2-42A3-8E1D-1566B7BCB0F5}">
      <dsp:nvSpPr>
        <dsp:cNvPr id="0" name=""/>
        <dsp:cNvSpPr/>
      </dsp:nvSpPr>
      <dsp:spPr>
        <a:xfrm>
          <a:off x="162018" y="3726413"/>
          <a:ext cx="1454561" cy="12961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8BD377-D3E9-4CF5-93B9-59A39BB60BC8}">
      <dsp:nvSpPr>
        <dsp:cNvPr id="0" name=""/>
        <dsp:cNvSpPr/>
      </dsp:nvSpPr>
      <dsp:spPr>
        <a:xfrm>
          <a:off x="-6432414" y="-983844"/>
          <a:ext cx="7656321" cy="7656321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C0247E-730A-4068-A49D-3DA27CB3420E}">
      <dsp:nvSpPr>
        <dsp:cNvPr id="0" name=""/>
        <dsp:cNvSpPr/>
      </dsp:nvSpPr>
      <dsp:spPr>
        <a:xfrm>
          <a:off x="640472" y="334631"/>
          <a:ext cx="10295905" cy="108056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464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x-none" sz="1800" b="1" kern="1200" dirty="0"/>
            <a:t>„EGÉSZSÉG EGY ÉLETEN ÁT” </a:t>
          </a:r>
          <a:endParaRPr lang="hu-HU" sz="1800" b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x-none" sz="1800" b="1" kern="1200" dirty="0"/>
            <a:t>Az egészségi állapot javítására törekedni kell a teljes élettartamon át és az egészséges élet választására az embereket alkalmassá kell tenni </a:t>
          </a:r>
          <a:endParaRPr lang="hu-HU" sz="1800" b="1" kern="1200" dirty="0"/>
        </a:p>
      </dsp:txBody>
      <dsp:txXfrm>
        <a:off x="640472" y="334631"/>
        <a:ext cx="10295905" cy="1080560"/>
      </dsp:txXfrm>
    </dsp:sp>
    <dsp:sp modelId="{DA1ABD0D-D950-43EE-8111-152C8D88BE8E}">
      <dsp:nvSpPr>
        <dsp:cNvPr id="0" name=""/>
        <dsp:cNvSpPr/>
      </dsp:nvSpPr>
      <dsp:spPr>
        <a:xfrm>
          <a:off x="93510" y="327949"/>
          <a:ext cx="1093923" cy="10939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1A76E2-A2BE-4ECD-82DE-EF1F4718E06A}">
      <dsp:nvSpPr>
        <dsp:cNvPr id="0" name=""/>
        <dsp:cNvSpPr/>
      </dsp:nvSpPr>
      <dsp:spPr>
        <a:xfrm>
          <a:off x="1142209" y="1647567"/>
          <a:ext cx="9794168" cy="1080560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464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x-none" sz="1800" b="1" kern="1200" dirty="0"/>
            <a:t>„A BETEGSÉGTEHER MÉRSÉKLÉSE” </a:t>
          </a:r>
          <a:endParaRPr lang="hu-HU" sz="1800" b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x-none" sz="1800" b="1" kern="1200" dirty="0"/>
            <a:t>Törekedni kell a fő egészségproblémák leküzdésére, a betegségek megelőzésére </a:t>
          </a:r>
          <a:endParaRPr lang="hu-HU" sz="1800" b="1" kern="1200" dirty="0"/>
        </a:p>
      </dsp:txBody>
      <dsp:txXfrm>
        <a:off x="1142209" y="1647567"/>
        <a:ext cx="9794168" cy="1080560"/>
      </dsp:txXfrm>
    </dsp:sp>
    <dsp:sp modelId="{5B30F7AD-7D58-4B2E-8F3C-9AFC53EE76D9}">
      <dsp:nvSpPr>
        <dsp:cNvPr id="0" name=""/>
        <dsp:cNvSpPr/>
      </dsp:nvSpPr>
      <dsp:spPr>
        <a:xfrm>
          <a:off x="595248" y="1640885"/>
          <a:ext cx="1093923" cy="10939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62780F-67D3-4EB5-A40D-A5326D6CE51E}">
      <dsp:nvSpPr>
        <dsp:cNvPr id="0" name=""/>
        <dsp:cNvSpPr/>
      </dsp:nvSpPr>
      <dsp:spPr>
        <a:xfrm>
          <a:off x="1142209" y="2905750"/>
          <a:ext cx="9794168" cy="1190066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464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x-none" sz="1800" b="1" kern="1200" dirty="0"/>
            <a:t>„EGÉSZSÉGET TÁMOGATÓ KÖRNYEZET KIALAKÍTÁSA ÉS A KÖZÖSSÉGI ORIENTÁCIÓJÚ ELLÁTÓRENDSZEREK FEJLESZTÉSE”</a:t>
          </a:r>
          <a:r>
            <a:rPr lang="hu-HU" sz="1800" b="1" kern="1200" dirty="0"/>
            <a:t>   </a:t>
          </a:r>
          <a:r>
            <a:rPr lang="x-none" sz="1800" b="1" kern="1200" dirty="0"/>
            <a:t>Meg kell erősíteni a közösségi orientációjú egészségügyi ellátórendszereket, a vészhelyzetekre való felkészültséget, segíteni kell a problémák megfelelő kezelésére kész közösségek és támogató környezet létrejöttét  </a:t>
          </a:r>
          <a:endParaRPr lang="hu-HU" sz="1800" b="1" kern="1200" dirty="0"/>
        </a:p>
      </dsp:txBody>
      <dsp:txXfrm>
        <a:off x="1142209" y="2905750"/>
        <a:ext cx="9794168" cy="1190066"/>
      </dsp:txXfrm>
    </dsp:sp>
    <dsp:sp modelId="{464485A0-C32C-45AF-8947-F2028749AF59}">
      <dsp:nvSpPr>
        <dsp:cNvPr id="0" name=""/>
        <dsp:cNvSpPr/>
      </dsp:nvSpPr>
      <dsp:spPr>
        <a:xfrm>
          <a:off x="595248" y="2953822"/>
          <a:ext cx="1093923" cy="10939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F05A60-2DFE-4F39-9AFA-43FF85C92963}">
      <dsp:nvSpPr>
        <dsp:cNvPr id="0" name=""/>
        <dsp:cNvSpPr/>
      </dsp:nvSpPr>
      <dsp:spPr>
        <a:xfrm>
          <a:off x="640472" y="4273440"/>
          <a:ext cx="10295905" cy="1080560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464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x-none" sz="1800" b="1" kern="1200" dirty="0"/>
            <a:t>A népegészségügyi szolgáltatásokat, az egészségi állapot és az azt befolyásoló tényezők MONITORING RENDSZERét fejleszteni, s az egészséghatás-vizsgálatokat intézményesíteni kell</a:t>
          </a:r>
          <a:endParaRPr lang="hu-HU" sz="1800" b="1" kern="1200" dirty="0"/>
        </a:p>
      </dsp:txBody>
      <dsp:txXfrm>
        <a:off x="640472" y="4273440"/>
        <a:ext cx="10295905" cy="1080560"/>
      </dsp:txXfrm>
    </dsp:sp>
    <dsp:sp modelId="{0726ABEC-BE1C-4061-B47F-071731E9F347}">
      <dsp:nvSpPr>
        <dsp:cNvPr id="0" name=""/>
        <dsp:cNvSpPr/>
      </dsp:nvSpPr>
      <dsp:spPr>
        <a:xfrm>
          <a:off x="93510" y="4266758"/>
          <a:ext cx="1093923" cy="10939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7DD978-119F-4CF2-9276-C0B162770C06}">
      <dsp:nvSpPr>
        <dsp:cNvPr id="0" name=""/>
        <dsp:cNvSpPr/>
      </dsp:nvSpPr>
      <dsp:spPr>
        <a:xfrm>
          <a:off x="432400" y="0"/>
          <a:ext cx="8064190" cy="5059884"/>
        </a:xfrm>
        <a:prstGeom prst="diamond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F8F0AA-CF0C-45DD-8E21-C72930C1414D}">
      <dsp:nvSpPr>
        <dsp:cNvPr id="0" name=""/>
        <dsp:cNvSpPr/>
      </dsp:nvSpPr>
      <dsp:spPr>
        <a:xfrm>
          <a:off x="1027175" y="489687"/>
          <a:ext cx="3398136" cy="197335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latin typeface="+mn-lt"/>
              <a:cs typeface="Times New Roman" panose="02020603050405020304" pitchFamily="18" charset="0"/>
            </a:rPr>
            <a:t>Országos lefedettséget biztosító egészség-monitoring rendszer</a:t>
          </a:r>
          <a:endParaRPr lang="hu-HU" sz="2200" kern="1200" dirty="0">
            <a:latin typeface="+mn-lt"/>
          </a:endParaRPr>
        </a:p>
      </dsp:txBody>
      <dsp:txXfrm>
        <a:off x="1123506" y="586018"/>
        <a:ext cx="3205474" cy="1780692"/>
      </dsp:txXfrm>
    </dsp:sp>
    <dsp:sp modelId="{2F6CD09E-B51C-42D9-99FE-4E78EB98317A}">
      <dsp:nvSpPr>
        <dsp:cNvPr id="0" name=""/>
        <dsp:cNvSpPr/>
      </dsp:nvSpPr>
      <dsp:spPr>
        <a:xfrm>
          <a:off x="4560640" y="462672"/>
          <a:ext cx="3518215" cy="1973354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latin typeface="+mn-lt"/>
              <a:cs typeface="Times New Roman" panose="02020603050405020304" pitchFamily="18" charset="0"/>
            </a:rPr>
            <a:t>Daganatszűrések fejlesztése</a:t>
          </a:r>
        </a:p>
      </dsp:txBody>
      <dsp:txXfrm>
        <a:off x="4656971" y="559003"/>
        <a:ext cx="3325553" cy="1780692"/>
      </dsp:txXfrm>
    </dsp:sp>
    <dsp:sp modelId="{33B20155-65EA-411C-844C-0C53460FE0D6}">
      <dsp:nvSpPr>
        <dsp:cNvPr id="0" name=""/>
        <dsp:cNvSpPr/>
      </dsp:nvSpPr>
      <dsp:spPr>
        <a:xfrm>
          <a:off x="1027175" y="2614838"/>
          <a:ext cx="3398136" cy="1973354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latin typeface="+mn-lt"/>
              <a:cs typeface="Times New Roman" panose="02020603050405020304" pitchFamily="18" charset="0"/>
            </a:rPr>
            <a:t>Az alapellátás népegészségügyi szolgáltatásainak erősítése az </a:t>
          </a:r>
          <a:r>
            <a:rPr lang="hu-HU" sz="2200" b="1" kern="1200" dirty="0" err="1">
              <a:latin typeface="+mn-lt"/>
              <a:cs typeface="Times New Roman" panose="02020603050405020304" pitchFamily="18" charset="0"/>
            </a:rPr>
            <a:t>EFI-kkel</a:t>
          </a:r>
          <a:r>
            <a:rPr lang="hu-HU" sz="2200" b="1" kern="1200" dirty="0">
              <a:latin typeface="+mn-lt"/>
              <a:cs typeface="Times New Roman" panose="02020603050405020304" pitchFamily="18" charset="0"/>
            </a:rPr>
            <a:t> együttműködésben</a:t>
          </a:r>
          <a:endParaRPr lang="hu-HU" sz="2200" kern="1200" dirty="0">
            <a:latin typeface="+mn-lt"/>
          </a:endParaRPr>
        </a:p>
      </dsp:txBody>
      <dsp:txXfrm>
        <a:off x="1123506" y="2711169"/>
        <a:ext cx="3205474" cy="1780692"/>
      </dsp:txXfrm>
    </dsp:sp>
    <dsp:sp modelId="{25681E77-7E28-4C1D-BC5A-B02861D6E456}">
      <dsp:nvSpPr>
        <dsp:cNvPr id="0" name=""/>
        <dsp:cNvSpPr/>
      </dsp:nvSpPr>
      <dsp:spPr>
        <a:xfrm>
          <a:off x="4560640" y="2587823"/>
          <a:ext cx="3518215" cy="1973354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latin typeface="+mn-lt"/>
              <a:cs typeface="Times New Roman" panose="02020603050405020304" pitchFamily="18" charset="0"/>
            </a:rPr>
            <a:t>Komplex egészségfejlesztés a köznevelési intézményekben + egészségfejlesztés tantárgy beépítése a pedagógusképzésbe</a:t>
          </a:r>
          <a:endParaRPr lang="hu-HU" sz="2200" b="1" kern="1200" dirty="0">
            <a:latin typeface="+mn-lt"/>
          </a:endParaRPr>
        </a:p>
      </dsp:txBody>
      <dsp:txXfrm>
        <a:off x="4656971" y="2684154"/>
        <a:ext cx="3325553" cy="17806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2C991-8B3D-4226-A524-BB682708D428}">
      <dsp:nvSpPr>
        <dsp:cNvPr id="0" name=""/>
        <dsp:cNvSpPr/>
      </dsp:nvSpPr>
      <dsp:spPr>
        <a:xfrm>
          <a:off x="-5616823" y="-859991"/>
          <a:ext cx="6688535" cy="6688535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BBCB3-2160-4F01-ACCB-90DF3D6845D9}">
      <dsp:nvSpPr>
        <dsp:cNvPr id="0" name=""/>
        <dsp:cNvSpPr/>
      </dsp:nvSpPr>
      <dsp:spPr>
        <a:xfrm>
          <a:off x="689635" y="496855"/>
          <a:ext cx="10062219" cy="99371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875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>
              <a:latin typeface="+mn-lt"/>
            </a:rPr>
            <a:t>Fejlesztés iránya</a:t>
          </a:r>
          <a:r>
            <a:rPr lang="hu-HU" sz="2400" kern="1200">
              <a:latin typeface="+mn-lt"/>
            </a:rPr>
            <a:t>: keretszabályozás kialakítása, amely magába foglalja és rendszer szinten szabályozza a magyar szűrési rendszer valamennyi releváns elemét</a:t>
          </a:r>
          <a:endParaRPr lang="hu-HU" sz="2400" kern="1200" dirty="0">
            <a:latin typeface="+mn-lt"/>
          </a:endParaRPr>
        </a:p>
      </dsp:txBody>
      <dsp:txXfrm>
        <a:off x="689635" y="496855"/>
        <a:ext cx="10062219" cy="993710"/>
      </dsp:txXfrm>
    </dsp:sp>
    <dsp:sp modelId="{6049F2AB-C62D-4355-8609-2A451B5FCE95}">
      <dsp:nvSpPr>
        <dsp:cNvPr id="0" name=""/>
        <dsp:cNvSpPr/>
      </dsp:nvSpPr>
      <dsp:spPr>
        <a:xfrm>
          <a:off x="68566" y="372641"/>
          <a:ext cx="1242138" cy="124213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7B2C62-1889-4FCA-A36F-ADC18C0E4C66}">
      <dsp:nvSpPr>
        <dsp:cNvPr id="0" name=""/>
        <dsp:cNvSpPr/>
      </dsp:nvSpPr>
      <dsp:spPr>
        <a:xfrm>
          <a:off x="1050848" y="1987421"/>
          <a:ext cx="9701006" cy="993710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875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>
              <a:latin typeface="+mn-lt"/>
            </a:rPr>
            <a:t>Feltétele</a:t>
          </a:r>
          <a:r>
            <a:rPr lang="hu-HU" sz="2400" kern="1200">
              <a:latin typeface="+mn-lt"/>
            </a:rPr>
            <a:t>: </a:t>
          </a:r>
          <a:r>
            <a:rPr lang="hu-HU" sz="2400" kern="12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új korm</a:t>
          </a:r>
          <a:r>
            <a:rPr lang="hu-HU" sz="2400" kern="120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ány</a:t>
          </a:r>
          <a:r>
            <a:rPr lang="hu-HU" sz="2400" kern="12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rendelet előterjesztés elfogadása</a:t>
          </a:r>
          <a:r>
            <a:rPr lang="hu-HU" sz="2400" kern="1200">
              <a:latin typeface="+mn-lt"/>
            </a:rPr>
            <a:t> </a:t>
          </a:r>
          <a:endParaRPr lang="hu-HU" sz="2400" kern="1200" dirty="0">
            <a:latin typeface="+mn-lt"/>
          </a:endParaRPr>
        </a:p>
      </dsp:txBody>
      <dsp:txXfrm>
        <a:off x="1050848" y="1987421"/>
        <a:ext cx="9701006" cy="993710"/>
      </dsp:txXfrm>
    </dsp:sp>
    <dsp:sp modelId="{3898019F-E9A2-4F6E-AAC0-FB1C48A2221E}">
      <dsp:nvSpPr>
        <dsp:cNvPr id="0" name=""/>
        <dsp:cNvSpPr/>
      </dsp:nvSpPr>
      <dsp:spPr>
        <a:xfrm>
          <a:off x="429779" y="1863207"/>
          <a:ext cx="1242138" cy="124213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D193D-8AFB-4115-8A75-C30D7E777ED2}">
      <dsp:nvSpPr>
        <dsp:cNvPr id="0" name=""/>
        <dsp:cNvSpPr/>
      </dsp:nvSpPr>
      <dsp:spPr>
        <a:xfrm>
          <a:off x="689635" y="3477987"/>
          <a:ext cx="10062219" cy="993710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875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>
              <a:latin typeface="+mn-lt"/>
            </a:rPr>
            <a:t>Várható eredménye</a:t>
          </a:r>
          <a:r>
            <a:rPr lang="hu-HU" sz="2400" kern="1200">
              <a:latin typeface="+mn-lt"/>
            </a:rPr>
            <a:t>: egységes és hozzáférhető szabályozás alakul ki a szakterületen</a:t>
          </a:r>
          <a:endParaRPr lang="hu-HU" sz="2400" kern="1200" dirty="0">
            <a:latin typeface="+mn-lt"/>
          </a:endParaRPr>
        </a:p>
      </dsp:txBody>
      <dsp:txXfrm>
        <a:off x="689635" y="3477987"/>
        <a:ext cx="10062219" cy="993710"/>
      </dsp:txXfrm>
    </dsp:sp>
    <dsp:sp modelId="{26D4ACA7-B09A-4DB5-ABB1-F4E47F344FC8}">
      <dsp:nvSpPr>
        <dsp:cNvPr id="0" name=""/>
        <dsp:cNvSpPr/>
      </dsp:nvSpPr>
      <dsp:spPr>
        <a:xfrm>
          <a:off x="68566" y="3353773"/>
          <a:ext cx="1242138" cy="124213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01C50-A164-4089-B6F1-9EF6040F5628}">
      <dsp:nvSpPr>
        <dsp:cNvPr id="0" name=""/>
        <dsp:cNvSpPr/>
      </dsp:nvSpPr>
      <dsp:spPr>
        <a:xfrm>
          <a:off x="805211" y="0"/>
          <a:ext cx="9125725" cy="4608511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501FAD-CCE9-493A-A727-06713697EB6B}">
      <dsp:nvSpPr>
        <dsp:cNvPr id="0" name=""/>
        <dsp:cNvSpPr/>
      </dsp:nvSpPr>
      <dsp:spPr>
        <a:xfrm>
          <a:off x="517" y="1059966"/>
          <a:ext cx="3220370" cy="248857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i="1" kern="1200" dirty="0"/>
            <a:t>Meghatározás: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tünet- és panaszmentes, magukat egészségesnek vélő személyek egyszeri, vagy időről-időre megismételt vizsgálata, arra alkalmas módszerrel</a:t>
          </a:r>
        </a:p>
      </dsp:txBody>
      <dsp:txXfrm>
        <a:off x="121999" y="1181448"/>
        <a:ext cx="2977406" cy="2245613"/>
      </dsp:txXfrm>
    </dsp:sp>
    <dsp:sp modelId="{9B2FA64A-0598-49F9-8C52-AF02B73FFC59}">
      <dsp:nvSpPr>
        <dsp:cNvPr id="0" name=""/>
        <dsp:cNvSpPr/>
      </dsp:nvSpPr>
      <dsp:spPr>
        <a:xfrm>
          <a:off x="3505543" y="1059966"/>
          <a:ext cx="3220370" cy="2488577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i="1" kern="1200" dirty="0"/>
            <a:t>Cél: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felismerni, kiemelni, mielőbb kezelésbe juttatni</a:t>
          </a:r>
        </a:p>
      </dsp:txBody>
      <dsp:txXfrm>
        <a:off x="3627025" y="1181448"/>
        <a:ext cx="2977406" cy="2245613"/>
      </dsp:txXfrm>
    </dsp:sp>
    <dsp:sp modelId="{A3C0B453-7DC0-49D7-9777-4C4E2E48E506}">
      <dsp:nvSpPr>
        <dsp:cNvPr id="0" name=""/>
        <dsp:cNvSpPr/>
      </dsp:nvSpPr>
      <dsp:spPr>
        <a:xfrm>
          <a:off x="7010568" y="1059966"/>
          <a:ext cx="3725061" cy="2488577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i="1" kern="1200" dirty="0"/>
            <a:t>Várható eredmény: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a legnagyobb betegségterhet jelentő krónikus nem-fertőző betegségekhez kapcsolódó morbiditás és mortalitás csökkenése,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a betegségek korai felismerése, terápiás kiadások csökkenése</a:t>
          </a:r>
        </a:p>
      </dsp:txBody>
      <dsp:txXfrm>
        <a:off x="7132050" y="1181448"/>
        <a:ext cx="3482097" cy="22456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30DB11-885E-437C-8F7B-50D6B02E2D7C}">
      <dsp:nvSpPr>
        <dsp:cNvPr id="0" name=""/>
        <dsp:cNvSpPr/>
      </dsp:nvSpPr>
      <dsp:spPr>
        <a:xfrm>
          <a:off x="-6009244" y="-919511"/>
          <a:ext cx="7153625" cy="7153625"/>
        </a:xfrm>
        <a:prstGeom prst="blockArc">
          <a:avLst>
            <a:gd name="adj1" fmla="val 18900000"/>
            <a:gd name="adj2" fmla="val 2700000"/>
            <a:gd name="adj3" fmla="val 302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888B2-18DA-40C4-85CF-CB3622487BD5}">
      <dsp:nvSpPr>
        <dsp:cNvPr id="0" name=""/>
        <dsp:cNvSpPr/>
      </dsp:nvSpPr>
      <dsp:spPr>
        <a:xfrm>
          <a:off x="598953" y="408586"/>
          <a:ext cx="9191204" cy="81759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969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i="0" kern="1200" dirty="0"/>
            <a:t>Népegészségügyi termékadó (</a:t>
          </a:r>
          <a:r>
            <a:rPr lang="hu-HU" sz="2400" b="1" i="0" kern="1200" dirty="0" err="1"/>
            <a:t>Neta</a:t>
          </a:r>
          <a:r>
            <a:rPr lang="hu-HU" sz="2400" b="1" i="0" kern="1200" dirty="0"/>
            <a:t>) bevezetése, folyamatos fejlesztése</a:t>
          </a:r>
        </a:p>
      </dsp:txBody>
      <dsp:txXfrm>
        <a:off x="598953" y="408586"/>
        <a:ext cx="9191204" cy="817598"/>
      </dsp:txXfrm>
    </dsp:sp>
    <dsp:sp modelId="{1A3DF326-D5C4-4FCC-A7A2-8ECB3AC50766}">
      <dsp:nvSpPr>
        <dsp:cNvPr id="0" name=""/>
        <dsp:cNvSpPr/>
      </dsp:nvSpPr>
      <dsp:spPr>
        <a:xfrm>
          <a:off x="87954" y="306386"/>
          <a:ext cx="1021997" cy="10219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CBD660-5120-4A4A-9BA5-B85B3117775A}">
      <dsp:nvSpPr>
        <dsp:cNvPr id="0" name=""/>
        <dsp:cNvSpPr/>
      </dsp:nvSpPr>
      <dsp:spPr>
        <a:xfrm>
          <a:off x="1067700" y="1635196"/>
          <a:ext cx="8722456" cy="817598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969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i="0" kern="1200"/>
            <a:t>Élelmiszerek transz-zsírsav tartalmának csökkentése, monitorozása</a:t>
          </a:r>
          <a:endParaRPr lang="hu-HU" sz="2400" b="1" i="0" kern="1200" dirty="0"/>
        </a:p>
      </dsp:txBody>
      <dsp:txXfrm>
        <a:off x="1067700" y="1635196"/>
        <a:ext cx="8722456" cy="817598"/>
      </dsp:txXfrm>
    </dsp:sp>
    <dsp:sp modelId="{A93F154F-DC33-4AFC-8C9F-1E7808226E32}">
      <dsp:nvSpPr>
        <dsp:cNvPr id="0" name=""/>
        <dsp:cNvSpPr/>
      </dsp:nvSpPr>
      <dsp:spPr>
        <a:xfrm>
          <a:off x="556701" y="1532996"/>
          <a:ext cx="1021997" cy="10219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DC1FB7-EDD0-4101-9E0D-ACB6E275A3E0}">
      <dsp:nvSpPr>
        <dsp:cNvPr id="0" name=""/>
        <dsp:cNvSpPr/>
      </dsp:nvSpPr>
      <dsp:spPr>
        <a:xfrm>
          <a:off x="1067700" y="2861806"/>
          <a:ext cx="8722456" cy="817598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969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i="0" kern="1200"/>
            <a:t>Közétkeztetés egészségesebbé tétele</a:t>
          </a:r>
          <a:endParaRPr lang="hu-HU" sz="2400" b="1" i="0" kern="1200" dirty="0"/>
        </a:p>
      </dsp:txBody>
      <dsp:txXfrm>
        <a:off x="1067700" y="2861806"/>
        <a:ext cx="8722456" cy="817598"/>
      </dsp:txXfrm>
    </dsp:sp>
    <dsp:sp modelId="{16DE8E46-10FF-4B37-BCA8-78EE308C1B68}">
      <dsp:nvSpPr>
        <dsp:cNvPr id="0" name=""/>
        <dsp:cNvSpPr/>
      </dsp:nvSpPr>
      <dsp:spPr>
        <a:xfrm>
          <a:off x="556701" y="2759607"/>
          <a:ext cx="1021997" cy="10219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E8933-E4BC-431B-AA96-D8EF777AEC47}">
      <dsp:nvSpPr>
        <dsp:cNvPr id="0" name=""/>
        <dsp:cNvSpPr/>
      </dsp:nvSpPr>
      <dsp:spPr>
        <a:xfrm>
          <a:off x="598953" y="4088417"/>
          <a:ext cx="9191204" cy="817598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969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i="0" kern="1200"/>
            <a:t>Iskolai büfék választékának egészségesebbé tétele</a:t>
          </a:r>
          <a:endParaRPr lang="hu-HU" sz="2400" b="1" i="0" kern="1200" dirty="0"/>
        </a:p>
      </dsp:txBody>
      <dsp:txXfrm>
        <a:off x="598953" y="4088417"/>
        <a:ext cx="9191204" cy="817598"/>
      </dsp:txXfrm>
    </dsp:sp>
    <dsp:sp modelId="{F7A56997-482C-4A22-BA41-D633270B955B}">
      <dsp:nvSpPr>
        <dsp:cNvPr id="0" name=""/>
        <dsp:cNvSpPr/>
      </dsp:nvSpPr>
      <dsp:spPr>
        <a:xfrm>
          <a:off x="87954" y="3986217"/>
          <a:ext cx="1021997" cy="10219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7B2C1-CC4B-4C58-9E07-0E61B2898EA6}">
      <dsp:nvSpPr>
        <dsp:cNvPr id="0" name=""/>
        <dsp:cNvSpPr/>
      </dsp:nvSpPr>
      <dsp:spPr>
        <a:xfrm>
          <a:off x="1481166" y="0"/>
          <a:ext cx="1804331" cy="1608179"/>
        </a:xfrm>
        <a:prstGeom prst="trapezoid">
          <a:avLst>
            <a:gd name="adj" fmla="val 5609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b="1" i="1" kern="1200" dirty="0">
            <a:solidFill>
              <a:schemeClr val="bg1"/>
            </a:solidFill>
          </a:endParaRP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i="1" kern="1200" dirty="0">
              <a:solidFill>
                <a:schemeClr val="bg1"/>
              </a:solidFill>
            </a:rPr>
            <a:t>Kiemelt</a:t>
          </a:r>
          <a:br>
            <a:rPr lang="hu-HU" sz="1800" b="1" i="1" kern="1200" dirty="0">
              <a:solidFill>
                <a:schemeClr val="bg1"/>
              </a:solidFill>
            </a:rPr>
          </a:br>
          <a:r>
            <a:rPr lang="hu-HU" sz="1800" b="1" i="1" kern="1200" dirty="0">
              <a:solidFill>
                <a:schemeClr val="bg1"/>
              </a:solidFill>
            </a:rPr>
            <a:t>feladatok</a:t>
          </a:r>
          <a:endParaRPr lang="hu-HU" sz="1800" b="0" i="1" kern="1200" dirty="0">
            <a:solidFill>
              <a:schemeClr val="bg1"/>
            </a:solidFill>
          </a:endParaRPr>
        </a:p>
      </dsp:txBody>
      <dsp:txXfrm>
        <a:off x="1481166" y="0"/>
        <a:ext cx="1804331" cy="1608179"/>
      </dsp:txXfrm>
    </dsp:sp>
    <dsp:sp modelId="{020040DD-976E-4B05-A405-095E36AB4313}">
      <dsp:nvSpPr>
        <dsp:cNvPr id="0" name=""/>
        <dsp:cNvSpPr/>
      </dsp:nvSpPr>
      <dsp:spPr>
        <a:xfrm>
          <a:off x="579000" y="1608179"/>
          <a:ext cx="3608663" cy="1608179"/>
        </a:xfrm>
        <a:prstGeom prst="trapezoid">
          <a:avLst>
            <a:gd name="adj" fmla="val 56099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i="1" kern="1200" dirty="0">
              <a:solidFill>
                <a:schemeClr val="bg1"/>
              </a:solidFill>
            </a:rPr>
            <a:t>Területi csomag: </a:t>
          </a:r>
          <a:br>
            <a:rPr lang="hu-HU" sz="1800" b="1" i="1" kern="1200" dirty="0">
              <a:solidFill>
                <a:schemeClr val="bg1"/>
              </a:solidFill>
            </a:rPr>
          </a:br>
          <a:r>
            <a:rPr lang="hu-HU" sz="1800" kern="1200" dirty="0">
              <a:solidFill>
                <a:schemeClr val="bg1"/>
              </a:solidFill>
            </a:rPr>
            <a:t>területi egészségtervek megvalósításához kapcsolódó szolgáltatások</a:t>
          </a:r>
        </a:p>
      </dsp:txBody>
      <dsp:txXfrm>
        <a:off x="1210517" y="1608179"/>
        <a:ext cx="2345630" cy="1608179"/>
      </dsp:txXfrm>
    </dsp:sp>
    <dsp:sp modelId="{519A2B8C-8A00-4024-900E-23206D7EC869}">
      <dsp:nvSpPr>
        <dsp:cNvPr id="0" name=""/>
        <dsp:cNvSpPr/>
      </dsp:nvSpPr>
      <dsp:spPr>
        <a:xfrm>
          <a:off x="0" y="3216358"/>
          <a:ext cx="4766664" cy="1032113"/>
        </a:xfrm>
        <a:prstGeom prst="trapezoid">
          <a:avLst>
            <a:gd name="adj" fmla="val 56099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i="1" kern="1200" dirty="0">
              <a:solidFill>
                <a:schemeClr val="bg1"/>
              </a:solidFill>
            </a:rPr>
            <a:t>Alapcsomag: </a:t>
          </a:r>
          <a:br>
            <a:rPr lang="hu-HU" sz="1800" b="1" i="1" kern="1200" dirty="0">
              <a:solidFill>
                <a:schemeClr val="bg1"/>
              </a:solidFill>
            </a:rPr>
          </a:br>
          <a:r>
            <a:rPr lang="hu-HU" sz="1800" kern="1200" dirty="0">
              <a:solidFill>
                <a:schemeClr val="bg1"/>
              </a:solidFill>
            </a:rPr>
            <a:t>országosan egységes szolgáltatások</a:t>
          </a:r>
        </a:p>
      </dsp:txBody>
      <dsp:txXfrm>
        <a:off x="834166" y="3216358"/>
        <a:ext cx="3098332" cy="10321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8BE8C3-1A72-4B61-8C2F-6A2153D2787B}">
      <dsp:nvSpPr>
        <dsp:cNvPr id="0" name=""/>
        <dsp:cNvSpPr/>
      </dsp:nvSpPr>
      <dsp:spPr>
        <a:xfrm>
          <a:off x="607235" y="26982"/>
          <a:ext cx="1295163" cy="1295163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/>
            <a:t>PRAXIS</a:t>
          </a:r>
          <a:endParaRPr lang="hu-HU" sz="1600" b="1" kern="1200" dirty="0"/>
        </a:p>
      </dsp:txBody>
      <dsp:txXfrm>
        <a:off x="779923" y="253636"/>
        <a:ext cx="949786" cy="582823"/>
      </dsp:txXfrm>
    </dsp:sp>
    <dsp:sp modelId="{831B6ECA-83A0-4D71-A6D3-F9CA12B2179B}">
      <dsp:nvSpPr>
        <dsp:cNvPr id="0" name=""/>
        <dsp:cNvSpPr/>
      </dsp:nvSpPr>
      <dsp:spPr>
        <a:xfrm>
          <a:off x="1074573" y="836459"/>
          <a:ext cx="1295163" cy="1295163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/>
            <a:t>VÉDŐNŐ</a:t>
          </a:r>
          <a:endParaRPr lang="hu-HU" sz="1600" b="1" kern="1200" dirty="0"/>
        </a:p>
      </dsp:txBody>
      <dsp:txXfrm>
        <a:off x="1470677" y="1171043"/>
        <a:ext cx="777098" cy="712339"/>
      </dsp:txXfrm>
    </dsp:sp>
    <dsp:sp modelId="{8326AD87-7570-4721-949E-E43355BD4D5F}">
      <dsp:nvSpPr>
        <dsp:cNvPr id="0" name=""/>
        <dsp:cNvSpPr/>
      </dsp:nvSpPr>
      <dsp:spPr>
        <a:xfrm>
          <a:off x="139897" y="836459"/>
          <a:ext cx="1295163" cy="1295163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/>
            <a:t>EFI</a:t>
          </a:r>
        </a:p>
      </dsp:txBody>
      <dsp:txXfrm>
        <a:off x="261858" y="1171043"/>
        <a:ext cx="777098" cy="7123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8BE8C3-1A72-4B61-8C2F-6A2153D2787B}">
      <dsp:nvSpPr>
        <dsp:cNvPr id="0" name=""/>
        <dsp:cNvSpPr/>
      </dsp:nvSpPr>
      <dsp:spPr>
        <a:xfrm>
          <a:off x="599489" y="0"/>
          <a:ext cx="1310655" cy="131065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/>
            <a:t>PRAXIS</a:t>
          </a:r>
          <a:endParaRPr lang="hu-HU" sz="1600" b="1" kern="1200" dirty="0"/>
        </a:p>
      </dsp:txBody>
      <dsp:txXfrm>
        <a:off x="774243" y="229364"/>
        <a:ext cx="961147" cy="589795"/>
      </dsp:txXfrm>
    </dsp:sp>
    <dsp:sp modelId="{831B6ECA-83A0-4D71-A6D3-F9CA12B2179B}">
      <dsp:nvSpPr>
        <dsp:cNvPr id="0" name=""/>
        <dsp:cNvSpPr/>
      </dsp:nvSpPr>
      <dsp:spPr>
        <a:xfrm>
          <a:off x="1079639" y="774247"/>
          <a:ext cx="1310655" cy="131065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/>
            <a:t>EFI</a:t>
          </a:r>
        </a:p>
      </dsp:txBody>
      <dsp:txXfrm>
        <a:off x="1480481" y="1112833"/>
        <a:ext cx="786393" cy="720860"/>
      </dsp:txXfrm>
    </dsp:sp>
    <dsp:sp modelId="{8326AD87-7570-4721-949E-E43355BD4D5F}">
      <dsp:nvSpPr>
        <dsp:cNvPr id="0" name=""/>
        <dsp:cNvSpPr/>
      </dsp:nvSpPr>
      <dsp:spPr>
        <a:xfrm>
          <a:off x="112117" y="788691"/>
          <a:ext cx="1310655" cy="131065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/>
            <a:t>VÉDŐNŐ</a:t>
          </a:r>
        </a:p>
      </dsp:txBody>
      <dsp:txXfrm>
        <a:off x="235537" y="1127277"/>
        <a:ext cx="786393" cy="7208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1585AB-6861-43CA-B820-1A0535DD5A9F}">
      <dsp:nvSpPr>
        <dsp:cNvPr id="0" name=""/>
        <dsp:cNvSpPr/>
      </dsp:nvSpPr>
      <dsp:spPr>
        <a:xfrm>
          <a:off x="-6025069" y="-921917"/>
          <a:ext cx="7172424" cy="7172424"/>
        </a:xfrm>
        <a:prstGeom prst="blockArc">
          <a:avLst>
            <a:gd name="adj1" fmla="val 18900000"/>
            <a:gd name="adj2" fmla="val 2700000"/>
            <a:gd name="adj3" fmla="val 301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E5F659-62CA-4659-AC39-4FF7FCE1C838}">
      <dsp:nvSpPr>
        <dsp:cNvPr id="0" name=""/>
        <dsp:cNvSpPr/>
      </dsp:nvSpPr>
      <dsp:spPr>
        <a:xfrm>
          <a:off x="427326" y="180631"/>
          <a:ext cx="9722649" cy="76093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528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cs typeface="Times New Roman" panose="02020603050405020304" pitchFamily="18" charset="0"/>
            </a:rPr>
            <a:t>Egészséges életkezdet és gyermekkor biztosítása (a családok, közösségek támogatása)</a:t>
          </a:r>
          <a:endParaRPr lang="hu-HU" sz="2200" b="1" kern="1200" dirty="0"/>
        </a:p>
      </dsp:txBody>
      <dsp:txXfrm>
        <a:off x="427326" y="180631"/>
        <a:ext cx="9722649" cy="760937"/>
      </dsp:txXfrm>
    </dsp:sp>
    <dsp:sp modelId="{AE5163E3-6768-4B42-AD62-1289A6E3D2BA}">
      <dsp:nvSpPr>
        <dsp:cNvPr id="0" name=""/>
        <dsp:cNvSpPr/>
      </dsp:nvSpPr>
      <dsp:spPr>
        <a:xfrm>
          <a:off x="76705" y="210479"/>
          <a:ext cx="701242" cy="701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50D02B-8C24-4ECB-A72B-996858913170}">
      <dsp:nvSpPr>
        <dsp:cNvPr id="0" name=""/>
        <dsp:cNvSpPr/>
      </dsp:nvSpPr>
      <dsp:spPr>
        <a:xfrm>
          <a:off x="888782" y="1121987"/>
          <a:ext cx="9261194" cy="560993"/>
        </a:xfrm>
        <a:prstGeom prst="rect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528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cs typeface="Times New Roman" panose="02020603050405020304" pitchFamily="18" charset="0"/>
            </a:rPr>
            <a:t>Teljeskörű egészségfejlesztés biztosítása valamennyi színtéren</a:t>
          </a:r>
          <a:endParaRPr lang="hu-HU" sz="2200" b="1" kern="1200" dirty="0"/>
        </a:p>
      </dsp:txBody>
      <dsp:txXfrm>
        <a:off x="888782" y="1121987"/>
        <a:ext cx="9261194" cy="560993"/>
      </dsp:txXfrm>
    </dsp:sp>
    <dsp:sp modelId="{A55B4334-8370-420B-9523-F95FC3F5FEA3}">
      <dsp:nvSpPr>
        <dsp:cNvPr id="0" name=""/>
        <dsp:cNvSpPr/>
      </dsp:nvSpPr>
      <dsp:spPr>
        <a:xfrm>
          <a:off x="538161" y="1051863"/>
          <a:ext cx="701242" cy="701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250053"/>
              <a:satOff val="-3376"/>
              <a:lumOff val="-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9B379F-389D-48C2-9F62-536B823BDE34}">
      <dsp:nvSpPr>
        <dsp:cNvPr id="0" name=""/>
        <dsp:cNvSpPr/>
      </dsp:nvSpPr>
      <dsp:spPr>
        <a:xfrm>
          <a:off x="1099794" y="1963372"/>
          <a:ext cx="9050181" cy="560993"/>
        </a:xfrm>
        <a:prstGeom prst="rect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528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>
              <a:cs typeface="Times New Roman" panose="02020603050405020304" pitchFamily="18" charset="0"/>
            </a:rPr>
            <a:t>Egészséges táplálkozás elterjesztése </a:t>
          </a:r>
          <a:endParaRPr lang="hu-HU" sz="2200" b="1" kern="1200" dirty="0"/>
        </a:p>
      </dsp:txBody>
      <dsp:txXfrm>
        <a:off x="1099794" y="1963372"/>
        <a:ext cx="9050181" cy="560993"/>
      </dsp:txXfrm>
    </dsp:sp>
    <dsp:sp modelId="{5E5679DA-5262-4370-B593-B7FB9144CAF9}">
      <dsp:nvSpPr>
        <dsp:cNvPr id="0" name=""/>
        <dsp:cNvSpPr/>
      </dsp:nvSpPr>
      <dsp:spPr>
        <a:xfrm>
          <a:off x="749173" y="1893248"/>
          <a:ext cx="701242" cy="701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4500106"/>
              <a:satOff val="-6752"/>
              <a:lumOff val="-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739EE8-5B5E-4852-9BE8-0911802728E0}">
      <dsp:nvSpPr>
        <dsp:cNvPr id="0" name=""/>
        <dsp:cNvSpPr/>
      </dsp:nvSpPr>
      <dsp:spPr>
        <a:xfrm>
          <a:off x="1099794" y="2804223"/>
          <a:ext cx="9050181" cy="560993"/>
        </a:xfrm>
        <a:prstGeom prst="rect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528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>
              <a:cs typeface="Times New Roman" panose="02020603050405020304" pitchFamily="18" charset="0"/>
            </a:rPr>
            <a:t>Rendszeres testmozgás előmozdítása</a:t>
          </a:r>
          <a:endParaRPr lang="hu-HU" sz="2200" b="1" kern="1200" dirty="0"/>
        </a:p>
      </dsp:txBody>
      <dsp:txXfrm>
        <a:off x="1099794" y="2804223"/>
        <a:ext cx="9050181" cy="560993"/>
      </dsp:txXfrm>
    </dsp:sp>
    <dsp:sp modelId="{14FCDBD1-B25C-4A33-8305-467B27119D8B}">
      <dsp:nvSpPr>
        <dsp:cNvPr id="0" name=""/>
        <dsp:cNvSpPr/>
      </dsp:nvSpPr>
      <dsp:spPr>
        <a:xfrm>
          <a:off x="749173" y="2734099"/>
          <a:ext cx="701242" cy="701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6750158"/>
              <a:satOff val="-10128"/>
              <a:lumOff val="-1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E097E2-561A-42D6-856D-01F3922A5FD2}">
      <dsp:nvSpPr>
        <dsp:cNvPr id="0" name=""/>
        <dsp:cNvSpPr/>
      </dsp:nvSpPr>
      <dsp:spPr>
        <a:xfrm>
          <a:off x="888782" y="3645608"/>
          <a:ext cx="9261194" cy="560993"/>
        </a:xfrm>
        <a:prstGeom prst="rect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528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cs typeface="Times New Roman" panose="02020603050405020304" pitchFamily="18" charset="0"/>
            </a:rPr>
            <a:t>A mentális egészség megőrzése, fejlesztése, a mentális betegségek megelőzése </a:t>
          </a:r>
          <a:endParaRPr lang="hu-HU" sz="2200" b="1" kern="1200" dirty="0"/>
        </a:p>
      </dsp:txBody>
      <dsp:txXfrm>
        <a:off x="888782" y="3645608"/>
        <a:ext cx="9261194" cy="560993"/>
      </dsp:txXfrm>
    </dsp:sp>
    <dsp:sp modelId="{8363EF28-B12B-48FD-AFC3-D2BCAD595F01}">
      <dsp:nvSpPr>
        <dsp:cNvPr id="0" name=""/>
        <dsp:cNvSpPr/>
      </dsp:nvSpPr>
      <dsp:spPr>
        <a:xfrm>
          <a:off x="538161" y="3575483"/>
          <a:ext cx="701242" cy="701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9000211"/>
              <a:satOff val="-13504"/>
              <a:lumOff val="-2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74B5CF-7D68-40D1-8F08-C94F6ACB3313}">
      <dsp:nvSpPr>
        <dsp:cNvPr id="0" name=""/>
        <dsp:cNvSpPr/>
      </dsp:nvSpPr>
      <dsp:spPr>
        <a:xfrm>
          <a:off x="427326" y="4486992"/>
          <a:ext cx="9722649" cy="560993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528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>
              <a:cs typeface="Times New Roman" panose="02020603050405020304" pitchFamily="18" charset="0"/>
            </a:rPr>
            <a:t>A függőségek megelőzése és visszaszorítása</a:t>
          </a:r>
          <a:endParaRPr lang="hu-HU" sz="2200" b="1" kern="1200" dirty="0">
            <a:cs typeface="Times New Roman" panose="02020603050405020304" pitchFamily="18" charset="0"/>
          </a:endParaRPr>
        </a:p>
      </dsp:txBody>
      <dsp:txXfrm>
        <a:off x="427326" y="4486992"/>
        <a:ext cx="9722649" cy="560993"/>
      </dsp:txXfrm>
    </dsp:sp>
    <dsp:sp modelId="{6D1518CB-74C0-4EA0-89E6-6A9B2E58AD8C}">
      <dsp:nvSpPr>
        <dsp:cNvPr id="0" name=""/>
        <dsp:cNvSpPr/>
      </dsp:nvSpPr>
      <dsp:spPr>
        <a:xfrm>
          <a:off x="76705" y="4416868"/>
          <a:ext cx="701242" cy="701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7F2D7E-DDA5-461F-9EE3-31B6AE84C415}">
      <dsp:nvSpPr>
        <dsp:cNvPr id="0" name=""/>
        <dsp:cNvSpPr/>
      </dsp:nvSpPr>
      <dsp:spPr>
        <a:xfrm>
          <a:off x="810089" y="0"/>
          <a:ext cx="9181020" cy="5314602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527E6-B3D4-4992-900B-044B77348A1C}">
      <dsp:nvSpPr>
        <dsp:cNvPr id="0" name=""/>
        <dsp:cNvSpPr/>
      </dsp:nvSpPr>
      <dsp:spPr>
        <a:xfrm>
          <a:off x="3543" y="1512163"/>
          <a:ext cx="3297418" cy="22902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cs typeface="Times New Roman" panose="02020603050405020304" pitchFamily="18" charset="0"/>
            </a:rPr>
            <a:t>Kedvező népegészségügyi mutatókkal rendelkező országok népegészségügyi tevékenységüket stratégiák mentén, konkrét népegészségügyi programok akciósításával valósítják meg </a:t>
          </a:r>
          <a:endParaRPr lang="hu-HU" sz="2000" b="1" kern="1200" dirty="0"/>
        </a:p>
      </dsp:txBody>
      <dsp:txXfrm>
        <a:off x="115345" y="1623965"/>
        <a:ext cx="3073814" cy="2066670"/>
      </dsp:txXfrm>
    </dsp:sp>
    <dsp:sp modelId="{7F1217D0-C9BD-48A7-BFFE-5821F24BC7BF}">
      <dsp:nvSpPr>
        <dsp:cNvPr id="0" name=""/>
        <dsp:cNvSpPr/>
      </dsp:nvSpPr>
      <dsp:spPr>
        <a:xfrm>
          <a:off x="3751890" y="1512163"/>
          <a:ext cx="3297418" cy="2290274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cs typeface="Times New Roman" panose="02020603050405020304" pitchFamily="18" charset="0"/>
            </a:rPr>
            <a:t>Ennek feltétele, hogy a problémák rendre azonosításra kerülnek</a:t>
          </a:r>
          <a:endParaRPr lang="hu-HU" sz="2000" b="1" kern="1200" dirty="0"/>
        </a:p>
      </dsp:txBody>
      <dsp:txXfrm>
        <a:off x="3863692" y="1623965"/>
        <a:ext cx="3073814" cy="2066670"/>
      </dsp:txXfrm>
    </dsp:sp>
    <dsp:sp modelId="{ACEE4164-1C63-4429-9352-191FDDB94250}">
      <dsp:nvSpPr>
        <dsp:cNvPr id="0" name=""/>
        <dsp:cNvSpPr/>
      </dsp:nvSpPr>
      <dsp:spPr>
        <a:xfrm>
          <a:off x="7500238" y="1512163"/>
          <a:ext cx="3297418" cy="2290274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cs typeface="Times New Roman" panose="02020603050405020304" pitchFamily="18" charset="0"/>
            </a:rPr>
            <a:t>Magyarország Kormánya elkötelezett a lakosság egészségben töltött életéveinek növelése iránt</a:t>
          </a:r>
          <a:endParaRPr lang="hu-HU" sz="2000" b="1" kern="1200" dirty="0"/>
        </a:p>
      </dsp:txBody>
      <dsp:txXfrm>
        <a:off x="7612040" y="1623965"/>
        <a:ext cx="3073814" cy="2066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B4834A-7D07-4872-9964-F1E379E12135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CBB841-2B94-49B3-8EA2-E2EC8C87566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62308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C7330-7B23-463D-8624-81E4AC466415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AC28C-8F30-44BB-BC10-A5FC6C6951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75027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1358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hu-HU" b="1" dirty="0">
                <a:solidFill>
                  <a:srgbClr val="008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Dohányzás</a:t>
            </a:r>
          </a:p>
          <a:p>
            <a:pPr algn="just"/>
            <a:endParaRPr lang="hu-HU" b="1" dirty="0">
              <a:solidFill>
                <a:srgbClr val="008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hu-HU" b="1" dirty="0">
                <a:solidFill>
                  <a:srgbClr val="008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Pozitív tendenciák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Az elmúlt 15 évben a felnőtt lakosság tekintetében a </a:t>
            </a:r>
            <a:r>
              <a:rPr lang="hu-H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naponta dohányzók aránya </a:t>
            </a:r>
            <a:r>
              <a:rPr lang="hu-H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középkorú férfiak esetében </a:t>
            </a:r>
            <a:r>
              <a:rPr lang="hu-H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csökkenő tendenciát </a:t>
            </a:r>
            <a:r>
              <a:rPr lang="hu-H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mutat.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2009-ben, 2014-ben és 2019-ben elvégzett Európai Lakossági Egészségfelmérés (ELEF) hazai eredményei alapján a </a:t>
            </a:r>
            <a:r>
              <a:rPr lang="hu-H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jelenleg dohányzók aránya közel 4%-kal csökkent </a:t>
            </a:r>
            <a:r>
              <a:rPr lang="hu-H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2019-re, 2009-hez képest.*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2009-2019 között </a:t>
            </a:r>
            <a:r>
              <a:rPr lang="hu-H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az otthoni, otthonon kívüli zárt terekben és a munkahelyeken több, mint felére csökkent </a:t>
            </a:r>
            <a:r>
              <a:rPr lang="hu-H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hazai lakosság passzív dohányzásnak való kitettsége 10 év alatt.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hu-H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hu-HU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Negatív tendenciák </a:t>
            </a:r>
            <a:r>
              <a:rPr lang="hu-HU" b="0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(f</a:t>
            </a:r>
            <a:r>
              <a:rPr lang="hu-H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iatalabb korosztályok körében):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Növekedett az </a:t>
            </a:r>
            <a:r>
              <a:rPr lang="hu-H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e-cigaretta használat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Növekedett az </a:t>
            </a:r>
            <a:r>
              <a:rPr lang="hu-H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új típusú dohánytermékek</a:t>
            </a:r>
            <a:r>
              <a:rPr lang="hu-H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(pl. hevített dohánytermék, nikotinos tasak, új e-cigaretta típusok – pl. </a:t>
            </a:r>
            <a:r>
              <a:rPr lang="hu-H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Elf</a:t>
            </a:r>
            <a:r>
              <a:rPr lang="hu-H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Bar) használatának elterjedtsége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Alkoholfogyasztás  </a:t>
            </a:r>
          </a:p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Az alkoholfogyasztás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Magyarországon 2016-ban összesen 8400 halálesetért volt felelős és 187344 elvesztett életévet jelentett, az adatok folyamatosan csökkenő tendenciát jeleznek a 2010 utáni időszak vonatkozásában is. </a:t>
            </a:r>
          </a:p>
          <a:p>
            <a:pPr lvl="0"/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Drogfogyasztás</a:t>
            </a:r>
          </a:p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HBSC kutatás (2017/2018) eredményei alapján 2005-ig változó ütemben és mértékben, de majdnem minden típusú </a:t>
            </a:r>
            <a:r>
              <a:rPr lang="hu-HU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drogfogyasztás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értéke nőtt a 16 éves diákok körében. A korábbi tendencia a 2009/2010-es vizsgálatot követően egyértelműen megfordult: a vizsgált legális szertípusok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életprevalencia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értéke folyamatosan csökkent az azóta eltelt időszakban a 2011-es eredményekhez képest: 13,6%-ról 9,8%-ra csökkent ezek aránya 2018-ra. 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Drog – Fiatal felnőttek – elmúlt évi kábítószer-használat: 4,1%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Drog – Iskoláskorúak – kábítószerek kipróbálása (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életprevalencia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 13,9%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300" b="1" i="0" dirty="0"/>
              <a:t>Viselkedési addikciók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viselkedési függőségek a 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szenvedélybetegségek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külön csoportját alkotják, és ezen esetekben az érintettek nem valamilyen kémiai anyagtól (drog, alkohol stb.) függenek, hanem egy viselkedési mintázattól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(szerencsejáték függőség, 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estedzésfüggőség, internetfüggőség, kóros evészavar, kényszeres vásárlás, stb.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Függőségről vagy problémáról akkor beszélünk, amikor a viselkedés uralni kezdi az egyén életét, és károsítja a saját vagy környezete testi-lelki egységét, állapotát. Ezek a betegségek az önkontroll és az önszabályozás zavaraira vezethetők vissza.</a:t>
            </a:r>
            <a:endParaRPr lang="hu-HU" sz="3300" b="1" i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Sajnos a legtöbb viselkedési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addikció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elterjedtségéről nem állnak rendelkezésre pontos adatok, hiányoznak, illetve folyamatban vannak nagy lakossági mintán végzett vizsgálatok, vagy nagyon eltérő eredmények születnek attól függően, hogy milyen mintán és módszerrel történt a felmérés.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Országos Lakossági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vizsgálat </a:t>
            </a:r>
            <a:r>
              <a:rPr lang="hu-H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Addiktológiai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Problémákról (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OLAAP) 2019-es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eredményei alapján: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Viselkedési </a:t>
            </a:r>
            <a:r>
              <a:rPr lang="hu-H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addikció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megnevezése	 Előfordulása /rizikójának jelenléte a 18-64 éves korosztályban 2019-ben   Előfordulása /rizikójának jelenléte a 18-64 éves korosztályban 2015-ben 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Problémás nethasználat			5,9%								4,5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Mobiltelefon használat és telefontól való függés	16,5%                                               						0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Videojáték függőség 			0,2%								0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Problémás szerencsejáték-használat		9,2%								0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Testedzésfüggőség			0,4%								0,5 (2007-es adat!)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Evési zavarok				7,2%								9,4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Kényszeres vásárlás			1,6%								0,2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Munkafüggőség			5,1%								4,7							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EB45-B2A5-4AD6-B544-62A2B0F681C0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5294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84331-9D5F-4A0A-9B7F-439EF869D385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37598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04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40469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29748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22769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66356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40810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3728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43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6345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0913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3013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1993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2471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3165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AC28C-8F30-44BB-BC10-A5FC6C695127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7502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E0A9-E05B-4FAA-A1E8-58BE1FA96D19}" type="datetime1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25EE-4B70-44F4-AC4C-D19A825588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6151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EB256-3616-4583-9BA5-845E720AFE51}" type="datetime1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25EE-4B70-44F4-AC4C-D19A825588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3610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9575799" y="274642"/>
            <a:ext cx="2971801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60402" y="274642"/>
            <a:ext cx="8712201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A0964-B463-42C4-8840-E73EF3E8B8A1}" type="datetime1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25EE-4B70-44F4-AC4C-D19A825588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1117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01D45-D303-429A-BC86-7EDFD756CD34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43C-E37B-4E1D-902A-146D872B71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9838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01D45-D303-429A-BC86-7EDFD756CD34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43C-E37B-4E1D-902A-146D872B71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2784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247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1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01D45-D303-429A-BC86-7EDFD756CD34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43C-E37B-4E1D-902A-146D872B71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7782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926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89786" y="1600203"/>
            <a:ext cx="53926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01D45-D303-429A-BC86-7EDFD756CD34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43C-E37B-4E1D-902A-146D872B71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0496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694" y="1535113"/>
            <a:ext cx="53887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694" y="2174875"/>
            <a:ext cx="53887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01D45-D303-429A-BC86-7EDFD756CD34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43C-E37B-4E1D-902A-146D872B71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5911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01D45-D303-429A-BC86-7EDFD756CD34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43C-E37B-4E1D-902A-146D872B71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92699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01D45-D303-429A-BC86-7EDFD756CD34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43C-E37B-4E1D-902A-146D872B71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52991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24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7386" y="273053"/>
            <a:ext cx="681501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401124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12" indent="0">
              <a:buNone/>
              <a:defRPr sz="1200"/>
            </a:lvl2pPr>
            <a:lvl3pPr marL="914423" indent="0">
              <a:buNone/>
              <a:defRPr sz="1000"/>
            </a:lvl3pPr>
            <a:lvl4pPr marL="1371634" indent="0">
              <a:buNone/>
              <a:defRPr sz="900"/>
            </a:lvl4pPr>
            <a:lvl5pPr marL="1828846" indent="0">
              <a:buNone/>
              <a:defRPr sz="900"/>
            </a:lvl5pPr>
            <a:lvl6pPr marL="2286057" indent="0">
              <a:buNone/>
              <a:defRPr sz="900"/>
            </a:lvl6pPr>
            <a:lvl7pPr marL="2743269" indent="0">
              <a:buNone/>
              <a:defRPr sz="900"/>
            </a:lvl7pPr>
            <a:lvl8pPr marL="3200480" indent="0">
              <a:buNone/>
              <a:defRPr sz="900"/>
            </a:lvl8pPr>
            <a:lvl9pPr marL="3657691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01D45-D303-429A-BC86-7EDFD756CD34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43C-E37B-4E1D-902A-146D872B71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1490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C78CF-DF96-42E7-8435-4B96DC1F98F6}" type="datetime1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25EE-4B70-44F4-AC4C-D19A825588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05172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554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554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12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554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12" indent="0">
              <a:buNone/>
              <a:defRPr sz="1200"/>
            </a:lvl2pPr>
            <a:lvl3pPr marL="914423" indent="0">
              <a:buNone/>
              <a:defRPr sz="1000"/>
            </a:lvl3pPr>
            <a:lvl4pPr marL="1371634" indent="0">
              <a:buNone/>
              <a:defRPr sz="900"/>
            </a:lvl4pPr>
            <a:lvl5pPr marL="1828846" indent="0">
              <a:buNone/>
              <a:defRPr sz="900"/>
            </a:lvl5pPr>
            <a:lvl6pPr marL="2286057" indent="0">
              <a:buNone/>
              <a:defRPr sz="900"/>
            </a:lvl6pPr>
            <a:lvl7pPr marL="2743269" indent="0">
              <a:buNone/>
              <a:defRPr sz="900"/>
            </a:lvl7pPr>
            <a:lvl8pPr marL="3200480" indent="0">
              <a:buNone/>
              <a:defRPr sz="900"/>
            </a:lvl8pPr>
            <a:lvl9pPr marL="3657691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01D45-D303-429A-BC86-7EDFD756CD34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43C-E37B-4E1D-902A-146D872B71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7920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01D45-D303-429A-BC86-7EDFD756CD34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43C-E37B-4E1D-902A-146D872B71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8276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1" y="274641"/>
            <a:ext cx="8042031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01D45-D303-429A-BC86-7EDFD756CD34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43C-E37B-4E1D-902A-146D872B71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1348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1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1AA23-DF79-446B-99B0-DB822A854830}" type="datetime1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25EE-4B70-44F4-AC4C-D19A825588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8988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60402" y="1600204"/>
            <a:ext cx="5842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705602" y="1600204"/>
            <a:ext cx="5842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3E2CA-0E5B-453B-AC5B-9C88CE41E45A}" type="datetime1">
              <a:rPr lang="hu-HU" smtClean="0"/>
              <a:t>2023. 10. 26.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25EE-4B70-44F4-AC4C-D19A825588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7370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9A8D5-B33A-45FE-A618-548F94483066}" type="datetime1">
              <a:rPr lang="hu-HU" smtClean="0"/>
              <a:t>2023. 10. 26.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25EE-4B70-44F4-AC4C-D19A825588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8487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A388A-BAC4-4AAF-B9A4-FCB41CB2967B}" type="datetime1">
              <a:rPr lang="hu-HU" smtClean="0"/>
              <a:t>2023. 10. 26.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25EE-4B70-44F4-AC4C-D19A825588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0461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7A3A-3CF1-4DE1-A4AF-F614D8201ECC}" type="datetime1">
              <a:rPr lang="hu-HU" smtClean="0"/>
              <a:t>2023. 10. 26.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25EE-4B70-44F4-AC4C-D19A825588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070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0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12" indent="0">
              <a:buNone/>
              <a:defRPr sz="1200"/>
            </a:lvl2pPr>
            <a:lvl3pPr marL="914423" indent="0">
              <a:buNone/>
              <a:defRPr sz="1000"/>
            </a:lvl3pPr>
            <a:lvl4pPr marL="1371634" indent="0">
              <a:buNone/>
              <a:defRPr sz="900"/>
            </a:lvl4pPr>
            <a:lvl5pPr marL="1828846" indent="0">
              <a:buNone/>
              <a:defRPr sz="900"/>
            </a:lvl5pPr>
            <a:lvl6pPr marL="2286057" indent="0">
              <a:buNone/>
              <a:defRPr sz="900"/>
            </a:lvl6pPr>
            <a:lvl7pPr marL="2743269" indent="0">
              <a:buNone/>
              <a:defRPr sz="900"/>
            </a:lvl7pPr>
            <a:lvl8pPr marL="3200480" indent="0">
              <a:buNone/>
              <a:defRPr sz="900"/>
            </a:lvl8pPr>
            <a:lvl9pPr marL="3657691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CB275-0822-442A-8F31-968678A65712}" type="datetime1">
              <a:rPr lang="hu-HU" smtClean="0"/>
              <a:t>2023. 10. 26.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25EE-4B70-44F4-AC4C-D19A825588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3629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12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12" indent="0">
              <a:buNone/>
              <a:defRPr sz="1200"/>
            </a:lvl2pPr>
            <a:lvl3pPr marL="914423" indent="0">
              <a:buNone/>
              <a:defRPr sz="1000"/>
            </a:lvl3pPr>
            <a:lvl4pPr marL="1371634" indent="0">
              <a:buNone/>
              <a:defRPr sz="900"/>
            </a:lvl4pPr>
            <a:lvl5pPr marL="1828846" indent="0">
              <a:buNone/>
              <a:defRPr sz="900"/>
            </a:lvl5pPr>
            <a:lvl6pPr marL="2286057" indent="0">
              <a:buNone/>
              <a:defRPr sz="900"/>
            </a:lvl6pPr>
            <a:lvl7pPr marL="2743269" indent="0">
              <a:buNone/>
              <a:defRPr sz="900"/>
            </a:lvl7pPr>
            <a:lvl8pPr marL="3200480" indent="0">
              <a:buNone/>
              <a:defRPr sz="900"/>
            </a:lvl8pPr>
            <a:lvl9pPr marL="3657691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9ACA-6156-44C0-B318-39B6EC8167A8}" type="datetime1">
              <a:rPr lang="hu-HU" smtClean="0"/>
              <a:t>2023. 10. 26.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25EE-4B70-44F4-AC4C-D19A825588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95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A7326-A1C7-41DC-9E4B-C9E2C576EB0A}" type="datetime1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488881" y="630932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F25EE-4B70-44F4-AC4C-D19A825588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277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23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8" indent="-342908" algn="l" defTabSz="91442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69" indent="-285757" algn="l" defTabSz="91442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01D45-D303-429A-BC86-7EDFD756CD34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6C43C-E37B-4E1D-902A-146D872B71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5872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23" rtl="0" eaLnBrk="1" latinLnBrk="0" hangingPunct="1"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8" indent="-342908" algn="l" defTabSz="91442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69" indent="-285757" algn="l" defTabSz="91442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microsoft.com/office/2007/relationships/hdphoto" Target="../media/hdphoto5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03512" y="5151114"/>
            <a:ext cx="8420100" cy="726158"/>
          </a:xfrm>
        </p:spPr>
        <p:txBody>
          <a:bodyPr>
            <a:normAutofit fontScale="90000"/>
          </a:bodyPr>
          <a:lstStyle/>
          <a:p>
            <a:pPr algn="ctr">
              <a:spcBef>
                <a:spcPts val="1200"/>
              </a:spcBef>
            </a:pPr>
            <a:r>
              <a:rPr lang="hu-HU" sz="2200" dirty="0">
                <a:solidFill>
                  <a:srgbClr val="00246A"/>
                </a:solidFill>
                <a:latin typeface="+mn-lt"/>
              </a:rPr>
              <a:t>BM </a:t>
            </a:r>
            <a:r>
              <a:rPr lang="hu-HU" sz="2200" dirty="0">
                <a:solidFill>
                  <a:srgbClr val="00246A"/>
                </a:solidFill>
                <a:latin typeface="+mn-lt"/>
                <a:cs typeface="Arial" panose="020B0604020202020204" pitchFamily="34" charset="0"/>
              </a:rPr>
              <a:t>Egészségügyért Felelős Államtitkárság</a:t>
            </a:r>
            <a:br>
              <a:rPr lang="hu-HU" sz="2200" dirty="0">
                <a:solidFill>
                  <a:srgbClr val="00246A"/>
                </a:solidFill>
                <a:latin typeface="+mn-lt"/>
                <a:cs typeface="Arial" panose="020B0604020202020204" pitchFamily="34" charset="0"/>
              </a:rPr>
            </a:br>
            <a:r>
              <a:rPr lang="hu-HU" sz="2000" b="0" dirty="0">
                <a:solidFill>
                  <a:srgbClr val="00246A"/>
                </a:solidFill>
                <a:latin typeface="+mn-lt"/>
                <a:cs typeface="Arial" panose="020B0604020202020204" pitchFamily="34" charset="0"/>
              </a:rPr>
              <a:t>Dr. Baticz Orsolya népegészségügyi főosztályvezető</a:t>
            </a:r>
            <a:br>
              <a:rPr lang="hu-HU" sz="2800" dirty="0">
                <a:solidFill>
                  <a:srgbClr val="00246A"/>
                </a:solidFill>
              </a:rPr>
            </a:br>
            <a:endParaRPr lang="hu-HU" sz="2800" dirty="0">
              <a:solidFill>
                <a:srgbClr val="00246A"/>
              </a:solidFill>
            </a:endParaRP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07368" y="764704"/>
            <a:ext cx="10873208" cy="3816424"/>
          </a:xfrm>
        </p:spPr>
        <p:txBody>
          <a:bodyPr>
            <a:noAutofit/>
          </a:bodyPr>
          <a:lstStyle/>
          <a:p>
            <a:pPr algn="ctr"/>
            <a:r>
              <a:rPr lang="hu-HU" sz="4000" b="1" dirty="0">
                <a:solidFill>
                  <a:srgbClr val="00246A"/>
                </a:solidFill>
              </a:rPr>
              <a:t>EGÉSZSÉGTUDATOSSÁG, BETEGSÉGMEGELŐZÉS HANGSÚLYAI AZ EGÉSZSÉGÜGYI ÁTALAKÍTÁS TÜKRÉBEN</a:t>
            </a:r>
            <a:endParaRPr lang="hu-HU" sz="4000" b="1" dirty="0">
              <a:solidFill>
                <a:srgbClr val="00246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ím 1"/>
          <p:cNvSpPr txBox="1">
            <a:spLocks/>
          </p:cNvSpPr>
          <p:nvPr/>
        </p:nvSpPr>
        <p:spPr>
          <a:xfrm>
            <a:off x="911424" y="6237312"/>
            <a:ext cx="9716244" cy="4320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1400" b="0" i="1" dirty="0">
                <a:solidFill>
                  <a:srgbClr val="00246A"/>
                </a:solidFill>
              </a:rPr>
              <a:t>„Tegyük szerethetővé a rákellenes életmódot’” konferencia, Budapest, 2023. október 27-28.</a:t>
            </a:r>
          </a:p>
        </p:txBody>
      </p:sp>
    </p:spTree>
    <p:extLst>
      <p:ext uri="{BB962C8B-B14F-4D97-AF65-F5344CB8AC3E}">
        <p14:creationId xmlns:p14="http://schemas.microsoft.com/office/powerpoint/2010/main" val="2177019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13B910B-0A50-ACD8-D39A-85B24AF79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274638"/>
            <a:ext cx="11175032" cy="1143000"/>
          </a:xfrm>
        </p:spPr>
        <p:txBody>
          <a:bodyPr/>
          <a:lstStyle/>
          <a:p>
            <a:pPr algn="l"/>
            <a:r>
              <a:rPr lang="hu-HU" dirty="0">
                <a:solidFill>
                  <a:srgbClr val="00246A"/>
                </a:solidFill>
              </a:rPr>
              <a:t>HALÁLOZÁS</a:t>
            </a:r>
          </a:p>
        </p:txBody>
      </p:sp>
      <p:sp>
        <p:nvSpPr>
          <p:cNvPr id="4" name="Tartalom helye 5">
            <a:extLst>
              <a:ext uri="{FF2B5EF4-FFF2-40B4-BE49-F238E27FC236}">
                <a16:creationId xmlns:a16="http://schemas.microsoft.com/office/drawing/2014/main" id="{59D16C4F-2DC3-9E9C-5710-B732CDC5C4FF}"/>
              </a:ext>
            </a:extLst>
          </p:cNvPr>
          <p:cNvSpPr txBox="1">
            <a:spLocks/>
          </p:cNvSpPr>
          <p:nvPr/>
        </p:nvSpPr>
        <p:spPr>
          <a:xfrm>
            <a:off x="7392144" y="1349874"/>
            <a:ext cx="3941536" cy="1549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dirty="0">
                <a:latin typeface="+mj-lt"/>
              </a:rPr>
              <a:t>A megfelelő kezeléssel </a:t>
            </a:r>
            <a:r>
              <a:rPr lang="hu-HU" sz="2400" b="1" dirty="0">
                <a:latin typeface="+mj-lt"/>
              </a:rPr>
              <a:t>elkerülhető halálozás esetében a magyar adat már nem a legkedvezőtlenebb!</a:t>
            </a:r>
          </a:p>
        </p:txBody>
      </p:sp>
      <p:pic>
        <p:nvPicPr>
          <p:cNvPr id="5" name="Kép 4" descr="https://ertekvagy.hu/documents/35269/113613/orsz%C3%A1gprofil_megel%C5%91zhet%C5%91+hal%C3%A1lok.png/77b5ee64-5797-77de-b22c-06d40d5e1031?t=1653308920615">
            <a:extLst>
              <a:ext uri="{FF2B5EF4-FFF2-40B4-BE49-F238E27FC236}">
                <a16:creationId xmlns:a16="http://schemas.microsoft.com/office/drawing/2014/main" id="{7B7092B1-F963-A3E2-9546-9F91CCBAB56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417638"/>
            <a:ext cx="6696744" cy="4965247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C4DAA755-B056-7737-EC16-F9316674444D}"/>
              </a:ext>
            </a:extLst>
          </p:cNvPr>
          <p:cNvSpPr txBox="1"/>
          <p:nvPr/>
        </p:nvSpPr>
        <p:spPr>
          <a:xfrm>
            <a:off x="7346688" y="3721099"/>
            <a:ext cx="4032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latin typeface="+mj-lt"/>
              </a:rPr>
              <a:t>A hazai egészségügyi ellátórendszer képes hatásosan teljesíteni a daganatos betegségek diagnosztikájában, terápiájában</a:t>
            </a:r>
          </a:p>
          <a:p>
            <a:endParaRPr lang="hu-HU" sz="2400" dirty="0">
              <a:latin typeface="+mj-lt"/>
            </a:endParaRPr>
          </a:p>
        </p:txBody>
      </p:sp>
      <p:sp>
        <p:nvSpPr>
          <p:cNvPr id="12" name="Szövegdoboz 9">
            <a:extLst>
              <a:ext uri="{FF2B5EF4-FFF2-40B4-BE49-F238E27FC236}">
                <a16:creationId xmlns:a16="http://schemas.microsoft.com/office/drawing/2014/main" id="{461EBFFC-5F5C-61D8-6C3D-A40ED3ADF0C2}"/>
              </a:ext>
            </a:extLst>
          </p:cNvPr>
          <p:cNvSpPr txBox="1"/>
          <p:nvPr/>
        </p:nvSpPr>
        <p:spPr>
          <a:xfrm>
            <a:off x="5239768" y="6322384"/>
            <a:ext cx="60939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u-HU" sz="1200" i="1" dirty="0"/>
              <a:t>Forrás: Magyarország Rákügyi országprofil 2023, OECD </a:t>
            </a:r>
          </a:p>
        </p:txBody>
      </p:sp>
      <p:cxnSp>
        <p:nvCxnSpPr>
          <p:cNvPr id="13" name="Egyenes összekötő nyíllal 12">
            <a:extLst>
              <a:ext uri="{FF2B5EF4-FFF2-40B4-BE49-F238E27FC236}">
                <a16:creationId xmlns:a16="http://schemas.microsoft.com/office/drawing/2014/main" id="{2C8FB519-5B42-CA33-394F-6B9CD54B72AD}"/>
              </a:ext>
            </a:extLst>
          </p:cNvPr>
          <p:cNvCxnSpPr>
            <a:cxnSpLocks/>
          </p:cNvCxnSpPr>
          <p:nvPr/>
        </p:nvCxnSpPr>
        <p:spPr>
          <a:xfrm>
            <a:off x="8976320" y="2899274"/>
            <a:ext cx="0" cy="82182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090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1"/>
          <p:cNvSpPr>
            <a:spLocks noGrp="1"/>
          </p:cNvSpPr>
          <p:nvPr>
            <p:ph type="title"/>
          </p:nvPr>
        </p:nvSpPr>
        <p:spPr>
          <a:xfrm>
            <a:off x="407368" y="260648"/>
            <a:ext cx="9066212" cy="1070992"/>
          </a:xfrm>
        </p:spPr>
        <p:txBody>
          <a:bodyPr>
            <a:normAutofit fontScale="90000"/>
          </a:bodyPr>
          <a:lstStyle/>
          <a:p>
            <a:pPr algn="l"/>
            <a:br>
              <a:rPr lang="hu-HU" b="1" dirty="0">
                <a:solidFill>
                  <a:srgbClr val="00246A"/>
                </a:solidFill>
              </a:rPr>
            </a:br>
            <a:r>
              <a:rPr lang="hu-HU" b="1" dirty="0">
                <a:solidFill>
                  <a:srgbClr val="00246A"/>
                </a:solidFill>
              </a:rPr>
              <a:t>HALÁLOZÁS - </a:t>
            </a:r>
            <a:r>
              <a:rPr lang="hu-HU" sz="2700" dirty="0">
                <a:solidFill>
                  <a:srgbClr val="00246A"/>
                </a:solidFill>
                <a:latin typeface="+mn-lt"/>
                <a:cs typeface="Times New Roman" panose="02020603050405020304" pitchFamily="18" charset="0"/>
              </a:rPr>
              <a:t>elkerülhető halálozás, nemek szerint, megyei bontásban</a:t>
            </a:r>
            <a:br>
              <a:rPr lang="hu-HU" sz="2700" dirty="0">
                <a:solidFill>
                  <a:srgbClr val="00246A"/>
                </a:solidFill>
                <a:latin typeface="+mn-lt"/>
              </a:rPr>
            </a:br>
            <a:endParaRPr lang="hu-HU" sz="2700" dirty="0">
              <a:solidFill>
                <a:srgbClr val="00246A"/>
              </a:solidFill>
              <a:latin typeface="+mn-lt"/>
            </a:endParaRPr>
          </a:p>
        </p:txBody>
      </p:sp>
      <p:pic>
        <p:nvPicPr>
          <p:cNvPr id="12" name="Tartalom helye 5" descr="A képen térkép látható&#10;&#10;Automatikusan generált leírás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07968" y="3212976"/>
            <a:ext cx="4536504" cy="331236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11" name="Tartalom helye 4"/>
          <p:cNvPicPr>
            <a:picLocks noGrp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487488" y="1403648"/>
            <a:ext cx="4680520" cy="324036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33138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7368" y="274638"/>
            <a:ext cx="10146332" cy="1143000"/>
          </a:xfrm>
        </p:spPr>
        <p:txBody>
          <a:bodyPr/>
          <a:lstStyle/>
          <a:p>
            <a:pPr algn="l"/>
            <a:r>
              <a:rPr lang="hu-HU" dirty="0">
                <a:solidFill>
                  <a:srgbClr val="00246A"/>
                </a:solidFill>
              </a:rPr>
              <a:t>HALÁLOZÁS - megelőzhető halálozás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551384" y="1340770"/>
            <a:ext cx="1051316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7" indent="-285757">
              <a:buFont typeface="Wingdings" panose="05000000000000000000" pitchFamily="2" charset="2"/>
              <a:buChar char="§"/>
            </a:pPr>
            <a:r>
              <a:rPr lang="hu-HU" sz="2400" b="1" dirty="0"/>
              <a:t>Ami megfelelő orvosi és nem orvosi egészségügyi eljárásokkal lenne elkerülhető </a:t>
            </a:r>
          </a:p>
          <a:p>
            <a:endParaRPr lang="hu-HU" sz="2400" b="1" dirty="0"/>
          </a:p>
          <a:p>
            <a:pPr marL="285757" indent="-285757">
              <a:buFont typeface="Wingdings" panose="05000000000000000000" pitchFamily="2" charset="2"/>
              <a:buChar char="§"/>
            </a:pPr>
            <a:r>
              <a:rPr lang="hu-HU" sz="2400" b="1" dirty="0"/>
              <a:t>Ide tartozik </a:t>
            </a:r>
          </a:p>
          <a:p>
            <a:pPr marL="742969" lvl="1" indent="-285757">
              <a:buFont typeface="Wingdings" panose="05000000000000000000" pitchFamily="2" charset="2"/>
              <a:buChar char="ü"/>
            </a:pPr>
            <a:r>
              <a:rPr lang="hu-HU" sz="2400" b="1" dirty="0"/>
              <a:t>az egészséges életmód (megfelelő táplálkozás) </a:t>
            </a:r>
          </a:p>
          <a:p>
            <a:pPr marL="742969" lvl="1" indent="-285757">
              <a:buFont typeface="Wingdings" panose="05000000000000000000" pitchFamily="2" charset="2"/>
              <a:buChar char="ü"/>
            </a:pPr>
            <a:r>
              <a:rPr lang="hu-HU" sz="2400" b="1" dirty="0"/>
              <a:t>a rendszeres szűrések</a:t>
            </a:r>
          </a:p>
          <a:p>
            <a:pPr marL="742969" lvl="1" indent="-285757">
              <a:buFont typeface="Wingdings" panose="05000000000000000000" pitchFamily="2" charset="2"/>
              <a:buChar char="ü"/>
            </a:pPr>
            <a:r>
              <a:rPr lang="hu-HU" sz="2400" b="1" dirty="0"/>
              <a:t>a betegségek korai felismerése </a:t>
            </a:r>
          </a:p>
          <a:p>
            <a:pPr marL="742969" lvl="1" indent="-285757">
              <a:buFont typeface="Wingdings" panose="05000000000000000000" pitchFamily="2" charset="2"/>
              <a:buChar char="ü"/>
            </a:pPr>
            <a:r>
              <a:rPr lang="hu-HU" sz="2400" b="1" dirty="0"/>
              <a:t>a szövődmények kialakulásának megelőzése </a:t>
            </a:r>
          </a:p>
          <a:p>
            <a:pPr marL="742969" lvl="1" indent="-285757">
              <a:buFont typeface="Wingdings" panose="05000000000000000000" pitchFamily="2" charset="2"/>
              <a:buChar char="ü"/>
            </a:pPr>
            <a:endParaRPr lang="hu-HU" sz="2400" b="1" dirty="0"/>
          </a:p>
          <a:p>
            <a:pPr marL="285757" lvl="1" indent="-285757">
              <a:buFont typeface="Wingdings" panose="05000000000000000000" pitchFamily="2" charset="2"/>
              <a:buChar char="§"/>
            </a:pPr>
            <a:r>
              <a:rPr lang="hu-HU" sz="2400" b="1" u="sng" dirty="0">
                <a:solidFill>
                  <a:srgbClr val="C00000"/>
                </a:solidFill>
              </a:rPr>
              <a:t>Továbbra is Magyarországon az egyik legmagasabb a megelőzhető halálozási arány az EU-ban</a:t>
            </a:r>
          </a:p>
          <a:p>
            <a:pPr marL="0" lvl="1"/>
            <a:endParaRPr lang="hu-HU" sz="2400" b="1" dirty="0"/>
          </a:p>
          <a:p>
            <a:pPr marL="285757" lvl="1" indent="-285757">
              <a:buFont typeface="Wingdings" panose="05000000000000000000" pitchFamily="2" charset="2"/>
              <a:buChar char="§"/>
            </a:pPr>
            <a:r>
              <a:rPr lang="hu-HU" sz="2400" b="1" dirty="0"/>
              <a:t>2018-ban ‒ az uniós országok között legmagasabb arányban ‒ 100 ezer emberből 326-an haltak megelőzhető okok miatt</a:t>
            </a:r>
          </a:p>
        </p:txBody>
      </p:sp>
    </p:spTree>
    <p:extLst>
      <p:ext uri="{BB962C8B-B14F-4D97-AF65-F5344CB8AC3E}">
        <p14:creationId xmlns:p14="http://schemas.microsoft.com/office/powerpoint/2010/main" val="2418592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7368" y="269061"/>
            <a:ext cx="3348372" cy="1143000"/>
          </a:xfrm>
        </p:spPr>
        <p:txBody>
          <a:bodyPr>
            <a:normAutofit/>
          </a:bodyPr>
          <a:lstStyle/>
          <a:p>
            <a:pPr algn="l"/>
            <a:r>
              <a:rPr lang="hu-HU" dirty="0">
                <a:solidFill>
                  <a:srgbClr val="00246A"/>
                </a:solidFill>
              </a:rPr>
              <a:t>ÉLETMÓD KOCKÁZATOK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07369" y="2132858"/>
            <a:ext cx="10945216" cy="460851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hu-HU" sz="1600" i="1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hu-HU" sz="1600" b="1" dirty="0"/>
              <a:t>Táplálkozás</a:t>
            </a:r>
          </a:p>
          <a:p>
            <a:pPr lvl="1">
              <a:spcBef>
                <a:spcPts val="0"/>
              </a:spcBef>
            </a:pPr>
            <a:r>
              <a:rPr lang="hu-HU" sz="1600" dirty="0"/>
              <a:t>A táplálkozási kockázatok 14 összetevőt tartalmaznak, mint például az alacsony gyümölcs- és zöldség, valamint a magas cukortartalmú italok fogyasztását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hu-HU" sz="1600" b="1" dirty="0"/>
              <a:t>Dohányzás</a:t>
            </a:r>
          </a:p>
          <a:p>
            <a:pPr lvl="1">
              <a:spcBef>
                <a:spcPts val="0"/>
              </a:spcBef>
            </a:pPr>
            <a:r>
              <a:rPr lang="hu-HU" sz="1600" dirty="0"/>
              <a:t>A dohányzási gyakoriságokban és a passzív dohányzásnak való kitettség mértékében a statisztikai adatok (ELEF 2014, 2019) </a:t>
            </a:r>
            <a:r>
              <a:rPr lang="hu-HU" sz="1600" u="sng" dirty="0"/>
              <a:t>kismértékű csökkenést jeleznek</a:t>
            </a:r>
            <a:r>
              <a:rPr lang="hu-HU" sz="1600" dirty="0"/>
              <a:t> a hazai lakosság (felnőttek és ifjúság) körében, DE növekedett az e-cigaretta használat és az új típusú dohánytermékek használata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hu-HU" sz="1600" b="1" dirty="0"/>
              <a:t>Alkoholfogyasztás</a:t>
            </a:r>
          </a:p>
          <a:p>
            <a:pPr lvl="1" algn="just">
              <a:spcBef>
                <a:spcPts val="0"/>
              </a:spcBef>
            </a:pPr>
            <a:r>
              <a:rPr lang="hu-HU" sz="1600" dirty="0"/>
              <a:t>A fogyasztási adatok folyamatosan </a:t>
            </a:r>
            <a:r>
              <a:rPr lang="hu-HU" sz="1600" u="sng" dirty="0"/>
              <a:t>csökkenő tendenciát jeleznek </a:t>
            </a:r>
            <a:r>
              <a:rPr lang="hu-HU" sz="1600" dirty="0"/>
              <a:t>a 2010 utáni időszak vonatkozásában, DE 13%-kal az uniós átlag felett vannak a fogyasztási adatok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hu-HU" sz="1600" b="1" dirty="0"/>
              <a:t>Drogfogyasztás</a:t>
            </a:r>
          </a:p>
          <a:p>
            <a:pPr lvl="1" algn="just">
              <a:spcBef>
                <a:spcPts val="0"/>
              </a:spcBef>
            </a:pPr>
            <a:r>
              <a:rPr lang="hu-HU" sz="1600" dirty="0"/>
              <a:t>Európai viszonylatban Magyarországon a </a:t>
            </a:r>
            <a:r>
              <a:rPr lang="hu-HU" sz="1600" u="sng" dirty="0"/>
              <a:t>legalacsonyabb</a:t>
            </a:r>
            <a:r>
              <a:rPr lang="hu-HU" sz="1600" dirty="0"/>
              <a:t> a közelmúltbeli kábítószer-használat elterjedtsége a 15-34 év közötti korosztályban, a kábítószerek kipróbálása is az EU-s átlag alatt van a fiatalok körében 2011 óta</a:t>
            </a:r>
          </a:p>
          <a:p>
            <a:pPr marL="342908" lvl="1" indent="-342908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hu-HU" sz="1600" b="1" dirty="0"/>
              <a:t>Viselkedési addikciók</a:t>
            </a:r>
          </a:p>
          <a:p>
            <a:pPr lvl="1" algn="just">
              <a:spcBef>
                <a:spcPts val="0"/>
              </a:spcBef>
            </a:pPr>
            <a:r>
              <a:rPr lang="hu-HU" sz="1600" dirty="0"/>
              <a:t>2019. évi kutatási adatok alapján a felnőtt korú lakosság mobiltelefon használati függésének prevalenciája 16,5%, a problémás szerencsejáték-használat 9,2%, az étkezési zavarok 7,2% volt (az adatok </a:t>
            </a:r>
            <a:r>
              <a:rPr lang="hu-HU" sz="1600" u="sng" dirty="0"/>
              <a:t>enyhe növekedést jeleznek </a:t>
            </a:r>
            <a:r>
              <a:rPr lang="hu-HU" sz="1600" dirty="0"/>
              <a:t>a 2015-ös kutatási adatokhoz viszonyítva - az étkezési zavarok kivételével)</a:t>
            </a:r>
          </a:p>
          <a:p>
            <a:pPr lvl="1" algn="just">
              <a:spcBef>
                <a:spcPts val="0"/>
              </a:spcBef>
            </a:pPr>
            <a:endParaRPr lang="hu-HU" sz="1600" dirty="0"/>
          </a:p>
        </p:txBody>
      </p:sp>
      <p:pic>
        <p:nvPicPr>
          <p:cNvPr id="7" name="Kép 6"/>
          <p:cNvPicPr/>
          <p:nvPr/>
        </p:nvPicPr>
        <p:blipFill>
          <a:blip r:embed="rId3"/>
          <a:stretch>
            <a:fillRect/>
          </a:stretch>
        </p:blipFill>
        <p:spPr>
          <a:xfrm>
            <a:off x="4007768" y="269061"/>
            <a:ext cx="5940660" cy="243410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407368" y="1922350"/>
            <a:ext cx="3333753" cy="28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1200" i="1" dirty="0"/>
              <a:t>Forrás: OECD 2021, 2023</a:t>
            </a:r>
            <a:endParaRPr lang="hu-HU" sz="1200" dirty="0"/>
          </a:p>
        </p:txBody>
      </p:sp>
      <p:sp>
        <p:nvSpPr>
          <p:cNvPr id="8" name="Téglalap 7"/>
          <p:cNvSpPr/>
          <p:nvPr/>
        </p:nvSpPr>
        <p:spPr>
          <a:xfrm>
            <a:off x="407368" y="1291297"/>
            <a:ext cx="33483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u-HU" sz="1600" b="1" dirty="0"/>
              <a:t>A halálozás vezető kockázati tényezői Magyarországon (2021, 2023)</a:t>
            </a:r>
          </a:p>
        </p:txBody>
      </p:sp>
    </p:spTree>
    <p:extLst>
      <p:ext uri="{BB962C8B-B14F-4D97-AF65-F5344CB8AC3E}">
        <p14:creationId xmlns:p14="http://schemas.microsoft.com/office/powerpoint/2010/main" val="821358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783632" y="2780928"/>
            <a:ext cx="6273452" cy="1143000"/>
          </a:xfrm>
        </p:spPr>
        <p:txBody>
          <a:bodyPr>
            <a:noAutofit/>
          </a:bodyPr>
          <a:lstStyle/>
          <a:p>
            <a:r>
              <a:rPr lang="hu-HU" sz="4000" dirty="0">
                <a:solidFill>
                  <a:srgbClr val="00246A"/>
                </a:solidFill>
                <a:latin typeface="+mn-lt"/>
                <a:cs typeface="Times New Roman" panose="02020603050405020304" pitchFamily="18" charset="0"/>
              </a:rPr>
              <a:t>CÉLOK, INTÉZKEDÉSEK</a:t>
            </a:r>
            <a:endParaRPr lang="hu-HU" dirty="0">
              <a:solidFill>
                <a:srgbClr val="00246A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212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7368" y="274638"/>
            <a:ext cx="9577064" cy="1143000"/>
          </a:xfrm>
        </p:spPr>
        <p:txBody>
          <a:bodyPr>
            <a:noAutofit/>
          </a:bodyPr>
          <a:lstStyle/>
          <a:p>
            <a:pPr algn="l"/>
            <a:r>
              <a:rPr lang="hu-HU" dirty="0">
                <a:solidFill>
                  <a:srgbClr val="00246A"/>
                </a:solidFill>
                <a:latin typeface="+mn-lt"/>
                <a:cs typeface="Times New Roman" panose="02020603050405020304" pitchFamily="18" charset="0"/>
              </a:rPr>
              <a:t>KAPCSOLÓDÓ ALAPVETŐ NÉPEGÉSZSÉGÜGYI FELADATOK (ANEF)</a:t>
            </a:r>
          </a:p>
        </p:txBody>
      </p:sp>
      <p:pic>
        <p:nvPicPr>
          <p:cNvPr id="4" name="Kép 3"/>
          <p:cNvPicPr/>
          <p:nvPr/>
        </p:nvPicPr>
        <p:blipFill>
          <a:blip r:embed="rId3"/>
          <a:stretch>
            <a:fillRect/>
          </a:stretch>
        </p:blipFill>
        <p:spPr>
          <a:xfrm>
            <a:off x="983432" y="1245424"/>
            <a:ext cx="8928992" cy="5328592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9564966" y="6351132"/>
            <a:ext cx="8515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i="1" dirty="0"/>
              <a:t>Forrás: WHO</a:t>
            </a:r>
          </a:p>
        </p:txBody>
      </p:sp>
    </p:spTree>
    <p:extLst>
      <p:ext uri="{BB962C8B-B14F-4D97-AF65-F5344CB8AC3E}">
        <p14:creationId xmlns:p14="http://schemas.microsoft.com/office/powerpoint/2010/main" val="1353468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7368" y="274638"/>
            <a:ext cx="9073008" cy="1143000"/>
          </a:xfrm>
        </p:spPr>
        <p:txBody>
          <a:bodyPr>
            <a:normAutofit/>
          </a:bodyPr>
          <a:lstStyle/>
          <a:p>
            <a:pPr algn="l"/>
            <a:r>
              <a:rPr lang="hu-HU" dirty="0">
                <a:solidFill>
                  <a:srgbClr val="00246A"/>
                </a:solidFill>
              </a:rPr>
              <a:t>A</a:t>
            </a:r>
            <a:r>
              <a:rPr lang="hu-HU" dirty="0">
                <a:solidFill>
                  <a:srgbClr val="00246A"/>
                </a:solidFill>
                <a:cs typeface="Times New Roman" panose="02020603050405020304" pitchFamily="18" charset="0"/>
              </a:rPr>
              <a:t>Z „EGÉSZSÉG, MINT ÉRTÉK” SZEMLÉLET ERŐSÍTÉSE</a:t>
            </a:r>
            <a:endParaRPr lang="hu-HU" dirty="0">
              <a:solidFill>
                <a:srgbClr val="00246A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064535095"/>
              </p:ext>
            </p:extLst>
          </p:nvPr>
        </p:nvGraphicFramePr>
        <p:xfrm>
          <a:off x="2207570" y="1268760"/>
          <a:ext cx="727280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07801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7721865"/>
              </p:ext>
            </p:extLst>
          </p:nvPr>
        </p:nvGraphicFramePr>
        <p:xfrm>
          <a:off x="551384" y="1412776"/>
          <a:ext cx="10820421" cy="4968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407368" y="260648"/>
            <a:ext cx="9577064" cy="1070992"/>
          </a:xfrm>
        </p:spPr>
        <p:txBody>
          <a:bodyPr/>
          <a:lstStyle/>
          <a:p>
            <a:pPr algn="l"/>
            <a:r>
              <a:rPr lang="hu-HU" dirty="0">
                <a:solidFill>
                  <a:srgbClr val="00246A"/>
                </a:solidFill>
              </a:rPr>
              <a:t>BETEGSÉGMEGELŐZÉS – Szűrési rendszer komplex fejlesztése 1. szakmai és jogi keretrendszer </a:t>
            </a:r>
          </a:p>
        </p:txBody>
      </p:sp>
    </p:spTree>
    <p:extLst>
      <p:ext uri="{BB962C8B-B14F-4D97-AF65-F5344CB8AC3E}">
        <p14:creationId xmlns:p14="http://schemas.microsoft.com/office/powerpoint/2010/main" val="3069401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7239563"/>
              </p:ext>
            </p:extLst>
          </p:nvPr>
        </p:nvGraphicFramePr>
        <p:xfrm>
          <a:off x="616436" y="764704"/>
          <a:ext cx="10736148" cy="4608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ím 1"/>
          <p:cNvSpPr txBox="1">
            <a:spLocks/>
          </p:cNvSpPr>
          <p:nvPr/>
        </p:nvSpPr>
        <p:spPr>
          <a:xfrm>
            <a:off x="407367" y="260648"/>
            <a:ext cx="9656187" cy="10709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dirty="0">
                <a:solidFill>
                  <a:srgbClr val="00246A"/>
                </a:solidFill>
              </a:rPr>
              <a:t>BETEGSÉGMEGELŐZÉS – Szűrési rendszer komplex fejlesztése 2. szűrési rendszer erősítése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616436" y="4437112"/>
            <a:ext cx="105921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u-HU" sz="2000" b="1" u="sng" dirty="0"/>
              <a:t>FELADATOK</a:t>
            </a:r>
          </a:p>
          <a:p>
            <a:pPr marL="285757" indent="-285757">
              <a:buFont typeface="Wingdings" panose="05000000000000000000" pitchFamily="2" charset="2"/>
              <a:buChar char="§"/>
            </a:pPr>
            <a:r>
              <a:rPr lang="hu-HU" sz="2000" b="1" dirty="0"/>
              <a:t>Megjelenési arány javítása, ezen belül:</a:t>
            </a:r>
          </a:p>
          <a:p>
            <a:pPr marL="742969" lvl="1" indent="-285757">
              <a:buFont typeface="Wingdings" panose="05000000000000000000" pitchFamily="2" charset="2"/>
              <a:buChar char="ü"/>
            </a:pPr>
            <a:r>
              <a:rPr lang="hu-HU" sz="2000" b="1" dirty="0"/>
              <a:t>szolgáltatók, lakosság ösztönzése</a:t>
            </a:r>
          </a:p>
          <a:p>
            <a:pPr marL="742969" lvl="1" indent="-285757">
              <a:buFont typeface="Wingdings" panose="05000000000000000000" pitchFamily="2" charset="2"/>
              <a:buChar char="ü"/>
            </a:pPr>
            <a:r>
              <a:rPr lang="hu-HU" sz="2000" b="1" dirty="0"/>
              <a:t>foglalkozás-egészségügy bevonása</a:t>
            </a:r>
          </a:p>
          <a:p>
            <a:pPr marL="285757" indent="-285757">
              <a:buFont typeface="Wingdings" panose="05000000000000000000" pitchFamily="2" charset="2"/>
              <a:buChar char="§"/>
            </a:pPr>
            <a:r>
              <a:rPr lang="hu-HU" sz="2000" b="1" dirty="0"/>
              <a:t>A szűrővizsgálatok szakmai fejlesztése: </a:t>
            </a:r>
          </a:p>
          <a:p>
            <a:pPr marL="742969" lvl="1" indent="-285757">
              <a:buFont typeface="Wingdings" panose="05000000000000000000" pitchFamily="2" charset="2"/>
              <a:buChar char="ü"/>
            </a:pPr>
            <a:r>
              <a:rPr lang="hu-HU" sz="2000" b="1" dirty="0"/>
              <a:t>felnőttkori életkorhoz kötött, alkalomszerű szűrővizsgálatok </a:t>
            </a:r>
          </a:p>
          <a:p>
            <a:pPr marL="742969" lvl="1" indent="-285757">
              <a:buFont typeface="Wingdings" panose="05000000000000000000" pitchFamily="2" charset="2"/>
              <a:buChar char="ü"/>
            </a:pPr>
            <a:r>
              <a:rPr lang="hu-HU" sz="2000" b="1" dirty="0"/>
              <a:t>népegészségügyi célú célzott (szervezett és szelektív) szűrővizsgálatok </a:t>
            </a:r>
          </a:p>
        </p:txBody>
      </p:sp>
    </p:spTree>
    <p:extLst>
      <p:ext uri="{BB962C8B-B14F-4D97-AF65-F5344CB8AC3E}">
        <p14:creationId xmlns:p14="http://schemas.microsoft.com/office/powerpoint/2010/main" val="1358193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407368" y="293747"/>
            <a:ext cx="95153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00246A"/>
                </a:solidFill>
              </a:rPr>
              <a:t>EGÉSZSÉGVÉDELEM, EGÉSZSÉGFEJLESZTÉS – korábbi kormányzati intézkedések</a:t>
            </a:r>
            <a:endParaRPr lang="hu-HU" sz="2400" dirty="0">
              <a:solidFill>
                <a:srgbClr val="00246A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35360" y="1657538"/>
            <a:ext cx="10945216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7" indent="-285757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hu-HU" sz="1900" b="1" i="1" dirty="0"/>
              <a:t>„Egészséges Magyarország 2021-2027” egészségügyi ágazati stratégia</a:t>
            </a:r>
            <a:r>
              <a:rPr lang="hu-HU" sz="1900" dirty="0"/>
              <a:t>, </a:t>
            </a:r>
            <a:r>
              <a:rPr lang="hu-HU" sz="1900" b="1" i="1" dirty="0"/>
              <a:t>Nemzeti Egészségügyi Programok</a:t>
            </a:r>
            <a:r>
              <a:rPr lang="hu-HU" sz="1900" dirty="0"/>
              <a:t>, „</a:t>
            </a:r>
            <a:r>
              <a:rPr lang="hu-HU" sz="1900" b="1" i="1" dirty="0"/>
              <a:t>Nemzeti Népegészségügyi Program 2023-2033”</a:t>
            </a:r>
            <a:r>
              <a:rPr lang="hu-HU" sz="1900" dirty="0"/>
              <a:t> </a:t>
            </a:r>
          </a:p>
          <a:p>
            <a:pPr marL="285757" indent="-285757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hu-HU" sz="1900" dirty="0"/>
              <a:t>2012 óta: </a:t>
            </a:r>
            <a:r>
              <a:rPr lang="hu-HU" sz="1900" b="1" i="1" dirty="0" err="1"/>
              <a:t>TIE-hez</a:t>
            </a:r>
            <a:r>
              <a:rPr lang="hu-HU" sz="1900" dirty="0"/>
              <a:t> kapcsolódó és a függőségek visszaszorítását célzó programok folyamatos hazai megvalósítása (pl. az iskolák infrastruktúrájának, eszközparkjának fejlesztésével, tanuszodák és, tornatermek építésével), </a:t>
            </a:r>
            <a:r>
              <a:rPr lang="hu-HU" sz="1900" b="1" i="1" dirty="0"/>
              <a:t>mindennapos testnevelés bevezetése, Európai Diáksport Napja</a:t>
            </a:r>
            <a:endParaRPr lang="hu-HU" sz="1900" i="1" dirty="0"/>
          </a:p>
          <a:p>
            <a:pPr marL="285757" indent="-285757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hu-HU" sz="1900" dirty="0"/>
              <a:t>Az Agrárminisztérium által koordinált, részben európai uniós finanszírozású </a:t>
            </a:r>
            <a:r>
              <a:rPr lang="hu-HU" sz="1900" b="1" i="1" dirty="0"/>
              <a:t>iskolatej és iskolagyümölcs programok</a:t>
            </a:r>
            <a:endParaRPr lang="hu-HU" sz="1900" dirty="0"/>
          </a:p>
          <a:p>
            <a:pPr marL="285757" indent="-285757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hu-HU" sz="1900" b="1" i="1" dirty="0"/>
              <a:t>Az egészségfejlesztési irodák </a:t>
            </a:r>
            <a:r>
              <a:rPr lang="hu-HU" sz="1900" dirty="0"/>
              <a:t>(EFI) </a:t>
            </a:r>
            <a:r>
              <a:rPr lang="hu-HU" sz="1900" b="1" i="1" dirty="0"/>
              <a:t>hálózata</a:t>
            </a:r>
            <a:r>
              <a:rPr lang="hu-HU" sz="1900" dirty="0"/>
              <a:t> járási szinten lát el hiánypótló tevékenységeket </a:t>
            </a:r>
          </a:p>
          <a:p>
            <a:pPr marL="285757" indent="-285757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hu-HU" sz="1900" b="1" i="1" dirty="0"/>
              <a:t>„Három generációval az egészségért”</a:t>
            </a:r>
            <a:r>
              <a:rPr lang="hu-HU" sz="1900" dirty="0"/>
              <a:t> pályázati felhívás az egészségügyi alapellátás fejlesztésére - a szakellátás, az </a:t>
            </a:r>
            <a:r>
              <a:rPr lang="hu-HU" sz="1900" dirty="0" err="1"/>
              <a:t>EFI-k</a:t>
            </a:r>
            <a:r>
              <a:rPr lang="hu-HU" sz="1900" dirty="0"/>
              <a:t>, a települési önkormányzatok bevonásával, a gyermekek rendszeres fizikai aktivitásának növelése érdekében.</a:t>
            </a:r>
          </a:p>
          <a:p>
            <a:pPr marL="285757" indent="-285757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hu-HU" sz="1900" b="1" i="1" dirty="0"/>
              <a:t>OGYÉI Happy-Hét program: </a:t>
            </a:r>
            <a:r>
              <a:rPr lang="hu-HU" sz="1900" dirty="0"/>
              <a:t>óvodai és iskolai modellprogram az egészséges táplálkozás érdekében</a:t>
            </a:r>
            <a:endParaRPr lang="hu-HU" sz="1900" b="1" i="1" dirty="0"/>
          </a:p>
          <a:p>
            <a:pPr marL="285757" indent="-285757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hu-HU" sz="1900" b="1" i="1" dirty="0"/>
              <a:t>A gyermekek mentális egészségének javítása, a szenvedélybetegségek megelőzése</a:t>
            </a:r>
            <a:r>
              <a:rPr lang="hu-HU" sz="1900" dirty="0"/>
              <a:t> + a pedagógusok támogatása érdekében 2020-tól több program is megvalósításra került („Van kihez fordulnod” program;</a:t>
            </a:r>
            <a:r>
              <a:rPr lang="hu-HU" sz="1900" b="1" dirty="0"/>
              <a:t> </a:t>
            </a:r>
            <a:r>
              <a:rPr lang="hu-HU" sz="1900" dirty="0"/>
              <a:t>gyermekvédelmi intézményrendszerben történő prevenciós szolgáltatások fejlesztése)</a:t>
            </a:r>
          </a:p>
        </p:txBody>
      </p:sp>
    </p:spTree>
    <p:extLst>
      <p:ext uri="{BB962C8B-B14F-4D97-AF65-F5344CB8AC3E}">
        <p14:creationId xmlns:p14="http://schemas.microsoft.com/office/powerpoint/2010/main" val="1802092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783632" y="2780928"/>
            <a:ext cx="6273452" cy="1143000"/>
          </a:xfrm>
        </p:spPr>
        <p:txBody>
          <a:bodyPr>
            <a:noAutofit/>
          </a:bodyPr>
          <a:lstStyle/>
          <a:p>
            <a:r>
              <a:rPr lang="hu-HU" sz="4000" dirty="0">
                <a:solidFill>
                  <a:srgbClr val="00246A"/>
                </a:solidFill>
                <a:latin typeface="+mn-lt"/>
                <a:cs typeface="Times New Roman" panose="02020603050405020304" pitchFamily="18" charset="0"/>
              </a:rPr>
              <a:t>EGY KIS „ELMÉLET”</a:t>
            </a:r>
            <a:endParaRPr lang="hu-HU" dirty="0">
              <a:solidFill>
                <a:srgbClr val="00246A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883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7368" y="274638"/>
            <a:ext cx="8784976" cy="1143000"/>
          </a:xfrm>
        </p:spPr>
        <p:txBody>
          <a:bodyPr>
            <a:normAutofit/>
          </a:bodyPr>
          <a:lstStyle/>
          <a:p>
            <a:pPr algn="l"/>
            <a:r>
              <a:rPr lang="hu-HU" dirty="0">
                <a:solidFill>
                  <a:srgbClr val="00246A"/>
                </a:solidFill>
                <a:latin typeface="+mn-lt"/>
                <a:cs typeface="Times New Roman" pitchFamily="18" charset="0"/>
              </a:rPr>
              <a:t>LEGFONTOSABB TÁPLÁLKOZÁS-EGÉSZSÉGÜGYI INTÉZKEDÉSEK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56133862"/>
              </p:ext>
            </p:extLst>
          </p:nvPr>
        </p:nvGraphicFramePr>
        <p:xfrm>
          <a:off x="911424" y="1268760"/>
          <a:ext cx="9865096" cy="531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0153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7368" y="274638"/>
            <a:ext cx="10074325" cy="1143000"/>
          </a:xfrm>
        </p:spPr>
        <p:txBody>
          <a:bodyPr/>
          <a:lstStyle/>
          <a:p>
            <a:pPr algn="l"/>
            <a:r>
              <a:rPr lang="hu-HU" dirty="0">
                <a:solidFill>
                  <a:srgbClr val="00246A"/>
                </a:solidFill>
              </a:rPr>
              <a:t>EGÉSZSÉGFEJLESZTÉS - egészségfejlesztési irodák jelene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29631" y="1207293"/>
            <a:ext cx="10966970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hu-HU" sz="2400" b="1" dirty="0"/>
              <a:t>EFI-K LÉTREHOZÁSÁNAK ALAPVETŐ CÉLJA:</a:t>
            </a:r>
            <a:endParaRPr lang="hu-HU" sz="2400" dirty="0"/>
          </a:p>
          <a:p>
            <a:pPr marL="271470" lvl="1" indent="-27147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400" dirty="0"/>
              <a:t>a szív-, és érrendszeri betegségek prevenciójának támogatása</a:t>
            </a:r>
          </a:p>
          <a:p>
            <a:pPr marL="271470" lvl="1" indent="-27147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400" dirty="0"/>
              <a:t>a daganatos megbetegedések prevenciójának támogatása</a:t>
            </a:r>
          </a:p>
          <a:p>
            <a:pPr marL="271470" lvl="1" indent="-27147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400" dirty="0"/>
              <a:t>a korai, a megelőzhető- és elkerülhető halálozás csökkentése</a:t>
            </a:r>
          </a:p>
          <a:p>
            <a:pPr marL="271470" lvl="1" indent="-27147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400" dirty="0"/>
              <a:t>az egészséget meghatározó életmód és az egészségmagatartást befolyásoló szokások attitűdök javítása</a:t>
            </a:r>
          </a:p>
          <a:p>
            <a:pPr marL="271470" lvl="1" indent="-27147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400" dirty="0"/>
              <a:t>a  lakosság egészségtudatosságának növelése, edukációs, tájékoztatási és szolgáltatási tevékenységei révén az egészség-egyenlőtlenségek csökkentése</a:t>
            </a:r>
          </a:p>
          <a:p>
            <a:pPr marL="0" indent="0">
              <a:spcBef>
                <a:spcPts val="600"/>
              </a:spcBef>
              <a:buNone/>
            </a:pPr>
            <a:endParaRPr lang="hu-HU" sz="2400" b="1" dirty="0"/>
          </a:p>
          <a:p>
            <a:pPr marL="0" indent="0">
              <a:spcBef>
                <a:spcPts val="600"/>
              </a:spcBef>
              <a:buNone/>
            </a:pPr>
            <a:r>
              <a:rPr lang="hu-HU" sz="2400" b="1" dirty="0"/>
              <a:t>HELYZETKÉP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2400" b="1" dirty="0"/>
              <a:t>2011 óta kiemelt projektek keretében létrehozott és jelenleg működtetett 107 iroda, 79%-ban lelki egészségközpont (LEK) funkcióval a lakosság 58%-át lefedi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2400" b="1" dirty="0"/>
              <a:t>változatos fenntartói struktúra, rendezetlen jogállás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3480" y="2130733"/>
            <a:ext cx="404092" cy="40722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8105"/>
          <a:stretch/>
        </p:blipFill>
        <p:spPr>
          <a:xfrm>
            <a:off x="529630" y="2545847"/>
            <a:ext cx="341418" cy="444028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5451" y="2941946"/>
            <a:ext cx="300721" cy="445022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9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128" y="3396612"/>
            <a:ext cx="362288" cy="536444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447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815" y="4147347"/>
            <a:ext cx="518609" cy="5057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5510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35360" y="239972"/>
            <a:ext cx="10225136" cy="1143000"/>
          </a:xfrm>
        </p:spPr>
        <p:txBody>
          <a:bodyPr/>
          <a:lstStyle/>
          <a:p>
            <a:pPr algn="l"/>
            <a:r>
              <a:rPr lang="hu-HU" dirty="0">
                <a:solidFill>
                  <a:srgbClr val="00246A"/>
                </a:solidFill>
              </a:rPr>
              <a:t>EGÉSZSÉGFEJLESZTÉS - egészségfejlesztési irodák jövője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479376" y="1268760"/>
            <a:ext cx="7560840" cy="5375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75"/>
              </a:spcAft>
            </a:pPr>
            <a:r>
              <a:rPr lang="hu-HU" sz="2400" b="1" dirty="0"/>
              <a:t>FEJLESZTÉSI IRÁNY: </a:t>
            </a:r>
            <a:r>
              <a:rPr lang="hu-HU" sz="2400" b="1" i="1" dirty="0"/>
              <a:t>„országos egészségfejlesztési hálózat”</a:t>
            </a:r>
          </a:p>
          <a:p>
            <a:pPr marL="285757" lvl="1" indent="-285757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2200" b="1" dirty="0" err="1"/>
              <a:t>EFI-k</a:t>
            </a:r>
            <a:r>
              <a:rPr lang="hu-HU" sz="2200" b="1" dirty="0"/>
              <a:t> egységes fenntartásba vétele (OKFŐ)</a:t>
            </a:r>
          </a:p>
          <a:p>
            <a:pPr marL="285757" lvl="1" indent="-285757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2200" b="1" dirty="0"/>
              <a:t>EFI-k jogállásának rendezése: hatósági nyilvántartásba vett egészségügyi (egészségfejlesztési) szolgáltatóvá alakítás</a:t>
            </a:r>
          </a:p>
          <a:p>
            <a:pPr marL="285757" lvl="1" indent="-285757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2200" b="1" dirty="0"/>
              <a:t>100%-os lakossági lefedettség: forrás rendelkezésre állása esetén</a:t>
            </a:r>
          </a:p>
          <a:p>
            <a:pPr marL="285757" lvl="1" indent="-285757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2200" b="1" dirty="0"/>
              <a:t>LEK funkció az alapcsomag része</a:t>
            </a:r>
          </a:p>
          <a:p>
            <a:pPr marL="285757" lvl="1" indent="-285757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2200" b="1" dirty="0"/>
              <a:t>LEK szolgáltatások fókuszai:</a:t>
            </a:r>
          </a:p>
          <a:p>
            <a:pPr marL="742969" lvl="1" indent="-285757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hu-HU" sz="2200" b="1" dirty="0">
                <a:cs typeface="Times New Roman" panose="02020603050405020304" pitchFamily="18" charset="0"/>
              </a:rPr>
              <a:t>destigmatizáció</a:t>
            </a:r>
          </a:p>
          <a:p>
            <a:pPr marL="742969" lvl="1" indent="-285757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hu-HU" sz="2200" b="1" dirty="0">
                <a:cs typeface="Times New Roman" panose="02020603050405020304" pitchFamily="18" charset="0"/>
              </a:rPr>
              <a:t>lelki elsősegély, öngyilkosság megelőzés</a:t>
            </a:r>
          </a:p>
          <a:p>
            <a:pPr marL="742969" lvl="1" indent="-285757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hu-HU" sz="2200" b="1" dirty="0">
                <a:cs typeface="Times New Roman" panose="02020603050405020304" pitchFamily="18" charset="0"/>
              </a:rPr>
              <a:t>stresszkezelés, kiégés megelőzés</a:t>
            </a:r>
          </a:p>
          <a:p>
            <a:pPr marL="742969" lvl="1" indent="-285757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hu-HU" sz="2200" b="1" dirty="0">
                <a:cs typeface="Times New Roman" panose="02020603050405020304" pitchFamily="18" charset="0"/>
              </a:rPr>
              <a:t>depresszió megelőzés</a:t>
            </a:r>
          </a:p>
          <a:p>
            <a:pPr marL="742969" lvl="1" indent="-285757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hu-HU" sz="2200" b="1" dirty="0">
                <a:cs typeface="Times New Roman" panose="02020603050405020304" pitchFamily="18" charset="0"/>
              </a:rPr>
              <a:t>szenvedélybetegség megelőzés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5879976" y="6185447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A szolgáltatási portfólió tervezett felépítése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822432546"/>
              </p:ext>
            </p:extLst>
          </p:nvPr>
        </p:nvGraphicFramePr>
        <p:xfrm>
          <a:off x="6456042" y="1988841"/>
          <a:ext cx="4766665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178198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ekerekített téglalap 33"/>
          <p:cNvSpPr/>
          <p:nvPr/>
        </p:nvSpPr>
        <p:spPr>
          <a:xfrm>
            <a:off x="2375054" y="2101857"/>
            <a:ext cx="7030812" cy="316884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5" name="Ellipszis 34"/>
          <p:cNvSpPr/>
          <p:nvPr/>
        </p:nvSpPr>
        <p:spPr>
          <a:xfrm>
            <a:off x="6889786" y="2914479"/>
            <a:ext cx="2509634" cy="234667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6" name="Lekerekített téglalap 35"/>
          <p:cNvSpPr/>
          <p:nvPr/>
        </p:nvSpPr>
        <p:spPr>
          <a:xfrm>
            <a:off x="4895753" y="2174335"/>
            <a:ext cx="1991591" cy="13052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/>
              <a:t>VÁRMEGYEI IRÁNYÍTÓ / CENTRUM KÓRHÁZ</a:t>
            </a:r>
          </a:p>
        </p:txBody>
      </p:sp>
      <p:sp>
        <p:nvSpPr>
          <p:cNvPr id="37" name="Ellipszis 36"/>
          <p:cNvSpPr/>
          <p:nvPr/>
        </p:nvSpPr>
        <p:spPr>
          <a:xfrm>
            <a:off x="2375054" y="2924019"/>
            <a:ext cx="2509634" cy="234667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aphicFrame>
        <p:nvGraphicFramePr>
          <p:cNvPr id="38" name="Diagram 37"/>
          <p:cNvGraphicFramePr/>
          <p:nvPr>
            <p:extLst>
              <p:ext uri="{D42A27DB-BD31-4B8C-83A1-F6EECF244321}">
                <p14:modId xmlns:p14="http://schemas.microsoft.com/office/powerpoint/2010/main" val="1232790340"/>
              </p:ext>
            </p:extLst>
          </p:nvPr>
        </p:nvGraphicFramePr>
        <p:xfrm>
          <a:off x="2368424" y="2899634"/>
          <a:ext cx="2509634" cy="2158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39" name="Egyenes összekötő nyíllal 38"/>
          <p:cNvCxnSpPr>
            <a:stCxn id="36" idx="1"/>
          </p:cNvCxnSpPr>
          <p:nvPr/>
        </p:nvCxnSpPr>
        <p:spPr>
          <a:xfrm flipH="1">
            <a:off x="3563573" y="2826938"/>
            <a:ext cx="1332178" cy="482505"/>
          </a:xfrm>
          <a:prstGeom prst="straightConnector1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nyíllal 39"/>
          <p:cNvCxnSpPr>
            <a:stCxn id="36" idx="1"/>
          </p:cNvCxnSpPr>
          <p:nvPr/>
        </p:nvCxnSpPr>
        <p:spPr>
          <a:xfrm flipH="1">
            <a:off x="4161532" y="2826936"/>
            <a:ext cx="734221" cy="1437114"/>
          </a:xfrm>
          <a:prstGeom prst="straightConnector1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gyenes összekötő nyíllal 40"/>
          <p:cNvCxnSpPr>
            <a:stCxn id="36" idx="1"/>
          </p:cNvCxnSpPr>
          <p:nvPr/>
        </p:nvCxnSpPr>
        <p:spPr>
          <a:xfrm flipH="1">
            <a:off x="2994317" y="2826938"/>
            <a:ext cx="1901434" cy="1450379"/>
          </a:xfrm>
          <a:prstGeom prst="straightConnector1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1955653064"/>
              </p:ext>
            </p:extLst>
          </p:nvPr>
        </p:nvGraphicFramePr>
        <p:xfrm>
          <a:off x="6896232" y="2924017"/>
          <a:ext cx="2509634" cy="2184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43" name="Egyenes összekötő nyíllal 42"/>
          <p:cNvCxnSpPr>
            <a:stCxn id="36" idx="3"/>
          </p:cNvCxnSpPr>
          <p:nvPr/>
        </p:nvCxnSpPr>
        <p:spPr>
          <a:xfrm>
            <a:off x="6887343" y="2826938"/>
            <a:ext cx="1204039" cy="520377"/>
          </a:xfrm>
          <a:prstGeom prst="straightConnector1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gyenes összekötő nyíllal 43"/>
          <p:cNvCxnSpPr>
            <a:stCxn id="36" idx="3"/>
          </p:cNvCxnSpPr>
          <p:nvPr/>
        </p:nvCxnSpPr>
        <p:spPr>
          <a:xfrm>
            <a:off x="6887342" y="2826936"/>
            <a:ext cx="720826" cy="1430368"/>
          </a:xfrm>
          <a:prstGeom prst="straightConnector1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gyenes összekötő nyíllal 44"/>
          <p:cNvCxnSpPr>
            <a:stCxn id="36" idx="3"/>
          </p:cNvCxnSpPr>
          <p:nvPr/>
        </p:nvCxnSpPr>
        <p:spPr>
          <a:xfrm>
            <a:off x="6887344" y="2826936"/>
            <a:ext cx="1822899" cy="1430368"/>
          </a:xfrm>
          <a:prstGeom prst="straightConnector1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Szövegdoboz 45"/>
          <p:cNvSpPr txBox="1"/>
          <p:nvPr/>
        </p:nvSpPr>
        <p:spPr>
          <a:xfrm>
            <a:off x="2467052" y="2214427"/>
            <a:ext cx="2041268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TERÜLETI EGÉSZSÉGKÖZPONT</a:t>
            </a:r>
          </a:p>
        </p:txBody>
      </p:sp>
      <p:sp>
        <p:nvSpPr>
          <p:cNvPr id="47" name="Szövegdoboz 46"/>
          <p:cNvSpPr txBox="1"/>
          <p:nvPr/>
        </p:nvSpPr>
        <p:spPr>
          <a:xfrm>
            <a:off x="7182067" y="2180607"/>
            <a:ext cx="2104947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hu-HU" dirty="0">
                <a:solidFill>
                  <a:schemeClr val="bg1"/>
                </a:solidFill>
              </a:rPr>
              <a:t>TERÜLETI EGÉSZSÉGKÖZPONT</a:t>
            </a:r>
          </a:p>
        </p:txBody>
      </p:sp>
      <p:sp>
        <p:nvSpPr>
          <p:cNvPr id="48" name="Szövegdoboz 47"/>
          <p:cNvSpPr txBox="1"/>
          <p:nvPr/>
        </p:nvSpPr>
        <p:spPr>
          <a:xfrm>
            <a:off x="8038947" y="1687326"/>
            <a:ext cx="1007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/>
              <a:t>OKFŐ</a:t>
            </a:r>
          </a:p>
        </p:txBody>
      </p:sp>
      <p:sp>
        <p:nvSpPr>
          <p:cNvPr id="50" name="Szabadkézi sokszög 49"/>
          <p:cNvSpPr/>
          <p:nvPr/>
        </p:nvSpPr>
        <p:spPr>
          <a:xfrm flipH="1">
            <a:off x="8163786" y="5284439"/>
            <a:ext cx="747281" cy="727541"/>
          </a:xfrm>
          <a:custGeom>
            <a:avLst/>
            <a:gdLst>
              <a:gd name="connsiteX0" fmla="*/ 0 w 981646"/>
              <a:gd name="connsiteY0" fmla="*/ 490823 h 981646"/>
              <a:gd name="connsiteX1" fmla="*/ 490823 w 981646"/>
              <a:gd name="connsiteY1" fmla="*/ 0 h 981646"/>
              <a:gd name="connsiteX2" fmla="*/ 981646 w 981646"/>
              <a:gd name="connsiteY2" fmla="*/ 490823 h 981646"/>
              <a:gd name="connsiteX3" fmla="*/ 490823 w 981646"/>
              <a:gd name="connsiteY3" fmla="*/ 981646 h 981646"/>
              <a:gd name="connsiteX4" fmla="*/ 0 w 981646"/>
              <a:gd name="connsiteY4" fmla="*/ 490823 h 981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646" h="981646">
                <a:moveTo>
                  <a:pt x="0" y="490823"/>
                </a:moveTo>
                <a:cubicBezTo>
                  <a:pt x="0" y="219749"/>
                  <a:pt x="219749" y="0"/>
                  <a:pt x="490823" y="0"/>
                </a:cubicBezTo>
                <a:cubicBezTo>
                  <a:pt x="761897" y="0"/>
                  <a:pt x="981646" y="219749"/>
                  <a:pt x="981646" y="490823"/>
                </a:cubicBezTo>
                <a:cubicBezTo>
                  <a:pt x="981646" y="761897"/>
                  <a:pt x="761897" y="981646"/>
                  <a:pt x="490823" y="981646"/>
                </a:cubicBezTo>
                <a:cubicBezTo>
                  <a:pt x="219749" y="981646"/>
                  <a:pt x="0" y="761897"/>
                  <a:pt x="0" y="490823"/>
                </a:cubicBez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197782" tIns="158999" rIns="197782" bIns="158999" numCol="1" spcCol="1270" anchor="ctr" anchorCtr="0">
            <a:noAutofit/>
          </a:bodyPr>
          <a:lstStyle/>
          <a:p>
            <a:pPr algn="ctr" defTabSz="53341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700" b="1" dirty="0"/>
              <a:t>PARTNER</a:t>
            </a:r>
          </a:p>
        </p:txBody>
      </p:sp>
      <p:sp>
        <p:nvSpPr>
          <p:cNvPr id="51" name="Szabadkézi sokszög 50"/>
          <p:cNvSpPr/>
          <p:nvPr/>
        </p:nvSpPr>
        <p:spPr>
          <a:xfrm flipH="1">
            <a:off x="9046018" y="5088663"/>
            <a:ext cx="747281" cy="727541"/>
          </a:xfrm>
          <a:custGeom>
            <a:avLst/>
            <a:gdLst>
              <a:gd name="connsiteX0" fmla="*/ 0 w 981646"/>
              <a:gd name="connsiteY0" fmla="*/ 490823 h 981646"/>
              <a:gd name="connsiteX1" fmla="*/ 490823 w 981646"/>
              <a:gd name="connsiteY1" fmla="*/ 0 h 981646"/>
              <a:gd name="connsiteX2" fmla="*/ 981646 w 981646"/>
              <a:gd name="connsiteY2" fmla="*/ 490823 h 981646"/>
              <a:gd name="connsiteX3" fmla="*/ 490823 w 981646"/>
              <a:gd name="connsiteY3" fmla="*/ 981646 h 981646"/>
              <a:gd name="connsiteX4" fmla="*/ 0 w 981646"/>
              <a:gd name="connsiteY4" fmla="*/ 490823 h 981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646" h="981646">
                <a:moveTo>
                  <a:pt x="0" y="490823"/>
                </a:moveTo>
                <a:cubicBezTo>
                  <a:pt x="0" y="219749"/>
                  <a:pt x="219749" y="0"/>
                  <a:pt x="490823" y="0"/>
                </a:cubicBezTo>
                <a:cubicBezTo>
                  <a:pt x="761897" y="0"/>
                  <a:pt x="981646" y="219749"/>
                  <a:pt x="981646" y="490823"/>
                </a:cubicBezTo>
                <a:cubicBezTo>
                  <a:pt x="981646" y="761897"/>
                  <a:pt x="761897" y="981646"/>
                  <a:pt x="490823" y="981646"/>
                </a:cubicBezTo>
                <a:cubicBezTo>
                  <a:pt x="219749" y="981646"/>
                  <a:pt x="0" y="761897"/>
                  <a:pt x="0" y="490823"/>
                </a:cubicBez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197782" tIns="158999" rIns="197782" bIns="158999" numCol="1" spcCol="1270" anchor="ctr" anchorCtr="0">
            <a:noAutofit/>
          </a:bodyPr>
          <a:lstStyle/>
          <a:p>
            <a:pPr algn="ctr" defTabSz="53341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700" b="1" dirty="0"/>
              <a:t>PARTNER</a:t>
            </a:r>
          </a:p>
        </p:txBody>
      </p:sp>
      <p:sp>
        <p:nvSpPr>
          <p:cNvPr id="52" name="Szabadkézi sokszög 51"/>
          <p:cNvSpPr/>
          <p:nvPr/>
        </p:nvSpPr>
        <p:spPr>
          <a:xfrm flipH="1">
            <a:off x="9409278" y="4264052"/>
            <a:ext cx="747281" cy="727541"/>
          </a:xfrm>
          <a:custGeom>
            <a:avLst/>
            <a:gdLst>
              <a:gd name="connsiteX0" fmla="*/ 0 w 981646"/>
              <a:gd name="connsiteY0" fmla="*/ 490823 h 981646"/>
              <a:gd name="connsiteX1" fmla="*/ 490823 w 981646"/>
              <a:gd name="connsiteY1" fmla="*/ 0 h 981646"/>
              <a:gd name="connsiteX2" fmla="*/ 981646 w 981646"/>
              <a:gd name="connsiteY2" fmla="*/ 490823 h 981646"/>
              <a:gd name="connsiteX3" fmla="*/ 490823 w 981646"/>
              <a:gd name="connsiteY3" fmla="*/ 981646 h 981646"/>
              <a:gd name="connsiteX4" fmla="*/ 0 w 981646"/>
              <a:gd name="connsiteY4" fmla="*/ 490823 h 981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646" h="981646">
                <a:moveTo>
                  <a:pt x="0" y="490823"/>
                </a:moveTo>
                <a:cubicBezTo>
                  <a:pt x="0" y="219749"/>
                  <a:pt x="219749" y="0"/>
                  <a:pt x="490823" y="0"/>
                </a:cubicBezTo>
                <a:cubicBezTo>
                  <a:pt x="761897" y="0"/>
                  <a:pt x="981646" y="219749"/>
                  <a:pt x="981646" y="490823"/>
                </a:cubicBezTo>
                <a:cubicBezTo>
                  <a:pt x="981646" y="761897"/>
                  <a:pt x="761897" y="981646"/>
                  <a:pt x="490823" y="981646"/>
                </a:cubicBezTo>
                <a:cubicBezTo>
                  <a:pt x="219749" y="981646"/>
                  <a:pt x="0" y="761897"/>
                  <a:pt x="0" y="490823"/>
                </a:cubicBez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197782" tIns="158999" rIns="197782" bIns="158999" numCol="1" spcCol="1270" anchor="ctr" anchorCtr="0">
            <a:noAutofit/>
          </a:bodyPr>
          <a:lstStyle/>
          <a:p>
            <a:pPr algn="ctr" defTabSz="53341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700" b="1" dirty="0"/>
              <a:t>PARTNER</a:t>
            </a:r>
          </a:p>
        </p:txBody>
      </p:sp>
      <p:cxnSp>
        <p:nvCxnSpPr>
          <p:cNvPr id="53" name="Egyenes összekötő 52"/>
          <p:cNvCxnSpPr>
            <a:endCxn id="50" idx="1"/>
          </p:cNvCxnSpPr>
          <p:nvPr/>
        </p:nvCxnSpPr>
        <p:spPr>
          <a:xfrm flipH="1">
            <a:off x="8537425" y="4485198"/>
            <a:ext cx="172817" cy="799241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gyenes összekötő 53"/>
          <p:cNvCxnSpPr/>
          <p:nvPr/>
        </p:nvCxnSpPr>
        <p:spPr>
          <a:xfrm>
            <a:off x="8750096" y="4501817"/>
            <a:ext cx="468351" cy="634368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gyenes összekötő 54"/>
          <p:cNvCxnSpPr/>
          <p:nvPr/>
        </p:nvCxnSpPr>
        <p:spPr>
          <a:xfrm>
            <a:off x="8710241" y="4501817"/>
            <a:ext cx="702070" cy="150134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Szabadkézi sokszög 56"/>
          <p:cNvSpPr/>
          <p:nvPr/>
        </p:nvSpPr>
        <p:spPr>
          <a:xfrm>
            <a:off x="2876999" y="5277887"/>
            <a:ext cx="747281" cy="727541"/>
          </a:xfrm>
          <a:custGeom>
            <a:avLst/>
            <a:gdLst>
              <a:gd name="connsiteX0" fmla="*/ 0 w 981646"/>
              <a:gd name="connsiteY0" fmla="*/ 490823 h 981646"/>
              <a:gd name="connsiteX1" fmla="*/ 490823 w 981646"/>
              <a:gd name="connsiteY1" fmla="*/ 0 h 981646"/>
              <a:gd name="connsiteX2" fmla="*/ 981646 w 981646"/>
              <a:gd name="connsiteY2" fmla="*/ 490823 h 981646"/>
              <a:gd name="connsiteX3" fmla="*/ 490823 w 981646"/>
              <a:gd name="connsiteY3" fmla="*/ 981646 h 981646"/>
              <a:gd name="connsiteX4" fmla="*/ 0 w 981646"/>
              <a:gd name="connsiteY4" fmla="*/ 490823 h 981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646" h="981646">
                <a:moveTo>
                  <a:pt x="0" y="490823"/>
                </a:moveTo>
                <a:cubicBezTo>
                  <a:pt x="0" y="219749"/>
                  <a:pt x="219749" y="0"/>
                  <a:pt x="490823" y="0"/>
                </a:cubicBezTo>
                <a:cubicBezTo>
                  <a:pt x="761897" y="0"/>
                  <a:pt x="981646" y="219749"/>
                  <a:pt x="981646" y="490823"/>
                </a:cubicBezTo>
                <a:cubicBezTo>
                  <a:pt x="981646" y="761897"/>
                  <a:pt x="761897" y="981646"/>
                  <a:pt x="490823" y="981646"/>
                </a:cubicBezTo>
                <a:cubicBezTo>
                  <a:pt x="219749" y="981646"/>
                  <a:pt x="0" y="761897"/>
                  <a:pt x="0" y="490823"/>
                </a:cubicBez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197782" tIns="158999" rIns="197782" bIns="158999" numCol="1" spcCol="1270" anchor="ctr" anchorCtr="0">
            <a:noAutofit/>
          </a:bodyPr>
          <a:lstStyle/>
          <a:p>
            <a:pPr algn="ctr" defTabSz="53341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700" b="1" dirty="0"/>
              <a:t>PARTNER</a:t>
            </a:r>
          </a:p>
        </p:txBody>
      </p:sp>
      <p:sp>
        <p:nvSpPr>
          <p:cNvPr id="58" name="Szabadkézi sokszög 57"/>
          <p:cNvSpPr/>
          <p:nvPr/>
        </p:nvSpPr>
        <p:spPr>
          <a:xfrm>
            <a:off x="1994767" y="5082111"/>
            <a:ext cx="747281" cy="727541"/>
          </a:xfrm>
          <a:custGeom>
            <a:avLst/>
            <a:gdLst>
              <a:gd name="connsiteX0" fmla="*/ 0 w 981646"/>
              <a:gd name="connsiteY0" fmla="*/ 490823 h 981646"/>
              <a:gd name="connsiteX1" fmla="*/ 490823 w 981646"/>
              <a:gd name="connsiteY1" fmla="*/ 0 h 981646"/>
              <a:gd name="connsiteX2" fmla="*/ 981646 w 981646"/>
              <a:gd name="connsiteY2" fmla="*/ 490823 h 981646"/>
              <a:gd name="connsiteX3" fmla="*/ 490823 w 981646"/>
              <a:gd name="connsiteY3" fmla="*/ 981646 h 981646"/>
              <a:gd name="connsiteX4" fmla="*/ 0 w 981646"/>
              <a:gd name="connsiteY4" fmla="*/ 490823 h 981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646" h="981646">
                <a:moveTo>
                  <a:pt x="0" y="490823"/>
                </a:moveTo>
                <a:cubicBezTo>
                  <a:pt x="0" y="219749"/>
                  <a:pt x="219749" y="0"/>
                  <a:pt x="490823" y="0"/>
                </a:cubicBezTo>
                <a:cubicBezTo>
                  <a:pt x="761897" y="0"/>
                  <a:pt x="981646" y="219749"/>
                  <a:pt x="981646" y="490823"/>
                </a:cubicBezTo>
                <a:cubicBezTo>
                  <a:pt x="981646" y="761897"/>
                  <a:pt x="761897" y="981646"/>
                  <a:pt x="490823" y="981646"/>
                </a:cubicBezTo>
                <a:cubicBezTo>
                  <a:pt x="219749" y="981646"/>
                  <a:pt x="0" y="761897"/>
                  <a:pt x="0" y="490823"/>
                </a:cubicBez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197782" tIns="158999" rIns="197782" bIns="158999" numCol="1" spcCol="1270" anchor="ctr" anchorCtr="0">
            <a:noAutofit/>
          </a:bodyPr>
          <a:lstStyle/>
          <a:p>
            <a:pPr algn="ctr" defTabSz="53341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700" b="1" dirty="0"/>
              <a:t>PARTNER</a:t>
            </a:r>
          </a:p>
        </p:txBody>
      </p:sp>
      <p:sp>
        <p:nvSpPr>
          <p:cNvPr id="59" name="Szabadkézi sokszög 58"/>
          <p:cNvSpPr/>
          <p:nvPr/>
        </p:nvSpPr>
        <p:spPr>
          <a:xfrm>
            <a:off x="1631506" y="4257500"/>
            <a:ext cx="747281" cy="727541"/>
          </a:xfrm>
          <a:custGeom>
            <a:avLst/>
            <a:gdLst>
              <a:gd name="connsiteX0" fmla="*/ 0 w 981646"/>
              <a:gd name="connsiteY0" fmla="*/ 490823 h 981646"/>
              <a:gd name="connsiteX1" fmla="*/ 490823 w 981646"/>
              <a:gd name="connsiteY1" fmla="*/ 0 h 981646"/>
              <a:gd name="connsiteX2" fmla="*/ 981646 w 981646"/>
              <a:gd name="connsiteY2" fmla="*/ 490823 h 981646"/>
              <a:gd name="connsiteX3" fmla="*/ 490823 w 981646"/>
              <a:gd name="connsiteY3" fmla="*/ 981646 h 981646"/>
              <a:gd name="connsiteX4" fmla="*/ 0 w 981646"/>
              <a:gd name="connsiteY4" fmla="*/ 490823 h 981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646" h="981646">
                <a:moveTo>
                  <a:pt x="0" y="490823"/>
                </a:moveTo>
                <a:cubicBezTo>
                  <a:pt x="0" y="219749"/>
                  <a:pt x="219749" y="0"/>
                  <a:pt x="490823" y="0"/>
                </a:cubicBezTo>
                <a:cubicBezTo>
                  <a:pt x="761897" y="0"/>
                  <a:pt x="981646" y="219749"/>
                  <a:pt x="981646" y="490823"/>
                </a:cubicBezTo>
                <a:cubicBezTo>
                  <a:pt x="981646" y="761897"/>
                  <a:pt x="761897" y="981646"/>
                  <a:pt x="490823" y="981646"/>
                </a:cubicBezTo>
                <a:cubicBezTo>
                  <a:pt x="219749" y="981646"/>
                  <a:pt x="0" y="761897"/>
                  <a:pt x="0" y="490823"/>
                </a:cubicBez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197782" tIns="158999" rIns="197782" bIns="158999" numCol="1" spcCol="1270" anchor="ctr" anchorCtr="0">
            <a:noAutofit/>
          </a:bodyPr>
          <a:lstStyle/>
          <a:p>
            <a:pPr algn="ctr" defTabSz="53341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700" b="1" dirty="0"/>
              <a:t>PARTNER</a:t>
            </a:r>
          </a:p>
        </p:txBody>
      </p:sp>
      <p:cxnSp>
        <p:nvCxnSpPr>
          <p:cNvPr id="60" name="Egyenes összekötő 59"/>
          <p:cNvCxnSpPr>
            <a:endCxn id="57" idx="1"/>
          </p:cNvCxnSpPr>
          <p:nvPr/>
        </p:nvCxnSpPr>
        <p:spPr>
          <a:xfrm>
            <a:off x="2970098" y="4536604"/>
            <a:ext cx="280540" cy="741282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gyenes összekötő 60"/>
          <p:cNvCxnSpPr/>
          <p:nvPr/>
        </p:nvCxnSpPr>
        <p:spPr>
          <a:xfrm flipH="1">
            <a:off x="2611964" y="4536603"/>
            <a:ext cx="355691" cy="624496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gyenes összekötő 61"/>
          <p:cNvCxnSpPr>
            <a:endCxn id="59" idx="2"/>
          </p:cNvCxnSpPr>
          <p:nvPr/>
        </p:nvCxnSpPr>
        <p:spPr>
          <a:xfrm flipH="1">
            <a:off x="2378785" y="4543157"/>
            <a:ext cx="615532" cy="78113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zövegdoboz 30"/>
          <p:cNvSpPr txBox="1"/>
          <p:nvPr/>
        </p:nvSpPr>
        <p:spPr>
          <a:xfrm>
            <a:off x="2375054" y="972350"/>
            <a:ext cx="6918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/>
              <a:t>Az „országos egészségfejlesztési hálózat” tervezett szervezete</a:t>
            </a:r>
          </a:p>
        </p:txBody>
      </p:sp>
    </p:spTree>
    <p:extLst>
      <p:ext uri="{BB962C8B-B14F-4D97-AF65-F5344CB8AC3E}">
        <p14:creationId xmlns:p14="http://schemas.microsoft.com/office/powerpoint/2010/main" val="15176766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/>
          <p:cNvSpPr txBox="1">
            <a:spLocks/>
          </p:cNvSpPr>
          <p:nvPr/>
        </p:nvSpPr>
        <p:spPr>
          <a:xfrm>
            <a:off x="407368" y="260649"/>
            <a:ext cx="9865096" cy="11718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2400" b="1" dirty="0">
                <a:solidFill>
                  <a:srgbClr val="00246A"/>
                </a:solidFill>
                <a:latin typeface="+mn-lt"/>
              </a:rPr>
              <a:t>AZ EGÉSZSÉGES ÉLETMÓD ÉS AZ EGÉSZSÉGMŰVELTSÉG JAVÍTÁSÁHOZ KAPCSOLÓDÓ INTÉZKEDÉSEK BEAVATKOZÁSI TERÜLETEI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261744380"/>
              </p:ext>
            </p:extLst>
          </p:nvPr>
        </p:nvGraphicFramePr>
        <p:xfrm>
          <a:off x="407368" y="1268761"/>
          <a:ext cx="10225136" cy="5328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82639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36216" y="2924945"/>
            <a:ext cx="8915400" cy="1143000"/>
          </a:xfrm>
        </p:spPr>
        <p:txBody>
          <a:bodyPr>
            <a:noAutofit/>
          </a:bodyPr>
          <a:lstStyle/>
          <a:p>
            <a:r>
              <a:rPr lang="hu-HU" sz="4000" dirty="0">
                <a:solidFill>
                  <a:srgbClr val="00246A"/>
                </a:solidFill>
              </a:rPr>
              <a:t>„NEMZETI NÉPEGÉSZSÉGÜGYI PROGRAM </a:t>
            </a:r>
            <a:br>
              <a:rPr lang="hu-HU" sz="4000" dirty="0">
                <a:solidFill>
                  <a:srgbClr val="00246A"/>
                </a:solidFill>
              </a:rPr>
            </a:br>
            <a:r>
              <a:rPr lang="hu-HU" sz="4000" dirty="0">
                <a:solidFill>
                  <a:srgbClr val="00246A"/>
                </a:solidFill>
              </a:rPr>
              <a:t>2023-2033”</a:t>
            </a:r>
          </a:p>
        </p:txBody>
      </p:sp>
    </p:spTree>
    <p:extLst>
      <p:ext uri="{BB962C8B-B14F-4D97-AF65-F5344CB8AC3E}">
        <p14:creationId xmlns:p14="http://schemas.microsoft.com/office/powerpoint/2010/main" val="10491754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7368" y="274638"/>
            <a:ext cx="9577064" cy="1143000"/>
          </a:xfrm>
        </p:spPr>
        <p:txBody>
          <a:bodyPr/>
          <a:lstStyle/>
          <a:p>
            <a:pPr algn="l"/>
            <a:r>
              <a:rPr lang="hu-HU" dirty="0">
                <a:solidFill>
                  <a:srgbClr val="00246A"/>
                </a:solidFill>
              </a:rPr>
              <a:t>AZ  ELŐKÉSZÍTÉS ALATT ÁLLÓ „NEMZETI NÉPEGÉSZSÉGÜGYI PROGRAM 2023-2033”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71132850"/>
              </p:ext>
            </p:extLst>
          </p:nvPr>
        </p:nvGraphicFramePr>
        <p:xfrm>
          <a:off x="407368" y="1268760"/>
          <a:ext cx="10801200" cy="531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22049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7368" y="274638"/>
            <a:ext cx="9577064" cy="1143000"/>
          </a:xfrm>
        </p:spPr>
        <p:txBody>
          <a:bodyPr>
            <a:noAutofit/>
          </a:bodyPr>
          <a:lstStyle/>
          <a:p>
            <a:pPr algn="l"/>
            <a:r>
              <a:rPr lang="hu-HU" dirty="0">
                <a:solidFill>
                  <a:srgbClr val="00246A"/>
                </a:solidFill>
              </a:rPr>
              <a:t>A „NEMZETI NÉPEGÉSZSÉGÜGYI PROGRAM 2023-2030” FŐ TEVÉKENYSÉGI TERÜLETEI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82035282"/>
              </p:ext>
            </p:extLst>
          </p:nvPr>
        </p:nvGraphicFramePr>
        <p:xfrm>
          <a:off x="335360" y="1052736"/>
          <a:ext cx="1101722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75308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7368" y="274638"/>
            <a:ext cx="9577064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hu-HU" dirty="0">
                <a:solidFill>
                  <a:srgbClr val="00246A"/>
                </a:solidFill>
              </a:rPr>
              <a:t>A 2023-25 ÉVEKRE SZÓLÓ SZAKPOLITIKAI PROGRAM TERVEZETT PRIORITÁSAI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01871706"/>
              </p:ext>
            </p:extLst>
          </p:nvPr>
        </p:nvGraphicFramePr>
        <p:xfrm>
          <a:off x="1559496" y="1268760"/>
          <a:ext cx="8928992" cy="5059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0714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5520" y="2780929"/>
            <a:ext cx="8420100" cy="1470025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rgbClr val="00246A"/>
                </a:solidFill>
              </a:rPr>
              <a:t>Köszönöm a megtisztelő figyelmet!</a:t>
            </a:r>
          </a:p>
        </p:txBody>
      </p:sp>
    </p:spTree>
    <p:extLst>
      <p:ext uri="{BB962C8B-B14F-4D97-AF65-F5344CB8AC3E}">
        <p14:creationId xmlns:p14="http://schemas.microsoft.com/office/powerpoint/2010/main" val="1103999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7" y="3049724"/>
            <a:ext cx="5843666" cy="3547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7368" y="260648"/>
            <a:ext cx="9649072" cy="1143000"/>
          </a:xfrm>
        </p:spPr>
        <p:txBody>
          <a:bodyPr>
            <a:normAutofit/>
          </a:bodyPr>
          <a:lstStyle/>
          <a:p>
            <a:pPr algn="l"/>
            <a:r>
              <a:rPr lang="hu-HU" altLang="hu-HU" dirty="0">
                <a:solidFill>
                  <a:srgbClr val="00246A"/>
                </a:solidFill>
                <a:latin typeface="+mn-lt"/>
                <a:cs typeface="Times New Roman" pitchFamily="18" charset="0"/>
              </a:rPr>
              <a:t>AZ EGÉSZSÉG TÁRSADALMI MEGHATÁROZOTTSÁGA </a:t>
            </a:r>
            <a:endParaRPr lang="hu-HU" b="0" dirty="0">
              <a:solidFill>
                <a:srgbClr val="00246A"/>
              </a:solidFill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07369" y="1644906"/>
            <a:ext cx="5400599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altLang="hu-HU" sz="2000" b="1" dirty="0">
                <a:cs typeface="Times New Roman" pitchFamily="18" charset="0"/>
              </a:rPr>
              <a:t>DAHLGREN ÉS WHITEHEAD RÉTEGES EGÉSZSÉGMODELLJE</a:t>
            </a:r>
            <a:endParaRPr lang="hu-HU" sz="2000" b="1" dirty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hu-HU" sz="2000" b="1" dirty="0">
                <a:cs typeface="Times New Roman" panose="02020603050405020304" pitchFamily="18" charset="0"/>
              </a:rPr>
              <a:t>társadalmi jelenség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000" b="1" dirty="0">
                <a:cs typeface="Times New Roman" panose="02020603050405020304" pitchFamily="18" charset="0"/>
              </a:rPr>
              <a:t>a társadalmi-gazdasági változásokkal együtt változik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000" b="1" dirty="0">
                <a:cs typeface="Times New Roman" panose="02020603050405020304" pitchFamily="18" charset="0"/>
              </a:rPr>
              <a:t>a változás kedvező irányba befolyásolható </a:t>
            </a:r>
          </a:p>
          <a:p>
            <a:pPr lvl="1"/>
            <a:r>
              <a:rPr lang="hu-HU" sz="2000" b="1" dirty="0">
                <a:cs typeface="Times New Roman" panose="02020603050405020304" pitchFamily="18" charset="0"/>
              </a:rPr>
              <a:t>össztársadalmi összefogással, </a:t>
            </a:r>
          </a:p>
          <a:p>
            <a:pPr lvl="1"/>
            <a:r>
              <a:rPr lang="hu-HU" sz="2000" b="1" dirty="0">
                <a:cs typeface="Times New Roman" panose="02020603050405020304" pitchFamily="18" charset="0"/>
              </a:rPr>
              <a:t>átfogó, éveken át következetesen véghezvitt, hatásos beavatkozásokkal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000" b="1" dirty="0">
                <a:cs typeface="Times New Roman" panose="02020603050405020304" pitchFamily="18" charset="0"/>
              </a:rPr>
              <a:t>kormányzati cél:</a:t>
            </a:r>
          </a:p>
          <a:p>
            <a:pPr lvl="1"/>
            <a:r>
              <a:rPr lang="hu-HU" sz="2000" b="1" dirty="0">
                <a:cs typeface="Times New Roman" panose="02020603050405020304" pitchFamily="18" charset="0"/>
              </a:rPr>
              <a:t>a magyar lakosság egészségi állapota folyamatosan javuljon, és az életévek – kiemelten az egészségben eltöltött életévek – száma növekedjen</a:t>
            </a:r>
          </a:p>
        </p:txBody>
      </p:sp>
      <p:sp>
        <p:nvSpPr>
          <p:cNvPr id="6" name="Téglalap 5"/>
          <p:cNvSpPr/>
          <p:nvPr/>
        </p:nvSpPr>
        <p:spPr>
          <a:xfrm>
            <a:off x="6201117" y="1628800"/>
            <a:ext cx="46474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altLang="hu-HU" sz="2000" b="1" dirty="0">
                <a:cs typeface="Times New Roman" pitchFamily="18" charset="0"/>
              </a:rPr>
              <a:t>Külső rétegektől a belsők felé mutató hatások azonosítása, az egyenlőtlenségek lehetséges csökkentése</a:t>
            </a:r>
            <a:endParaRPr lang="hu-HU" sz="2000" b="1" dirty="0"/>
          </a:p>
        </p:txBody>
      </p:sp>
      <p:cxnSp>
        <p:nvCxnSpPr>
          <p:cNvPr id="4" name="Egyenes összekötő nyíllal 3">
            <a:extLst>
              <a:ext uri="{FF2B5EF4-FFF2-40B4-BE49-F238E27FC236}">
                <a16:creationId xmlns:a16="http://schemas.microsoft.com/office/drawing/2014/main" id="{B71DA1F6-B208-A3EE-F218-33D74FDD5987}"/>
              </a:ext>
            </a:extLst>
          </p:cNvPr>
          <p:cNvCxnSpPr>
            <a:cxnSpLocks/>
          </p:cNvCxnSpPr>
          <p:nvPr/>
        </p:nvCxnSpPr>
        <p:spPr>
          <a:xfrm>
            <a:off x="5303912" y="1844824"/>
            <a:ext cx="68118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123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32" y="1781146"/>
            <a:ext cx="6902607" cy="395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7368" y="274638"/>
            <a:ext cx="9577064" cy="1282154"/>
          </a:xfrm>
        </p:spPr>
        <p:txBody>
          <a:bodyPr>
            <a:noAutofit/>
          </a:bodyPr>
          <a:lstStyle/>
          <a:p>
            <a:pPr algn="l"/>
            <a:r>
              <a:rPr lang="hu-HU" altLang="hu-HU" dirty="0">
                <a:solidFill>
                  <a:srgbClr val="00246A"/>
                </a:solidFill>
                <a:latin typeface="+mn-lt"/>
                <a:cs typeface="Times New Roman" pitchFamily="18" charset="0"/>
              </a:rPr>
              <a:t>A TÁRSADALMI CSOPORTOK EGÉSZSÉGI ÁLLAPOTBELI KÜLÖNBSÉGEIT MEGHATÁROZÓ TÉNYEZŐK ÉS MECHANIZMUSOK</a:t>
            </a:r>
            <a:endParaRPr lang="hu-HU" dirty="0">
              <a:solidFill>
                <a:srgbClr val="00246A"/>
              </a:solidFill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296664" y="1745581"/>
            <a:ext cx="3983912" cy="4707755"/>
          </a:xfrm>
        </p:spPr>
        <p:txBody>
          <a:bodyPr>
            <a:normAutofit/>
          </a:bodyPr>
          <a:lstStyle/>
          <a:p>
            <a:pPr marL="400060" indent="-400060">
              <a:buFont typeface="+mj-lt"/>
              <a:buAutoNum type="romanUcPeriod"/>
              <a:defRPr/>
            </a:pPr>
            <a:r>
              <a:rPr lang="hu-HU" sz="2000" dirty="0">
                <a:cs typeface="Times New Roman" panose="02020603050405020304" pitchFamily="18" charset="0"/>
              </a:rPr>
              <a:t>a </a:t>
            </a:r>
            <a:r>
              <a:rPr lang="hu-HU" sz="2000" b="1" dirty="0">
                <a:cs typeface="Times New Roman" panose="02020603050405020304" pitchFamily="18" charset="0"/>
              </a:rPr>
              <a:t>társadalmi különbségek egészségbeli különbségeket okoznak</a:t>
            </a:r>
            <a:endParaRPr lang="hu-HU" sz="2000" dirty="0">
              <a:cs typeface="Times New Roman" panose="02020603050405020304" pitchFamily="18" charset="0"/>
            </a:endParaRPr>
          </a:p>
          <a:p>
            <a:pPr marL="400060" indent="-400060">
              <a:buFont typeface="+mj-lt"/>
              <a:buAutoNum type="romanUcPeriod"/>
              <a:defRPr/>
            </a:pPr>
            <a:r>
              <a:rPr lang="hu-HU" sz="2000" dirty="0">
                <a:cs typeface="Times New Roman" panose="02020603050405020304" pitchFamily="18" charset="0"/>
              </a:rPr>
              <a:t>a társadalmi lejtőn lefelé haladva </a:t>
            </a:r>
            <a:r>
              <a:rPr lang="hu-HU" sz="2000" b="1" dirty="0">
                <a:cs typeface="Times New Roman" panose="02020603050405020304" pitchFamily="18" charset="0"/>
              </a:rPr>
              <a:t>nő az egészséget veszélyeztető kockázati tényezőknek való kitettség</a:t>
            </a:r>
          </a:p>
          <a:p>
            <a:pPr marL="400060" indent="-400060">
              <a:buFont typeface="+mj-lt"/>
              <a:buAutoNum type="romanUcPeriod"/>
              <a:defRPr/>
            </a:pPr>
            <a:r>
              <a:rPr lang="hu-HU" sz="2000" dirty="0">
                <a:cs typeface="Times New Roman" panose="02020603050405020304" pitchFamily="18" charset="0"/>
              </a:rPr>
              <a:t>a rosszabb társadalmi helyzetben élők </a:t>
            </a:r>
            <a:r>
              <a:rPr lang="hu-HU" sz="2000" b="1" dirty="0">
                <a:cs typeface="Times New Roman" panose="02020603050405020304" pitchFamily="18" charset="0"/>
              </a:rPr>
              <a:t>fogékonyabbak a betegségekre </a:t>
            </a:r>
          </a:p>
          <a:p>
            <a:pPr marL="400060" indent="-400060">
              <a:buFont typeface="+mj-lt"/>
              <a:buAutoNum type="romanUcPeriod"/>
              <a:defRPr/>
            </a:pPr>
            <a:r>
              <a:rPr lang="hu-HU" sz="2000" dirty="0">
                <a:cs typeface="Times New Roman" panose="02020603050405020304" pitchFamily="18" charset="0"/>
              </a:rPr>
              <a:t>a </a:t>
            </a:r>
            <a:r>
              <a:rPr lang="hu-HU" sz="2000" b="1" dirty="0">
                <a:cs typeface="Times New Roman" panose="02020603050405020304" pitchFamily="18" charset="0"/>
              </a:rPr>
              <a:t>megromlott egészség </a:t>
            </a:r>
            <a:r>
              <a:rPr lang="hu-HU" sz="2000" dirty="0">
                <a:cs typeface="Times New Roman" panose="02020603050405020304" pitchFamily="18" charset="0"/>
              </a:rPr>
              <a:t>társadalmi és gazdasági következményei </a:t>
            </a:r>
            <a:r>
              <a:rPr lang="hu-HU" sz="2000" b="1" dirty="0">
                <a:cs typeface="Times New Roman" panose="02020603050405020304" pitchFamily="18" charset="0"/>
              </a:rPr>
              <a:t>miatt „lecsúszás” a társadalmi lejtőn</a:t>
            </a:r>
          </a:p>
        </p:txBody>
      </p:sp>
    </p:spTree>
    <p:extLst>
      <p:ext uri="{BB962C8B-B14F-4D97-AF65-F5344CB8AC3E}">
        <p14:creationId xmlns:p14="http://schemas.microsoft.com/office/powerpoint/2010/main" val="1717299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783632" y="2780928"/>
            <a:ext cx="6273452" cy="1143000"/>
          </a:xfrm>
        </p:spPr>
        <p:txBody>
          <a:bodyPr>
            <a:noAutofit/>
          </a:bodyPr>
          <a:lstStyle/>
          <a:p>
            <a:r>
              <a:rPr lang="hu-HU" sz="4000" dirty="0">
                <a:solidFill>
                  <a:srgbClr val="00246A"/>
                </a:solidFill>
                <a:latin typeface="+mn-lt"/>
                <a:cs typeface="Times New Roman" panose="02020603050405020304" pitchFamily="18" charset="0"/>
              </a:rPr>
              <a:t>HAZAI</a:t>
            </a:r>
            <a:r>
              <a:rPr lang="hu-HU" dirty="0">
                <a:solidFill>
                  <a:srgbClr val="00246A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hu-HU" sz="4000" dirty="0">
                <a:solidFill>
                  <a:srgbClr val="00246A"/>
                </a:solidFill>
                <a:latin typeface="+mn-lt"/>
                <a:cs typeface="Times New Roman" panose="02020603050405020304" pitchFamily="18" charset="0"/>
              </a:rPr>
              <a:t>HELYZETKÉP </a:t>
            </a:r>
            <a:br>
              <a:rPr lang="hu-HU" sz="4000" dirty="0">
                <a:solidFill>
                  <a:srgbClr val="00246A"/>
                </a:solidFill>
                <a:latin typeface="+mn-lt"/>
                <a:cs typeface="Times New Roman" panose="02020603050405020304" pitchFamily="18" charset="0"/>
              </a:rPr>
            </a:br>
            <a:r>
              <a:rPr lang="hu-HU" sz="4000" dirty="0">
                <a:solidFill>
                  <a:srgbClr val="00246A"/>
                </a:solidFill>
                <a:latin typeface="+mn-lt"/>
                <a:cs typeface="Times New Roman" panose="02020603050405020304" pitchFamily="18" charset="0"/>
              </a:rPr>
              <a:t>„látlelet”</a:t>
            </a:r>
            <a:endParaRPr lang="hu-HU" dirty="0">
              <a:solidFill>
                <a:srgbClr val="00246A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733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7368" y="260648"/>
            <a:ext cx="9433048" cy="1143000"/>
          </a:xfrm>
        </p:spPr>
        <p:txBody>
          <a:bodyPr>
            <a:noAutofit/>
          </a:bodyPr>
          <a:lstStyle/>
          <a:p>
            <a:pPr algn="l"/>
            <a:r>
              <a:rPr lang="hu-HU" dirty="0">
                <a:solidFill>
                  <a:srgbClr val="00246A"/>
                </a:solidFill>
                <a:latin typeface="+mn-lt"/>
                <a:cs typeface="Times New Roman" panose="02020603050405020304" pitchFamily="18" charset="0"/>
              </a:rPr>
              <a:t>SZÜLETÉSKOR VÁRHATÓ ÉLETTARTAM</a:t>
            </a:r>
            <a:endParaRPr lang="hu-HU" dirty="0">
              <a:solidFill>
                <a:srgbClr val="00246A"/>
              </a:solidFill>
              <a:latin typeface="+mn-lt"/>
            </a:endParaRPr>
          </a:p>
        </p:txBody>
      </p:sp>
      <p:pic>
        <p:nvPicPr>
          <p:cNvPr id="7" name="Kép 6"/>
          <p:cNvPicPr/>
          <p:nvPr/>
        </p:nvPicPr>
        <p:blipFill>
          <a:blip r:embed="rId3"/>
          <a:stretch>
            <a:fillRect/>
          </a:stretch>
        </p:blipFill>
        <p:spPr>
          <a:xfrm>
            <a:off x="911424" y="2564904"/>
            <a:ext cx="9937104" cy="3816424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2495600" y="6197242"/>
            <a:ext cx="8928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1000" i="1" dirty="0"/>
              <a:t>Forrás: </a:t>
            </a:r>
            <a:r>
              <a:rPr lang="hu-HU" sz="1000" i="1" dirty="0" err="1"/>
              <a:t>State</a:t>
            </a:r>
            <a:r>
              <a:rPr lang="hu-HU" sz="1000" i="1" dirty="0"/>
              <a:t> of Health </a:t>
            </a:r>
            <a:r>
              <a:rPr lang="hu-HU" sz="1000" i="1" dirty="0" err="1"/>
              <a:t>in</a:t>
            </a:r>
            <a:r>
              <a:rPr lang="hu-HU" sz="1000" i="1" dirty="0"/>
              <a:t> </a:t>
            </a:r>
            <a:r>
              <a:rPr lang="hu-HU" sz="1000" i="1" dirty="0" err="1"/>
              <a:t>the</a:t>
            </a:r>
            <a:r>
              <a:rPr lang="hu-HU" sz="1000" i="1" dirty="0"/>
              <a:t> EU - Magyarország. Egészségügyi </a:t>
            </a:r>
            <a:r>
              <a:rPr lang="hu-HU" sz="1000" i="1" dirty="0" err="1"/>
              <a:t>országprofil</a:t>
            </a:r>
            <a:r>
              <a:rPr lang="hu-HU" sz="1000" i="1" dirty="0"/>
              <a:t> 2021. </a:t>
            </a:r>
          </a:p>
          <a:p>
            <a:pPr algn="r"/>
            <a:r>
              <a:rPr lang="hu-HU" sz="1000" i="1" dirty="0"/>
              <a:t>Egészségügyi </a:t>
            </a:r>
            <a:r>
              <a:rPr lang="hu-HU" sz="1000" i="1" dirty="0" err="1"/>
              <a:t>országprofil</a:t>
            </a:r>
            <a:r>
              <a:rPr lang="hu-HU" sz="1000" i="1" dirty="0"/>
              <a:t> 2021. OECD, European </a:t>
            </a:r>
            <a:r>
              <a:rPr lang="hu-HU" sz="1000" i="1" dirty="0" err="1"/>
              <a:t>Observatory</a:t>
            </a:r>
            <a:r>
              <a:rPr lang="hu-HU" sz="1000" i="1" dirty="0"/>
              <a:t> </a:t>
            </a:r>
            <a:r>
              <a:rPr lang="hu-HU" sz="1000" i="1" dirty="0" err="1"/>
              <a:t>on</a:t>
            </a:r>
            <a:r>
              <a:rPr lang="hu-HU" sz="1000" i="1" dirty="0"/>
              <a:t> Health Systems and </a:t>
            </a:r>
            <a:r>
              <a:rPr lang="hu-HU" sz="1000" i="1" dirty="0" err="1"/>
              <a:t>Policies</a:t>
            </a:r>
            <a:r>
              <a:rPr lang="hu-HU" sz="1000" i="1" dirty="0"/>
              <a:t>, 2021.</a:t>
            </a:r>
          </a:p>
        </p:txBody>
      </p:sp>
      <p:sp>
        <p:nvSpPr>
          <p:cNvPr id="6" name="Téglalap 5"/>
          <p:cNvSpPr/>
          <p:nvPr/>
        </p:nvSpPr>
        <p:spPr>
          <a:xfrm>
            <a:off x="407368" y="1527558"/>
            <a:ext cx="109452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400" b="1" dirty="0"/>
              <a:t>2020-ban: </a:t>
            </a:r>
            <a:r>
              <a:rPr lang="hu-HU" sz="2400" b="1" i="1" dirty="0"/>
              <a:t>hazánkban 75,7 év</a:t>
            </a:r>
            <a:r>
              <a:rPr lang="hu-HU" sz="2400" b="1" dirty="0"/>
              <a:t>, a V4 országokban átlagosan 76,9 év volt</a:t>
            </a:r>
            <a:endParaRPr lang="hu-HU" sz="2400" b="1" u="sng" dirty="0">
              <a:cs typeface="Times New Roman" panose="02020603050405020304" pitchFamily="18" charset="0"/>
            </a:endParaRPr>
          </a:p>
          <a:p>
            <a:pPr algn="just"/>
            <a:r>
              <a:rPr lang="hu-HU" sz="2400" b="1" dirty="0">
                <a:cs typeface="Times New Roman" panose="02020603050405020304" pitchFamily="18" charset="0"/>
              </a:rPr>
              <a:t>2021-ben: </a:t>
            </a:r>
            <a:r>
              <a:rPr lang="hu-HU" sz="2400" b="1" i="1" dirty="0">
                <a:cs typeface="Times New Roman" panose="02020603050405020304" pitchFamily="18" charset="0"/>
              </a:rPr>
              <a:t>74,1 év (ffi: 70,7; nő: 77,5) </a:t>
            </a:r>
            <a:r>
              <a:rPr lang="hu-HU" sz="2400" b="1" dirty="0">
                <a:cs typeface="Times New Roman" panose="02020603050405020304" pitchFamily="18" charset="0"/>
              </a:rPr>
              <a:t>volt, ami a 2019-es adatokhoz képest – a COVID-19 járvány miatt – több mint 1 év mérséklődést jelent</a:t>
            </a:r>
          </a:p>
        </p:txBody>
      </p:sp>
    </p:spTree>
    <p:extLst>
      <p:ext uri="{BB962C8B-B14F-4D97-AF65-F5344CB8AC3E}">
        <p14:creationId xmlns:p14="http://schemas.microsoft.com/office/powerpoint/2010/main" val="3779165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304DA61-5F71-0005-3875-9DF1CDBC8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274638"/>
            <a:ext cx="9649072" cy="1143000"/>
          </a:xfrm>
        </p:spPr>
        <p:txBody>
          <a:bodyPr/>
          <a:lstStyle/>
          <a:p>
            <a:pPr algn="l"/>
            <a:r>
              <a:rPr lang="hu-HU" dirty="0">
                <a:solidFill>
                  <a:srgbClr val="00246A"/>
                </a:solidFill>
              </a:rPr>
              <a:t>A SZÜLETÉSKOR VÁRHATÓ ÉLETTARTAM NEMEK KÖZÖTTI ÉS TERÜLETI KÜLÖNBSÉGEI MAGYARORSZÁGON</a:t>
            </a:r>
          </a:p>
        </p:txBody>
      </p:sp>
      <p:sp>
        <p:nvSpPr>
          <p:cNvPr id="5" name="Tartalom helye 2">
            <a:extLst>
              <a:ext uri="{FF2B5EF4-FFF2-40B4-BE49-F238E27FC236}">
                <a16:creationId xmlns:a16="http://schemas.microsoft.com/office/drawing/2014/main" id="{A0EBDB45-E22F-1A23-0DE3-673112AC0064}"/>
              </a:ext>
            </a:extLst>
          </p:cNvPr>
          <p:cNvSpPr txBox="1">
            <a:spLocks/>
          </p:cNvSpPr>
          <p:nvPr/>
        </p:nvSpPr>
        <p:spPr>
          <a:xfrm>
            <a:off x="1199456" y="2636912"/>
            <a:ext cx="4040312" cy="37528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marL="342908" indent="-342908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69" indent="-285757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Vármegyei bontás, </a:t>
            </a:r>
            <a:r>
              <a:rPr lang="hu-HU" sz="2000" b="1" i="1" dirty="0">
                <a:solidFill>
                  <a:prstClr val="black"/>
                </a:solidFill>
                <a:cs typeface="Times New Roman" panose="02020603050405020304" pitchFamily="18" charset="0"/>
              </a:rPr>
              <a:t>férfiak</a:t>
            </a:r>
            <a:r>
              <a:rPr lang="hu-H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2000" i="1" dirty="0">
                <a:solidFill>
                  <a:prstClr val="black"/>
                </a:solidFill>
                <a:cs typeface="Times New Roman" panose="02020603050405020304" pitchFamily="18" charset="0"/>
              </a:rPr>
              <a:t>4,68 év különbség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Legrövidebb: </a:t>
            </a:r>
          </a:p>
          <a:p>
            <a:pPr marL="985838" indent="-266700"/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Borsod-A-Z (</a:t>
            </a:r>
            <a:r>
              <a:rPr lang="hu-H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69,66 év</a:t>
            </a: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) </a:t>
            </a:r>
          </a:p>
          <a:p>
            <a:pPr marL="985838" indent="-266700"/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Nógrád (70,38 év) </a:t>
            </a:r>
          </a:p>
          <a:p>
            <a:pPr marL="985838" indent="-266700"/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Jász-N-Sz (70,55 év)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Leghosszabb:</a:t>
            </a:r>
          </a:p>
          <a:p>
            <a:pPr marL="985838" indent="-266700"/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Budapest (</a:t>
            </a:r>
            <a:r>
              <a:rPr lang="hu-H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74,34 év</a:t>
            </a: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) </a:t>
            </a:r>
          </a:p>
          <a:p>
            <a:pPr marL="985838" indent="-266700"/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Csongrád-Cs (73,21 év) </a:t>
            </a:r>
          </a:p>
          <a:p>
            <a:pPr marL="985838" indent="-266700"/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Győr-M-S (73,08 év) </a:t>
            </a:r>
          </a:p>
        </p:txBody>
      </p:sp>
      <p:sp>
        <p:nvSpPr>
          <p:cNvPr id="6" name="Tartalom helye 3">
            <a:extLst>
              <a:ext uri="{FF2B5EF4-FFF2-40B4-BE49-F238E27FC236}">
                <a16:creationId xmlns:a16="http://schemas.microsoft.com/office/drawing/2014/main" id="{803674DB-6716-D2D5-6C7C-569C270FFDBB}"/>
              </a:ext>
            </a:extLst>
          </p:cNvPr>
          <p:cNvSpPr txBox="1">
            <a:spLocks/>
          </p:cNvSpPr>
          <p:nvPr/>
        </p:nvSpPr>
        <p:spPr>
          <a:xfrm>
            <a:off x="6312024" y="2636912"/>
            <a:ext cx="4176464" cy="37528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342908" indent="-342908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69" indent="-285757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Vármegyei bontás, </a:t>
            </a:r>
            <a:r>
              <a:rPr lang="hu-HU" sz="2000" b="1" i="1" dirty="0">
                <a:solidFill>
                  <a:prstClr val="black"/>
                </a:solidFill>
                <a:cs typeface="Times New Roman" panose="02020603050405020304" pitchFamily="18" charset="0"/>
              </a:rPr>
              <a:t>nők</a:t>
            </a:r>
            <a:r>
              <a:rPr lang="hu-H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2000" i="1" dirty="0">
                <a:solidFill>
                  <a:prstClr val="black"/>
                </a:solidFill>
                <a:cs typeface="Times New Roman" panose="02020603050405020304" pitchFamily="18" charset="0"/>
              </a:rPr>
              <a:t>2,95 év különbség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Legrövidebb: </a:t>
            </a:r>
          </a:p>
          <a:p>
            <a:pPr marL="985838" indent="-266700"/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Nógrád (</a:t>
            </a:r>
            <a:r>
              <a:rPr lang="hu-H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76,90 év</a:t>
            </a: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)</a:t>
            </a:r>
          </a:p>
          <a:p>
            <a:pPr marL="985838" indent="-266700"/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Borsod-A-Z (77,10 év) </a:t>
            </a:r>
          </a:p>
          <a:p>
            <a:pPr marL="985838" indent="-266700"/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Szabolcs-Sz-B (77,50 év)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Leghosszabb:</a:t>
            </a:r>
          </a:p>
          <a:p>
            <a:pPr marL="985838" indent="-266700"/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Budapest (</a:t>
            </a:r>
            <a:r>
              <a:rPr lang="hu-H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79,85 év</a:t>
            </a: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) </a:t>
            </a:r>
          </a:p>
          <a:p>
            <a:pPr marL="985838" indent="-266700"/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Hajdú-B (79,75 év) </a:t>
            </a:r>
          </a:p>
          <a:p>
            <a:pPr marL="985838" indent="-266700"/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Győr-M-S (79,44 év) 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FC9AB946-00AB-97B5-B4C1-6F99F7AE662E}"/>
              </a:ext>
            </a:extLst>
          </p:cNvPr>
          <p:cNvSpPr txBox="1"/>
          <p:nvPr/>
        </p:nvSpPr>
        <p:spPr>
          <a:xfrm>
            <a:off x="518688" y="1573486"/>
            <a:ext cx="10814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cs typeface="Times New Roman" panose="02020603050405020304" pitchFamily="18" charset="0"/>
              </a:rPr>
              <a:t>Leghosszabb élettartam: </a:t>
            </a:r>
            <a:r>
              <a:rPr lang="hu-HU" sz="2400" b="1" i="1" dirty="0">
                <a:cs typeface="Times New Roman" panose="02020603050405020304" pitchFamily="18" charset="0"/>
              </a:rPr>
              <a:t>budapesti lakosok </a:t>
            </a:r>
            <a:r>
              <a:rPr lang="hu-HU" sz="2400" dirty="0">
                <a:cs typeface="Times New Roman" panose="02020603050405020304" pitchFamily="18" charset="0"/>
              </a:rPr>
              <a:t>(ff: 74,34, nő: 79,85 év)</a:t>
            </a:r>
            <a:br>
              <a:rPr lang="hu-HU" sz="2400" dirty="0">
                <a:cs typeface="Times New Roman" panose="02020603050405020304" pitchFamily="18" charset="0"/>
              </a:rPr>
            </a:br>
            <a:r>
              <a:rPr lang="hu-HU" sz="2400" b="1" dirty="0">
                <a:cs typeface="Times New Roman" panose="02020603050405020304" pitchFamily="18" charset="0"/>
              </a:rPr>
              <a:t>Legrövidebb élettartam: </a:t>
            </a:r>
            <a:r>
              <a:rPr lang="hu-HU" sz="2400" b="1" i="1" dirty="0">
                <a:cs typeface="Times New Roman" panose="02020603050405020304" pitchFamily="18" charset="0"/>
              </a:rPr>
              <a:t>az észak-magyarországi lakosok </a:t>
            </a:r>
            <a:r>
              <a:rPr lang="hu-HU" sz="2400" dirty="0">
                <a:cs typeface="Times New Roman" panose="02020603050405020304" pitchFamily="18" charset="0"/>
              </a:rPr>
              <a:t>(ff: 70,16, nő: 77,34 év) </a:t>
            </a:r>
            <a:endParaRPr lang="hu-HU" sz="2400" dirty="0"/>
          </a:p>
        </p:txBody>
      </p:sp>
      <p:sp>
        <p:nvSpPr>
          <p:cNvPr id="8" name="Szövegdoboz 9">
            <a:extLst>
              <a:ext uri="{FF2B5EF4-FFF2-40B4-BE49-F238E27FC236}">
                <a16:creationId xmlns:a16="http://schemas.microsoft.com/office/drawing/2014/main" id="{05A57728-87EF-4346-3DD9-BB1629E13DDD}"/>
              </a:ext>
            </a:extLst>
          </p:cNvPr>
          <p:cNvSpPr txBox="1"/>
          <p:nvPr/>
        </p:nvSpPr>
        <p:spPr>
          <a:xfrm>
            <a:off x="5239768" y="6322384"/>
            <a:ext cx="60939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u-HU" sz="1200" i="1" dirty="0"/>
              <a:t>Forrás: KSH </a:t>
            </a:r>
          </a:p>
        </p:txBody>
      </p:sp>
    </p:spTree>
    <p:extLst>
      <p:ext uri="{BB962C8B-B14F-4D97-AF65-F5344CB8AC3E}">
        <p14:creationId xmlns:p14="http://schemas.microsoft.com/office/powerpoint/2010/main" val="2664192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61D0D6A-F3CB-D395-314D-003AD7990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274638"/>
            <a:ext cx="9649072" cy="1143000"/>
          </a:xfrm>
        </p:spPr>
        <p:txBody>
          <a:bodyPr>
            <a:normAutofit/>
          </a:bodyPr>
          <a:lstStyle/>
          <a:p>
            <a:pPr algn="l"/>
            <a:r>
              <a:rPr lang="hu-HU" dirty="0">
                <a:solidFill>
                  <a:srgbClr val="00246A"/>
                </a:solidFill>
              </a:rPr>
              <a:t>A RÁKOS MEGBETEGEDÉSEK HAZAI INCIDENCIÁJA (2020-BAN) ÉS MORTALITÁSA (2019-BEN) A LEGMAGASABBAK KÖZÖTT VOLT AZ EU-BAN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B0955EB-2BD2-EE78-56C6-12EE08A47160}"/>
              </a:ext>
            </a:extLst>
          </p:cNvPr>
          <p:cNvSpPr txBox="1"/>
          <p:nvPr/>
        </p:nvSpPr>
        <p:spPr>
          <a:xfrm>
            <a:off x="6240016" y="1680445"/>
            <a:ext cx="48478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latin typeface="+mj-lt"/>
              </a:rPr>
              <a:t>Megjegyzések: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2400" b="1" dirty="0">
                <a:latin typeface="+mj-lt"/>
              </a:rPr>
              <a:t>Régiónk terhes öröksége a magas rák gyakoriság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2400" b="1" dirty="0">
                <a:latin typeface="+mj-lt"/>
              </a:rPr>
              <a:t>Daganatos betegségek </a:t>
            </a:r>
            <a:r>
              <a:rPr lang="hu-HU" sz="2400" b="1" dirty="0" err="1">
                <a:latin typeface="+mj-lt"/>
              </a:rPr>
              <a:t>incidenciája</a:t>
            </a:r>
            <a:r>
              <a:rPr lang="hu-HU" sz="2400" b="1" dirty="0">
                <a:latin typeface="+mj-lt"/>
              </a:rPr>
              <a:t> hasonló az EU-hoz</a:t>
            </a:r>
            <a:endParaRPr lang="hu-HU" sz="2400" dirty="0">
              <a:latin typeface="+mj-lt"/>
            </a:endParaRPr>
          </a:p>
        </p:txBody>
      </p:sp>
      <p:pic>
        <p:nvPicPr>
          <p:cNvPr id="5" name="Tartalom helye 19">
            <a:extLst>
              <a:ext uri="{FF2B5EF4-FFF2-40B4-BE49-F238E27FC236}">
                <a16:creationId xmlns:a16="http://schemas.microsoft.com/office/drawing/2014/main" id="{81E55600-EC79-26B5-1652-628EC529E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86" y="1511750"/>
            <a:ext cx="5673001" cy="2394340"/>
          </a:xfrm>
          <a:prstGeom prst="rect">
            <a:avLst/>
          </a:prstGeom>
          <a:ln w="3175">
            <a:noFill/>
          </a:ln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98BE2DB-FD6F-BA6E-4017-9E8604C8D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287" y="4149080"/>
            <a:ext cx="5548009" cy="2455966"/>
          </a:xfrm>
          <a:prstGeom prst="rect">
            <a:avLst/>
          </a:prstGeom>
          <a:ln w="3175">
            <a:noFill/>
          </a:ln>
        </p:spPr>
      </p:pic>
      <p:sp>
        <p:nvSpPr>
          <p:cNvPr id="13" name="Szövegdoboz 9">
            <a:extLst>
              <a:ext uri="{FF2B5EF4-FFF2-40B4-BE49-F238E27FC236}">
                <a16:creationId xmlns:a16="http://schemas.microsoft.com/office/drawing/2014/main" id="{C36C3CBC-EF1D-1194-4966-9186A0C2F770}"/>
              </a:ext>
            </a:extLst>
          </p:cNvPr>
          <p:cNvSpPr txBox="1"/>
          <p:nvPr/>
        </p:nvSpPr>
        <p:spPr>
          <a:xfrm>
            <a:off x="5239768" y="6322384"/>
            <a:ext cx="60939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u-HU" sz="1200" i="1" dirty="0"/>
              <a:t>Forrás: Magyarország Rákügyi országprofil 2023, OECD </a:t>
            </a:r>
          </a:p>
        </p:txBody>
      </p:sp>
    </p:spTree>
    <p:extLst>
      <p:ext uri="{BB962C8B-B14F-4D97-AF65-F5344CB8AC3E}">
        <p14:creationId xmlns:p14="http://schemas.microsoft.com/office/powerpoint/2010/main" val="2905427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C1184E-39E3-8931-09AA-53E9EB734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740" y="274638"/>
            <a:ext cx="9610692" cy="1143000"/>
          </a:xfrm>
        </p:spPr>
        <p:txBody>
          <a:bodyPr/>
          <a:lstStyle/>
          <a:p>
            <a:pPr algn="l"/>
            <a:r>
              <a:rPr lang="hu-HU" sz="2400" dirty="0">
                <a:solidFill>
                  <a:srgbClr val="00246A"/>
                </a:solidFill>
              </a:rPr>
              <a:t>A RÁKKAL ÖSSZEFÜGGŐ HALÁLOZÁS MAGYARORSZÁGON 2019-BEN</a:t>
            </a:r>
            <a:endParaRPr lang="hu-HU" dirty="0">
              <a:solidFill>
                <a:srgbClr val="00246A"/>
              </a:solidFill>
            </a:endParaRPr>
          </a:p>
        </p:txBody>
      </p:sp>
      <p:pic>
        <p:nvPicPr>
          <p:cNvPr id="5" name="Tartalom helye 3">
            <a:extLst>
              <a:ext uri="{FF2B5EF4-FFF2-40B4-BE49-F238E27FC236}">
                <a16:creationId xmlns:a16="http://schemas.microsoft.com/office/drawing/2014/main" id="{F382279A-DBA6-8574-E253-C7564717B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740" y="1902481"/>
            <a:ext cx="8098524" cy="4100231"/>
          </a:xfrm>
          <a:prstGeom prst="rect">
            <a:avLst/>
          </a:prstGeom>
          <a:ln w="3175">
            <a:noFill/>
          </a:ln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AC8C83FB-BF9E-D87B-76CF-3EB3A8839E14}"/>
              </a:ext>
            </a:extLst>
          </p:cNvPr>
          <p:cNvSpPr txBox="1"/>
          <p:nvPr/>
        </p:nvSpPr>
        <p:spPr>
          <a:xfrm>
            <a:off x="8001000" y="2124727"/>
            <a:ext cx="333268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latin typeface="+mj-lt"/>
              </a:rPr>
              <a:t>Megjegyzések: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hu-HU" sz="2400" b="1" dirty="0">
                <a:latin typeface="+mj-lt"/>
              </a:rPr>
              <a:t>Régiónk terhes öröksége a magas rák halálozás 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hu-HU" sz="2400" b="1" dirty="0">
                <a:latin typeface="+mj-lt"/>
              </a:rPr>
              <a:t>Mortalitás kedvezően változott 2011-2019 közt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hu-HU" sz="2400" b="1" dirty="0">
                <a:latin typeface="+mj-lt"/>
              </a:rPr>
              <a:t>Mortalitás típusaiban van eltérés</a:t>
            </a:r>
            <a:endParaRPr lang="hu-HU" sz="2400" dirty="0">
              <a:latin typeface="+mj-lt"/>
            </a:endParaRPr>
          </a:p>
        </p:txBody>
      </p:sp>
      <p:cxnSp>
        <p:nvCxnSpPr>
          <p:cNvPr id="7" name="Egyenes összekötő nyíllal 6">
            <a:extLst>
              <a:ext uri="{FF2B5EF4-FFF2-40B4-BE49-F238E27FC236}">
                <a16:creationId xmlns:a16="http://schemas.microsoft.com/office/drawing/2014/main" id="{1D339EE8-756D-2C5B-7AE1-B5A3E89339AF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7752184" y="3356992"/>
            <a:ext cx="248816" cy="70672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61EBFFC-5F5C-61D8-6C3D-A40ED3ADF0C2}"/>
              </a:ext>
            </a:extLst>
          </p:cNvPr>
          <p:cNvSpPr txBox="1"/>
          <p:nvPr/>
        </p:nvSpPr>
        <p:spPr>
          <a:xfrm>
            <a:off x="5240957" y="6271350"/>
            <a:ext cx="60939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1200" i="1" dirty="0"/>
              <a:t>Forrás: Magyarország Rákügyi országprofil 2023, OECD </a:t>
            </a:r>
          </a:p>
        </p:txBody>
      </p:sp>
    </p:spTree>
    <p:extLst>
      <p:ext uri="{BB962C8B-B14F-4D97-AF65-F5344CB8AC3E}">
        <p14:creationId xmlns:p14="http://schemas.microsoft.com/office/powerpoint/2010/main" val="3180624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yéni tervezé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6839</TotalTime>
  <Words>2144</Words>
  <Application>Microsoft Office PowerPoint</Application>
  <PresentationFormat>Szélesvásznú</PresentationFormat>
  <Paragraphs>251</Paragraphs>
  <Slides>29</Slides>
  <Notes>18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2</vt:i4>
      </vt:variant>
      <vt:variant>
        <vt:lpstr>Diacímek</vt:lpstr>
      </vt:variant>
      <vt:variant>
        <vt:i4>29</vt:i4>
      </vt:variant>
    </vt:vector>
  </HeadingPairs>
  <TitlesOfParts>
    <vt:vector size="35" baseType="lpstr">
      <vt:lpstr>Arial</vt:lpstr>
      <vt:lpstr>Calibri</vt:lpstr>
      <vt:lpstr>Times New Roman</vt:lpstr>
      <vt:lpstr>Wingdings</vt:lpstr>
      <vt:lpstr>Office-téma</vt:lpstr>
      <vt:lpstr>Egyéni tervezés</vt:lpstr>
      <vt:lpstr>BM Egészségügyért Felelős Államtitkárság Dr. Baticz Orsolya népegészségügyi főosztályvezető </vt:lpstr>
      <vt:lpstr>EGY KIS „ELMÉLET”</vt:lpstr>
      <vt:lpstr>AZ EGÉSZSÉG TÁRSADALMI MEGHATÁROZOTTSÁGA </vt:lpstr>
      <vt:lpstr>A TÁRSADALMI CSOPORTOK EGÉSZSÉGI ÁLLAPOTBELI KÜLÖNBSÉGEIT MEGHATÁROZÓ TÉNYEZŐK ÉS MECHANIZMUSOK</vt:lpstr>
      <vt:lpstr>HAZAI HELYZETKÉP  „látlelet”</vt:lpstr>
      <vt:lpstr>SZÜLETÉSKOR VÁRHATÓ ÉLETTARTAM</vt:lpstr>
      <vt:lpstr>A SZÜLETÉSKOR VÁRHATÓ ÉLETTARTAM NEMEK KÖZÖTTI ÉS TERÜLETI KÜLÖNBSÉGEI MAGYARORSZÁGON</vt:lpstr>
      <vt:lpstr>A RÁKOS MEGBETEGEDÉSEK HAZAI INCIDENCIÁJA (2020-BAN) ÉS MORTALITÁSA (2019-BEN) A LEGMAGASABBAK KÖZÖTT VOLT AZ EU-BAN</vt:lpstr>
      <vt:lpstr>A RÁKKAL ÖSSZEFÜGGŐ HALÁLOZÁS MAGYARORSZÁGON 2019-BEN</vt:lpstr>
      <vt:lpstr>HALÁLOZÁS</vt:lpstr>
      <vt:lpstr> HALÁLOZÁS - elkerülhető halálozás, nemek szerint, megyei bontásban </vt:lpstr>
      <vt:lpstr>HALÁLOZÁS - megelőzhető halálozás</vt:lpstr>
      <vt:lpstr>ÉLETMÓD KOCKÁZATOK</vt:lpstr>
      <vt:lpstr>CÉLOK, INTÉZKEDÉSEK</vt:lpstr>
      <vt:lpstr>KAPCSOLÓDÓ ALAPVETŐ NÉPEGÉSZSÉGÜGYI FELADATOK (ANEF)</vt:lpstr>
      <vt:lpstr>AZ „EGÉSZSÉG, MINT ÉRTÉK” SZEMLÉLET ERŐSÍTÉSE</vt:lpstr>
      <vt:lpstr>BETEGSÉGMEGELŐZÉS – Szűrési rendszer komplex fejlesztése 1. szakmai és jogi keretrendszer </vt:lpstr>
      <vt:lpstr>PowerPoint-bemutató</vt:lpstr>
      <vt:lpstr>PowerPoint-bemutató</vt:lpstr>
      <vt:lpstr>LEGFONTOSABB TÁPLÁLKOZÁS-EGÉSZSÉGÜGYI INTÉZKEDÉSEK</vt:lpstr>
      <vt:lpstr>EGÉSZSÉGFEJLESZTÉS - egészségfejlesztési irodák jelene</vt:lpstr>
      <vt:lpstr>EGÉSZSÉGFEJLESZTÉS - egészségfejlesztési irodák jövője</vt:lpstr>
      <vt:lpstr>PowerPoint-bemutató</vt:lpstr>
      <vt:lpstr>PowerPoint-bemutató</vt:lpstr>
      <vt:lpstr>„NEMZETI NÉPEGÉSZSÉGÜGYI PROGRAM  2023-2033”</vt:lpstr>
      <vt:lpstr>AZ  ELŐKÉSZÍTÉS ALATT ÁLLÓ „NEMZETI NÉPEGÉSZSÉGÜGYI PROGRAM 2023-2033”</vt:lpstr>
      <vt:lpstr>A „NEMZETI NÉPEGÉSZSÉGÜGYI PROGRAM 2023-2030” FŐ TEVÉKENYSÉGI TERÜLETEI</vt:lpstr>
      <vt:lpstr>A 2023-25 ÉVEKRE SZÓLÓ SZAKPOLITIKAI PROGRAM TERVEZETT PRIORITÁSAI</vt:lpstr>
      <vt:lpstr>Köszönöm a megtisztelő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Esze Bernadett</dc:creator>
  <cp:lastModifiedBy>Orsolya Baticz</cp:lastModifiedBy>
  <cp:revision>718</cp:revision>
  <cp:lastPrinted>2020-10-20T13:39:22Z</cp:lastPrinted>
  <dcterms:created xsi:type="dcterms:W3CDTF">2020-09-23T07:04:39Z</dcterms:created>
  <dcterms:modified xsi:type="dcterms:W3CDTF">2023-10-26T18:06:06Z</dcterms:modified>
</cp:coreProperties>
</file>