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88" r:id="rId2"/>
    <p:sldId id="477" r:id="rId3"/>
    <p:sldId id="459" r:id="rId4"/>
    <p:sldId id="472" r:id="rId5"/>
    <p:sldId id="473" r:id="rId6"/>
    <p:sldId id="469" r:id="rId7"/>
    <p:sldId id="471" r:id="rId8"/>
    <p:sldId id="476" r:id="rId9"/>
    <p:sldId id="478" r:id="rId10"/>
    <p:sldId id="479" r:id="rId11"/>
    <p:sldId id="480" r:id="rId12"/>
    <p:sldId id="474" r:id="rId13"/>
    <p:sldId id="481" r:id="rId14"/>
    <p:sldId id="482" r:id="rId15"/>
    <p:sldId id="486" r:id="rId16"/>
    <p:sldId id="470" r:id="rId17"/>
    <p:sldId id="483" r:id="rId18"/>
    <p:sldId id="485" r:id="rId19"/>
    <p:sldId id="325" r:id="rId20"/>
    <p:sldId id="467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A23"/>
    <a:srgbClr val="01AFD3"/>
    <a:srgbClr val="7D3C9A"/>
    <a:srgbClr val="8EC449"/>
    <a:srgbClr val="0151A4"/>
    <a:srgbClr val="BE1E2C"/>
    <a:srgbClr val="394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3" autoAdjust="0"/>
    <p:restoredTop sz="96041" autoAdjust="0"/>
  </p:normalViewPr>
  <p:slideViewPr>
    <p:cSldViewPr snapToGrid="0">
      <p:cViewPr varScale="1">
        <p:scale>
          <a:sx n="113" d="100"/>
          <a:sy n="113" d="100"/>
        </p:scale>
        <p:origin x="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0C281-2AA4-4646-948F-B656DE2998F8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1D6FE-114A-4573-8611-D8700511AA6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85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CFC1CF-3A1E-4DDD-8EB6-447134796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2054248-D2F1-4F95-AB2B-98FC0B3D2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1221B5E-98A0-4FCE-B284-9AA6FB2AE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F35E135-C0F1-42A8-B63E-87C600328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548855-62E2-409A-A39C-CFF3582C4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91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53C4B6-6138-45AB-B948-F45490A08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5E81B2A-9FC0-4991-B51C-A0C2E3F85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AEF5AC0-B140-47AF-A332-08649DFD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11500D7-84F4-4F96-A3F5-070DAB67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EB0C457-2522-4A03-A7E6-136D79BB2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213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DE933EC-F84C-4720-9D10-61A091EF7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643A844-339A-4E4E-A8F7-B21E08FAF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E4EDFEE-A919-480D-A248-533EEEF5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F02612-A6C1-4B69-B85B-8995F23A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E3D6E18-B3FD-4BC3-A5A9-96E1CC7F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637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C95205-6D01-4DAF-997B-F8ADD842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E122EC-1DDD-40C8-9138-9BCA74492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75B154-8CF5-47E5-9E9B-336668665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6E39DBD-4FCB-4FC9-9E02-72069A5F7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DD899F-B867-4D15-8EAF-A55BBF4A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00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B8CB6A-2A03-4F60-8E42-17DBE557B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234F47-AA0B-42CD-B45A-F86621537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68ECCE-EAEB-474B-9876-93B057F1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F79CE2B-C5AE-43F2-897C-E1662D30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8D2A170-AA21-4EAC-B961-9875BA71A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84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BD6DBC-5BBA-4439-9238-A2D66C0A4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4E997E-A491-455F-B6C7-E3F564B86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20F0904-6775-4A2F-B65E-0A95373AE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F51F946-F5A0-4562-AEC2-5ECB72FC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FDCE8A5-AAD0-4E0B-B508-339B7DE24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EC910F-C6BD-47D3-8895-FB2871802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0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F37C5F-6BE1-4496-818F-7B38029E9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AEBA1AA-C736-4DB0-9EF9-999F62E9B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C3AEE2C-6925-49B7-9F92-334419A1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75DC6D5-48CE-45CF-A84D-80D912E984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68A9FCB-7332-449D-B5AB-E494D97BA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2998E3B-0D0C-4DB5-8856-B8519866E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0C66142F-C370-46DC-9672-3443A05E6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BB0F623-4756-402B-AB44-61744E54E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735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38F48A-7D42-4AA0-96ED-EC5CFA30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0D3D1A2-AF5C-4B5C-A5EA-ED96D0AD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B92236D-5487-41D4-851B-37392F5C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3B1C04E-68D3-4B25-A4BA-5822C8DB6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93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020691D-E853-4F81-A813-401FA35C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1225BA7-7FE4-4FBD-9723-5EC6F9AD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DBCC730-47E0-4A35-9579-59D1B40E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177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617AB4-2C4A-4B89-8963-A83EF7085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B31EE9-9BB4-4182-856B-6FC01C81E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FB6AD50-7108-4203-8019-0F4F66507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8715083-D154-492B-91CD-479EF0DE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A383AC3-C670-4220-ADE9-99297CA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0F141EB-D2CD-46CA-9519-74E4ADF32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343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9B592E-8084-4C53-926A-8F430618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54FCC0A-FEFB-41AA-91BD-766F2EEF9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137E674-8AB2-4DE0-B4F8-3CCB36538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34218B1-C219-467C-9643-59E5B4C3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5E15816-1E35-4CCE-B526-CE0E7826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7AA9E8D-0616-41D2-96EA-35A48010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914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clipart látható&#10;&#10;A leírás nagyon megbízható">
            <a:extLst>
              <a:ext uri="{FF2B5EF4-FFF2-40B4-BE49-F238E27FC236}">
                <a16:creationId xmlns:a16="http://schemas.microsoft.com/office/drawing/2014/main" id="{AA73A8B2-3E90-4C4D-986E-C11F0CABCD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00000">
            <a:off x="9835576" y="-774906"/>
            <a:ext cx="3624571" cy="3226057"/>
          </a:xfrm>
          <a:prstGeom prst="rect">
            <a:avLst/>
          </a:prstGeom>
        </p:spPr>
      </p:pic>
      <p:sp>
        <p:nvSpPr>
          <p:cNvPr id="2" name="Cím helye 1">
            <a:extLst>
              <a:ext uri="{FF2B5EF4-FFF2-40B4-BE49-F238E27FC236}">
                <a16:creationId xmlns:a16="http://schemas.microsoft.com/office/drawing/2014/main" id="{AB7AB155-DFED-41CC-BA5E-949918D8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42" y="365126"/>
            <a:ext cx="9826906" cy="665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72D61E6-507F-47A7-BA53-B2F405E7B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42" y="1273215"/>
            <a:ext cx="11052858" cy="4903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0773CE0-A2A9-447A-B657-5B7DCAF8B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D6E9C-73C6-46BB-845E-0DB219363892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850DC6-A8FB-438D-84C8-ACDCB60FF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2D68435-3DBC-4B7A-8B01-1300A41F5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D51C1-A863-48D3-A6BE-6095EC2756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186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oup.com/eurheartj/article/43/46/4801/6771381?login=false" TargetMode="External"/><Relationship Id="rId2" Type="http://schemas.openxmlformats.org/officeDocument/2006/relationships/hyperlink" Target="https://www.thelancet.com/journals/lancet/article/PIIS0140-6736(22)01438-6/full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ademic.oup.com/jncics/article/4/1/pkz080/5582677" TargetMode="External"/><Relationship Id="rId4" Type="http://schemas.openxmlformats.org/officeDocument/2006/relationships/hyperlink" Target="https://journals.sagepub.com/doi/10.1177/153473542091746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2730F727-3B0E-D446-37AD-88C119D55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311" y="1122362"/>
            <a:ext cx="10532533" cy="3835718"/>
          </a:xfrm>
        </p:spPr>
        <p:txBody>
          <a:bodyPr>
            <a:noAutofit/>
          </a:bodyPr>
          <a:lstStyle/>
          <a:p>
            <a:r>
              <a:rPr lang="hu-HU" sz="4800" dirty="0"/>
              <a:t>Az életmódorvoslás szerepe a rákellenes életforma megismertetésében, szerettetésében</a:t>
            </a:r>
            <a:br>
              <a:rPr lang="hu-HU" sz="4800" i="1" dirty="0"/>
            </a:br>
            <a:br>
              <a:rPr lang="hu-HU" sz="4800" i="1" dirty="0"/>
            </a:br>
            <a:r>
              <a:rPr lang="hu-HU" sz="2800" b="0" i="1" dirty="0">
                <a:solidFill>
                  <a:schemeClr val="tx1"/>
                </a:solidFill>
              </a:rPr>
              <a:t>Tegyük szerethetővé a rákellenes életmódot - Konferencia 2023</a:t>
            </a:r>
            <a:endParaRPr lang="hu-HU" sz="4800" b="0" i="1" dirty="0">
              <a:solidFill>
                <a:schemeClr val="tx1"/>
              </a:solidFill>
            </a:endParaRP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4133978F-D5F3-26C2-65A2-66D0B065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62880"/>
            <a:ext cx="9144000" cy="726756"/>
          </a:xfrm>
        </p:spPr>
        <p:txBody>
          <a:bodyPr>
            <a:normAutofit/>
          </a:bodyPr>
          <a:lstStyle/>
          <a:p>
            <a:r>
              <a:rPr lang="hu-HU" sz="1600" dirty="0"/>
              <a:t>Dr. Babai László István</a:t>
            </a:r>
          </a:p>
          <a:p>
            <a:r>
              <a:rPr lang="hu-HU" sz="1600" dirty="0"/>
              <a:t>Magyar Életmód Orvostani Társaság elnöke</a:t>
            </a:r>
          </a:p>
        </p:txBody>
      </p:sp>
    </p:spTree>
    <p:extLst>
      <p:ext uri="{BB962C8B-B14F-4D97-AF65-F5344CB8AC3E}">
        <p14:creationId xmlns:p14="http://schemas.microsoft.com/office/powerpoint/2010/main" val="1112882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E63CD1B-51B5-930E-555B-1A5221FDF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Túlélés és fizikai aktivitás daganatos megbetegedésekben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C2EB27A-13A5-61F4-FE8A-F3F80914E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673396" y="1300480"/>
            <a:ext cx="7241313" cy="501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E0F7078-AF0B-EEF2-4B54-5EABB16C8750}"/>
              </a:ext>
            </a:extLst>
          </p:cNvPr>
          <p:cNvSpPr txBox="1"/>
          <p:nvPr/>
        </p:nvSpPr>
        <p:spPr>
          <a:xfrm>
            <a:off x="300942" y="2092960"/>
            <a:ext cx="1976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D</a:t>
            </a:r>
            <a:r>
              <a:rPr lang="hu-HU" sz="1800" dirty="0"/>
              <a:t>aganat-specifikus halálozási kockázat az előtte és utána is mozgók körében</a:t>
            </a:r>
            <a:endParaRPr lang="hu-HU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EF90215-6AEC-636C-0CD0-DE6356D10D64}"/>
              </a:ext>
            </a:extLst>
          </p:cNvPr>
          <p:cNvSpPr txBox="1"/>
          <p:nvPr/>
        </p:nvSpPr>
        <p:spPr>
          <a:xfrm>
            <a:off x="223520" y="6360162"/>
            <a:ext cx="1154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Rikki</a:t>
            </a:r>
            <a:r>
              <a:rPr lang="hu-HU" sz="900" dirty="0"/>
              <a:t> </a:t>
            </a:r>
            <a:r>
              <a:rPr lang="hu-HU" sz="900" dirty="0" err="1"/>
              <a:t>Cannioto</a:t>
            </a:r>
            <a:r>
              <a:rPr lang="hu-HU" sz="900" dirty="0"/>
              <a:t>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</a:t>
            </a:r>
            <a:r>
              <a:rPr lang="hu-HU" sz="900" dirty="0"/>
              <a:t>: </a:t>
            </a:r>
            <a:r>
              <a:rPr lang="hu-HU" sz="900" dirty="0" err="1"/>
              <a:t>Habitual</a:t>
            </a:r>
            <a:r>
              <a:rPr lang="hu-HU" sz="900" dirty="0"/>
              <a:t> </a:t>
            </a:r>
            <a:r>
              <a:rPr lang="hu-HU" sz="900" dirty="0" err="1"/>
              <a:t>recreational</a:t>
            </a:r>
            <a:r>
              <a:rPr lang="hu-HU" sz="900" dirty="0"/>
              <a:t> </a:t>
            </a:r>
            <a:r>
              <a:rPr lang="hu-HU" sz="900" dirty="0" err="1"/>
              <a:t>physical</a:t>
            </a:r>
            <a:r>
              <a:rPr lang="hu-HU" sz="900" dirty="0"/>
              <a:t> </a:t>
            </a:r>
            <a:r>
              <a:rPr lang="hu-HU" sz="900" dirty="0" err="1"/>
              <a:t>activity</a:t>
            </a:r>
            <a:r>
              <a:rPr lang="hu-HU" sz="900" dirty="0"/>
              <a:t> is </a:t>
            </a:r>
            <a:r>
              <a:rPr lang="hu-HU" sz="900" dirty="0" err="1"/>
              <a:t>associated</a:t>
            </a:r>
            <a:r>
              <a:rPr lang="hu-HU" sz="900" dirty="0"/>
              <a:t> </a:t>
            </a:r>
            <a:r>
              <a:rPr lang="hu-HU" sz="900" dirty="0" err="1"/>
              <a:t>with</a:t>
            </a:r>
            <a:r>
              <a:rPr lang="hu-HU" sz="900" dirty="0"/>
              <a:t> </a:t>
            </a:r>
            <a:r>
              <a:rPr lang="hu-HU" sz="900" dirty="0" err="1"/>
              <a:t>significantly</a:t>
            </a:r>
            <a:r>
              <a:rPr lang="hu-HU" sz="900" dirty="0"/>
              <a:t> </a:t>
            </a:r>
            <a:r>
              <a:rPr lang="hu-HU" sz="900" dirty="0" err="1"/>
              <a:t>improved</a:t>
            </a:r>
            <a:r>
              <a:rPr lang="hu-HU" sz="900" dirty="0"/>
              <a:t> </a:t>
            </a:r>
            <a:r>
              <a:rPr lang="hu-HU" sz="900" dirty="0" err="1"/>
              <a:t>survival</a:t>
            </a:r>
            <a:r>
              <a:rPr lang="hu-HU" sz="900" dirty="0"/>
              <a:t> in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patients</a:t>
            </a:r>
            <a:r>
              <a:rPr lang="hu-HU" sz="900" dirty="0"/>
              <a:t>: </a:t>
            </a:r>
            <a:r>
              <a:rPr lang="hu-HU" sz="900" dirty="0" err="1"/>
              <a:t>evidence</a:t>
            </a:r>
            <a:r>
              <a:rPr lang="hu-HU" sz="900" dirty="0"/>
              <a:t> </a:t>
            </a:r>
            <a:r>
              <a:rPr lang="hu-HU" sz="900" dirty="0" err="1"/>
              <a:t>from</a:t>
            </a:r>
            <a:r>
              <a:rPr lang="hu-HU" sz="900" dirty="0"/>
              <a:t> </a:t>
            </a:r>
            <a:r>
              <a:rPr lang="hu-HU" sz="900" dirty="0" err="1"/>
              <a:t>the</a:t>
            </a:r>
            <a:r>
              <a:rPr lang="hu-HU" sz="900" dirty="0"/>
              <a:t> </a:t>
            </a:r>
            <a:r>
              <a:rPr lang="hu-HU" sz="900" dirty="0" err="1"/>
              <a:t>Roswell</a:t>
            </a:r>
            <a:r>
              <a:rPr lang="hu-HU" sz="900" dirty="0"/>
              <a:t> Park Data Bank and </a:t>
            </a:r>
            <a:r>
              <a:rPr lang="hu-HU" sz="900" dirty="0" err="1"/>
              <a:t>BioRepository</a:t>
            </a:r>
            <a:r>
              <a:rPr lang="hu-HU" sz="900" dirty="0"/>
              <a:t>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Causes</a:t>
            </a:r>
            <a:r>
              <a:rPr lang="hu-HU" sz="900" dirty="0"/>
              <a:t> </a:t>
            </a:r>
            <a:r>
              <a:rPr lang="hu-HU" sz="900" dirty="0" err="1"/>
              <a:t>Control</a:t>
            </a:r>
            <a:r>
              <a:rPr lang="hu-HU" sz="900" dirty="0"/>
              <a:t>. 2019 Jan;30(1):1-12. </a:t>
            </a:r>
            <a:r>
              <a:rPr lang="hu-HU" sz="900" dirty="0" err="1"/>
              <a:t>doi</a:t>
            </a:r>
            <a:r>
              <a:rPr lang="hu-HU" sz="900" dirty="0"/>
              <a:t>: 10.1007/s10552-018-1101-5.</a:t>
            </a:r>
          </a:p>
        </p:txBody>
      </p:sp>
    </p:spTree>
    <p:extLst>
      <p:ext uri="{BB962C8B-B14F-4D97-AF65-F5344CB8AC3E}">
        <p14:creationId xmlns:p14="http://schemas.microsoft.com/office/powerpoint/2010/main" val="1409479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6A1E1D-FE5E-9716-A7A5-E592B4D2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Mozgás = megelőzés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33119B-808B-2B43-3773-F294C8905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235" y="1030148"/>
            <a:ext cx="7479529" cy="577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07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Befolyásoló tényezők</a:t>
            </a:r>
            <a:br>
              <a:rPr lang="hu-HU" dirty="0"/>
            </a:br>
            <a:r>
              <a:rPr lang="hu-HU" sz="2200" b="0" i="1" dirty="0">
                <a:solidFill>
                  <a:schemeClr val="tx1"/>
                </a:solidFill>
              </a:rPr>
              <a:t>Testsúly-menedzsment gátló és előmozdító tényezői emlődaganatos betegeknél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2FF1ED-5EE4-257A-48F2-6B83C6B6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841862"/>
            <a:ext cx="11052858" cy="4640219"/>
          </a:xfrm>
        </p:spPr>
        <p:txBody>
          <a:bodyPr>
            <a:normAutofit fontScale="92500" lnSpcReduction="10000"/>
          </a:bodyPr>
          <a:lstStyle/>
          <a:p>
            <a:r>
              <a:rPr lang="hu-HU" dirty="0" err="1"/>
              <a:t>Review</a:t>
            </a:r>
            <a:r>
              <a:rPr lang="hu-HU" dirty="0"/>
              <a:t> – 40 tanulmány</a:t>
            </a:r>
          </a:p>
          <a:p>
            <a:r>
              <a:rPr lang="hu-HU" dirty="0"/>
              <a:t>Befolyásoló tényezők:</a:t>
            </a:r>
          </a:p>
          <a:p>
            <a:pPr lvl="1"/>
            <a:r>
              <a:rPr lang="hu-HU" dirty="0"/>
              <a:t>Pozitív fizikális és mentális hatások</a:t>
            </a:r>
          </a:p>
          <a:p>
            <a:pPr lvl="1"/>
            <a:r>
              <a:rPr lang="hu-HU" dirty="0"/>
              <a:t>Erkölcsi kötelezettség</a:t>
            </a:r>
          </a:p>
          <a:p>
            <a:pPr lvl="1"/>
            <a:r>
              <a:rPr lang="hu-HU" dirty="0"/>
              <a:t>Motiváció hiánya</a:t>
            </a:r>
          </a:p>
          <a:p>
            <a:pPr lvl="1"/>
            <a:r>
              <a:rPr lang="hu-HU" dirty="0"/>
              <a:t>Megbélyegzés</a:t>
            </a:r>
          </a:p>
          <a:p>
            <a:pPr lvl="1"/>
            <a:r>
              <a:rPr lang="hu-HU" dirty="0"/>
              <a:t>Félelmek</a:t>
            </a:r>
          </a:p>
          <a:p>
            <a:pPr lvl="1"/>
            <a:r>
              <a:rPr lang="hu-HU" dirty="0"/>
              <a:t>Szociális (pl. családi) befolyásolás</a:t>
            </a:r>
          </a:p>
          <a:p>
            <a:pPr lvl="1"/>
            <a:r>
              <a:rPr lang="hu-HU" dirty="0"/>
              <a:t>Külső tényezők (pl. távolság, fitneszterem hiánya, eszköz hiánya, rossz időjárás)</a:t>
            </a:r>
          </a:p>
          <a:p>
            <a:pPr lvl="1"/>
            <a:r>
              <a:rPr lang="hu-HU" dirty="0"/>
              <a:t>Gazdasági tényezők</a:t>
            </a:r>
          </a:p>
          <a:p>
            <a:pPr lvl="1"/>
            <a:r>
              <a:rPr lang="hu-HU" dirty="0"/>
              <a:t>Kulturális tényezők</a:t>
            </a:r>
          </a:p>
          <a:p>
            <a:pPr lvl="1"/>
            <a:r>
              <a:rPr lang="hu-HU" dirty="0"/>
              <a:t>Fizikai akadályok (protézis, paróka, felső végtag használat)</a:t>
            </a:r>
          </a:p>
          <a:p>
            <a:pPr lvl="1"/>
            <a:r>
              <a:rPr lang="hu-HU" dirty="0"/>
              <a:t>Szervezett edzésprogram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11EDD16-2528-3FD5-15D8-70F5E7D56BAC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Sheena</a:t>
            </a:r>
            <a:r>
              <a:rPr lang="hu-HU" sz="900" dirty="0"/>
              <a:t> </a:t>
            </a:r>
            <a:r>
              <a:rPr lang="hu-HU" sz="900" dirty="0" err="1"/>
              <a:t>Tjon</a:t>
            </a:r>
            <a:r>
              <a:rPr lang="hu-HU" sz="900" dirty="0"/>
              <a:t> A Joe 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all</a:t>
            </a:r>
            <a:r>
              <a:rPr lang="hu-HU" sz="900" dirty="0"/>
              <a:t>. Int </a:t>
            </a:r>
            <a:r>
              <a:rPr lang="hu-HU" sz="900" dirty="0" err="1"/>
              <a:t>J</a:t>
            </a:r>
            <a:r>
              <a:rPr lang="hu-HU" sz="900" dirty="0"/>
              <a:t> </a:t>
            </a:r>
            <a:r>
              <a:rPr lang="hu-HU" sz="900" dirty="0" err="1"/>
              <a:t>Qual</a:t>
            </a:r>
            <a:r>
              <a:rPr lang="hu-HU" sz="900" dirty="0"/>
              <a:t> </a:t>
            </a:r>
            <a:r>
              <a:rPr lang="hu-HU" sz="900" dirty="0" err="1"/>
              <a:t>Stud</a:t>
            </a:r>
            <a:r>
              <a:rPr lang="hu-HU" sz="900" dirty="0"/>
              <a:t> Health </a:t>
            </a:r>
            <a:r>
              <a:rPr lang="hu-HU" sz="900" dirty="0" err="1"/>
              <a:t>Well-being</a:t>
            </a:r>
            <a:r>
              <a:rPr lang="hu-HU" sz="900" dirty="0"/>
              <a:t>. 2023 Dec;18(1):2259290. </a:t>
            </a:r>
            <a:r>
              <a:rPr lang="hu-HU" sz="900" dirty="0" err="1"/>
              <a:t>doi</a:t>
            </a:r>
            <a:r>
              <a:rPr lang="hu-HU" sz="900" dirty="0"/>
              <a:t>: 10.1080/17482631.2023.2259290. </a:t>
            </a:r>
            <a:r>
              <a:rPr lang="hu-HU" sz="900" dirty="0" err="1"/>
              <a:t>Epub</a:t>
            </a:r>
            <a:r>
              <a:rPr lang="hu-HU" sz="900" dirty="0"/>
              <a:t> 2023 </a:t>
            </a:r>
            <a:r>
              <a:rPr lang="hu-HU" sz="900" dirty="0" err="1"/>
              <a:t>Oct</a:t>
            </a:r>
            <a:r>
              <a:rPr lang="hu-HU" sz="900" dirty="0"/>
              <a:t> 15.</a:t>
            </a:r>
          </a:p>
        </p:txBody>
      </p:sp>
    </p:spTree>
    <p:extLst>
      <p:ext uri="{BB962C8B-B14F-4D97-AF65-F5344CB8AC3E}">
        <p14:creationId xmlns:p14="http://schemas.microsoft.com/office/powerpoint/2010/main" val="224458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B6E945CC-BB9C-E75E-1148-5AA0B282A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Életmód-magatartást befolyásoló tényezők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80EE641-2440-3997-D846-DC6EF05F8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444" y="1879072"/>
            <a:ext cx="9130404" cy="4378036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8E34FD17-C0A5-1D17-DC5E-B31CD66AEE64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Fitzgerald</a:t>
            </a:r>
            <a:r>
              <a:rPr lang="hu-HU" sz="900" dirty="0"/>
              <a:t>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</a:t>
            </a:r>
            <a:r>
              <a:rPr lang="hu-HU" sz="900" dirty="0"/>
              <a:t>., Journal of </a:t>
            </a:r>
            <a:r>
              <a:rPr lang="hu-HU" sz="900" dirty="0" err="1"/>
              <a:t>Extension</a:t>
            </a:r>
            <a:r>
              <a:rPr lang="hu-HU" sz="900" dirty="0"/>
              <a:t>, 47 (2009) 1 - 8</a:t>
            </a:r>
          </a:p>
        </p:txBody>
      </p:sp>
    </p:spTree>
    <p:extLst>
      <p:ext uri="{BB962C8B-B14F-4D97-AF65-F5344CB8AC3E}">
        <p14:creationId xmlns:p14="http://schemas.microsoft.com/office/powerpoint/2010/main" val="1958673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rtalom helye 4" descr="A képen szöveg, képernyőkép, Weblap, Webhely látható&#10;&#10;Automatikusan generált leírás">
            <a:extLst>
              <a:ext uri="{FF2B5EF4-FFF2-40B4-BE49-F238E27FC236}">
                <a16:creationId xmlns:a16="http://schemas.microsoft.com/office/drawing/2014/main" id="{A8B37890-BF35-6931-998C-22AE71964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3" r="19974"/>
          <a:stretch/>
        </p:blipFill>
        <p:spPr>
          <a:xfrm>
            <a:off x="6609806" y="1273215"/>
            <a:ext cx="3518042" cy="5342212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16A4217-C612-9132-443D-EA180D5C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Tegyük szerethetővé! – ajánljuk mi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BE6885-E481-C3FA-9CF3-737D8EAD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1" y="1273215"/>
            <a:ext cx="6152109" cy="5388842"/>
          </a:xfrm>
        </p:spPr>
        <p:txBody>
          <a:bodyPr>
            <a:normAutofit lnSpcReduction="10000"/>
          </a:bodyPr>
          <a:lstStyle/>
          <a:p>
            <a:r>
              <a:rPr lang="hu-HU" dirty="0"/>
              <a:t>Ismerjük</a:t>
            </a:r>
          </a:p>
          <a:p>
            <a:pPr lvl="1"/>
            <a:r>
              <a:rPr lang="hu-HU" dirty="0"/>
              <a:t>Graduális – életmódorvostan szabadon választható</a:t>
            </a:r>
          </a:p>
          <a:p>
            <a:pPr lvl="1"/>
            <a:r>
              <a:rPr lang="hu-HU" dirty="0"/>
              <a:t>Szakképzés – életmódorvostan és prevenció licencképzés</a:t>
            </a:r>
          </a:p>
          <a:p>
            <a:pPr lvl="1"/>
            <a:r>
              <a:rPr lang="hu-HU" dirty="0"/>
              <a:t>Továbbképzés – OFTEX képzések, orvosi egyetemek, sporttudományi egyetem</a:t>
            </a:r>
          </a:p>
          <a:p>
            <a:pPr lvl="1"/>
            <a:r>
              <a:rPr lang="hu-HU" dirty="0"/>
              <a:t>Konferenciák (saját és meghívásos, ld. most)</a:t>
            </a:r>
          </a:p>
          <a:p>
            <a:pPr lvl="1"/>
            <a:r>
              <a:rPr lang="hu-HU" dirty="0"/>
              <a:t>Kutatások</a:t>
            </a:r>
          </a:p>
          <a:p>
            <a:r>
              <a:rPr lang="hu-HU" dirty="0"/>
              <a:t>Ajánlás</a:t>
            </a:r>
          </a:p>
          <a:p>
            <a:pPr lvl="1"/>
            <a:r>
              <a:rPr lang="hu-HU" dirty="0"/>
              <a:t>Zöldrecept</a:t>
            </a:r>
          </a:p>
          <a:p>
            <a:r>
              <a:rPr lang="hu-HU" dirty="0"/>
              <a:t>Jó példa </a:t>
            </a:r>
          </a:p>
          <a:p>
            <a:pPr lvl="1"/>
            <a:r>
              <a:rPr lang="hu-HU" dirty="0"/>
              <a:t>Bethesda „életmódváltó” kórház</a:t>
            </a:r>
          </a:p>
        </p:txBody>
      </p:sp>
    </p:spTree>
    <p:extLst>
      <p:ext uri="{BB962C8B-B14F-4D97-AF65-F5344CB8AC3E}">
        <p14:creationId xmlns:p14="http://schemas.microsoft.com/office/powerpoint/2010/main" val="3432741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6A4217-C612-9132-443D-EA180D5C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Tegyük szerethetővé! – csináljuk együtt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BE6885-E481-C3FA-9CF3-737D8EAD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1" y="1273215"/>
            <a:ext cx="10162408" cy="5388842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Egészségügyi szakemberek</a:t>
            </a:r>
          </a:p>
          <a:p>
            <a:pPr lvl="1"/>
            <a:r>
              <a:rPr lang="hu-HU" dirty="0"/>
              <a:t>Orvosok</a:t>
            </a:r>
          </a:p>
          <a:p>
            <a:pPr lvl="1"/>
            <a:r>
              <a:rPr lang="hu-HU" dirty="0"/>
              <a:t>Dietetikusok</a:t>
            </a:r>
          </a:p>
          <a:p>
            <a:pPr lvl="1"/>
            <a:r>
              <a:rPr lang="hu-HU" dirty="0"/>
              <a:t>Gyógytornászok</a:t>
            </a:r>
          </a:p>
          <a:p>
            <a:pPr lvl="1"/>
            <a:r>
              <a:rPr lang="hu-HU" dirty="0"/>
              <a:t>Pszichológusok</a:t>
            </a:r>
          </a:p>
          <a:p>
            <a:pPr lvl="1"/>
            <a:r>
              <a:rPr lang="hu-HU" dirty="0"/>
              <a:t>...</a:t>
            </a:r>
          </a:p>
          <a:p>
            <a:r>
              <a:rPr lang="hu-HU" dirty="0"/>
              <a:t>Egyetemek</a:t>
            </a:r>
          </a:p>
          <a:p>
            <a:r>
              <a:rPr lang="hu-HU" dirty="0"/>
              <a:t>Orvosszakmai társaságok</a:t>
            </a:r>
          </a:p>
          <a:p>
            <a:r>
              <a:rPr lang="hu-HU" dirty="0"/>
              <a:t>Kormányzati szereplők</a:t>
            </a:r>
          </a:p>
          <a:p>
            <a:r>
              <a:rPr lang="hu-HU" dirty="0"/>
              <a:t>Önkormányzatok</a:t>
            </a:r>
          </a:p>
          <a:p>
            <a:r>
              <a:rPr lang="hu-HU" dirty="0"/>
              <a:t>Munkaadók</a:t>
            </a:r>
          </a:p>
          <a:p>
            <a:r>
              <a:rPr lang="hu-HU" dirty="0"/>
              <a:t>Egészség- és egyéb ipari, piaci szereplők</a:t>
            </a:r>
          </a:p>
          <a:p>
            <a:r>
              <a:rPr lang="hu-HU" dirty="0"/>
              <a:t>Betegszervezetek</a:t>
            </a:r>
          </a:p>
        </p:txBody>
      </p:sp>
    </p:spTree>
    <p:extLst>
      <p:ext uri="{BB962C8B-B14F-4D97-AF65-F5344CB8AC3E}">
        <p14:creationId xmlns:p14="http://schemas.microsoft.com/office/powerpoint/2010/main" val="2643193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6A4217-C612-9132-443D-EA180D5C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Tegyük szerethetővé! – tudjon róla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BE6885-E481-C3FA-9CF3-737D8EAD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273215"/>
            <a:ext cx="11052858" cy="5388842"/>
          </a:xfrm>
        </p:spPr>
        <p:txBody>
          <a:bodyPr>
            <a:normAutofit/>
          </a:bodyPr>
          <a:lstStyle/>
          <a:p>
            <a:r>
              <a:rPr lang="hu-HU" dirty="0"/>
              <a:t>Kommunikáció</a:t>
            </a:r>
          </a:p>
          <a:p>
            <a:pPr lvl="1"/>
            <a:r>
              <a:rPr lang="hu-HU" dirty="0"/>
              <a:t>Kö</a:t>
            </a:r>
            <a:r>
              <a:rPr lang="hu-HU" sz="2800" dirty="0"/>
              <a:t>zponti, egységes tudásbázissal - Országostól --&gt; Egyéni szintig</a:t>
            </a:r>
          </a:p>
          <a:p>
            <a:pPr lvl="1"/>
            <a:r>
              <a:rPr lang="hu-HU" sz="2800" dirty="0"/>
              <a:t>Központi honlap, </a:t>
            </a:r>
            <a:r>
              <a:rPr lang="hu-HU" sz="2800" dirty="0" err="1"/>
              <a:t>social</a:t>
            </a:r>
            <a:r>
              <a:rPr lang="hu-HU" sz="2800" dirty="0"/>
              <a:t> jelenlét</a:t>
            </a:r>
          </a:p>
          <a:p>
            <a:pPr lvl="1"/>
            <a:r>
              <a:rPr lang="hu-HU" sz="2800" dirty="0"/>
              <a:t>Médiaegyüttműködések</a:t>
            </a:r>
          </a:p>
          <a:p>
            <a:pPr lvl="1"/>
            <a:r>
              <a:rPr lang="hu-HU" sz="2800" dirty="0"/>
              <a:t>Helyi megjelenések </a:t>
            </a:r>
          </a:p>
          <a:p>
            <a:pPr lvl="2"/>
            <a:r>
              <a:rPr lang="hu-HU" sz="2800" dirty="0"/>
              <a:t>plakát, szórólap, füzetek</a:t>
            </a:r>
          </a:p>
          <a:p>
            <a:pPr lvl="2"/>
            <a:r>
              <a:rPr lang="hu-HU" sz="2800" dirty="0" err="1"/>
              <a:t>social</a:t>
            </a:r>
            <a:r>
              <a:rPr lang="hu-HU" sz="2800" dirty="0"/>
              <a:t>, kerületi újság </a:t>
            </a:r>
          </a:p>
          <a:p>
            <a:pPr lvl="2"/>
            <a:r>
              <a:rPr lang="hu-HU" sz="2800" dirty="0"/>
              <a:t>I. Kerületi „lépcsők”</a:t>
            </a:r>
          </a:p>
        </p:txBody>
      </p:sp>
    </p:spTree>
    <p:extLst>
      <p:ext uri="{BB962C8B-B14F-4D97-AF65-F5344CB8AC3E}">
        <p14:creationId xmlns:p14="http://schemas.microsoft.com/office/powerpoint/2010/main" val="314173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6A4217-C612-9132-443D-EA180D5C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Tegyük szerethetővé! – legyen hol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BE6885-E481-C3FA-9CF3-737D8EAD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273215"/>
            <a:ext cx="11052858" cy="5388842"/>
          </a:xfrm>
        </p:spPr>
        <p:txBody>
          <a:bodyPr>
            <a:normAutofit/>
          </a:bodyPr>
          <a:lstStyle/>
          <a:p>
            <a:r>
              <a:rPr lang="hu-HU" dirty="0"/>
              <a:t>Turizmus</a:t>
            </a:r>
          </a:p>
          <a:p>
            <a:pPr lvl="1"/>
            <a:r>
              <a:rPr lang="hu-HU" dirty="0"/>
              <a:t>Aktív turizmus</a:t>
            </a:r>
          </a:p>
          <a:p>
            <a:pPr lvl="1"/>
            <a:r>
              <a:rPr lang="hu-HU" sz="2400" dirty="0"/>
              <a:t>Egészségturizmusba - </a:t>
            </a:r>
            <a:r>
              <a:rPr lang="hu-HU" dirty="0"/>
              <a:t>”életmódorvosi turizmus” – attrakciók, ismeretek, tudások</a:t>
            </a:r>
          </a:p>
          <a:p>
            <a:pPr lvl="1"/>
            <a:r>
              <a:rPr lang="hu-HU" sz="2400" dirty="0"/>
              <a:t>Szállodaszövetség</a:t>
            </a:r>
          </a:p>
          <a:p>
            <a:pPr lvl="1"/>
            <a:r>
              <a:rPr lang="hu-HU" dirty="0"/>
              <a:t>Szt. Ferenc kórház „út az egészséghez”</a:t>
            </a:r>
          </a:p>
          <a:p>
            <a:r>
              <a:rPr lang="hu-HU" dirty="0"/>
              <a:t>Munkahelyek</a:t>
            </a:r>
          </a:p>
          <a:p>
            <a:pPr lvl="1"/>
            <a:r>
              <a:rPr lang="hu-HU" dirty="0"/>
              <a:t>Kockázatértékelésbe kerüljön bele</a:t>
            </a:r>
          </a:p>
          <a:p>
            <a:pPr lvl="1"/>
            <a:r>
              <a:rPr lang="hu-HU" dirty="0"/>
              <a:t>Életmódprogramok a menedzserszűrésen túl, foglalkozás </a:t>
            </a:r>
            <a:r>
              <a:rPr lang="hu-HU" dirty="0" err="1"/>
              <a:t>eü</a:t>
            </a:r>
            <a:r>
              <a:rPr lang="hu-HU" dirty="0"/>
              <a:t> bevonása</a:t>
            </a:r>
          </a:p>
          <a:p>
            <a:pPr lvl="1"/>
            <a:r>
              <a:rPr lang="hu-HU" dirty="0"/>
              <a:t>„Aktív munkahely”</a:t>
            </a:r>
          </a:p>
          <a:p>
            <a:r>
              <a:rPr lang="hu-HU" dirty="0"/>
              <a:t>Önkormányzatok</a:t>
            </a:r>
          </a:p>
          <a:p>
            <a:pPr lvl="1"/>
            <a:r>
              <a:rPr lang="hu-HU" dirty="0"/>
              <a:t>Alapellátás – Média – Sportlétesítmények – Szabadtér</a:t>
            </a:r>
          </a:p>
          <a:p>
            <a:pPr lvl="1"/>
            <a:r>
              <a:rPr lang="hu-HU" dirty="0" err="1"/>
              <a:t>Ld</a:t>
            </a:r>
            <a:r>
              <a:rPr lang="hu-HU" dirty="0"/>
              <a:t> XII. kerület</a:t>
            </a:r>
          </a:p>
        </p:txBody>
      </p:sp>
    </p:spTree>
    <p:extLst>
      <p:ext uri="{BB962C8B-B14F-4D97-AF65-F5344CB8AC3E}">
        <p14:creationId xmlns:p14="http://schemas.microsoft.com/office/powerpoint/2010/main" val="3150705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6A4217-C612-9132-443D-EA180D5C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Tegyük szerethetővé! – legyen hol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BE6885-E481-C3FA-9CF3-737D8EAD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273215"/>
            <a:ext cx="11052858" cy="5388842"/>
          </a:xfrm>
        </p:spPr>
        <p:txBody>
          <a:bodyPr>
            <a:normAutofit/>
          </a:bodyPr>
          <a:lstStyle/>
          <a:p>
            <a:r>
              <a:rPr lang="hu-HU" dirty="0"/>
              <a:t>Sport- és szabadidő létesítmények</a:t>
            </a:r>
          </a:p>
          <a:p>
            <a:r>
              <a:rPr lang="hu-HU" dirty="0"/>
              <a:t>Iskolai tornatermek</a:t>
            </a:r>
          </a:p>
          <a:p>
            <a:r>
              <a:rPr lang="hu-HU" dirty="0"/>
              <a:t>Szabadtéri helyszínek – településen, erdőkben, vizeken</a:t>
            </a:r>
          </a:p>
          <a:p>
            <a:r>
              <a:rPr lang="hu-HU" dirty="0"/>
              <a:t>Éttermek, vendéglátóhelyek</a:t>
            </a:r>
          </a:p>
          <a:p>
            <a:endParaRPr lang="hu-HU" dirty="0"/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1649B418-B604-99CD-9ED1-23EFF78D4AF7}"/>
              </a:ext>
            </a:extLst>
          </p:cNvPr>
          <p:cNvSpPr txBox="1">
            <a:spLocks/>
          </p:cNvSpPr>
          <p:nvPr/>
        </p:nvSpPr>
        <p:spPr>
          <a:xfrm>
            <a:off x="5473336" y="4109811"/>
            <a:ext cx="4654511" cy="665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dirty="0"/>
              <a:t>– legyen élmény</a:t>
            </a:r>
          </a:p>
        </p:txBody>
      </p:sp>
      <p:sp>
        <p:nvSpPr>
          <p:cNvPr id="5" name="Tartalom helye 3">
            <a:extLst>
              <a:ext uri="{FF2B5EF4-FFF2-40B4-BE49-F238E27FC236}">
                <a16:creationId xmlns:a16="http://schemas.microsoft.com/office/drawing/2014/main" id="{DCE9CC56-4247-4845-5748-0C0B05349050}"/>
              </a:ext>
            </a:extLst>
          </p:cNvPr>
          <p:cNvSpPr txBox="1">
            <a:spLocks/>
          </p:cNvSpPr>
          <p:nvPr/>
        </p:nvSpPr>
        <p:spPr>
          <a:xfrm>
            <a:off x="300942" y="5115651"/>
            <a:ext cx="11052858" cy="1546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Társszakemberek</a:t>
            </a:r>
          </a:p>
          <a:p>
            <a:pPr lvl="1"/>
            <a:r>
              <a:rPr lang="hu-HU" sz="2800"/>
              <a:t>Edzők, fitnesz szakemberek, sportszakemberek</a:t>
            </a:r>
          </a:p>
          <a:p>
            <a:pPr lvl="1"/>
            <a:r>
              <a:rPr lang="hu-HU" sz="2800"/>
              <a:t>Vendéglátó szakemberek, szakácsok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298331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2C1CCF9-C1DF-4444-A583-5453D86494EE}"/>
              </a:ext>
            </a:extLst>
          </p:cNvPr>
          <p:cNvSpPr txBox="1"/>
          <p:nvPr/>
        </p:nvSpPr>
        <p:spPr>
          <a:xfrm>
            <a:off x="3099091" y="406587"/>
            <a:ext cx="59389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400" dirty="0"/>
              <a:t>Köszönöm a figyelmet </a:t>
            </a:r>
            <a:r>
              <a:rPr lang="hu-HU" sz="4400" dirty="0">
                <a:sym typeface="Wingdings" panose="05000000000000000000" pitchFamily="2" charset="2"/>
              </a:rPr>
              <a:t> </a:t>
            </a:r>
            <a:endParaRPr lang="hu-HU" sz="44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CB9E1DB-FF20-4FF0-98B0-92DC81D5BA45}"/>
              </a:ext>
            </a:extLst>
          </p:cNvPr>
          <p:cNvSpPr txBox="1"/>
          <p:nvPr/>
        </p:nvSpPr>
        <p:spPr>
          <a:xfrm>
            <a:off x="2711778" y="4646295"/>
            <a:ext cx="627505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3200" b="1" dirty="0"/>
              <a:t>Magyar </a:t>
            </a:r>
            <a:r>
              <a:rPr lang="hu-HU" sz="3200" b="1" dirty="0">
                <a:solidFill>
                  <a:srgbClr val="FF0000"/>
                </a:solidFill>
              </a:rPr>
              <a:t>É</a:t>
            </a:r>
            <a:r>
              <a:rPr lang="hu-HU" sz="3200" b="1" dirty="0"/>
              <a:t>let</a:t>
            </a:r>
            <a:r>
              <a:rPr lang="hu-HU" sz="3200" b="1" dirty="0">
                <a:solidFill>
                  <a:srgbClr val="FF0000"/>
                </a:solidFill>
              </a:rPr>
              <a:t>m</a:t>
            </a:r>
            <a:r>
              <a:rPr lang="hu-HU" sz="3200" b="1" dirty="0"/>
              <a:t>ód </a:t>
            </a:r>
            <a:r>
              <a:rPr lang="hu-HU" sz="3200" b="1" dirty="0">
                <a:solidFill>
                  <a:srgbClr val="FF0000"/>
                </a:solidFill>
              </a:rPr>
              <a:t>O</a:t>
            </a:r>
            <a:r>
              <a:rPr lang="hu-HU" sz="3200" b="1" dirty="0"/>
              <a:t>rvostani </a:t>
            </a:r>
            <a:r>
              <a:rPr lang="hu-HU" sz="3200" b="1" dirty="0">
                <a:solidFill>
                  <a:srgbClr val="FF0000"/>
                </a:solidFill>
              </a:rPr>
              <a:t>T</a:t>
            </a:r>
            <a:r>
              <a:rPr lang="hu-HU" sz="3200" b="1" dirty="0"/>
              <a:t>ársaság</a:t>
            </a:r>
          </a:p>
          <a:p>
            <a:pPr algn="ctr"/>
            <a:r>
              <a:rPr lang="hu-HU" sz="3200" dirty="0"/>
              <a:t>www.emot.hu </a:t>
            </a:r>
          </a:p>
          <a:p>
            <a:pPr algn="ctr"/>
            <a:r>
              <a:rPr lang="hu-HU" dirty="0"/>
              <a:t>Dr. Babai László</a:t>
            </a:r>
          </a:p>
        </p:txBody>
      </p:sp>
      <p:pic>
        <p:nvPicPr>
          <p:cNvPr id="6" name="Kép 5" descr="A képen clipart látható&#10;&#10;A leírás teljesen megbízható">
            <a:extLst>
              <a:ext uri="{FF2B5EF4-FFF2-40B4-BE49-F238E27FC236}">
                <a16:creationId xmlns:a16="http://schemas.microsoft.com/office/drawing/2014/main" id="{CD0C90B9-D630-45B9-8D93-514BE53F78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33"/>
          <a:stretch/>
        </p:blipFill>
        <p:spPr>
          <a:xfrm>
            <a:off x="4772024" y="1834886"/>
            <a:ext cx="2154555" cy="192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2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18D263-1BAF-49B6-B03E-C4BB6328D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Életmódorvostan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4A07C0-EA78-4FF9-B0E4-DEE40CC62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hu-HU" b="1" i="1" dirty="0"/>
              <a:t>Életmód orvostan (ÉMOT 2018): </a:t>
            </a:r>
            <a:r>
              <a:rPr lang="hu-HU" dirty="0"/>
              <a:t>Az életmód orvostan a bizonyítékokon alapuló orvostudomány egyik ága, mely – az életmóddal összefüggő betegségek alap kiváltó okait megcélozva – átfogó életmódváltást </a:t>
            </a:r>
            <a:r>
              <a:rPr lang="hu-HU" i="1" dirty="0"/>
              <a:t>(köztük </a:t>
            </a:r>
            <a:r>
              <a:rPr lang="hu-HU" b="1" i="1" u="sng" dirty="0"/>
              <a:t>táplálkozás</a:t>
            </a:r>
            <a:r>
              <a:rPr lang="hu-HU" i="1" dirty="0"/>
              <a:t>, </a:t>
            </a:r>
            <a:r>
              <a:rPr lang="hu-HU" b="1" i="1" u="sng" dirty="0"/>
              <a:t>fizikai aktivitás</a:t>
            </a:r>
            <a:r>
              <a:rPr lang="hu-HU" i="1" u="sng" dirty="0"/>
              <a:t>, </a:t>
            </a:r>
            <a:r>
              <a:rPr lang="hu-HU" b="1" i="1" u="sng" dirty="0"/>
              <a:t>stressz-menedzsment</a:t>
            </a:r>
            <a:r>
              <a:rPr lang="hu-HU" i="1" u="sng" dirty="0"/>
              <a:t>, </a:t>
            </a:r>
            <a:r>
              <a:rPr lang="hu-HU" i="1" dirty="0"/>
              <a:t>szociális támogatás és környezeti hatások befolyásolása) </a:t>
            </a:r>
            <a:r>
              <a:rPr lang="hu-HU" dirty="0"/>
              <a:t>használ az életmóddal összefüggő </a:t>
            </a:r>
            <a:r>
              <a:rPr lang="hu-HU" b="1" dirty="0"/>
              <a:t>betegségek megelőzésében, gyógyításában</a:t>
            </a:r>
            <a:r>
              <a:rPr lang="hu-HU" dirty="0"/>
              <a:t>, progresszió lassításában.</a:t>
            </a:r>
            <a:br>
              <a:rPr lang="hu-HU" dirty="0"/>
            </a:br>
            <a:br>
              <a:rPr lang="hu-HU" dirty="0"/>
            </a:br>
            <a:r>
              <a:rPr lang="hu-HU" dirty="0"/>
              <a:t>Az életmódváltás szükség esetén együtt használt a gyógyszeres kezeléssel és más gyógyító eljárásokkal.</a:t>
            </a:r>
          </a:p>
          <a:p>
            <a:pPr>
              <a:lnSpc>
                <a:spcPct val="10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6097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19AA15-84A3-E174-6DC3-95FC81AED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F28E5F-E960-9CED-6419-ED4DDE2BC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hlinkClick r:id="rId2"/>
              </a:rPr>
              <a:t>https://www.thelancet.com/journals/lancet/article/PIIS0140-6736(22)01438-6/fulltext</a:t>
            </a:r>
            <a:endParaRPr lang="hu-HU" dirty="0"/>
          </a:p>
          <a:p>
            <a:r>
              <a:rPr lang="hu-HU" dirty="0">
                <a:hlinkClick r:id="rId3"/>
              </a:rPr>
              <a:t>https://academic.oup.com/eurheartj/article/43/46/4801/6771381?login=false</a:t>
            </a:r>
            <a:endParaRPr lang="hu-HU" dirty="0"/>
          </a:p>
          <a:p>
            <a:r>
              <a:rPr lang="hu-HU" dirty="0">
                <a:hlinkClick r:id="rId4"/>
              </a:rPr>
              <a:t>https://journals.sagepub.com/doi/10.1177/1534735420917462</a:t>
            </a:r>
            <a:endParaRPr lang="hu-HU" dirty="0"/>
          </a:p>
          <a:p>
            <a:r>
              <a:rPr lang="hu-HU" dirty="0">
                <a:hlinkClick r:id="rId5"/>
              </a:rPr>
              <a:t>https://academic.oup.com/jncics/article/4/1/pkz080/5582677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209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FABD54-AC9D-47DB-BCB2-6C92EF2A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Életmódorvoslás eszközei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76FA2CF-6A56-4913-A6A1-819B3133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481" y="1635645"/>
            <a:ext cx="7081537" cy="4764123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002F66E-0B67-71E7-C809-FA1383F26586}"/>
              </a:ext>
            </a:extLst>
          </p:cNvPr>
          <p:cNvSpPr txBox="1"/>
          <p:nvPr/>
        </p:nvSpPr>
        <p:spPr>
          <a:xfrm>
            <a:off x="2998382" y="3439160"/>
            <a:ext cx="121174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sz="1400" b="1" dirty="0">
                <a:solidFill>
                  <a:srgbClr val="BE1E2C"/>
                </a:solidFill>
              </a:rPr>
              <a:t>TÁPLÁLKOZÁS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B48C8A5-7C16-BDCC-DE59-B7B602168903}"/>
              </a:ext>
            </a:extLst>
          </p:cNvPr>
          <p:cNvSpPr txBox="1"/>
          <p:nvPr/>
        </p:nvSpPr>
        <p:spPr>
          <a:xfrm>
            <a:off x="5050718" y="3439160"/>
            <a:ext cx="150906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sz="1400" b="1" dirty="0">
                <a:solidFill>
                  <a:srgbClr val="0151A4"/>
                </a:solidFill>
              </a:rPr>
              <a:t>FIZIKAI AKTIVITÁS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71076A1-96FD-05D8-AE73-8E195C38EEF0}"/>
              </a:ext>
            </a:extLst>
          </p:cNvPr>
          <p:cNvSpPr txBox="1"/>
          <p:nvPr/>
        </p:nvSpPr>
        <p:spPr>
          <a:xfrm>
            <a:off x="7074656" y="3439160"/>
            <a:ext cx="17455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solidFill>
                  <a:srgbClr val="8EC449"/>
                </a:solidFill>
              </a:rPr>
              <a:t>DOHÁNYZÁS ÉS ALKOHOL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205FC15-20B0-6F17-7C77-3DCE8E3BF75C}"/>
              </a:ext>
            </a:extLst>
          </p:cNvPr>
          <p:cNvSpPr txBox="1"/>
          <p:nvPr/>
        </p:nvSpPr>
        <p:spPr>
          <a:xfrm>
            <a:off x="2918297" y="5755640"/>
            <a:ext cx="137191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sz="1400" b="1" dirty="0">
                <a:solidFill>
                  <a:srgbClr val="7D3C9A"/>
                </a:solidFill>
              </a:rPr>
              <a:t>STRESSZ</a:t>
            </a:r>
          </a:p>
          <a:p>
            <a:pPr algn="ctr"/>
            <a:r>
              <a:rPr lang="hu-HU" sz="1400" b="1" dirty="0">
                <a:solidFill>
                  <a:srgbClr val="7D3C9A"/>
                </a:solidFill>
              </a:rPr>
              <a:t>MENEDZSMENT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6025809-991B-18FD-FFB1-8B0C9360496A}"/>
              </a:ext>
            </a:extLst>
          </p:cNvPr>
          <p:cNvSpPr txBox="1"/>
          <p:nvPr/>
        </p:nvSpPr>
        <p:spPr>
          <a:xfrm>
            <a:off x="5482661" y="5755640"/>
            <a:ext cx="64517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sz="1400" b="1" dirty="0">
                <a:solidFill>
                  <a:srgbClr val="01AFD3"/>
                </a:solidFill>
              </a:rPr>
              <a:t>ALVÁS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05A554B-7703-D5CF-AEA6-1B7F7FA6E29A}"/>
              </a:ext>
            </a:extLst>
          </p:cNvPr>
          <p:cNvSpPr txBox="1"/>
          <p:nvPr/>
        </p:nvSpPr>
        <p:spPr>
          <a:xfrm>
            <a:off x="7074656" y="5755639"/>
            <a:ext cx="165278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solidFill>
                  <a:srgbClr val="F15A23"/>
                </a:solidFill>
              </a:rPr>
              <a:t>TÁRSAS</a:t>
            </a:r>
          </a:p>
          <a:p>
            <a:pPr algn="ctr"/>
            <a:r>
              <a:rPr lang="hu-HU" sz="1400" b="1" dirty="0">
                <a:solidFill>
                  <a:srgbClr val="F15A23"/>
                </a:solidFill>
              </a:rPr>
              <a:t>KAPCSOLATOK</a:t>
            </a:r>
          </a:p>
        </p:txBody>
      </p:sp>
    </p:spTree>
    <p:extLst>
      <p:ext uri="{BB962C8B-B14F-4D97-AF65-F5344CB8AC3E}">
        <p14:creationId xmlns:p14="http://schemas.microsoft.com/office/powerpoint/2010/main" val="120927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Táplálkozás</a:t>
            </a:r>
            <a:br>
              <a:rPr lang="hu-HU" dirty="0"/>
            </a:br>
            <a:r>
              <a:rPr lang="hu-HU" sz="2200" b="0" i="1" dirty="0">
                <a:solidFill>
                  <a:schemeClr val="tx1"/>
                </a:solidFill>
              </a:rPr>
              <a:t>Táplálkozás és </a:t>
            </a:r>
            <a:r>
              <a:rPr lang="hu-HU" sz="2200" b="0" i="1" dirty="0" err="1">
                <a:solidFill>
                  <a:schemeClr val="tx1"/>
                </a:solidFill>
              </a:rPr>
              <a:t>poligenetikus</a:t>
            </a:r>
            <a:r>
              <a:rPr lang="hu-HU" sz="2200" b="0" i="1" dirty="0">
                <a:solidFill>
                  <a:schemeClr val="tx1"/>
                </a:solidFill>
              </a:rPr>
              <a:t> kockázat </a:t>
            </a:r>
            <a:r>
              <a:rPr lang="hu-HU" sz="2200" b="0" i="1" dirty="0" err="1">
                <a:solidFill>
                  <a:schemeClr val="tx1"/>
                </a:solidFill>
              </a:rPr>
              <a:t>kolorektális</a:t>
            </a:r>
            <a:r>
              <a:rPr lang="hu-HU" sz="2200" b="0" i="1" dirty="0">
                <a:solidFill>
                  <a:schemeClr val="tx1"/>
                </a:solidFill>
              </a:rPr>
              <a:t> karcinómák esetében (UK </a:t>
            </a:r>
            <a:r>
              <a:rPr lang="hu-HU" sz="2200" b="0" i="1" dirty="0" err="1">
                <a:solidFill>
                  <a:schemeClr val="tx1"/>
                </a:solidFill>
              </a:rPr>
              <a:t>Biobank</a:t>
            </a:r>
            <a:r>
              <a:rPr lang="hu-HU" sz="2200" b="0" i="1" dirty="0">
                <a:solidFill>
                  <a:schemeClr val="tx1"/>
                </a:solidFill>
              </a:rPr>
              <a:t>)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2FF1ED-5EE4-257A-48F2-6B83C6B6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841863"/>
            <a:ext cx="11052858" cy="4335100"/>
          </a:xfrm>
        </p:spPr>
        <p:txBody>
          <a:bodyPr/>
          <a:lstStyle/>
          <a:p>
            <a:r>
              <a:rPr lang="hu-HU" dirty="0"/>
              <a:t>374 004 személy, életkor 39-73 év, felmérés 2006-2010, </a:t>
            </a:r>
            <a:r>
              <a:rPr lang="hu-HU" dirty="0" err="1"/>
              <a:t>utánkövetés</a:t>
            </a:r>
            <a:r>
              <a:rPr lang="hu-HU" dirty="0"/>
              <a:t> 2021-ig</a:t>
            </a:r>
          </a:p>
          <a:p>
            <a:r>
              <a:rPr lang="hu-HU" dirty="0"/>
              <a:t>Önbevalló táplálkozási felméréssel – vörös húsok, feldolgozott húsok, szárnyasok, halak, zöldségek, gyümölcsök, tejtermékek, kávé, tea, alkohol fogyasztása alapján – World </a:t>
            </a:r>
            <a:r>
              <a:rPr lang="hu-HU" dirty="0" err="1"/>
              <a:t>Cancer</a:t>
            </a:r>
            <a:r>
              <a:rPr lang="hu-HU" dirty="0"/>
              <a:t> Research </a:t>
            </a:r>
            <a:r>
              <a:rPr lang="hu-HU" dirty="0" err="1"/>
              <a:t>Fund</a:t>
            </a:r>
            <a:r>
              <a:rPr lang="hu-HU" dirty="0"/>
              <a:t> táplálkozási pontrendszeréből fejlesztett saját mérőszám</a:t>
            </a:r>
          </a:p>
          <a:p>
            <a:r>
              <a:rPr lang="hu-HU" dirty="0"/>
              <a:t>Poligenetikus kockázati besorolás (PRS) – 98 </a:t>
            </a:r>
            <a:r>
              <a:rPr lang="hu-HU" dirty="0" err="1"/>
              <a:t>single</a:t>
            </a:r>
            <a:r>
              <a:rPr lang="hu-HU" dirty="0"/>
              <a:t> </a:t>
            </a:r>
            <a:r>
              <a:rPr lang="hu-HU" dirty="0" err="1"/>
              <a:t>nucleotid</a:t>
            </a:r>
            <a:r>
              <a:rPr lang="hu-HU" dirty="0"/>
              <a:t> polimorfizmus alapján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11EDD16-2528-3FD5-15D8-70F5E7D56BAC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Tung</a:t>
            </a:r>
            <a:r>
              <a:rPr lang="hu-HU" sz="900" dirty="0"/>
              <a:t> </a:t>
            </a:r>
            <a:r>
              <a:rPr lang="hu-HU" sz="900" dirty="0" err="1"/>
              <a:t>Hoang</a:t>
            </a:r>
            <a:r>
              <a:rPr lang="hu-HU" sz="900" dirty="0"/>
              <a:t> 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all</a:t>
            </a:r>
            <a:r>
              <a:rPr lang="hu-HU" sz="900" dirty="0"/>
              <a:t>. BMC </a:t>
            </a:r>
            <a:r>
              <a:rPr lang="hu-HU" sz="900" dirty="0" err="1"/>
              <a:t>Cancer</a:t>
            </a:r>
            <a:r>
              <a:rPr lang="hu-HU" sz="900" dirty="0"/>
              <a:t>. 2023; 23: 993. </a:t>
            </a:r>
            <a:r>
              <a:rPr lang="hu-HU" sz="900" dirty="0" err="1"/>
              <a:t>Published</a:t>
            </a:r>
            <a:r>
              <a:rPr lang="hu-HU" sz="900" dirty="0"/>
              <a:t> online 2023 </a:t>
            </a:r>
            <a:r>
              <a:rPr lang="hu-HU" sz="900" dirty="0" err="1"/>
              <a:t>Oct</a:t>
            </a:r>
            <a:r>
              <a:rPr lang="hu-HU" sz="900" dirty="0"/>
              <a:t> 18. </a:t>
            </a:r>
            <a:r>
              <a:rPr lang="hu-HU" sz="900" dirty="0" err="1"/>
              <a:t>doi</a:t>
            </a:r>
            <a:r>
              <a:rPr lang="hu-HU" sz="900" dirty="0"/>
              <a:t>: 10.1186/s12885-023-11482-1</a:t>
            </a:r>
          </a:p>
        </p:txBody>
      </p:sp>
    </p:spTree>
    <p:extLst>
      <p:ext uri="{BB962C8B-B14F-4D97-AF65-F5344CB8AC3E}">
        <p14:creationId xmlns:p14="http://schemas.microsoft.com/office/powerpoint/2010/main" val="417088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Táplálkozás</a:t>
            </a:r>
            <a:br>
              <a:rPr lang="hu-HU" dirty="0"/>
            </a:br>
            <a:r>
              <a:rPr lang="hu-HU" sz="2200" b="0" i="1" dirty="0">
                <a:solidFill>
                  <a:schemeClr val="tx1"/>
                </a:solidFill>
              </a:rPr>
              <a:t>Táplálkozás és </a:t>
            </a:r>
            <a:r>
              <a:rPr lang="hu-HU" sz="2200" b="0" i="1" dirty="0" err="1">
                <a:solidFill>
                  <a:schemeClr val="tx1"/>
                </a:solidFill>
              </a:rPr>
              <a:t>poligenetikus</a:t>
            </a:r>
            <a:r>
              <a:rPr lang="hu-HU" sz="2200" b="0" i="1" dirty="0">
                <a:solidFill>
                  <a:schemeClr val="tx1"/>
                </a:solidFill>
              </a:rPr>
              <a:t> kockázat </a:t>
            </a:r>
            <a:r>
              <a:rPr lang="hu-HU" sz="2200" b="0" i="1" dirty="0" err="1">
                <a:solidFill>
                  <a:schemeClr val="tx1"/>
                </a:solidFill>
              </a:rPr>
              <a:t>kolorektális</a:t>
            </a:r>
            <a:r>
              <a:rPr lang="hu-HU" sz="2200" b="0" i="1" dirty="0">
                <a:solidFill>
                  <a:schemeClr val="tx1"/>
                </a:solidFill>
              </a:rPr>
              <a:t> karcinómák esetében (UK </a:t>
            </a:r>
            <a:r>
              <a:rPr lang="hu-HU" sz="2200" b="0" i="1" dirty="0" err="1">
                <a:solidFill>
                  <a:schemeClr val="tx1"/>
                </a:solidFill>
              </a:rPr>
              <a:t>Biobank</a:t>
            </a:r>
            <a:r>
              <a:rPr lang="hu-HU" sz="2200" b="0" i="1" dirty="0">
                <a:solidFill>
                  <a:schemeClr val="tx1"/>
                </a:solidFill>
              </a:rPr>
              <a:t>)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FC40073-795C-BBF2-1271-18215FB296D7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Tung</a:t>
            </a:r>
            <a:r>
              <a:rPr lang="hu-HU" sz="900" dirty="0"/>
              <a:t> </a:t>
            </a:r>
            <a:r>
              <a:rPr lang="hu-HU" sz="900" dirty="0" err="1"/>
              <a:t>Hoang</a:t>
            </a:r>
            <a:r>
              <a:rPr lang="hu-HU" sz="900" dirty="0"/>
              <a:t> 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all</a:t>
            </a:r>
            <a:r>
              <a:rPr lang="hu-HU" sz="900" dirty="0"/>
              <a:t>. BMC </a:t>
            </a:r>
            <a:r>
              <a:rPr lang="hu-HU" sz="900" dirty="0" err="1"/>
              <a:t>Cancer</a:t>
            </a:r>
            <a:r>
              <a:rPr lang="hu-HU" sz="900" dirty="0"/>
              <a:t>. 2023; 23: 993. </a:t>
            </a:r>
            <a:r>
              <a:rPr lang="hu-HU" sz="900" dirty="0" err="1"/>
              <a:t>Published</a:t>
            </a:r>
            <a:r>
              <a:rPr lang="hu-HU" sz="900" dirty="0"/>
              <a:t> online 2023 </a:t>
            </a:r>
            <a:r>
              <a:rPr lang="hu-HU" sz="900" dirty="0" err="1"/>
              <a:t>Oct</a:t>
            </a:r>
            <a:r>
              <a:rPr lang="hu-HU" sz="900" dirty="0"/>
              <a:t> 18. </a:t>
            </a:r>
            <a:r>
              <a:rPr lang="hu-HU" sz="900" dirty="0" err="1"/>
              <a:t>doi</a:t>
            </a:r>
            <a:r>
              <a:rPr lang="hu-HU" sz="900" dirty="0"/>
              <a:t>: 10.1186/s12885-023-11482-1</a:t>
            </a:r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46D620D7-2B18-CF04-80AB-31FC2DA5CD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615432"/>
              </p:ext>
            </p:extLst>
          </p:nvPr>
        </p:nvGraphicFramePr>
        <p:xfrm>
          <a:off x="1023037" y="2024743"/>
          <a:ext cx="9104811" cy="3892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0057">
                  <a:extLst>
                    <a:ext uri="{9D8B030D-6E8A-4147-A177-3AD203B41FA5}">
                      <a16:colId xmlns:a16="http://schemas.microsoft.com/office/drawing/2014/main" val="2991232652"/>
                    </a:ext>
                  </a:extLst>
                </a:gridCol>
                <a:gridCol w="888274">
                  <a:extLst>
                    <a:ext uri="{9D8B030D-6E8A-4147-A177-3AD203B41FA5}">
                      <a16:colId xmlns:a16="http://schemas.microsoft.com/office/drawing/2014/main" val="3502262840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65703009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10098570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502260030"/>
                    </a:ext>
                  </a:extLst>
                </a:gridCol>
                <a:gridCol w="930741">
                  <a:extLst>
                    <a:ext uri="{9D8B030D-6E8A-4147-A177-3AD203B41FA5}">
                      <a16:colId xmlns:a16="http://schemas.microsoft.com/office/drawing/2014/main" val="665600812"/>
                    </a:ext>
                  </a:extLst>
                </a:gridCol>
                <a:gridCol w="1342196">
                  <a:extLst>
                    <a:ext uri="{9D8B030D-6E8A-4147-A177-3AD203B41FA5}">
                      <a16:colId xmlns:a16="http://schemas.microsoft.com/office/drawing/2014/main" val="3706940045"/>
                    </a:ext>
                  </a:extLst>
                </a:gridCol>
              </a:tblGrid>
              <a:tr h="556103"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Dietary factor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Low PRS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Intermediate PRS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High PRS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189763"/>
                  </a:ext>
                </a:extLst>
              </a:tr>
              <a:tr h="1112209"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IV-weighted dietary score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 dirty="0">
                          <a:effectLst/>
                        </a:rPr>
                        <a:t>CR (%)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 dirty="0">
                          <a:effectLst/>
                        </a:rPr>
                        <a:t>HR (95% CI)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 dirty="0">
                          <a:effectLst/>
                        </a:rPr>
                        <a:t>CR (%)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HR (95% CI)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CR (%)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HR (95% CI)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4585138"/>
                  </a:ext>
                </a:extLst>
              </a:tr>
              <a:tr h="556103"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-13.22 to &lt; -2.88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2.11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 dirty="0">
                          <a:effectLst/>
                        </a:rPr>
                        <a:t>1.00 (ref.)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2.89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1.00 (ref.)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4.37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1.00 (ref.)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7388040"/>
                  </a:ext>
                </a:extLst>
              </a:tr>
              <a:tr h="834157">
                <a:tc>
                  <a:txBody>
                    <a:bodyPr/>
                    <a:lstStyle/>
                    <a:p>
                      <a:pPr fontAlgn="auto"/>
                      <a:r>
                        <a:rPr lang="hu-HU" sz="2000" kern="100">
                          <a:effectLst/>
                        </a:rPr>
                        <a:t>-2.88 to &lt; 1.09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2.48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1.17 (1.00–1.38)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3.32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b="1" kern="100" dirty="0">
                          <a:effectLst/>
                        </a:rPr>
                        <a:t>1.15 (1.01–1.32)</a:t>
                      </a:r>
                      <a:endParaRPr lang="hu-H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4.88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1.12 (1.00–1.25) 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6654167"/>
                  </a:ext>
                </a:extLst>
              </a:tr>
              <a:tr h="834157"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1.09 to 13.02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2.77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b="1" kern="100" dirty="0">
                          <a:effectLst/>
                        </a:rPr>
                        <a:t>1.32 (1.12–1.54)</a:t>
                      </a:r>
                      <a:endParaRPr lang="hu-H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3.82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b="1" kern="100" dirty="0">
                          <a:effectLst/>
                        </a:rPr>
                        <a:t>1.34 (1.17–1.53)</a:t>
                      </a:r>
                      <a:endParaRPr lang="hu-H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kern="100">
                          <a:effectLst/>
                        </a:rPr>
                        <a:t>5.28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u-HU" sz="2000" b="1" kern="100" dirty="0">
                          <a:effectLst/>
                        </a:rPr>
                        <a:t>1.21 (1.08–1.35)</a:t>
                      </a:r>
                      <a:endParaRPr lang="hu-H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7937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817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Fizikai aktivitás</a:t>
            </a:r>
            <a:br>
              <a:rPr lang="hu-HU" dirty="0"/>
            </a:br>
            <a:r>
              <a:rPr lang="hu-HU" sz="2200" b="0" i="1" dirty="0">
                <a:solidFill>
                  <a:schemeClr val="tx1"/>
                </a:solidFill>
              </a:rPr>
              <a:t>Fiatalkori </a:t>
            </a:r>
            <a:r>
              <a:rPr lang="hu-HU" sz="2200" b="0" i="1" dirty="0" err="1">
                <a:solidFill>
                  <a:schemeClr val="tx1"/>
                </a:solidFill>
              </a:rPr>
              <a:t>kardiorespiratorikus</a:t>
            </a:r>
            <a:r>
              <a:rPr lang="hu-HU" sz="2200" b="0" i="1" dirty="0">
                <a:solidFill>
                  <a:schemeClr val="tx1"/>
                </a:solidFill>
              </a:rPr>
              <a:t> fittség és BMI összefüggése a mortalitással később diagnosztizált rosszindulatú daganatok esetében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2FF1ED-5EE4-257A-48F2-6B83C6B6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841863"/>
            <a:ext cx="11052858" cy="4335100"/>
          </a:xfrm>
        </p:spPr>
        <p:txBody>
          <a:bodyPr/>
          <a:lstStyle/>
          <a:p>
            <a:r>
              <a:rPr lang="hu-HU" dirty="0"/>
              <a:t>Svéd férfiak, 84 621 eset, átlagéletkor 52 év, </a:t>
            </a:r>
            <a:r>
              <a:rPr lang="hu-HU" dirty="0" err="1"/>
              <a:t>utánkövetés</a:t>
            </a:r>
            <a:r>
              <a:rPr lang="hu-HU" dirty="0"/>
              <a:t> átlag 6,5 év</a:t>
            </a:r>
          </a:p>
          <a:p>
            <a:r>
              <a:rPr lang="hu-HU" dirty="0"/>
              <a:t>Fittségi és BMI felmérés 16-25 éves korukban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FC40073-795C-BBF2-1271-18215FB296D7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Onerup</a:t>
            </a:r>
            <a:r>
              <a:rPr lang="hu-HU" sz="900" dirty="0"/>
              <a:t> A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all</a:t>
            </a:r>
            <a:r>
              <a:rPr lang="hu-HU" sz="900" dirty="0"/>
              <a:t>.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Med</a:t>
            </a:r>
            <a:r>
              <a:rPr lang="hu-HU" sz="900" dirty="0"/>
              <a:t>. 2023 Oct;12(19):20000-20014. </a:t>
            </a:r>
            <a:r>
              <a:rPr lang="hu-HU" sz="900" dirty="0" err="1"/>
              <a:t>doi</a:t>
            </a:r>
            <a:r>
              <a:rPr lang="hu-HU" sz="900" dirty="0"/>
              <a:t>: 10.1002/cam4.6553. </a:t>
            </a:r>
            <a:r>
              <a:rPr lang="hu-HU" sz="900" dirty="0" err="1"/>
              <a:t>Epub</a:t>
            </a:r>
            <a:r>
              <a:rPr lang="hu-HU" sz="900" dirty="0"/>
              <a:t> 2023 </a:t>
            </a:r>
            <a:r>
              <a:rPr lang="hu-HU" sz="900" dirty="0" err="1"/>
              <a:t>Sep</a:t>
            </a:r>
            <a:r>
              <a:rPr lang="hu-HU" sz="900" dirty="0"/>
              <a:t> 21.</a:t>
            </a:r>
          </a:p>
        </p:txBody>
      </p:sp>
    </p:spTree>
    <p:extLst>
      <p:ext uri="{BB962C8B-B14F-4D97-AF65-F5344CB8AC3E}">
        <p14:creationId xmlns:p14="http://schemas.microsoft.com/office/powerpoint/2010/main" val="363491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Fizikai aktivitás</a:t>
            </a:r>
            <a:br>
              <a:rPr lang="hu-HU" dirty="0"/>
            </a:br>
            <a:r>
              <a:rPr lang="hu-HU" sz="2200" b="0" i="1" dirty="0">
                <a:solidFill>
                  <a:schemeClr val="tx1"/>
                </a:solidFill>
              </a:rPr>
              <a:t>Fiatalkori </a:t>
            </a:r>
            <a:r>
              <a:rPr lang="hu-HU" sz="2200" b="0" i="1" dirty="0" err="1">
                <a:solidFill>
                  <a:schemeClr val="tx1"/>
                </a:solidFill>
              </a:rPr>
              <a:t>kardiorespiratorikus</a:t>
            </a:r>
            <a:r>
              <a:rPr lang="hu-HU" sz="2200" b="0" i="1" dirty="0">
                <a:solidFill>
                  <a:schemeClr val="tx1"/>
                </a:solidFill>
              </a:rPr>
              <a:t> fittség és BMI összefüggése a mortalitással később diagnosztizált rosszindulatú daganatok esetében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FC40073-795C-BBF2-1271-18215FB296D7}"/>
              </a:ext>
            </a:extLst>
          </p:cNvPr>
          <p:cNvSpPr txBox="1"/>
          <p:nvPr/>
        </p:nvSpPr>
        <p:spPr>
          <a:xfrm rot="16200000">
            <a:off x="9783356" y="4495015"/>
            <a:ext cx="397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Onerup</a:t>
            </a:r>
            <a:r>
              <a:rPr lang="hu-HU" sz="900" dirty="0"/>
              <a:t> A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all</a:t>
            </a:r>
            <a:r>
              <a:rPr lang="hu-HU" sz="900" dirty="0"/>
              <a:t>.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Med</a:t>
            </a:r>
            <a:r>
              <a:rPr lang="hu-HU" sz="900" dirty="0"/>
              <a:t>. 2023 Oct;12(19):20000-20014. </a:t>
            </a:r>
            <a:r>
              <a:rPr lang="hu-HU" sz="900" dirty="0" err="1"/>
              <a:t>doi</a:t>
            </a:r>
            <a:r>
              <a:rPr lang="hu-HU" sz="900" dirty="0"/>
              <a:t>: 10.1002/cam4.6553. </a:t>
            </a:r>
            <a:r>
              <a:rPr lang="hu-HU" sz="900" dirty="0" err="1"/>
              <a:t>Epub</a:t>
            </a:r>
            <a:r>
              <a:rPr lang="hu-HU" sz="900" dirty="0"/>
              <a:t> 2023 </a:t>
            </a:r>
            <a:r>
              <a:rPr lang="hu-HU" sz="900" dirty="0" err="1"/>
              <a:t>Sep</a:t>
            </a:r>
            <a:r>
              <a:rPr lang="hu-HU" sz="900" dirty="0"/>
              <a:t> 21.</a:t>
            </a:r>
          </a:p>
        </p:txBody>
      </p:sp>
      <p:pic>
        <p:nvPicPr>
          <p:cNvPr id="8" name="Kép 7" descr="A képen szöveg, nyugta látható&#10;&#10;Automatikusan generált leírás">
            <a:extLst>
              <a:ext uri="{FF2B5EF4-FFF2-40B4-BE49-F238E27FC236}">
                <a16:creationId xmlns:a16="http://schemas.microsoft.com/office/drawing/2014/main" id="{6F2121C5-E99A-1D61-855E-49A38F3CD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42" y="1798138"/>
            <a:ext cx="9826906" cy="486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1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Életkilátások</a:t>
            </a:r>
            <a:br>
              <a:rPr lang="hu-HU" dirty="0"/>
            </a:br>
            <a:r>
              <a:rPr lang="hu-HU" sz="2200" b="0" i="1" dirty="0" err="1">
                <a:solidFill>
                  <a:schemeClr val="tx1"/>
                </a:solidFill>
              </a:rPr>
              <a:t>Prostate</a:t>
            </a:r>
            <a:r>
              <a:rPr lang="hu-HU" sz="2200" b="0" i="1" dirty="0">
                <a:solidFill>
                  <a:schemeClr val="tx1"/>
                </a:solidFill>
              </a:rPr>
              <a:t> </a:t>
            </a:r>
            <a:r>
              <a:rPr lang="hu-HU" sz="2200" b="0" i="1" dirty="0" err="1">
                <a:solidFill>
                  <a:schemeClr val="tx1"/>
                </a:solidFill>
              </a:rPr>
              <a:t>Cancer</a:t>
            </a:r>
            <a:r>
              <a:rPr lang="hu-HU" sz="2200" b="0" i="1" dirty="0">
                <a:solidFill>
                  <a:schemeClr val="tx1"/>
                </a:solidFill>
              </a:rPr>
              <a:t> (</a:t>
            </a:r>
            <a:r>
              <a:rPr lang="hu-HU" sz="2200" b="0" i="1" dirty="0" err="1">
                <a:solidFill>
                  <a:schemeClr val="tx1"/>
                </a:solidFill>
              </a:rPr>
              <a:t>PCa</a:t>
            </a:r>
            <a:r>
              <a:rPr lang="hu-HU" sz="2200" b="0" i="1" dirty="0">
                <a:solidFill>
                  <a:schemeClr val="tx1"/>
                </a:solidFill>
              </a:rPr>
              <a:t>) </a:t>
            </a:r>
            <a:r>
              <a:rPr lang="hu-HU" sz="2200" b="0" i="1" dirty="0" err="1">
                <a:solidFill>
                  <a:schemeClr val="tx1"/>
                </a:solidFill>
              </a:rPr>
              <a:t>Guidelines</a:t>
            </a:r>
            <a:r>
              <a:rPr lang="hu-HU" sz="2200" b="0" i="1" dirty="0">
                <a:solidFill>
                  <a:schemeClr val="tx1"/>
                </a:solidFill>
              </a:rPr>
              <a:t> Panel 2023. – European </a:t>
            </a:r>
            <a:r>
              <a:rPr lang="hu-HU" sz="2200" b="0" i="1" dirty="0" err="1">
                <a:solidFill>
                  <a:schemeClr val="tx1"/>
                </a:solidFill>
              </a:rPr>
              <a:t>Association</a:t>
            </a:r>
            <a:r>
              <a:rPr lang="hu-HU" sz="2200" b="0" i="1" dirty="0">
                <a:solidFill>
                  <a:schemeClr val="tx1"/>
                </a:solidFill>
              </a:rPr>
              <a:t> of </a:t>
            </a:r>
            <a:r>
              <a:rPr lang="hu-HU" sz="2200" b="0" i="1" dirty="0" err="1">
                <a:solidFill>
                  <a:schemeClr val="tx1"/>
                </a:solidFill>
              </a:rPr>
              <a:t>Urology</a:t>
            </a:r>
            <a:r>
              <a:rPr lang="hu-HU" sz="2200" b="0" i="1" dirty="0">
                <a:solidFill>
                  <a:schemeClr val="tx1"/>
                </a:solidFill>
              </a:rPr>
              <a:t> 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FD6CE95-9BD4-2591-46C5-64976D5DA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711233"/>
            <a:ext cx="11052858" cy="4465729"/>
          </a:xfrm>
        </p:spPr>
        <p:txBody>
          <a:bodyPr/>
          <a:lstStyle/>
          <a:p>
            <a:r>
              <a:rPr lang="hu-HU" dirty="0"/>
              <a:t>Járási sebesség – egyszerű és jó jelzőszáma az életkilátásoknak</a:t>
            </a:r>
          </a:p>
          <a:p>
            <a:r>
              <a:rPr lang="hu-HU" dirty="0"/>
              <a:t>75 éves férfiaknál a 10 éves túlélés esélye</a:t>
            </a:r>
          </a:p>
          <a:p>
            <a:pPr lvl="1"/>
            <a:r>
              <a:rPr lang="hu-HU" dirty="0"/>
              <a:t>19%, ha a járási sebesség &lt; 0.4 m/s </a:t>
            </a:r>
          </a:p>
          <a:p>
            <a:pPr lvl="1"/>
            <a:r>
              <a:rPr lang="hu-HU" dirty="0"/>
              <a:t>87%, ha a járási sebesség &gt; 1.4 m/s </a:t>
            </a:r>
          </a:p>
          <a:p>
            <a:pPr lvl="1"/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túlélésbeli</a:t>
            </a:r>
            <a:r>
              <a:rPr lang="hu-HU" dirty="0"/>
              <a:t> eltérés – átlag </a:t>
            </a:r>
            <a:r>
              <a:rPr lang="hu-HU" dirty="0" err="1"/>
              <a:t>populcióban</a:t>
            </a:r>
            <a:r>
              <a:rPr lang="hu-HU" dirty="0"/>
              <a:t> – 6-9 év is lehet.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DC8F599-2147-268E-2D51-30AE35DFE247}"/>
              </a:ext>
            </a:extLst>
          </p:cNvPr>
          <p:cNvSpPr txBox="1"/>
          <p:nvPr/>
        </p:nvSpPr>
        <p:spPr>
          <a:xfrm>
            <a:off x="223520" y="6482082"/>
            <a:ext cx="115417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Studenski</a:t>
            </a:r>
            <a:r>
              <a:rPr lang="hu-HU" sz="900" dirty="0"/>
              <a:t>, S.,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</a:t>
            </a:r>
            <a:r>
              <a:rPr lang="hu-HU" sz="900" dirty="0"/>
              <a:t>. </a:t>
            </a:r>
            <a:r>
              <a:rPr lang="hu-HU" sz="900" dirty="0" err="1"/>
              <a:t>Gait</a:t>
            </a:r>
            <a:r>
              <a:rPr lang="hu-HU" sz="900" dirty="0"/>
              <a:t> </a:t>
            </a:r>
            <a:r>
              <a:rPr lang="hu-HU" sz="900" dirty="0" err="1"/>
              <a:t>speed</a:t>
            </a:r>
            <a:r>
              <a:rPr lang="hu-HU" sz="900" dirty="0"/>
              <a:t> and </a:t>
            </a:r>
            <a:r>
              <a:rPr lang="hu-HU" sz="900" dirty="0" err="1"/>
              <a:t>survival</a:t>
            </a:r>
            <a:r>
              <a:rPr lang="hu-HU" sz="900" dirty="0"/>
              <a:t> in </a:t>
            </a:r>
            <a:r>
              <a:rPr lang="hu-HU" sz="900" dirty="0" err="1"/>
              <a:t>older</a:t>
            </a:r>
            <a:r>
              <a:rPr lang="hu-HU" sz="900" dirty="0"/>
              <a:t> </a:t>
            </a:r>
            <a:r>
              <a:rPr lang="hu-HU" sz="900" dirty="0" err="1"/>
              <a:t>adults</a:t>
            </a:r>
            <a:r>
              <a:rPr lang="hu-HU" sz="900" dirty="0"/>
              <a:t>. JAMA, 2011. 305: 50. - </a:t>
            </a:r>
            <a:r>
              <a:rPr lang="hu-HU" sz="900" dirty="0" err="1"/>
              <a:t>Laukkanen</a:t>
            </a:r>
            <a:r>
              <a:rPr lang="hu-HU" sz="900" dirty="0"/>
              <a:t> JA </a:t>
            </a:r>
            <a:r>
              <a:rPr lang="hu-HU" sz="900" dirty="0" err="1"/>
              <a:t>Knutsen</a:t>
            </a:r>
            <a:r>
              <a:rPr lang="hu-HU" sz="900" dirty="0"/>
              <a:t> SK: </a:t>
            </a:r>
            <a:r>
              <a:rPr lang="hu-HU" sz="900" dirty="0" err="1"/>
              <a:t>Mayo</a:t>
            </a:r>
            <a:r>
              <a:rPr lang="hu-HU" sz="900" dirty="0"/>
              <a:t> </a:t>
            </a:r>
            <a:r>
              <a:rPr lang="hu-HU" sz="900" dirty="0" err="1"/>
              <a:t>Clin</a:t>
            </a:r>
            <a:r>
              <a:rPr lang="hu-HU" sz="900" dirty="0"/>
              <a:t>. </a:t>
            </a:r>
            <a:r>
              <a:rPr lang="hu-HU" sz="900" dirty="0" err="1"/>
              <a:t>Proc</a:t>
            </a:r>
            <a:r>
              <a:rPr lang="hu-HU" sz="900" dirty="0"/>
              <a:t> 2019, 94, 942-945. </a:t>
            </a:r>
          </a:p>
        </p:txBody>
      </p:sp>
    </p:spTree>
    <p:extLst>
      <p:ext uri="{BB962C8B-B14F-4D97-AF65-F5344CB8AC3E}">
        <p14:creationId xmlns:p14="http://schemas.microsoft.com/office/powerpoint/2010/main" val="12920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A1D6B3-A85D-2777-2E07-31BE91BE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 fontScale="90000"/>
          </a:bodyPr>
          <a:lstStyle/>
          <a:p>
            <a:r>
              <a:rPr lang="hu-HU" dirty="0"/>
              <a:t>Túlélés és fizikai aktivitás daganatos megbetegedésekben</a:t>
            </a:r>
            <a:endParaRPr lang="hu-HU" b="0" i="1" dirty="0">
              <a:solidFill>
                <a:schemeClr val="tx1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FD6CE95-9BD4-2591-46C5-64976D5DA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757680"/>
            <a:ext cx="11052858" cy="4419282"/>
          </a:xfrm>
        </p:spPr>
        <p:txBody>
          <a:bodyPr>
            <a:normAutofit fontScale="92500"/>
          </a:bodyPr>
          <a:lstStyle/>
          <a:p>
            <a:r>
              <a:rPr lang="hu-HU" sz="1800" dirty="0"/>
              <a:t>5807 páciens, különböző daganatos megbetegedésben</a:t>
            </a:r>
          </a:p>
          <a:p>
            <a:r>
              <a:rPr lang="hu-HU" sz="1800" dirty="0"/>
              <a:t>2003-2016 között diagnosztizált, utolsó adatfelvétel 2018-ban </a:t>
            </a:r>
          </a:p>
          <a:p>
            <a:r>
              <a:rPr lang="hu-HU" sz="1800" dirty="0"/>
              <a:t>22 specializált daganattípus plusz egyéb, legtöbb emlő (21%, prosztata 14%, tüdő 9,6%, hematológiai 8,4%)</a:t>
            </a:r>
          </a:p>
          <a:p>
            <a:r>
              <a:rPr lang="hu-HU" sz="2600" dirty="0"/>
              <a:t>Mortalitás</a:t>
            </a:r>
          </a:p>
          <a:p>
            <a:endParaRPr lang="hu-HU" sz="1100" dirty="0"/>
          </a:p>
          <a:p>
            <a:pPr lvl="1"/>
            <a:r>
              <a:rPr lang="hu-HU" dirty="0"/>
              <a:t>Diagnózis előtt és után is aktívak</a:t>
            </a:r>
          </a:p>
          <a:p>
            <a:pPr lvl="2"/>
            <a:r>
              <a:rPr lang="hu-HU" sz="2400" dirty="0"/>
              <a:t>39%-kal kisebb az </a:t>
            </a:r>
            <a:r>
              <a:rPr lang="hu-HU" sz="2400" dirty="0" err="1"/>
              <a:t>össz</a:t>
            </a:r>
            <a:r>
              <a:rPr lang="hu-HU" sz="2400" dirty="0"/>
              <a:t>-oki halálozási kockázat</a:t>
            </a:r>
          </a:p>
          <a:p>
            <a:pPr lvl="2"/>
            <a:r>
              <a:rPr lang="hu-HU" sz="2400" dirty="0"/>
              <a:t>36%-kal kisebb a daganat-specifikus halálozási kockázat</a:t>
            </a:r>
          </a:p>
          <a:p>
            <a:pPr lvl="2"/>
            <a:endParaRPr lang="hu-HU" sz="2400" dirty="0"/>
          </a:p>
          <a:p>
            <a:pPr lvl="1"/>
            <a:r>
              <a:rPr lang="hu-HU" dirty="0"/>
              <a:t>Akik diagnóziskor kezdtek el mozogni (legalább 1x20perc/hét)</a:t>
            </a:r>
          </a:p>
          <a:p>
            <a:pPr lvl="2"/>
            <a:r>
              <a:rPr lang="hu-HU" sz="2400" dirty="0"/>
              <a:t>28%-kal kisebb az </a:t>
            </a:r>
            <a:r>
              <a:rPr lang="hu-HU" sz="2400" dirty="0" err="1"/>
              <a:t>össz</a:t>
            </a:r>
            <a:r>
              <a:rPr lang="hu-HU" sz="2400" dirty="0"/>
              <a:t>-oki halálozási kockázat</a:t>
            </a:r>
          </a:p>
          <a:p>
            <a:pPr lvl="2"/>
            <a:r>
              <a:rPr lang="hu-HU" sz="2400" dirty="0"/>
              <a:t>28%-kal kisebb a daganat-specifikus halálozási kockázat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DC8F599-2147-268E-2D51-30AE35DFE247}"/>
              </a:ext>
            </a:extLst>
          </p:cNvPr>
          <p:cNvSpPr txBox="1"/>
          <p:nvPr/>
        </p:nvSpPr>
        <p:spPr>
          <a:xfrm>
            <a:off x="223520" y="6360162"/>
            <a:ext cx="1154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 err="1"/>
              <a:t>Rikki</a:t>
            </a:r>
            <a:r>
              <a:rPr lang="hu-HU" sz="900" dirty="0"/>
              <a:t> </a:t>
            </a:r>
            <a:r>
              <a:rPr lang="hu-HU" sz="900" dirty="0" err="1"/>
              <a:t>Cannioto</a:t>
            </a:r>
            <a:r>
              <a:rPr lang="hu-HU" sz="900" dirty="0"/>
              <a:t> </a:t>
            </a:r>
            <a:r>
              <a:rPr lang="hu-HU" sz="900" dirty="0" err="1"/>
              <a:t>et</a:t>
            </a:r>
            <a:r>
              <a:rPr lang="hu-HU" sz="900" dirty="0"/>
              <a:t> </a:t>
            </a:r>
            <a:r>
              <a:rPr lang="hu-HU" sz="900" dirty="0" err="1"/>
              <a:t>al</a:t>
            </a:r>
            <a:r>
              <a:rPr lang="hu-HU" sz="900" dirty="0"/>
              <a:t>: </a:t>
            </a:r>
            <a:r>
              <a:rPr lang="hu-HU" sz="900" dirty="0" err="1"/>
              <a:t>Habitual</a:t>
            </a:r>
            <a:r>
              <a:rPr lang="hu-HU" sz="900" dirty="0"/>
              <a:t> </a:t>
            </a:r>
            <a:r>
              <a:rPr lang="hu-HU" sz="900" dirty="0" err="1"/>
              <a:t>recreational</a:t>
            </a:r>
            <a:r>
              <a:rPr lang="hu-HU" sz="900" dirty="0"/>
              <a:t> </a:t>
            </a:r>
            <a:r>
              <a:rPr lang="hu-HU" sz="900" dirty="0" err="1"/>
              <a:t>physical</a:t>
            </a:r>
            <a:r>
              <a:rPr lang="hu-HU" sz="900" dirty="0"/>
              <a:t> </a:t>
            </a:r>
            <a:r>
              <a:rPr lang="hu-HU" sz="900" dirty="0" err="1"/>
              <a:t>activity</a:t>
            </a:r>
            <a:r>
              <a:rPr lang="hu-HU" sz="900" dirty="0"/>
              <a:t> is </a:t>
            </a:r>
            <a:r>
              <a:rPr lang="hu-HU" sz="900" dirty="0" err="1"/>
              <a:t>associated</a:t>
            </a:r>
            <a:r>
              <a:rPr lang="hu-HU" sz="900" dirty="0"/>
              <a:t> </a:t>
            </a:r>
            <a:r>
              <a:rPr lang="hu-HU" sz="900" dirty="0" err="1"/>
              <a:t>with</a:t>
            </a:r>
            <a:r>
              <a:rPr lang="hu-HU" sz="900" dirty="0"/>
              <a:t> </a:t>
            </a:r>
            <a:r>
              <a:rPr lang="hu-HU" sz="900" dirty="0" err="1"/>
              <a:t>significantly</a:t>
            </a:r>
            <a:r>
              <a:rPr lang="hu-HU" sz="900" dirty="0"/>
              <a:t> </a:t>
            </a:r>
            <a:r>
              <a:rPr lang="hu-HU" sz="900" dirty="0" err="1"/>
              <a:t>improved</a:t>
            </a:r>
            <a:r>
              <a:rPr lang="hu-HU" sz="900" dirty="0"/>
              <a:t> </a:t>
            </a:r>
            <a:r>
              <a:rPr lang="hu-HU" sz="900" dirty="0" err="1"/>
              <a:t>survival</a:t>
            </a:r>
            <a:r>
              <a:rPr lang="hu-HU" sz="900" dirty="0"/>
              <a:t> in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patients</a:t>
            </a:r>
            <a:r>
              <a:rPr lang="hu-HU" sz="900" dirty="0"/>
              <a:t>: </a:t>
            </a:r>
            <a:r>
              <a:rPr lang="hu-HU" sz="900" dirty="0" err="1"/>
              <a:t>evidence</a:t>
            </a:r>
            <a:r>
              <a:rPr lang="hu-HU" sz="900" dirty="0"/>
              <a:t> </a:t>
            </a:r>
            <a:r>
              <a:rPr lang="hu-HU" sz="900" dirty="0" err="1"/>
              <a:t>from</a:t>
            </a:r>
            <a:r>
              <a:rPr lang="hu-HU" sz="900" dirty="0"/>
              <a:t> </a:t>
            </a:r>
            <a:r>
              <a:rPr lang="hu-HU" sz="900" dirty="0" err="1"/>
              <a:t>the</a:t>
            </a:r>
            <a:r>
              <a:rPr lang="hu-HU" sz="900" dirty="0"/>
              <a:t> </a:t>
            </a:r>
            <a:r>
              <a:rPr lang="hu-HU" sz="900" dirty="0" err="1"/>
              <a:t>Roswell</a:t>
            </a:r>
            <a:r>
              <a:rPr lang="hu-HU" sz="900" dirty="0"/>
              <a:t> Park Data Bank and </a:t>
            </a:r>
            <a:r>
              <a:rPr lang="hu-HU" sz="900" dirty="0" err="1"/>
              <a:t>BioRepository</a:t>
            </a:r>
            <a:r>
              <a:rPr lang="hu-HU" sz="900" dirty="0"/>
              <a:t> </a:t>
            </a:r>
            <a:r>
              <a:rPr lang="hu-HU" sz="900" dirty="0" err="1"/>
              <a:t>Cancer</a:t>
            </a:r>
            <a:r>
              <a:rPr lang="hu-HU" sz="900" dirty="0"/>
              <a:t> </a:t>
            </a:r>
            <a:r>
              <a:rPr lang="hu-HU" sz="900" dirty="0" err="1"/>
              <a:t>Causes</a:t>
            </a:r>
            <a:r>
              <a:rPr lang="hu-HU" sz="900" dirty="0"/>
              <a:t> </a:t>
            </a:r>
            <a:r>
              <a:rPr lang="hu-HU" sz="900" dirty="0" err="1"/>
              <a:t>Control</a:t>
            </a:r>
            <a:r>
              <a:rPr lang="hu-HU" sz="900" dirty="0"/>
              <a:t>. 2019 Jan;30(1):1-12. </a:t>
            </a:r>
            <a:r>
              <a:rPr lang="hu-HU" sz="900" dirty="0" err="1"/>
              <a:t>doi</a:t>
            </a:r>
            <a:r>
              <a:rPr lang="hu-HU" sz="900" dirty="0"/>
              <a:t>: 10.1007/s10552-018-1101-5.</a:t>
            </a:r>
          </a:p>
        </p:txBody>
      </p:sp>
    </p:spTree>
    <p:extLst>
      <p:ext uri="{BB962C8B-B14F-4D97-AF65-F5344CB8AC3E}">
        <p14:creationId xmlns:p14="http://schemas.microsoft.com/office/powerpoint/2010/main" val="218811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16440</TotalTime>
  <Words>1162</Words>
  <Application>Microsoft Macintosh PowerPoint</Application>
  <PresentationFormat>Szélesvásznú</PresentationFormat>
  <Paragraphs>167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Office-téma</vt:lpstr>
      <vt:lpstr>Az életmódorvoslás szerepe a rákellenes életforma megismertetésében, szerettetésében  Tegyük szerethetővé a rákellenes életmódot - Konferencia 2023</vt:lpstr>
      <vt:lpstr>Életmódorvostan</vt:lpstr>
      <vt:lpstr>Életmódorvoslás eszközei</vt:lpstr>
      <vt:lpstr>Táplálkozás Táplálkozás és poligenetikus kockázat kolorektális karcinómák esetében (UK Biobank)</vt:lpstr>
      <vt:lpstr>Táplálkozás Táplálkozás és poligenetikus kockázat kolorektális karcinómák esetében (UK Biobank)</vt:lpstr>
      <vt:lpstr>Fizikai aktivitás Fiatalkori kardiorespiratorikus fittség és BMI összefüggése a mortalitással később diagnosztizált rosszindulatú daganatok esetében</vt:lpstr>
      <vt:lpstr>Fizikai aktivitás Fiatalkori kardiorespiratorikus fittség és BMI összefüggése a mortalitással később diagnosztizált rosszindulatú daganatok esetében</vt:lpstr>
      <vt:lpstr>Életkilátások Prostate Cancer (PCa) Guidelines Panel 2023. – European Association of Urology </vt:lpstr>
      <vt:lpstr>Túlélés és fizikai aktivitás daganatos megbetegedésekben</vt:lpstr>
      <vt:lpstr>Túlélés és fizikai aktivitás daganatos megbetegedésekben</vt:lpstr>
      <vt:lpstr>Mozgás = megelőzés</vt:lpstr>
      <vt:lpstr>Befolyásoló tényezők Testsúly-menedzsment gátló és előmozdító tényezői emlődaganatos betegeknél</vt:lpstr>
      <vt:lpstr>Életmód-magatartást befolyásoló tényezők</vt:lpstr>
      <vt:lpstr>Tegyük szerethetővé! – ajánljuk mi</vt:lpstr>
      <vt:lpstr>Tegyük szerethetővé! – csináljuk együtt</vt:lpstr>
      <vt:lpstr>Tegyük szerethetővé! – tudjon róla</vt:lpstr>
      <vt:lpstr>Tegyük szerethetővé! – legyen hol</vt:lpstr>
      <vt:lpstr>Tegyük szerethetővé! – legyen hol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Életmód orvoslás</dc:title>
  <dc:creator>Babai Laszlo</dc:creator>
  <cp:lastModifiedBy>Laszlo Babai</cp:lastModifiedBy>
  <cp:revision>144</cp:revision>
  <dcterms:created xsi:type="dcterms:W3CDTF">2017-09-14T07:34:26Z</dcterms:created>
  <dcterms:modified xsi:type="dcterms:W3CDTF">2023-10-27T08:57:29Z</dcterms:modified>
</cp:coreProperties>
</file>