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18288000" cy="10287000"/>
  <p:notesSz cx="6858000" cy="9144000"/>
  <p:embeddedFontLst>
    <p:embeddedFont>
      <p:font typeface="Vintage Moon" panose="020B0604020202020204" charset="-128"/>
      <p:regular r:id="rId19"/>
    </p:embeddedFont>
    <p:embeddedFont>
      <p:font typeface="Calibri" panose="020F0502020204030204" pitchFamily="34" charset="0"/>
      <p:regular r:id="rId20"/>
      <p:bold r:id="rId21"/>
      <p:italic r:id="rId22"/>
      <p:boldItalic r:id="rId23"/>
    </p:embeddedFont>
    <p:embeddedFont>
      <p:font typeface="Candal" panose="020B0604020202020204" charset="0"/>
      <p:regular r:id="rId24"/>
    </p:embeddedFont>
    <p:embeddedFont>
      <p:font typeface="Kollektif" panose="020B0604020202020204" charset="0"/>
      <p:regular r:id="rId25"/>
    </p:embeddedFont>
    <p:embeddedFont>
      <p:font typeface="Madelyn" panose="020B0604020202020204" charset="0"/>
      <p:regular r:id="rId26"/>
    </p:embeddedFont>
    <p:embeddedFont>
      <p:font typeface="Noto Serif" panose="02020600060500020200" pitchFamily="18" charset="0"/>
      <p:regular r:id="rId27"/>
    </p:embeddedFont>
    <p:embeddedFont>
      <p:font typeface="Noto Serif Bold" panose="02020800060500020200" charset="0"/>
      <p:regular r:id="rId28"/>
    </p:embeddedFont>
    <p:embeddedFont>
      <p:font typeface="Oswald" panose="02000303000000000000" pitchFamily="2" charset="0"/>
      <p:regular r:id="rId29"/>
      <p:bold r:id="rId30"/>
      <p:italic r:id="rId31"/>
      <p:boldItalic r:id="rId3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55" d="100"/>
          <a:sy n="55" d="100"/>
        </p:scale>
        <p:origin x="586" y="6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8.fntdata"/><Relationship Id="rId3" Type="http://schemas.openxmlformats.org/officeDocument/2006/relationships/slide" Target="slides/slide2.xml"/><Relationship Id="rId21" Type="http://schemas.openxmlformats.org/officeDocument/2006/relationships/font" Target="fonts/font3.fntdata"/><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7.fntdata"/><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29"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32" Type="http://schemas.openxmlformats.org/officeDocument/2006/relationships/font" Target="fonts/font14.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28" Type="http://schemas.openxmlformats.org/officeDocument/2006/relationships/font" Target="fonts/font10.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1.fntdata"/><Relationship Id="rId31" Type="http://schemas.openxmlformats.org/officeDocument/2006/relationships/font" Target="fonts/font1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font" Target="fonts/font9.fntdata"/><Relationship Id="rId30" Type="http://schemas.openxmlformats.org/officeDocument/2006/relationships/font" Target="fonts/font12.fntdata"/><Relationship Id="rId35"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10/28/2023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10/28/2023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10/28/2023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10/28/2023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10/28/2023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10/28/2023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12.png"/><Relationship Id="rId18" Type="http://schemas.openxmlformats.org/officeDocument/2006/relationships/image" Target="../media/image17.sv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svg"/><Relationship Id="rId17" Type="http://schemas.openxmlformats.org/officeDocument/2006/relationships/image" Target="../media/image16.png"/><Relationship Id="rId2" Type="http://schemas.openxmlformats.org/officeDocument/2006/relationships/image" Target="../media/image1.jpeg"/><Relationship Id="rId16" Type="http://schemas.openxmlformats.org/officeDocument/2006/relationships/image" Target="../media/image15.sv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4.png"/><Relationship Id="rId10" Type="http://schemas.openxmlformats.org/officeDocument/2006/relationships/image" Target="../media/image9.svg"/><Relationship Id="rId19" Type="http://schemas.openxmlformats.org/officeDocument/2006/relationships/image" Target="../media/image18.jpeg"/><Relationship Id="rId4" Type="http://schemas.openxmlformats.org/officeDocument/2006/relationships/image" Target="../media/image3.svg"/><Relationship Id="rId9" Type="http://schemas.openxmlformats.org/officeDocument/2006/relationships/image" Target="../media/image8.png"/><Relationship Id="rId14" Type="http://schemas.openxmlformats.org/officeDocument/2006/relationships/image" Target="../media/image13.svg"/></Relationships>
</file>

<file path=ppt/slides/_rels/slide10.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62.svg"/><Relationship Id="rId7" Type="http://schemas.openxmlformats.org/officeDocument/2006/relationships/image" Target="../media/image66.svg"/><Relationship Id="rId12" Type="http://schemas.openxmlformats.org/officeDocument/2006/relationships/image" Target="../media/image67.png"/><Relationship Id="rId2" Type="http://schemas.openxmlformats.org/officeDocument/2006/relationships/image" Target="../media/image61.png"/><Relationship Id="rId1" Type="http://schemas.openxmlformats.org/officeDocument/2006/relationships/slideLayout" Target="../slideLayouts/slideLayout7.xml"/><Relationship Id="rId6" Type="http://schemas.openxmlformats.org/officeDocument/2006/relationships/image" Target="../media/image65.png"/><Relationship Id="rId11" Type="http://schemas.openxmlformats.org/officeDocument/2006/relationships/image" Target="../media/image13.svg"/><Relationship Id="rId5" Type="http://schemas.openxmlformats.org/officeDocument/2006/relationships/image" Target="../media/image64.svg"/><Relationship Id="rId10" Type="http://schemas.openxmlformats.org/officeDocument/2006/relationships/image" Target="../media/image12.png"/><Relationship Id="rId4" Type="http://schemas.openxmlformats.org/officeDocument/2006/relationships/image" Target="../media/image63.png"/><Relationship Id="rId9" Type="http://schemas.openxmlformats.org/officeDocument/2006/relationships/image" Target="../media/image44.svg"/></Relationships>
</file>

<file path=ppt/slides/_rels/slide11.xml.rels><?xml version="1.0" encoding="UTF-8" standalone="yes"?>
<Relationships xmlns="http://schemas.openxmlformats.org/package/2006/relationships"><Relationship Id="rId8" Type="http://schemas.openxmlformats.org/officeDocument/2006/relationships/image" Target="../media/image80.jpeg"/><Relationship Id="rId3" Type="http://schemas.openxmlformats.org/officeDocument/2006/relationships/image" Target="../media/image66.svg"/><Relationship Id="rId7" Type="http://schemas.openxmlformats.org/officeDocument/2006/relationships/image" Target="../media/image79.jpeg"/><Relationship Id="rId2" Type="http://schemas.openxmlformats.org/officeDocument/2006/relationships/image" Target="../media/image65.png"/><Relationship Id="rId1" Type="http://schemas.openxmlformats.org/officeDocument/2006/relationships/slideLayout" Target="../slideLayouts/slideLayout7.xml"/><Relationship Id="rId6" Type="http://schemas.openxmlformats.org/officeDocument/2006/relationships/image" Target="../media/image78.jpeg"/><Relationship Id="rId5" Type="http://schemas.openxmlformats.org/officeDocument/2006/relationships/image" Target="../media/image44.svg"/><Relationship Id="rId4" Type="http://schemas.openxmlformats.org/officeDocument/2006/relationships/image" Target="../media/image43.png"/><Relationship Id="rId9" Type="http://schemas.openxmlformats.org/officeDocument/2006/relationships/image" Target="../media/image81.jpeg"/></Relationships>
</file>

<file path=ppt/slides/_rels/slide12.xml.rels><?xml version="1.0" encoding="UTF-8" standalone="yes"?>
<Relationships xmlns="http://schemas.openxmlformats.org/package/2006/relationships"><Relationship Id="rId8" Type="http://schemas.openxmlformats.org/officeDocument/2006/relationships/image" Target="../media/image65.png"/><Relationship Id="rId13" Type="http://schemas.openxmlformats.org/officeDocument/2006/relationships/image" Target="../media/image87.jpeg"/><Relationship Id="rId3" Type="http://schemas.openxmlformats.org/officeDocument/2006/relationships/image" Target="../media/image83.svg"/><Relationship Id="rId7" Type="http://schemas.openxmlformats.org/officeDocument/2006/relationships/image" Target="../media/image76.svg"/><Relationship Id="rId12" Type="http://schemas.openxmlformats.org/officeDocument/2006/relationships/image" Target="../media/image86.jpeg"/><Relationship Id="rId2" Type="http://schemas.openxmlformats.org/officeDocument/2006/relationships/image" Target="../media/image82.png"/><Relationship Id="rId1" Type="http://schemas.openxmlformats.org/officeDocument/2006/relationships/slideLayout" Target="../slideLayouts/slideLayout7.xml"/><Relationship Id="rId6" Type="http://schemas.openxmlformats.org/officeDocument/2006/relationships/image" Target="../media/image75.png"/><Relationship Id="rId11" Type="http://schemas.openxmlformats.org/officeDocument/2006/relationships/image" Target="../media/image85.jpeg"/><Relationship Id="rId5" Type="http://schemas.openxmlformats.org/officeDocument/2006/relationships/image" Target="../media/image52.svg"/><Relationship Id="rId10" Type="http://schemas.openxmlformats.org/officeDocument/2006/relationships/image" Target="../media/image84.jpeg"/><Relationship Id="rId4" Type="http://schemas.openxmlformats.org/officeDocument/2006/relationships/image" Target="../media/image51.png"/><Relationship Id="rId9" Type="http://schemas.openxmlformats.org/officeDocument/2006/relationships/image" Target="../media/image66.svg"/><Relationship Id="rId14" Type="http://schemas.openxmlformats.org/officeDocument/2006/relationships/image" Target="../media/image88.jpeg"/></Relationships>
</file>

<file path=ppt/slides/_rels/slide13.xml.rels><?xml version="1.0" encoding="UTF-8" standalone="yes"?>
<Relationships xmlns="http://schemas.openxmlformats.org/package/2006/relationships"><Relationship Id="rId3" Type="http://schemas.openxmlformats.org/officeDocument/2006/relationships/image" Target="../media/image76.svg"/><Relationship Id="rId2" Type="http://schemas.openxmlformats.org/officeDocument/2006/relationships/image" Target="../media/image75.png"/><Relationship Id="rId1" Type="http://schemas.openxmlformats.org/officeDocument/2006/relationships/slideLayout" Target="../slideLayouts/slideLayout7.xml"/><Relationship Id="rId6" Type="http://schemas.openxmlformats.org/officeDocument/2006/relationships/image" Target="../media/image62.svg"/><Relationship Id="rId5" Type="http://schemas.openxmlformats.org/officeDocument/2006/relationships/image" Target="../media/image61.png"/><Relationship Id="rId4" Type="http://schemas.openxmlformats.org/officeDocument/2006/relationships/image" Target="../media/image89.jpeg"/></Relationships>
</file>

<file path=ppt/slides/_rels/slide14.xml.rels><?xml version="1.0" encoding="UTF-8" standalone="yes"?>
<Relationships xmlns="http://schemas.openxmlformats.org/package/2006/relationships"><Relationship Id="rId3" Type="http://schemas.openxmlformats.org/officeDocument/2006/relationships/image" Target="../media/image76.svg"/><Relationship Id="rId7" Type="http://schemas.openxmlformats.org/officeDocument/2006/relationships/image" Target="../media/image91.jpeg"/><Relationship Id="rId2" Type="http://schemas.openxmlformats.org/officeDocument/2006/relationships/image" Target="../media/image75.png"/><Relationship Id="rId1" Type="http://schemas.openxmlformats.org/officeDocument/2006/relationships/slideLayout" Target="../slideLayouts/slideLayout7.xml"/><Relationship Id="rId6" Type="http://schemas.openxmlformats.org/officeDocument/2006/relationships/image" Target="../media/image90.jpeg"/><Relationship Id="rId5" Type="http://schemas.openxmlformats.org/officeDocument/2006/relationships/image" Target="../media/image62.svg"/><Relationship Id="rId4" Type="http://schemas.openxmlformats.org/officeDocument/2006/relationships/image" Target="../media/image61.png"/></Relationships>
</file>

<file path=ppt/slides/_rels/slide15.xml.rels><?xml version="1.0" encoding="UTF-8" standalone="yes"?>
<Relationships xmlns="http://schemas.openxmlformats.org/package/2006/relationships"><Relationship Id="rId8" Type="http://schemas.openxmlformats.org/officeDocument/2006/relationships/image" Target="../media/image94.jpeg"/><Relationship Id="rId3" Type="http://schemas.openxmlformats.org/officeDocument/2006/relationships/image" Target="../media/image76.svg"/><Relationship Id="rId7" Type="http://schemas.openxmlformats.org/officeDocument/2006/relationships/image" Target="../media/image93.jpeg"/><Relationship Id="rId2" Type="http://schemas.openxmlformats.org/officeDocument/2006/relationships/image" Target="../media/image75.png"/><Relationship Id="rId1" Type="http://schemas.openxmlformats.org/officeDocument/2006/relationships/slideLayout" Target="../slideLayouts/slideLayout7.xml"/><Relationship Id="rId6" Type="http://schemas.openxmlformats.org/officeDocument/2006/relationships/image" Target="../media/image92.jpeg"/><Relationship Id="rId5" Type="http://schemas.openxmlformats.org/officeDocument/2006/relationships/image" Target="../media/image62.svg"/><Relationship Id="rId4" Type="http://schemas.openxmlformats.org/officeDocument/2006/relationships/image" Target="../media/image61.png"/><Relationship Id="rId9" Type="http://schemas.openxmlformats.org/officeDocument/2006/relationships/image" Target="../media/image95.jpeg"/></Relationships>
</file>

<file path=ppt/slides/_rels/slide16.xml.rels><?xml version="1.0" encoding="UTF-8" standalone="yes"?>
<Relationships xmlns="http://schemas.openxmlformats.org/package/2006/relationships"><Relationship Id="rId8" Type="http://schemas.openxmlformats.org/officeDocument/2006/relationships/image" Target="../media/image98.jpeg"/><Relationship Id="rId3" Type="http://schemas.openxmlformats.org/officeDocument/2006/relationships/image" Target="../media/image76.svg"/><Relationship Id="rId7" Type="http://schemas.openxmlformats.org/officeDocument/2006/relationships/image" Target="../media/image97.jpeg"/><Relationship Id="rId2" Type="http://schemas.openxmlformats.org/officeDocument/2006/relationships/image" Target="../media/image75.png"/><Relationship Id="rId1" Type="http://schemas.openxmlformats.org/officeDocument/2006/relationships/slideLayout" Target="../slideLayouts/slideLayout7.xml"/><Relationship Id="rId6" Type="http://schemas.openxmlformats.org/officeDocument/2006/relationships/image" Target="../media/image96.jpeg"/><Relationship Id="rId11" Type="http://schemas.openxmlformats.org/officeDocument/2006/relationships/image" Target="../media/image101.jpeg"/><Relationship Id="rId5" Type="http://schemas.openxmlformats.org/officeDocument/2006/relationships/image" Target="../media/image62.svg"/><Relationship Id="rId10" Type="http://schemas.openxmlformats.org/officeDocument/2006/relationships/image" Target="../media/image100.jpeg"/><Relationship Id="rId4" Type="http://schemas.openxmlformats.org/officeDocument/2006/relationships/image" Target="../media/image61.png"/><Relationship Id="rId9" Type="http://schemas.openxmlformats.org/officeDocument/2006/relationships/image" Target="../media/image99.jpeg"/></Relationships>
</file>

<file path=ppt/slides/_rels/slide17.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18" Type="http://schemas.openxmlformats.org/officeDocument/2006/relationships/image" Target="../media/image108.svg"/><Relationship Id="rId26" Type="http://schemas.openxmlformats.org/officeDocument/2006/relationships/image" Target="../media/image112.png"/><Relationship Id="rId3" Type="http://schemas.openxmlformats.org/officeDocument/2006/relationships/image" Target="../media/image103.png"/><Relationship Id="rId21" Type="http://schemas.openxmlformats.org/officeDocument/2006/relationships/image" Target="../media/image17.svg"/><Relationship Id="rId7" Type="http://schemas.openxmlformats.org/officeDocument/2006/relationships/image" Target="../media/image8.png"/><Relationship Id="rId12" Type="http://schemas.openxmlformats.org/officeDocument/2006/relationships/image" Target="../media/image13.svg"/><Relationship Id="rId17" Type="http://schemas.openxmlformats.org/officeDocument/2006/relationships/image" Target="../media/image107.png"/><Relationship Id="rId25" Type="http://schemas.openxmlformats.org/officeDocument/2006/relationships/image" Target="../media/image111.svg"/><Relationship Id="rId2" Type="http://schemas.openxmlformats.org/officeDocument/2006/relationships/image" Target="../media/image102.jpeg"/><Relationship Id="rId16" Type="http://schemas.openxmlformats.org/officeDocument/2006/relationships/image" Target="../media/image106.svg"/><Relationship Id="rId20" Type="http://schemas.openxmlformats.org/officeDocument/2006/relationships/image" Target="../media/image16.png"/><Relationship Id="rId29" Type="http://schemas.openxmlformats.org/officeDocument/2006/relationships/image" Target="../media/image115.svg"/><Relationship Id="rId1" Type="http://schemas.openxmlformats.org/officeDocument/2006/relationships/slideLayout" Target="../slideLayouts/slideLayout7.xml"/><Relationship Id="rId6" Type="http://schemas.openxmlformats.org/officeDocument/2006/relationships/image" Target="../media/image3.svg"/><Relationship Id="rId11" Type="http://schemas.openxmlformats.org/officeDocument/2006/relationships/image" Target="../media/image12.png"/><Relationship Id="rId24" Type="http://schemas.openxmlformats.org/officeDocument/2006/relationships/image" Target="../media/image110.png"/><Relationship Id="rId5" Type="http://schemas.openxmlformats.org/officeDocument/2006/relationships/image" Target="../media/image2.png"/><Relationship Id="rId15" Type="http://schemas.openxmlformats.org/officeDocument/2006/relationships/image" Target="../media/image105.png"/><Relationship Id="rId23" Type="http://schemas.openxmlformats.org/officeDocument/2006/relationships/image" Target="../media/image7.svg"/><Relationship Id="rId28" Type="http://schemas.openxmlformats.org/officeDocument/2006/relationships/image" Target="../media/image114.png"/><Relationship Id="rId10" Type="http://schemas.openxmlformats.org/officeDocument/2006/relationships/image" Target="../media/image11.svg"/><Relationship Id="rId19" Type="http://schemas.openxmlformats.org/officeDocument/2006/relationships/image" Target="../media/image109.jpeg"/><Relationship Id="rId4" Type="http://schemas.openxmlformats.org/officeDocument/2006/relationships/image" Target="../media/image104.svg"/><Relationship Id="rId9" Type="http://schemas.openxmlformats.org/officeDocument/2006/relationships/image" Target="../media/image10.png"/><Relationship Id="rId14" Type="http://schemas.openxmlformats.org/officeDocument/2006/relationships/image" Target="../media/image15.svg"/><Relationship Id="rId22" Type="http://schemas.openxmlformats.org/officeDocument/2006/relationships/image" Target="../media/image6.png"/><Relationship Id="rId27" Type="http://schemas.openxmlformats.org/officeDocument/2006/relationships/image" Target="../media/image113.svg"/><Relationship Id="rId30" Type="http://schemas.openxmlformats.org/officeDocument/2006/relationships/hyperlink" Target="https://www.facebook.com/mellrakinfoegyesulet"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20.svg"/><Relationship Id="rId7" Type="http://schemas.openxmlformats.org/officeDocument/2006/relationships/image" Target="../media/image24.svg"/><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22.jpeg"/><Relationship Id="rId4" Type="http://schemas.openxmlformats.org/officeDocument/2006/relationships/image" Target="../media/image21.jpeg"/><Relationship Id="rId9" Type="http://schemas.openxmlformats.org/officeDocument/2006/relationships/image" Target="../media/image13.svg"/></Relationships>
</file>

<file path=ppt/slides/_rels/slide3.xml.rels><?xml version="1.0" encoding="UTF-8" standalone="yes"?>
<Relationships xmlns="http://schemas.openxmlformats.org/package/2006/relationships"><Relationship Id="rId8" Type="http://schemas.openxmlformats.org/officeDocument/2006/relationships/image" Target="../media/image31.jpeg"/><Relationship Id="rId3" Type="http://schemas.openxmlformats.org/officeDocument/2006/relationships/image" Target="../media/image26.svg"/><Relationship Id="rId7" Type="http://schemas.openxmlformats.org/officeDocument/2006/relationships/image" Target="../media/image30.jpeg"/><Relationship Id="rId12" Type="http://schemas.openxmlformats.org/officeDocument/2006/relationships/image" Target="../media/image13.sv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29.jpeg"/><Relationship Id="rId11" Type="http://schemas.openxmlformats.org/officeDocument/2006/relationships/image" Target="../media/image12.png"/><Relationship Id="rId5" Type="http://schemas.openxmlformats.org/officeDocument/2006/relationships/image" Target="../media/image28.svg"/><Relationship Id="rId10" Type="http://schemas.openxmlformats.org/officeDocument/2006/relationships/image" Target="../media/image33.svg"/><Relationship Id="rId4" Type="http://schemas.openxmlformats.org/officeDocument/2006/relationships/image" Target="../media/image27.png"/><Relationship Id="rId9" Type="http://schemas.openxmlformats.org/officeDocument/2006/relationships/image" Target="../media/image32.png"/></Relationships>
</file>

<file path=ppt/slides/_rels/slide4.xml.rels><?xml version="1.0" encoding="UTF-8" standalone="yes"?>
<Relationships xmlns="http://schemas.openxmlformats.org/package/2006/relationships"><Relationship Id="rId8" Type="http://schemas.openxmlformats.org/officeDocument/2006/relationships/image" Target="../media/image40.svg"/><Relationship Id="rId13" Type="http://schemas.openxmlformats.org/officeDocument/2006/relationships/image" Target="../media/image27.png"/><Relationship Id="rId3" Type="http://schemas.openxmlformats.org/officeDocument/2006/relationships/image" Target="../media/image35.svg"/><Relationship Id="rId7" Type="http://schemas.openxmlformats.org/officeDocument/2006/relationships/image" Target="../media/image39.png"/><Relationship Id="rId12" Type="http://schemas.openxmlformats.org/officeDocument/2006/relationships/image" Target="../media/image44.svg"/><Relationship Id="rId2" Type="http://schemas.openxmlformats.org/officeDocument/2006/relationships/image" Target="../media/image34.png"/><Relationship Id="rId16" Type="http://schemas.openxmlformats.org/officeDocument/2006/relationships/image" Target="../media/image46.svg"/><Relationship Id="rId1" Type="http://schemas.openxmlformats.org/officeDocument/2006/relationships/slideLayout" Target="../slideLayouts/slideLayout7.xml"/><Relationship Id="rId6" Type="http://schemas.openxmlformats.org/officeDocument/2006/relationships/image" Target="../media/image38.jpeg"/><Relationship Id="rId11" Type="http://schemas.openxmlformats.org/officeDocument/2006/relationships/image" Target="../media/image43.png"/><Relationship Id="rId5" Type="http://schemas.openxmlformats.org/officeDocument/2006/relationships/image" Target="../media/image37.jpeg"/><Relationship Id="rId15" Type="http://schemas.openxmlformats.org/officeDocument/2006/relationships/image" Target="../media/image45.png"/><Relationship Id="rId10" Type="http://schemas.openxmlformats.org/officeDocument/2006/relationships/image" Target="../media/image42.svg"/><Relationship Id="rId4" Type="http://schemas.openxmlformats.org/officeDocument/2006/relationships/image" Target="../media/image36.jpeg"/><Relationship Id="rId9" Type="http://schemas.openxmlformats.org/officeDocument/2006/relationships/image" Target="../media/image41.png"/><Relationship Id="rId14" Type="http://schemas.openxmlformats.org/officeDocument/2006/relationships/image" Target="../media/image28.svg"/></Relationships>
</file>

<file path=ppt/slides/_rels/slide5.xml.rels><?xml version="1.0" encoding="UTF-8" standalone="yes"?>
<Relationships xmlns="http://schemas.openxmlformats.org/package/2006/relationships"><Relationship Id="rId8" Type="http://schemas.openxmlformats.org/officeDocument/2006/relationships/image" Target="../media/image53.png"/><Relationship Id="rId13" Type="http://schemas.openxmlformats.org/officeDocument/2006/relationships/image" Target="../media/image58.svg"/><Relationship Id="rId3" Type="http://schemas.openxmlformats.org/officeDocument/2006/relationships/image" Target="../media/image48.svg"/><Relationship Id="rId7" Type="http://schemas.openxmlformats.org/officeDocument/2006/relationships/image" Target="../media/image52.svg"/><Relationship Id="rId12" Type="http://schemas.openxmlformats.org/officeDocument/2006/relationships/image" Target="../media/image57.png"/><Relationship Id="rId2" Type="http://schemas.openxmlformats.org/officeDocument/2006/relationships/image" Target="../media/image47.png"/><Relationship Id="rId1" Type="http://schemas.openxmlformats.org/officeDocument/2006/relationships/slideLayout" Target="../slideLayouts/slideLayout7.xml"/><Relationship Id="rId6" Type="http://schemas.openxmlformats.org/officeDocument/2006/relationships/image" Target="../media/image51.png"/><Relationship Id="rId11" Type="http://schemas.openxmlformats.org/officeDocument/2006/relationships/image" Target="../media/image56.svg"/><Relationship Id="rId5" Type="http://schemas.openxmlformats.org/officeDocument/2006/relationships/image" Target="../media/image50.jpeg"/><Relationship Id="rId15" Type="http://schemas.openxmlformats.org/officeDocument/2006/relationships/image" Target="../media/image60.svg"/><Relationship Id="rId10" Type="http://schemas.openxmlformats.org/officeDocument/2006/relationships/image" Target="../media/image55.png"/><Relationship Id="rId4" Type="http://schemas.openxmlformats.org/officeDocument/2006/relationships/image" Target="../media/image49.jpeg"/><Relationship Id="rId9" Type="http://schemas.openxmlformats.org/officeDocument/2006/relationships/image" Target="../media/image54.svg"/><Relationship Id="rId14" Type="http://schemas.openxmlformats.org/officeDocument/2006/relationships/image" Target="../media/image59.png"/></Relationships>
</file>

<file path=ppt/slides/_rels/slide6.xml.rels><?xml version="1.0" encoding="UTF-8" standalone="yes"?>
<Relationships xmlns="http://schemas.openxmlformats.org/package/2006/relationships"><Relationship Id="rId8" Type="http://schemas.openxmlformats.org/officeDocument/2006/relationships/image" Target="../media/image43.png"/><Relationship Id="rId13" Type="http://schemas.openxmlformats.org/officeDocument/2006/relationships/image" Target="../media/image68.jpeg"/><Relationship Id="rId3" Type="http://schemas.openxmlformats.org/officeDocument/2006/relationships/image" Target="../media/image62.svg"/><Relationship Id="rId7" Type="http://schemas.openxmlformats.org/officeDocument/2006/relationships/image" Target="../media/image66.svg"/><Relationship Id="rId12" Type="http://schemas.openxmlformats.org/officeDocument/2006/relationships/image" Target="../media/image67.png"/><Relationship Id="rId2" Type="http://schemas.openxmlformats.org/officeDocument/2006/relationships/image" Target="../media/image61.png"/><Relationship Id="rId1" Type="http://schemas.openxmlformats.org/officeDocument/2006/relationships/slideLayout" Target="../slideLayouts/slideLayout7.xml"/><Relationship Id="rId6" Type="http://schemas.openxmlformats.org/officeDocument/2006/relationships/image" Target="../media/image65.png"/><Relationship Id="rId11" Type="http://schemas.openxmlformats.org/officeDocument/2006/relationships/image" Target="../media/image13.svg"/><Relationship Id="rId5" Type="http://schemas.openxmlformats.org/officeDocument/2006/relationships/image" Target="../media/image64.svg"/><Relationship Id="rId10" Type="http://schemas.openxmlformats.org/officeDocument/2006/relationships/image" Target="../media/image12.png"/><Relationship Id="rId4" Type="http://schemas.openxmlformats.org/officeDocument/2006/relationships/image" Target="../media/image63.png"/><Relationship Id="rId9" Type="http://schemas.openxmlformats.org/officeDocument/2006/relationships/image" Target="../media/image44.svg"/></Relationships>
</file>

<file path=ppt/slides/_rels/slide7.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52.svg"/><Relationship Id="rId7" Type="http://schemas.openxmlformats.org/officeDocument/2006/relationships/image" Target="../media/image72.svg"/><Relationship Id="rId12" Type="http://schemas.openxmlformats.org/officeDocument/2006/relationships/image" Target="../media/image73.jpeg"/><Relationship Id="rId2" Type="http://schemas.openxmlformats.org/officeDocument/2006/relationships/image" Target="../media/image51.png"/><Relationship Id="rId1" Type="http://schemas.openxmlformats.org/officeDocument/2006/relationships/slideLayout" Target="../slideLayouts/slideLayout7.xml"/><Relationship Id="rId6" Type="http://schemas.openxmlformats.org/officeDocument/2006/relationships/image" Target="../media/image71.png"/><Relationship Id="rId11" Type="http://schemas.openxmlformats.org/officeDocument/2006/relationships/image" Target="../media/image44.svg"/><Relationship Id="rId5" Type="http://schemas.openxmlformats.org/officeDocument/2006/relationships/image" Target="../media/image70.svg"/><Relationship Id="rId10" Type="http://schemas.openxmlformats.org/officeDocument/2006/relationships/image" Target="../media/image43.png"/><Relationship Id="rId4" Type="http://schemas.openxmlformats.org/officeDocument/2006/relationships/image" Target="../media/image69.png"/><Relationship Id="rId9" Type="http://schemas.openxmlformats.org/officeDocument/2006/relationships/image" Target="../media/image58.svg"/></Relationships>
</file>

<file path=ppt/slides/_rels/slide8.xml.rels><?xml version="1.0" encoding="UTF-8" standalone="yes"?>
<Relationships xmlns="http://schemas.openxmlformats.org/package/2006/relationships"><Relationship Id="rId8" Type="http://schemas.openxmlformats.org/officeDocument/2006/relationships/image" Target="../media/image62.svg"/><Relationship Id="rId3" Type="http://schemas.openxmlformats.org/officeDocument/2006/relationships/image" Target="../media/image57.png"/><Relationship Id="rId7" Type="http://schemas.openxmlformats.org/officeDocument/2006/relationships/image" Target="../media/image61.png"/><Relationship Id="rId2" Type="http://schemas.openxmlformats.org/officeDocument/2006/relationships/image" Target="../media/image74.jpeg"/><Relationship Id="rId1" Type="http://schemas.openxmlformats.org/officeDocument/2006/relationships/slideLayout" Target="../slideLayouts/slideLayout7.xml"/><Relationship Id="rId6" Type="http://schemas.openxmlformats.org/officeDocument/2006/relationships/image" Target="../media/image76.svg"/><Relationship Id="rId5" Type="http://schemas.openxmlformats.org/officeDocument/2006/relationships/image" Target="../media/image75.png"/><Relationship Id="rId10" Type="http://schemas.openxmlformats.org/officeDocument/2006/relationships/image" Target="../media/image13.svg"/><Relationship Id="rId4" Type="http://schemas.openxmlformats.org/officeDocument/2006/relationships/image" Target="../media/image58.svg"/><Relationship Id="rId9" Type="http://schemas.openxmlformats.org/officeDocument/2006/relationships/image" Target="../media/image12.png"/></Relationships>
</file>

<file path=ppt/slides/_rels/slide9.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70.svg"/><Relationship Id="rId7" Type="http://schemas.openxmlformats.org/officeDocument/2006/relationships/image" Target="../media/image58.svg"/><Relationship Id="rId12" Type="http://schemas.openxmlformats.org/officeDocument/2006/relationships/image" Target="../media/image52.svg"/><Relationship Id="rId2" Type="http://schemas.openxmlformats.org/officeDocument/2006/relationships/image" Target="../media/image69.png"/><Relationship Id="rId1" Type="http://schemas.openxmlformats.org/officeDocument/2006/relationships/slideLayout" Target="../slideLayouts/slideLayout7.xml"/><Relationship Id="rId6" Type="http://schemas.openxmlformats.org/officeDocument/2006/relationships/image" Target="../media/image57.png"/><Relationship Id="rId11" Type="http://schemas.openxmlformats.org/officeDocument/2006/relationships/image" Target="../media/image51.png"/><Relationship Id="rId5" Type="http://schemas.openxmlformats.org/officeDocument/2006/relationships/image" Target="../media/image72.svg"/><Relationship Id="rId10" Type="http://schemas.openxmlformats.org/officeDocument/2006/relationships/image" Target="../media/image77.jpeg"/><Relationship Id="rId4" Type="http://schemas.openxmlformats.org/officeDocument/2006/relationships/image" Target="../media/image71.png"/><Relationship Id="rId9" Type="http://schemas.openxmlformats.org/officeDocument/2006/relationships/image" Target="../media/image44.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8EF"/>
        </a:solidFill>
        <a:effectLst/>
      </p:bgPr>
    </p:bg>
    <p:spTree>
      <p:nvGrpSpPr>
        <p:cNvPr id="1" name=""/>
        <p:cNvGrpSpPr/>
        <p:nvPr/>
      </p:nvGrpSpPr>
      <p:grpSpPr>
        <a:xfrm>
          <a:off x="0" y="0"/>
          <a:ext cx="0" cy="0"/>
          <a:chOff x="0" y="0"/>
          <a:chExt cx="0" cy="0"/>
        </a:xfrm>
      </p:grpSpPr>
      <p:grpSp>
        <p:nvGrpSpPr>
          <p:cNvPr id="2" name="Group 2"/>
          <p:cNvGrpSpPr>
            <a:grpSpLocks noChangeAspect="1"/>
          </p:cNvGrpSpPr>
          <p:nvPr/>
        </p:nvGrpSpPr>
        <p:grpSpPr>
          <a:xfrm>
            <a:off x="5179645" y="141569"/>
            <a:ext cx="4548196" cy="4548178"/>
            <a:chOff x="0" y="0"/>
            <a:chExt cx="6350000" cy="6349975"/>
          </a:xfrm>
        </p:grpSpPr>
        <p:sp>
          <p:nvSpPr>
            <p:cNvPr id="3" name="Freeform 3"/>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n-US"/>
            </a:p>
          </p:txBody>
        </p:sp>
      </p:grpSp>
      <p:sp>
        <p:nvSpPr>
          <p:cNvPr id="4" name="Freeform 4"/>
          <p:cNvSpPr/>
          <p:nvPr/>
        </p:nvSpPr>
        <p:spPr>
          <a:xfrm rot="-1695081">
            <a:off x="-130474" y="778681"/>
            <a:ext cx="5367138" cy="3273954"/>
          </a:xfrm>
          <a:custGeom>
            <a:avLst/>
            <a:gdLst/>
            <a:ahLst/>
            <a:cxnLst/>
            <a:rect l="l" t="t" r="r" b="b"/>
            <a:pathLst>
              <a:path w="5367138" h="3273954">
                <a:moveTo>
                  <a:pt x="0" y="0"/>
                </a:moveTo>
                <a:lnTo>
                  <a:pt x="5367138" y="0"/>
                </a:lnTo>
                <a:lnTo>
                  <a:pt x="5367138" y="3273954"/>
                </a:lnTo>
                <a:lnTo>
                  <a:pt x="0" y="327395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5" name="Freeform 5"/>
          <p:cNvSpPr/>
          <p:nvPr/>
        </p:nvSpPr>
        <p:spPr>
          <a:xfrm flipH="1">
            <a:off x="5672794" y="6333228"/>
            <a:ext cx="3396994" cy="3677395"/>
          </a:xfrm>
          <a:custGeom>
            <a:avLst/>
            <a:gdLst/>
            <a:ahLst/>
            <a:cxnLst/>
            <a:rect l="l" t="t" r="r" b="b"/>
            <a:pathLst>
              <a:path w="3396994" h="3677395">
                <a:moveTo>
                  <a:pt x="3396993" y="0"/>
                </a:moveTo>
                <a:lnTo>
                  <a:pt x="0" y="0"/>
                </a:lnTo>
                <a:lnTo>
                  <a:pt x="0" y="3677395"/>
                </a:lnTo>
                <a:lnTo>
                  <a:pt x="3396993" y="3677395"/>
                </a:lnTo>
                <a:lnTo>
                  <a:pt x="3396993" y="0"/>
                </a:lnTo>
                <a:close/>
              </a:path>
            </a:pathLst>
          </a:custGeom>
          <a: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p:spPr>
        <p:txBody>
          <a:bodyPr/>
          <a:lstStyle/>
          <a:p>
            <a:endParaRPr lang="en-US"/>
          </a:p>
        </p:txBody>
      </p:sp>
      <p:sp>
        <p:nvSpPr>
          <p:cNvPr id="6" name="Freeform 6"/>
          <p:cNvSpPr/>
          <p:nvPr/>
        </p:nvSpPr>
        <p:spPr>
          <a:xfrm>
            <a:off x="6347769" y="6724924"/>
            <a:ext cx="515278" cy="725744"/>
          </a:xfrm>
          <a:custGeom>
            <a:avLst/>
            <a:gdLst/>
            <a:ahLst/>
            <a:cxnLst/>
            <a:rect l="l" t="t" r="r" b="b"/>
            <a:pathLst>
              <a:path w="515278" h="725744">
                <a:moveTo>
                  <a:pt x="0" y="0"/>
                </a:moveTo>
                <a:lnTo>
                  <a:pt x="515278" y="0"/>
                </a:lnTo>
                <a:lnTo>
                  <a:pt x="515278" y="725744"/>
                </a:lnTo>
                <a:lnTo>
                  <a:pt x="0" y="725744"/>
                </a:lnTo>
                <a:lnTo>
                  <a:pt x="0" y="0"/>
                </a:lnTo>
                <a:close/>
              </a:path>
            </a:pathLst>
          </a:custGeom>
          <a: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p:spPr>
        <p:txBody>
          <a:bodyPr/>
          <a:lstStyle/>
          <a:p>
            <a:endParaRPr lang="en-US"/>
          </a:p>
        </p:txBody>
      </p:sp>
      <p:sp>
        <p:nvSpPr>
          <p:cNvPr id="7" name="Freeform 7"/>
          <p:cNvSpPr/>
          <p:nvPr/>
        </p:nvSpPr>
        <p:spPr>
          <a:xfrm>
            <a:off x="101358" y="1854210"/>
            <a:ext cx="6311705" cy="6264367"/>
          </a:xfrm>
          <a:custGeom>
            <a:avLst/>
            <a:gdLst/>
            <a:ahLst/>
            <a:cxnLst/>
            <a:rect l="l" t="t" r="r" b="b"/>
            <a:pathLst>
              <a:path w="6311705" h="6264367">
                <a:moveTo>
                  <a:pt x="0" y="0"/>
                </a:moveTo>
                <a:lnTo>
                  <a:pt x="6311705" y="0"/>
                </a:lnTo>
                <a:lnTo>
                  <a:pt x="6311705" y="6264367"/>
                </a:lnTo>
                <a:lnTo>
                  <a:pt x="0" y="6264367"/>
                </a:lnTo>
                <a:lnTo>
                  <a:pt x="0" y="0"/>
                </a:lnTo>
                <a:close/>
              </a:path>
            </a:pathLst>
          </a:custGeom>
          <a:blipFill>
            <a:blip r:embed="rId9" cstate="email">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a:blipFill>
        </p:spPr>
        <p:txBody>
          <a:bodyPr/>
          <a:lstStyle/>
          <a:p>
            <a:endParaRPr lang="en-US"/>
          </a:p>
        </p:txBody>
      </p:sp>
      <p:sp>
        <p:nvSpPr>
          <p:cNvPr id="8" name="Freeform 8"/>
          <p:cNvSpPr/>
          <p:nvPr/>
        </p:nvSpPr>
        <p:spPr>
          <a:xfrm>
            <a:off x="1028700" y="2461148"/>
            <a:ext cx="2558090" cy="2558090"/>
          </a:xfrm>
          <a:custGeom>
            <a:avLst/>
            <a:gdLst/>
            <a:ahLst/>
            <a:cxnLst/>
            <a:rect l="l" t="t" r="r" b="b"/>
            <a:pathLst>
              <a:path w="2558090" h="2558090">
                <a:moveTo>
                  <a:pt x="0" y="0"/>
                </a:moveTo>
                <a:lnTo>
                  <a:pt x="2558090" y="0"/>
                </a:lnTo>
                <a:lnTo>
                  <a:pt x="2558090" y="2558090"/>
                </a:lnTo>
                <a:lnTo>
                  <a:pt x="0" y="255809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9" name="Freeform 9"/>
          <p:cNvSpPr/>
          <p:nvPr/>
        </p:nvSpPr>
        <p:spPr>
          <a:xfrm>
            <a:off x="5401734" y="4503431"/>
            <a:ext cx="788099" cy="788099"/>
          </a:xfrm>
          <a:custGeom>
            <a:avLst/>
            <a:gdLst/>
            <a:ahLst/>
            <a:cxnLst/>
            <a:rect l="l" t="t" r="r" b="b"/>
            <a:pathLst>
              <a:path w="788099" h="788099">
                <a:moveTo>
                  <a:pt x="0" y="0"/>
                </a:moveTo>
                <a:lnTo>
                  <a:pt x="788099" y="0"/>
                </a:lnTo>
                <a:lnTo>
                  <a:pt x="788099" y="788100"/>
                </a:lnTo>
                <a:lnTo>
                  <a:pt x="0" y="788100"/>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endParaRPr lang="en-US"/>
          </a:p>
        </p:txBody>
      </p:sp>
      <p:sp>
        <p:nvSpPr>
          <p:cNvPr id="10" name="Freeform 10"/>
          <p:cNvSpPr/>
          <p:nvPr/>
        </p:nvSpPr>
        <p:spPr>
          <a:xfrm flipH="1">
            <a:off x="3787845" y="6051092"/>
            <a:ext cx="1480538" cy="1480538"/>
          </a:xfrm>
          <a:custGeom>
            <a:avLst/>
            <a:gdLst/>
            <a:ahLst/>
            <a:cxnLst/>
            <a:rect l="l" t="t" r="r" b="b"/>
            <a:pathLst>
              <a:path w="1480538" h="1480538">
                <a:moveTo>
                  <a:pt x="1480539" y="0"/>
                </a:moveTo>
                <a:lnTo>
                  <a:pt x="0" y="0"/>
                </a:lnTo>
                <a:lnTo>
                  <a:pt x="0" y="1480538"/>
                </a:lnTo>
                <a:lnTo>
                  <a:pt x="1480539" y="1480538"/>
                </a:lnTo>
                <a:lnTo>
                  <a:pt x="1480539"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endParaRPr lang="en-US"/>
          </a:p>
        </p:txBody>
      </p:sp>
      <p:grpSp>
        <p:nvGrpSpPr>
          <p:cNvPr id="11" name="Group 11"/>
          <p:cNvGrpSpPr/>
          <p:nvPr/>
        </p:nvGrpSpPr>
        <p:grpSpPr>
          <a:xfrm>
            <a:off x="8120347" y="-943637"/>
            <a:ext cx="10167653" cy="12174275"/>
            <a:chOff x="0" y="0"/>
            <a:chExt cx="2677900" cy="3206393"/>
          </a:xfrm>
        </p:grpSpPr>
        <p:sp>
          <p:nvSpPr>
            <p:cNvPr id="12" name="Freeform 12"/>
            <p:cNvSpPr/>
            <p:nvPr/>
          </p:nvSpPr>
          <p:spPr>
            <a:xfrm>
              <a:off x="0" y="0"/>
              <a:ext cx="2677900" cy="3206393"/>
            </a:xfrm>
            <a:custGeom>
              <a:avLst/>
              <a:gdLst/>
              <a:ahLst/>
              <a:cxnLst/>
              <a:rect l="l" t="t" r="r" b="b"/>
              <a:pathLst>
                <a:path w="2677900" h="3206393">
                  <a:moveTo>
                    <a:pt x="0" y="0"/>
                  </a:moveTo>
                  <a:lnTo>
                    <a:pt x="2677900" y="0"/>
                  </a:lnTo>
                  <a:lnTo>
                    <a:pt x="2677900" y="3206393"/>
                  </a:lnTo>
                  <a:lnTo>
                    <a:pt x="0" y="3206393"/>
                  </a:lnTo>
                  <a:close/>
                </a:path>
              </a:pathLst>
            </a:custGeom>
            <a:solidFill>
              <a:srgbClr val="254A6B"/>
            </a:solidFill>
          </p:spPr>
          <p:txBody>
            <a:bodyPr/>
            <a:lstStyle/>
            <a:p>
              <a:endParaRPr lang="en-US"/>
            </a:p>
          </p:txBody>
        </p:sp>
        <p:sp>
          <p:nvSpPr>
            <p:cNvPr id="13" name="TextBox 13"/>
            <p:cNvSpPr txBox="1"/>
            <p:nvPr/>
          </p:nvSpPr>
          <p:spPr>
            <a:xfrm>
              <a:off x="0" y="-28575"/>
              <a:ext cx="2677900" cy="3234968"/>
            </a:xfrm>
            <a:prstGeom prst="rect">
              <a:avLst/>
            </a:prstGeom>
          </p:spPr>
          <p:txBody>
            <a:bodyPr lIns="50800" tIns="50800" rIns="50800" bIns="50800" rtlCol="0" anchor="ctr"/>
            <a:lstStyle/>
            <a:p>
              <a:pPr algn="ctr">
                <a:lnSpc>
                  <a:spcPts val="1960"/>
                </a:lnSpc>
              </a:pPr>
              <a:endParaRPr/>
            </a:p>
          </p:txBody>
        </p:sp>
      </p:grpSp>
      <p:sp>
        <p:nvSpPr>
          <p:cNvPr id="14" name="AutoShape 14"/>
          <p:cNvSpPr/>
          <p:nvPr/>
        </p:nvSpPr>
        <p:spPr>
          <a:xfrm>
            <a:off x="8560775" y="6051092"/>
            <a:ext cx="9166189" cy="0"/>
          </a:xfrm>
          <a:prstGeom prst="line">
            <a:avLst/>
          </a:prstGeom>
          <a:ln w="66675" cap="rnd">
            <a:solidFill>
              <a:srgbClr val="FFD7D2"/>
            </a:solidFill>
            <a:prstDash val="solid"/>
            <a:headEnd type="oval" w="lg" len="lg"/>
            <a:tailEnd type="oval" w="lg" len="lg"/>
          </a:ln>
        </p:spPr>
        <p:txBody>
          <a:bodyPr/>
          <a:lstStyle/>
          <a:p>
            <a:endParaRPr lang="en-US"/>
          </a:p>
        </p:txBody>
      </p:sp>
      <p:sp>
        <p:nvSpPr>
          <p:cNvPr id="15" name="AutoShape 15"/>
          <p:cNvSpPr/>
          <p:nvPr/>
        </p:nvSpPr>
        <p:spPr>
          <a:xfrm>
            <a:off x="8560775" y="449383"/>
            <a:ext cx="9166189" cy="0"/>
          </a:xfrm>
          <a:prstGeom prst="line">
            <a:avLst/>
          </a:prstGeom>
          <a:ln w="66675" cap="rnd">
            <a:solidFill>
              <a:srgbClr val="FFD7D2"/>
            </a:solidFill>
            <a:prstDash val="solid"/>
            <a:headEnd type="oval" w="lg" len="lg"/>
            <a:tailEnd type="oval" w="lg" len="lg"/>
          </a:ln>
        </p:spPr>
        <p:txBody>
          <a:bodyPr/>
          <a:lstStyle/>
          <a:p>
            <a:endParaRPr lang="en-US"/>
          </a:p>
        </p:txBody>
      </p:sp>
      <p:grpSp>
        <p:nvGrpSpPr>
          <p:cNvPr id="16" name="Group 16"/>
          <p:cNvGrpSpPr/>
          <p:nvPr/>
        </p:nvGrpSpPr>
        <p:grpSpPr>
          <a:xfrm>
            <a:off x="5071883" y="8171926"/>
            <a:ext cx="1543050" cy="1543050"/>
            <a:chOff x="0" y="0"/>
            <a:chExt cx="812800" cy="812800"/>
          </a:xfrm>
        </p:grpSpPr>
        <p:sp>
          <p:nvSpPr>
            <p:cNvPr id="17" name="Freeform 1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54A6B"/>
            </a:solidFill>
          </p:spPr>
          <p:txBody>
            <a:bodyPr/>
            <a:lstStyle/>
            <a:p>
              <a:endParaRPr lang="en-US"/>
            </a:p>
          </p:txBody>
        </p:sp>
        <p:sp>
          <p:nvSpPr>
            <p:cNvPr id="18" name="TextBox 18"/>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a:p>
          </p:txBody>
        </p:sp>
      </p:grpSp>
      <p:sp>
        <p:nvSpPr>
          <p:cNvPr id="19" name="Freeform 19"/>
          <p:cNvSpPr/>
          <p:nvPr/>
        </p:nvSpPr>
        <p:spPr>
          <a:xfrm>
            <a:off x="5461934" y="8580579"/>
            <a:ext cx="924985" cy="751550"/>
          </a:xfrm>
          <a:custGeom>
            <a:avLst/>
            <a:gdLst/>
            <a:ahLst/>
            <a:cxnLst/>
            <a:rect l="l" t="t" r="r" b="b"/>
            <a:pathLst>
              <a:path w="924985" h="751550">
                <a:moveTo>
                  <a:pt x="0" y="0"/>
                </a:moveTo>
                <a:lnTo>
                  <a:pt x="924985" y="0"/>
                </a:lnTo>
                <a:lnTo>
                  <a:pt x="924985" y="751550"/>
                </a:lnTo>
                <a:lnTo>
                  <a:pt x="0" y="751550"/>
                </a:lnTo>
                <a:lnTo>
                  <a:pt x="0" y="0"/>
                </a:lnTo>
                <a:close/>
              </a:path>
            </a:pathLst>
          </a:custGeom>
          <a:blipFill>
            <a:blip r:embed="rId17" cstate="email">
              <a:extLst>
                <a:ext uri="{28A0092B-C50C-407E-A947-70E740481C1C}">
                  <a14:useLocalDpi xmlns:a14="http://schemas.microsoft.com/office/drawing/2010/main"/>
                </a:ext>
                <a:ext uri="{96DAC541-7B7A-43D3-8B79-37D633B846F1}">
                  <asvg:svgBlip xmlns:asvg="http://schemas.microsoft.com/office/drawing/2016/SVG/main" r:embed="rId18"/>
                </a:ext>
              </a:extLst>
            </a:blip>
            <a:stretch>
              <a:fillRect/>
            </a:stretch>
          </a:blipFill>
        </p:spPr>
        <p:txBody>
          <a:bodyPr/>
          <a:lstStyle/>
          <a:p>
            <a:endParaRPr lang="en-US"/>
          </a:p>
        </p:txBody>
      </p:sp>
      <p:grpSp>
        <p:nvGrpSpPr>
          <p:cNvPr id="20" name="Group 20"/>
          <p:cNvGrpSpPr>
            <a:grpSpLocks noChangeAspect="1"/>
          </p:cNvGrpSpPr>
          <p:nvPr/>
        </p:nvGrpSpPr>
        <p:grpSpPr>
          <a:xfrm>
            <a:off x="-997154" y="6644799"/>
            <a:ext cx="5205578" cy="5205557"/>
            <a:chOff x="0" y="0"/>
            <a:chExt cx="6350000" cy="6349975"/>
          </a:xfrm>
        </p:grpSpPr>
        <p:sp>
          <p:nvSpPr>
            <p:cNvPr id="21" name="Freeform 21"/>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19" cstate="email">
                <a:extLst>
                  <a:ext uri="{28A0092B-C50C-407E-A947-70E740481C1C}">
                    <a14:useLocalDpi xmlns:a14="http://schemas.microsoft.com/office/drawing/2010/main"/>
                  </a:ext>
                </a:extLst>
              </a:blip>
              <a:stretch>
                <a:fillRect/>
              </a:stretch>
            </a:blipFill>
          </p:spPr>
          <p:txBody>
            <a:bodyPr/>
            <a:lstStyle/>
            <a:p>
              <a:endParaRPr lang="en-US"/>
            </a:p>
          </p:txBody>
        </p:sp>
      </p:grpSp>
      <p:sp>
        <p:nvSpPr>
          <p:cNvPr id="22" name="TextBox 22"/>
          <p:cNvSpPr txBox="1"/>
          <p:nvPr/>
        </p:nvSpPr>
        <p:spPr>
          <a:xfrm>
            <a:off x="9285950" y="857250"/>
            <a:ext cx="7715839" cy="1543031"/>
          </a:xfrm>
          <a:prstGeom prst="rect">
            <a:avLst/>
          </a:prstGeom>
        </p:spPr>
        <p:txBody>
          <a:bodyPr lIns="0" tIns="0" rIns="0" bIns="0" rtlCol="0" anchor="t">
            <a:spAutoFit/>
          </a:bodyPr>
          <a:lstStyle/>
          <a:p>
            <a:pPr algn="ctr">
              <a:lnSpc>
                <a:spcPts val="12601"/>
              </a:lnSpc>
              <a:spcBef>
                <a:spcPct val="0"/>
              </a:spcBef>
            </a:pPr>
            <a:r>
              <a:rPr lang="en-US" sz="9000">
                <a:solidFill>
                  <a:srgbClr val="FFF8EF"/>
                </a:solidFill>
                <a:latin typeface="Oswald"/>
              </a:rPr>
              <a:t>INFLUENSZEREK</a:t>
            </a:r>
          </a:p>
        </p:txBody>
      </p:sp>
      <p:sp>
        <p:nvSpPr>
          <p:cNvPr id="23" name="TextBox 23"/>
          <p:cNvSpPr txBox="1"/>
          <p:nvPr/>
        </p:nvSpPr>
        <p:spPr>
          <a:xfrm>
            <a:off x="9346254" y="3846781"/>
            <a:ext cx="7715839" cy="1524006"/>
          </a:xfrm>
          <a:prstGeom prst="rect">
            <a:avLst/>
          </a:prstGeom>
        </p:spPr>
        <p:txBody>
          <a:bodyPr lIns="0" tIns="0" rIns="0" bIns="0" rtlCol="0" anchor="t">
            <a:spAutoFit/>
          </a:bodyPr>
          <a:lstStyle/>
          <a:p>
            <a:pPr algn="ctr">
              <a:lnSpc>
                <a:spcPts val="12599"/>
              </a:lnSpc>
              <a:spcBef>
                <a:spcPct val="0"/>
              </a:spcBef>
            </a:pPr>
            <a:r>
              <a:rPr lang="en-US" sz="8999">
                <a:solidFill>
                  <a:srgbClr val="FFF8EF"/>
                </a:solidFill>
                <a:latin typeface="Oswald"/>
              </a:rPr>
              <a:t>EGÉSZSÉGÜGY</a:t>
            </a:r>
          </a:p>
        </p:txBody>
      </p:sp>
      <p:sp>
        <p:nvSpPr>
          <p:cNvPr id="24" name="TextBox 24"/>
          <p:cNvSpPr txBox="1"/>
          <p:nvPr/>
        </p:nvSpPr>
        <p:spPr>
          <a:xfrm>
            <a:off x="9346254" y="7296887"/>
            <a:ext cx="7715839" cy="2147571"/>
          </a:xfrm>
          <a:prstGeom prst="rect">
            <a:avLst/>
          </a:prstGeom>
        </p:spPr>
        <p:txBody>
          <a:bodyPr lIns="0" tIns="0" rIns="0" bIns="0" rtlCol="0" anchor="t">
            <a:spAutoFit/>
          </a:bodyPr>
          <a:lstStyle/>
          <a:p>
            <a:pPr algn="ctr">
              <a:lnSpc>
                <a:spcPts val="8679"/>
              </a:lnSpc>
            </a:pPr>
            <a:r>
              <a:rPr lang="en-US" sz="6199">
                <a:solidFill>
                  <a:srgbClr val="FFF8EF"/>
                </a:solidFill>
                <a:latin typeface="Madelyn"/>
              </a:rPr>
              <a:t>Halom Borbála és Oroszvári Dóra</a:t>
            </a:r>
          </a:p>
          <a:p>
            <a:pPr algn="ctr">
              <a:lnSpc>
                <a:spcPts val="8679"/>
              </a:lnSpc>
              <a:spcBef>
                <a:spcPct val="0"/>
              </a:spcBef>
            </a:pPr>
            <a:r>
              <a:rPr lang="en-US" sz="6199">
                <a:solidFill>
                  <a:srgbClr val="FFF8EF"/>
                </a:solidFill>
                <a:latin typeface="Madelyn"/>
              </a:rPr>
              <a:t>Mellrákinfo Egyesület</a:t>
            </a:r>
          </a:p>
        </p:txBody>
      </p:sp>
      <p:sp>
        <p:nvSpPr>
          <p:cNvPr id="25" name="TextBox 25"/>
          <p:cNvSpPr txBox="1"/>
          <p:nvPr/>
        </p:nvSpPr>
        <p:spPr>
          <a:xfrm>
            <a:off x="9346254" y="2152669"/>
            <a:ext cx="7715839" cy="1543025"/>
          </a:xfrm>
          <a:prstGeom prst="rect">
            <a:avLst/>
          </a:prstGeom>
        </p:spPr>
        <p:txBody>
          <a:bodyPr lIns="0" tIns="0" rIns="0" bIns="0" rtlCol="0" anchor="t">
            <a:spAutoFit/>
          </a:bodyPr>
          <a:lstStyle/>
          <a:p>
            <a:pPr algn="ctr">
              <a:lnSpc>
                <a:spcPts val="12601"/>
              </a:lnSpc>
              <a:spcBef>
                <a:spcPct val="0"/>
              </a:spcBef>
            </a:pPr>
            <a:r>
              <a:rPr lang="en-US" sz="9000">
                <a:solidFill>
                  <a:srgbClr val="FFF8EF"/>
                </a:solidFill>
                <a:latin typeface="Oswald"/>
              </a:rPr>
              <a:t>VS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8EF"/>
        </a:solidFill>
        <a:effectLst/>
      </p:bgPr>
    </p:bg>
    <p:spTree>
      <p:nvGrpSpPr>
        <p:cNvPr id="1" name=""/>
        <p:cNvGrpSpPr/>
        <p:nvPr/>
      </p:nvGrpSpPr>
      <p:grpSpPr>
        <a:xfrm>
          <a:off x="0" y="0"/>
          <a:ext cx="0" cy="0"/>
          <a:chOff x="0" y="0"/>
          <a:chExt cx="0" cy="0"/>
        </a:xfrm>
      </p:grpSpPr>
      <p:grpSp>
        <p:nvGrpSpPr>
          <p:cNvPr id="2" name="Group 2"/>
          <p:cNvGrpSpPr/>
          <p:nvPr/>
        </p:nvGrpSpPr>
        <p:grpSpPr>
          <a:xfrm>
            <a:off x="470266" y="8656261"/>
            <a:ext cx="1116867" cy="1116867"/>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54A6B"/>
            </a:solidFill>
          </p:spPr>
          <p:txBody>
            <a:bodyPr/>
            <a:lstStyle/>
            <a:p>
              <a:endParaRPr lang="en-US"/>
            </a:p>
          </p:txBody>
        </p:sp>
        <p:sp>
          <p:nvSpPr>
            <p:cNvPr id="4" name="TextBox 4"/>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a:p>
          </p:txBody>
        </p:sp>
      </p:grpSp>
      <p:sp>
        <p:nvSpPr>
          <p:cNvPr id="5" name="AutoShape 5"/>
          <p:cNvSpPr/>
          <p:nvPr/>
        </p:nvSpPr>
        <p:spPr>
          <a:xfrm>
            <a:off x="3844551" y="1739107"/>
            <a:ext cx="10598898" cy="0"/>
          </a:xfrm>
          <a:prstGeom prst="line">
            <a:avLst/>
          </a:prstGeom>
          <a:ln w="66675" cap="rnd">
            <a:solidFill>
              <a:srgbClr val="FF66C4"/>
            </a:solidFill>
            <a:prstDash val="solid"/>
            <a:headEnd type="oval" w="lg" len="lg"/>
            <a:tailEnd type="oval" w="lg" len="lg"/>
          </a:ln>
        </p:spPr>
        <p:txBody>
          <a:bodyPr/>
          <a:lstStyle/>
          <a:p>
            <a:endParaRPr lang="en-US"/>
          </a:p>
        </p:txBody>
      </p:sp>
      <p:grpSp>
        <p:nvGrpSpPr>
          <p:cNvPr id="6" name="Group 6"/>
          <p:cNvGrpSpPr/>
          <p:nvPr/>
        </p:nvGrpSpPr>
        <p:grpSpPr>
          <a:xfrm>
            <a:off x="3236617" y="2077244"/>
            <a:ext cx="13295723" cy="7156501"/>
            <a:chOff x="0" y="0"/>
            <a:chExt cx="3501754" cy="1884840"/>
          </a:xfrm>
        </p:grpSpPr>
        <p:sp>
          <p:nvSpPr>
            <p:cNvPr id="7" name="Freeform 7"/>
            <p:cNvSpPr/>
            <p:nvPr/>
          </p:nvSpPr>
          <p:spPr>
            <a:xfrm>
              <a:off x="0" y="0"/>
              <a:ext cx="3501754" cy="1884840"/>
            </a:xfrm>
            <a:custGeom>
              <a:avLst/>
              <a:gdLst/>
              <a:ahLst/>
              <a:cxnLst/>
              <a:rect l="l" t="t" r="r" b="b"/>
              <a:pathLst>
                <a:path w="3501754" h="1884840">
                  <a:moveTo>
                    <a:pt x="5823" y="0"/>
                  </a:moveTo>
                  <a:lnTo>
                    <a:pt x="3495931" y="0"/>
                  </a:lnTo>
                  <a:cubicBezTo>
                    <a:pt x="3497476" y="0"/>
                    <a:pt x="3498957" y="613"/>
                    <a:pt x="3500049" y="1705"/>
                  </a:cubicBezTo>
                  <a:cubicBezTo>
                    <a:pt x="3501141" y="2797"/>
                    <a:pt x="3501754" y="4279"/>
                    <a:pt x="3501754" y="5823"/>
                  </a:cubicBezTo>
                  <a:lnTo>
                    <a:pt x="3501754" y="1879017"/>
                  </a:lnTo>
                  <a:cubicBezTo>
                    <a:pt x="3501754" y="1880561"/>
                    <a:pt x="3501141" y="1882042"/>
                    <a:pt x="3500049" y="1883134"/>
                  </a:cubicBezTo>
                  <a:cubicBezTo>
                    <a:pt x="3498957" y="1884226"/>
                    <a:pt x="3497476" y="1884840"/>
                    <a:pt x="3495931" y="1884840"/>
                  </a:cubicBezTo>
                  <a:lnTo>
                    <a:pt x="5823" y="1884840"/>
                  </a:lnTo>
                  <a:cubicBezTo>
                    <a:pt x="4279" y="1884840"/>
                    <a:pt x="2797" y="1884226"/>
                    <a:pt x="1705" y="1883134"/>
                  </a:cubicBezTo>
                  <a:cubicBezTo>
                    <a:pt x="613" y="1882042"/>
                    <a:pt x="0" y="1880561"/>
                    <a:pt x="0" y="1879017"/>
                  </a:cubicBezTo>
                  <a:lnTo>
                    <a:pt x="0" y="5823"/>
                  </a:lnTo>
                  <a:cubicBezTo>
                    <a:pt x="0" y="4279"/>
                    <a:pt x="613" y="2797"/>
                    <a:pt x="1705" y="1705"/>
                  </a:cubicBezTo>
                  <a:cubicBezTo>
                    <a:pt x="2797" y="613"/>
                    <a:pt x="4279" y="0"/>
                    <a:pt x="5823" y="0"/>
                  </a:cubicBezTo>
                  <a:close/>
                </a:path>
              </a:pathLst>
            </a:custGeom>
            <a:solidFill>
              <a:srgbClr val="000000">
                <a:alpha val="0"/>
              </a:srgbClr>
            </a:solidFill>
            <a:ln w="28575" cap="sq">
              <a:solidFill>
                <a:srgbClr val="C65750"/>
              </a:solidFill>
              <a:prstDash val="solid"/>
              <a:miter/>
            </a:ln>
          </p:spPr>
          <p:txBody>
            <a:bodyPr/>
            <a:lstStyle/>
            <a:p>
              <a:endParaRPr lang="en-US"/>
            </a:p>
          </p:txBody>
        </p:sp>
        <p:sp>
          <p:nvSpPr>
            <p:cNvPr id="8" name="TextBox 8"/>
            <p:cNvSpPr txBox="1"/>
            <p:nvPr/>
          </p:nvSpPr>
          <p:spPr>
            <a:xfrm>
              <a:off x="0" y="-28575"/>
              <a:ext cx="3501754" cy="1913415"/>
            </a:xfrm>
            <a:prstGeom prst="rect">
              <a:avLst/>
            </a:prstGeom>
          </p:spPr>
          <p:txBody>
            <a:bodyPr lIns="50800" tIns="50800" rIns="50800" bIns="50800" rtlCol="0" anchor="ctr"/>
            <a:lstStyle/>
            <a:p>
              <a:pPr algn="ctr">
                <a:lnSpc>
                  <a:spcPts val="1960"/>
                </a:lnSpc>
              </a:pPr>
              <a:endParaRPr/>
            </a:p>
          </p:txBody>
        </p:sp>
      </p:grpSp>
      <p:sp>
        <p:nvSpPr>
          <p:cNvPr id="9" name="Freeform 9"/>
          <p:cNvSpPr/>
          <p:nvPr/>
        </p:nvSpPr>
        <p:spPr>
          <a:xfrm rot="5400000">
            <a:off x="-1724153" y="4550490"/>
            <a:ext cx="5081032" cy="984450"/>
          </a:xfrm>
          <a:custGeom>
            <a:avLst/>
            <a:gdLst/>
            <a:ahLst/>
            <a:cxnLst/>
            <a:rect l="l" t="t" r="r" b="b"/>
            <a:pathLst>
              <a:path w="5081032" h="984450">
                <a:moveTo>
                  <a:pt x="0" y="0"/>
                </a:moveTo>
                <a:lnTo>
                  <a:pt x="5081033" y="0"/>
                </a:lnTo>
                <a:lnTo>
                  <a:pt x="5081033" y="984450"/>
                </a:lnTo>
                <a:lnTo>
                  <a:pt x="0" y="98445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0" name="Freeform 10"/>
          <p:cNvSpPr/>
          <p:nvPr/>
        </p:nvSpPr>
        <p:spPr>
          <a:xfrm rot="5400000" flipV="1">
            <a:off x="14931120" y="6482861"/>
            <a:ext cx="5081032" cy="984450"/>
          </a:xfrm>
          <a:custGeom>
            <a:avLst/>
            <a:gdLst/>
            <a:ahLst/>
            <a:cxnLst/>
            <a:rect l="l" t="t" r="r" b="b"/>
            <a:pathLst>
              <a:path w="5081032" h="984450">
                <a:moveTo>
                  <a:pt x="0" y="984450"/>
                </a:moveTo>
                <a:lnTo>
                  <a:pt x="5081033" y="984450"/>
                </a:lnTo>
                <a:lnTo>
                  <a:pt x="5081033" y="0"/>
                </a:lnTo>
                <a:lnTo>
                  <a:pt x="0" y="0"/>
                </a:lnTo>
                <a:lnTo>
                  <a:pt x="0" y="98445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Freeform 11"/>
          <p:cNvSpPr/>
          <p:nvPr/>
        </p:nvSpPr>
        <p:spPr>
          <a:xfrm>
            <a:off x="16272688" y="286544"/>
            <a:ext cx="1973223" cy="1790700"/>
          </a:xfrm>
          <a:custGeom>
            <a:avLst/>
            <a:gdLst/>
            <a:ahLst/>
            <a:cxnLst/>
            <a:rect l="l" t="t" r="r" b="b"/>
            <a:pathLst>
              <a:path w="1973223" h="1790700">
                <a:moveTo>
                  <a:pt x="0" y="0"/>
                </a:moveTo>
                <a:lnTo>
                  <a:pt x="1973224" y="0"/>
                </a:lnTo>
                <a:lnTo>
                  <a:pt x="1973224" y="1790700"/>
                </a:lnTo>
                <a:lnTo>
                  <a:pt x="0" y="1790700"/>
                </a:lnTo>
                <a:lnTo>
                  <a:pt x="0" y="0"/>
                </a:lnTo>
                <a:close/>
              </a:path>
            </a:pathLst>
          </a:custGeom>
          <a: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a:blipFill>
        </p:spPr>
        <p:txBody>
          <a:bodyPr/>
          <a:lstStyle/>
          <a:p>
            <a:endParaRPr lang="en-US"/>
          </a:p>
        </p:txBody>
      </p:sp>
      <p:sp>
        <p:nvSpPr>
          <p:cNvPr id="12" name="Freeform 12"/>
          <p:cNvSpPr/>
          <p:nvPr/>
        </p:nvSpPr>
        <p:spPr>
          <a:xfrm flipH="1">
            <a:off x="324139" y="446935"/>
            <a:ext cx="1991861" cy="1807614"/>
          </a:xfrm>
          <a:custGeom>
            <a:avLst/>
            <a:gdLst/>
            <a:ahLst/>
            <a:cxnLst/>
            <a:rect l="l" t="t" r="r" b="b"/>
            <a:pathLst>
              <a:path w="1991861" h="1807614">
                <a:moveTo>
                  <a:pt x="1991861" y="0"/>
                </a:moveTo>
                <a:lnTo>
                  <a:pt x="0" y="0"/>
                </a:lnTo>
                <a:lnTo>
                  <a:pt x="0" y="1807614"/>
                </a:lnTo>
                <a:lnTo>
                  <a:pt x="1991861" y="1807614"/>
                </a:lnTo>
                <a:lnTo>
                  <a:pt x="1991861" y="0"/>
                </a:lnTo>
                <a:close/>
              </a:path>
            </a:pathLst>
          </a:custGeom>
          <a:blipFill>
            <a:blip r:embed="rId8" cstate="email">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a:blipFill>
        </p:spPr>
        <p:txBody>
          <a:bodyPr/>
          <a:lstStyle/>
          <a:p>
            <a:endParaRPr lang="en-US"/>
          </a:p>
        </p:txBody>
      </p:sp>
      <p:sp>
        <p:nvSpPr>
          <p:cNvPr id="13" name="Freeform 13"/>
          <p:cNvSpPr/>
          <p:nvPr/>
        </p:nvSpPr>
        <p:spPr>
          <a:xfrm>
            <a:off x="634650" y="8839695"/>
            <a:ext cx="788099" cy="788099"/>
          </a:xfrm>
          <a:custGeom>
            <a:avLst/>
            <a:gdLst/>
            <a:ahLst/>
            <a:cxnLst/>
            <a:rect l="l" t="t" r="r" b="b"/>
            <a:pathLst>
              <a:path w="788099" h="788099">
                <a:moveTo>
                  <a:pt x="0" y="0"/>
                </a:moveTo>
                <a:lnTo>
                  <a:pt x="788100" y="0"/>
                </a:lnTo>
                <a:lnTo>
                  <a:pt x="788100" y="788100"/>
                </a:lnTo>
                <a:lnTo>
                  <a:pt x="0" y="78810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14" name="TextBox 14"/>
          <p:cNvSpPr txBox="1"/>
          <p:nvPr/>
        </p:nvSpPr>
        <p:spPr>
          <a:xfrm>
            <a:off x="3702183" y="2257697"/>
            <a:ext cx="13295723" cy="497840"/>
          </a:xfrm>
          <a:prstGeom prst="rect">
            <a:avLst/>
          </a:prstGeom>
        </p:spPr>
        <p:txBody>
          <a:bodyPr lIns="0" tIns="0" rIns="0" bIns="0" rtlCol="0" anchor="t">
            <a:spAutoFit/>
          </a:bodyPr>
          <a:lstStyle/>
          <a:p>
            <a:pPr>
              <a:lnSpc>
                <a:spcPts val="4059"/>
              </a:lnSpc>
              <a:spcBef>
                <a:spcPct val="0"/>
              </a:spcBef>
            </a:pPr>
            <a:r>
              <a:rPr lang="en-US" sz="2899">
                <a:solidFill>
                  <a:srgbClr val="0A1F30"/>
                </a:solidFill>
                <a:latin typeface="Noto Serif Bold"/>
              </a:rPr>
              <a:t>Októberben a csapból is “pink” kampány folyik - ahalombori </a:t>
            </a:r>
          </a:p>
        </p:txBody>
      </p:sp>
      <p:sp>
        <p:nvSpPr>
          <p:cNvPr id="15" name="TextBox 15"/>
          <p:cNvSpPr txBox="1"/>
          <p:nvPr/>
        </p:nvSpPr>
        <p:spPr>
          <a:xfrm>
            <a:off x="3452081" y="3079104"/>
            <a:ext cx="12820607" cy="7132320"/>
          </a:xfrm>
          <a:prstGeom prst="rect">
            <a:avLst/>
          </a:prstGeom>
        </p:spPr>
        <p:txBody>
          <a:bodyPr lIns="0" tIns="0" rIns="0" bIns="0" rtlCol="0" anchor="t">
            <a:spAutoFit/>
          </a:bodyPr>
          <a:lstStyle/>
          <a:p>
            <a:pPr marL="582930" lvl="1" indent="-291465">
              <a:lnSpc>
                <a:spcPts val="3779"/>
              </a:lnSpc>
              <a:buFont typeface="Arial"/>
              <a:buChar char="•"/>
            </a:pPr>
            <a:r>
              <a:rPr lang="en-US" sz="2700">
                <a:solidFill>
                  <a:srgbClr val="0A1F30"/>
                </a:solidFill>
                <a:latin typeface="Noto Serif"/>
              </a:rPr>
              <a:t>10 éve aktív önkéntes munka, kezdve a személyes blog indításával (példamutatás, érintettek támogatása és motiválása) </a:t>
            </a:r>
          </a:p>
          <a:p>
            <a:pPr marL="582930" lvl="1" indent="-291465">
              <a:lnSpc>
                <a:spcPts val="3779"/>
              </a:lnSpc>
              <a:buFont typeface="Arial"/>
              <a:buChar char="•"/>
            </a:pPr>
            <a:r>
              <a:rPr lang="en-US" sz="2700">
                <a:solidFill>
                  <a:srgbClr val="0A1F30"/>
                </a:solidFill>
                <a:latin typeface="Noto Serif"/>
              </a:rPr>
              <a:t> maximalizmus - civil szervezet megalapítása</a:t>
            </a:r>
          </a:p>
          <a:p>
            <a:pPr marL="582930" lvl="1" indent="-291465">
              <a:lnSpc>
                <a:spcPts val="3779"/>
              </a:lnSpc>
              <a:buFont typeface="Arial"/>
              <a:buChar char="•"/>
            </a:pPr>
            <a:r>
              <a:rPr lang="en-US" sz="2700">
                <a:solidFill>
                  <a:srgbClr val="0A1F30"/>
                </a:solidFill>
                <a:latin typeface="Noto Serif"/>
              </a:rPr>
              <a:t> folyamatos jelenléttel mások inspirálása</a:t>
            </a:r>
          </a:p>
          <a:p>
            <a:pPr marL="582930" lvl="1" indent="-291465">
              <a:lnSpc>
                <a:spcPts val="3779"/>
              </a:lnSpc>
              <a:buFont typeface="Arial"/>
              <a:buChar char="•"/>
            </a:pPr>
            <a:r>
              <a:rPr lang="en-US" sz="2700">
                <a:solidFill>
                  <a:srgbClr val="0A1F30"/>
                </a:solidFill>
                <a:latin typeface="Noto Serif"/>
              </a:rPr>
              <a:t>véget nem érő lelkesedés, tapasztalatmegosztás, közösségformálás (sorstársak részére titkos és zárt csoport létrehozása, éves konferencia)</a:t>
            </a:r>
          </a:p>
          <a:p>
            <a:pPr marL="582930" lvl="1" indent="-291465">
              <a:lnSpc>
                <a:spcPts val="3779"/>
              </a:lnSpc>
              <a:buFont typeface="Arial"/>
              <a:buChar char="•"/>
            </a:pPr>
            <a:r>
              <a:rPr lang="en-US" sz="2700">
                <a:solidFill>
                  <a:srgbClr val="0A1F30"/>
                </a:solidFill>
                <a:latin typeface="Noto Serif"/>
              </a:rPr>
              <a:t>támogató és figyelemfelhívó kampányok (offline - online)</a:t>
            </a:r>
          </a:p>
          <a:p>
            <a:pPr marL="582930" lvl="1" indent="-291465">
              <a:lnSpc>
                <a:spcPts val="3779"/>
              </a:lnSpc>
              <a:buFont typeface="Arial"/>
              <a:buChar char="•"/>
            </a:pPr>
            <a:r>
              <a:rPr lang="en-US" sz="2700">
                <a:solidFill>
                  <a:srgbClr val="0A1F30"/>
                </a:solidFill>
                <a:latin typeface="Noto Serif"/>
              </a:rPr>
              <a:t>állandó médiajelenlét</a:t>
            </a:r>
          </a:p>
          <a:p>
            <a:pPr marL="582930" lvl="1" indent="-291465">
              <a:lnSpc>
                <a:spcPts val="3779"/>
              </a:lnSpc>
              <a:buFont typeface="Arial"/>
              <a:buChar char="•"/>
            </a:pPr>
            <a:r>
              <a:rPr lang="en-US" sz="2700">
                <a:solidFill>
                  <a:srgbClr val="0A1F30"/>
                </a:solidFill>
                <a:latin typeface="Noto Serif"/>
              </a:rPr>
              <a:t>évről-évre növekvő követőbázis</a:t>
            </a:r>
          </a:p>
          <a:p>
            <a:pPr marL="582930" lvl="1" indent="-291465">
              <a:lnSpc>
                <a:spcPts val="3779"/>
              </a:lnSpc>
              <a:buFont typeface="Arial"/>
              <a:buChar char="•"/>
            </a:pPr>
            <a:r>
              <a:rPr lang="en-US" sz="2700">
                <a:solidFill>
                  <a:srgbClr val="0A1F30"/>
                </a:solidFill>
                <a:latin typeface="Noto Serif"/>
              </a:rPr>
              <a:t>szakmai konferenciákon és betegszervezeti fórumokon való részvétel</a:t>
            </a:r>
          </a:p>
          <a:p>
            <a:pPr marL="582930" lvl="1" indent="-291465">
              <a:lnSpc>
                <a:spcPts val="3779"/>
              </a:lnSpc>
              <a:buFont typeface="Arial"/>
              <a:buChar char="•"/>
            </a:pPr>
            <a:r>
              <a:rPr lang="en-US" sz="2700">
                <a:solidFill>
                  <a:srgbClr val="0A1F30"/>
                </a:solidFill>
                <a:latin typeface="Noto Serif"/>
              </a:rPr>
              <a:t>az egészségügy területén tevékenykedők és egyéb vállalatok számára ideális együttműködési lehetőség a társadalmi felelősségvállalás terén</a:t>
            </a:r>
          </a:p>
          <a:p>
            <a:pPr>
              <a:lnSpc>
                <a:spcPts val="3779"/>
              </a:lnSpc>
            </a:pPr>
            <a:endParaRPr lang="en-US" sz="2700">
              <a:solidFill>
                <a:srgbClr val="0A1F30"/>
              </a:solidFill>
              <a:latin typeface="Noto Serif"/>
            </a:endParaRPr>
          </a:p>
          <a:p>
            <a:pPr>
              <a:lnSpc>
                <a:spcPts val="3779"/>
              </a:lnSpc>
            </a:pPr>
            <a:endParaRPr lang="en-US" sz="2700">
              <a:solidFill>
                <a:srgbClr val="0A1F30"/>
              </a:solidFill>
              <a:latin typeface="Noto Serif"/>
            </a:endParaRPr>
          </a:p>
          <a:p>
            <a:pPr>
              <a:lnSpc>
                <a:spcPts val="3779"/>
              </a:lnSpc>
            </a:pPr>
            <a:endParaRPr lang="en-US" sz="2700">
              <a:solidFill>
                <a:srgbClr val="0A1F30"/>
              </a:solidFill>
              <a:latin typeface="Noto Serif"/>
            </a:endParaRPr>
          </a:p>
        </p:txBody>
      </p:sp>
      <p:grpSp>
        <p:nvGrpSpPr>
          <p:cNvPr id="16" name="Group 16"/>
          <p:cNvGrpSpPr>
            <a:grpSpLocks noChangeAspect="1"/>
          </p:cNvGrpSpPr>
          <p:nvPr/>
        </p:nvGrpSpPr>
        <p:grpSpPr>
          <a:xfrm>
            <a:off x="248589" y="2210594"/>
            <a:ext cx="3358344" cy="3358344"/>
            <a:chOff x="0" y="0"/>
            <a:chExt cx="6350000" cy="6350000"/>
          </a:xfrm>
        </p:grpSpPr>
        <p:sp>
          <p:nvSpPr>
            <p:cNvPr id="17" name="Freeform 17"/>
            <p:cNvSpPr/>
            <p:nvPr/>
          </p:nvSpPr>
          <p:spPr>
            <a:xfrm>
              <a:off x="-156812" y="-5088"/>
              <a:ext cx="6663624" cy="6360176"/>
            </a:xfrm>
            <a:custGeom>
              <a:avLst/>
              <a:gdLst/>
              <a:ahLst/>
              <a:cxnLst/>
              <a:rect l="l" t="t" r="r" b="b"/>
              <a:pathLst>
                <a:path w="6663624" h="6360176">
                  <a:moveTo>
                    <a:pt x="3331812" y="5088"/>
                  </a:moveTo>
                  <a:lnTo>
                    <a:pt x="3331812" y="5088"/>
                  </a:lnTo>
                  <a:cubicBezTo>
                    <a:pt x="2194111" y="0"/>
                    <a:pt x="1140649" y="604036"/>
                    <a:pt x="570324" y="1588475"/>
                  </a:cubicBezTo>
                  <a:cubicBezTo>
                    <a:pt x="0" y="2572913"/>
                    <a:pt x="0" y="3787263"/>
                    <a:pt x="570324" y="4771701"/>
                  </a:cubicBezTo>
                  <a:cubicBezTo>
                    <a:pt x="1140649" y="5756140"/>
                    <a:pt x="2194111" y="6360176"/>
                    <a:pt x="3331812" y="6355088"/>
                  </a:cubicBezTo>
                  <a:cubicBezTo>
                    <a:pt x="4469513" y="6360176"/>
                    <a:pt x="5522976" y="5756140"/>
                    <a:pt x="6093300" y="4771701"/>
                  </a:cubicBezTo>
                  <a:cubicBezTo>
                    <a:pt x="6663624" y="3787263"/>
                    <a:pt x="6663624" y="2572913"/>
                    <a:pt x="6093300" y="1588475"/>
                  </a:cubicBezTo>
                  <a:cubicBezTo>
                    <a:pt x="5522976" y="604036"/>
                    <a:pt x="4469513" y="0"/>
                    <a:pt x="3331812" y="5088"/>
                  </a:cubicBezTo>
                  <a:close/>
                </a:path>
              </a:pathLst>
            </a:custGeom>
            <a:solidFill>
              <a:srgbClr val="FFF8EF"/>
            </a:solidFill>
          </p:spPr>
          <p:txBody>
            <a:bodyPr/>
            <a:lstStyle/>
            <a:p>
              <a:endParaRPr lang="en-US"/>
            </a:p>
          </p:txBody>
        </p:sp>
        <p:sp>
          <p:nvSpPr>
            <p:cNvPr id="18" name="Freeform 18"/>
            <p:cNvSpPr/>
            <p:nvPr/>
          </p:nvSpPr>
          <p:spPr>
            <a:xfrm>
              <a:off x="284320" y="415956"/>
              <a:ext cx="5781360" cy="5518089"/>
            </a:xfrm>
            <a:custGeom>
              <a:avLst/>
              <a:gdLst/>
              <a:ahLst/>
              <a:cxnLst/>
              <a:rect l="l" t="t" r="r" b="b"/>
              <a:pathLst>
                <a:path w="5781360" h="5518089">
                  <a:moveTo>
                    <a:pt x="2890680" y="4414"/>
                  </a:moveTo>
                  <a:cubicBezTo>
                    <a:pt x="1903611" y="0"/>
                    <a:pt x="989627" y="524062"/>
                    <a:pt x="494813" y="1378160"/>
                  </a:cubicBezTo>
                  <a:cubicBezTo>
                    <a:pt x="0" y="2232259"/>
                    <a:pt x="0" y="3285829"/>
                    <a:pt x="494813" y="4139928"/>
                  </a:cubicBezTo>
                  <a:cubicBezTo>
                    <a:pt x="989627" y="4994026"/>
                    <a:pt x="1903611" y="5518088"/>
                    <a:pt x="2890680" y="5513674"/>
                  </a:cubicBezTo>
                  <a:cubicBezTo>
                    <a:pt x="3877749" y="5518088"/>
                    <a:pt x="4791733" y="4994026"/>
                    <a:pt x="5286547" y="4139928"/>
                  </a:cubicBezTo>
                  <a:cubicBezTo>
                    <a:pt x="5781360" y="3285829"/>
                    <a:pt x="5781360" y="2232259"/>
                    <a:pt x="5286547" y="1378161"/>
                  </a:cubicBezTo>
                  <a:cubicBezTo>
                    <a:pt x="4791733" y="524062"/>
                    <a:pt x="3877749" y="0"/>
                    <a:pt x="2890680" y="4414"/>
                  </a:cubicBezTo>
                  <a:close/>
                </a:path>
              </a:pathLst>
            </a:custGeom>
            <a:blipFill>
              <a:blip r:embed="rId12" cstate="email">
                <a:extLst>
                  <a:ext uri="{28A0092B-C50C-407E-A947-70E740481C1C}">
                    <a14:useLocalDpi xmlns:a14="http://schemas.microsoft.com/office/drawing/2010/main"/>
                  </a:ext>
                </a:extLst>
              </a:blip>
              <a:stretch>
                <a:fillRect l="223" r="223"/>
              </a:stretch>
            </a:blipFill>
          </p:spPr>
          <p:txBody>
            <a:bodyPr/>
            <a:lstStyle/>
            <a:p>
              <a:endParaRPr lang="en-US"/>
            </a:p>
          </p:txBody>
        </p:sp>
      </p:grpSp>
      <p:sp>
        <p:nvSpPr>
          <p:cNvPr id="19" name="TextBox 19"/>
          <p:cNvSpPr txBox="1"/>
          <p:nvPr/>
        </p:nvSpPr>
        <p:spPr>
          <a:xfrm>
            <a:off x="2881564" y="-110330"/>
            <a:ext cx="12616010" cy="1892299"/>
          </a:xfrm>
          <a:prstGeom prst="rect">
            <a:avLst/>
          </a:prstGeom>
        </p:spPr>
        <p:txBody>
          <a:bodyPr lIns="0" tIns="0" rIns="0" bIns="0" rtlCol="0" anchor="t">
            <a:spAutoFit/>
          </a:bodyPr>
          <a:lstStyle/>
          <a:p>
            <a:pPr algn="ctr">
              <a:lnSpc>
                <a:spcPts val="15400"/>
              </a:lnSpc>
              <a:spcBef>
                <a:spcPct val="0"/>
              </a:spcBef>
            </a:pPr>
            <a:r>
              <a:rPr lang="en-US" sz="11000">
                <a:solidFill>
                  <a:srgbClr val="0A1F30"/>
                </a:solidFill>
                <a:latin typeface="Vintage Moon"/>
              </a:rPr>
              <a:t>Páciensből influenszer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8EF"/>
        </a:solidFill>
        <a:effectLst/>
      </p:bgPr>
    </p:bg>
    <p:spTree>
      <p:nvGrpSpPr>
        <p:cNvPr id="1" name=""/>
        <p:cNvGrpSpPr/>
        <p:nvPr/>
      </p:nvGrpSpPr>
      <p:grpSpPr>
        <a:xfrm>
          <a:off x="0" y="0"/>
          <a:ext cx="0" cy="0"/>
          <a:chOff x="0" y="0"/>
          <a:chExt cx="0" cy="0"/>
        </a:xfrm>
      </p:grpSpPr>
      <p:sp>
        <p:nvSpPr>
          <p:cNvPr id="2" name="AutoShape 2"/>
          <p:cNvSpPr/>
          <p:nvPr/>
        </p:nvSpPr>
        <p:spPr>
          <a:xfrm>
            <a:off x="3844551" y="1739107"/>
            <a:ext cx="10598898" cy="0"/>
          </a:xfrm>
          <a:prstGeom prst="line">
            <a:avLst/>
          </a:prstGeom>
          <a:ln w="66675" cap="rnd">
            <a:solidFill>
              <a:srgbClr val="FF66C4"/>
            </a:solidFill>
            <a:prstDash val="solid"/>
            <a:headEnd type="oval" w="lg" len="lg"/>
            <a:tailEnd type="oval" w="lg" len="lg"/>
          </a:ln>
        </p:spPr>
        <p:txBody>
          <a:bodyPr/>
          <a:lstStyle/>
          <a:p>
            <a:endParaRPr lang="en-US"/>
          </a:p>
        </p:txBody>
      </p:sp>
      <p:grpSp>
        <p:nvGrpSpPr>
          <p:cNvPr id="3" name="Group 3"/>
          <p:cNvGrpSpPr/>
          <p:nvPr/>
        </p:nvGrpSpPr>
        <p:grpSpPr>
          <a:xfrm>
            <a:off x="588432" y="2077244"/>
            <a:ext cx="17159640" cy="7972550"/>
            <a:chOff x="0" y="0"/>
            <a:chExt cx="4519411" cy="2099766"/>
          </a:xfrm>
        </p:grpSpPr>
        <p:sp>
          <p:nvSpPr>
            <p:cNvPr id="4" name="Freeform 4"/>
            <p:cNvSpPr/>
            <p:nvPr/>
          </p:nvSpPr>
          <p:spPr>
            <a:xfrm>
              <a:off x="0" y="0"/>
              <a:ext cx="4519411" cy="2099766"/>
            </a:xfrm>
            <a:custGeom>
              <a:avLst/>
              <a:gdLst/>
              <a:ahLst/>
              <a:cxnLst/>
              <a:rect l="l" t="t" r="r" b="b"/>
              <a:pathLst>
                <a:path w="4519411" h="2099766">
                  <a:moveTo>
                    <a:pt x="4512" y="0"/>
                  </a:moveTo>
                  <a:lnTo>
                    <a:pt x="4514900" y="0"/>
                  </a:lnTo>
                  <a:cubicBezTo>
                    <a:pt x="4516096" y="0"/>
                    <a:pt x="4517244" y="475"/>
                    <a:pt x="4518090" y="1321"/>
                  </a:cubicBezTo>
                  <a:cubicBezTo>
                    <a:pt x="4518936" y="2168"/>
                    <a:pt x="4519411" y="3315"/>
                    <a:pt x="4519411" y="4512"/>
                  </a:cubicBezTo>
                  <a:lnTo>
                    <a:pt x="4519411" y="2095254"/>
                  </a:lnTo>
                  <a:cubicBezTo>
                    <a:pt x="4519411" y="2097746"/>
                    <a:pt x="4517391" y="2099766"/>
                    <a:pt x="4514900" y="2099766"/>
                  </a:cubicBezTo>
                  <a:lnTo>
                    <a:pt x="4512" y="2099766"/>
                  </a:lnTo>
                  <a:cubicBezTo>
                    <a:pt x="3315" y="2099766"/>
                    <a:pt x="2168" y="2099291"/>
                    <a:pt x="1321" y="2098445"/>
                  </a:cubicBezTo>
                  <a:cubicBezTo>
                    <a:pt x="475" y="2097599"/>
                    <a:pt x="0" y="2096451"/>
                    <a:pt x="0" y="2095254"/>
                  </a:cubicBezTo>
                  <a:lnTo>
                    <a:pt x="0" y="4512"/>
                  </a:lnTo>
                  <a:cubicBezTo>
                    <a:pt x="0" y="3315"/>
                    <a:pt x="475" y="2168"/>
                    <a:pt x="1321" y="1321"/>
                  </a:cubicBezTo>
                  <a:cubicBezTo>
                    <a:pt x="2168" y="475"/>
                    <a:pt x="3315" y="0"/>
                    <a:pt x="4512" y="0"/>
                  </a:cubicBezTo>
                  <a:close/>
                </a:path>
              </a:pathLst>
            </a:custGeom>
            <a:solidFill>
              <a:srgbClr val="000000">
                <a:alpha val="0"/>
              </a:srgbClr>
            </a:solidFill>
            <a:ln w="28575" cap="sq">
              <a:solidFill>
                <a:srgbClr val="C65750"/>
              </a:solidFill>
              <a:prstDash val="solid"/>
              <a:miter/>
            </a:ln>
          </p:spPr>
          <p:txBody>
            <a:bodyPr/>
            <a:lstStyle/>
            <a:p>
              <a:endParaRPr lang="en-US"/>
            </a:p>
          </p:txBody>
        </p:sp>
        <p:sp>
          <p:nvSpPr>
            <p:cNvPr id="5" name="TextBox 5"/>
            <p:cNvSpPr txBox="1"/>
            <p:nvPr/>
          </p:nvSpPr>
          <p:spPr>
            <a:xfrm>
              <a:off x="0" y="-28575"/>
              <a:ext cx="4519411" cy="2128341"/>
            </a:xfrm>
            <a:prstGeom prst="rect">
              <a:avLst/>
            </a:prstGeom>
          </p:spPr>
          <p:txBody>
            <a:bodyPr lIns="50800" tIns="50800" rIns="50800" bIns="50800" rtlCol="0" anchor="ctr"/>
            <a:lstStyle/>
            <a:p>
              <a:pPr algn="ctr">
                <a:lnSpc>
                  <a:spcPts val="1960"/>
                </a:lnSpc>
              </a:pPr>
              <a:endParaRPr/>
            </a:p>
          </p:txBody>
        </p:sp>
      </p:grpSp>
      <p:sp>
        <p:nvSpPr>
          <p:cNvPr id="6" name="Freeform 6"/>
          <p:cNvSpPr/>
          <p:nvPr/>
        </p:nvSpPr>
        <p:spPr>
          <a:xfrm>
            <a:off x="16272688" y="286544"/>
            <a:ext cx="1973223" cy="1790700"/>
          </a:xfrm>
          <a:custGeom>
            <a:avLst/>
            <a:gdLst/>
            <a:ahLst/>
            <a:cxnLst/>
            <a:rect l="l" t="t" r="r" b="b"/>
            <a:pathLst>
              <a:path w="1973223" h="1790700">
                <a:moveTo>
                  <a:pt x="0" y="0"/>
                </a:moveTo>
                <a:lnTo>
                  <a:pt x="1973224" y="0"/>
                </a:lnTo>
                <a:lnTo>
                  <a:pt x="1973224" y="1790700"/>
                </a:lnTo>
                <a:lnTo>
                  <a:pt x="0" y="1790700"/>
                </a:lnTo>
                <a:lnTo>
                  <a:pt x="0" y="0"/>
                </a:lnTo>
                <a:close/>
              </a:path>
            </a:pathLst>
          </a:custGeom>
          <a: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a:blipFill>
        </p:spPr>
        <p:txBody>
          <a:bodyPr/>
          <a:lstStyle/>
          <a:p>
            <a:endParaRPr lang="en-US"/>
          </a:p>
        </p:txBody>
      </p:sp>
      <p:sp>
        <p:nvSpPr>
          <p:cNvPr id="7" name="Freeform 7"/>
          <p:cNvSpPr/>
          <p:nvPr/>
        </p:nvSpPr>
        <p:spPr>
          <a:xfrm flipH="1">
            <a:off x="324139" y="446935"/>
            <a:ext cx="1991861" cy="1807614"/>
          </a:xfrm>
          <a:custGeom>
            <a:avLst/>
            <a:gdLst/>
            <a:ahLst/>
            <a:cxnLst/>
            <a:rect l="l" t="t" r="r" b="b"/>
            <a:pathLst>
              <a:path w="1991861" h="1807614">
                <a:moveTo>
                  <a:pt x="1991861" y="0"/>
                </a:moveTo>
                <a:lnTo>
                  <a:pt x="0" y="0"/>
                </a:lnTo>
                <a:lnTo>
                  <a:pt x="0" y="1807614"/>
                </a:lnTo>
                <a:lnTo>
                  <a:pt x="1991861" y="1807614"/>
                </a:lnTo>
                <a:lnTo>
                  <a:pt x="1991861" y="0"/>
                </a:lnTo>
                <a:close/>
              </a:path>
            </a:pathLst>
          </a:custGeom>
          <a: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a:blipFill>
        </p:spPr>
        <p:txBody>
          <a:bodyPr/>
          <a:lstStyle/>
          <a:p>
            <a:endParaRPr lang="en-US"/>
          </a:p>
        </p:txBody>
      </p:sp>
      <p:sp>
        <p:nvSpPr>
          <p:cNvPr id="8" name="Freeform 8"/>
          <p:cNvSpPr/>
          <p:nvPr/>
        </p:nvSpPr>
        <p:spPr>
          <a:xfrm>
            <a:off x="862339" y="2254549"/>
            <a:ext cx="3523101" cy="7627178"/>
          </a:xfrm>
          <a:custGeom>
            <a:avLst/>
            <a:gdLst/>
            <a:ahLst/>
            <a:cxnLst/>
            <a:rect l="l" t="t" r="r" b="b"/>
            <a:pathLst>
              <a:path w="3523101" h="7627178">
                <a:moveTo>
                  <a:pt x="0" y="0"/>
                </a:moveTo>
                <a:lnTo>
                  <a:pt x="3523101" y="0"/>
                </a:lnTo>
                <a:lnTo>
                  <a:pt x="3523101" y="7627177"/>
                </a:lnTo>
                <a:lnTo>
                  <a:pt x="0" y="7627177"/>
                </a:lnTo>
                <a:lnTo>
                  <a:pt x="0" y="0"/>
                </a:lnTo>
                <a:close/>
              </a:path>
            </a:pathLst>
          </a:custGeom>
          <a:blipFill>
            <a:blip r:embed="rId6" cstate="email">
              <a:extLst>
                <a:ext uri="{28A0092B-C50C-407E-A947-70E740481C1C}">
                  <a14:useLocalDpi xmlns:a14="http://schemas.microsoft.com/office/drawing/2010/main"/>
                </a:ext>
              </a:extLst>
            </a:blip>
            <a:stretch>
              <a:fillRect/>
            </a:stretch>
          </a:blipFill>
        </p:spPr>
        <p:txBody>
          <a:bodyPr/>
          <a:lstStyle/>
          <a:p>
            <a:endParaRPr lang="en-US"/>
          </a:p>
        </p:txBody>
      </p:sp>
      <p:sp>
        <p:nvSpPr>
          <p:cNvPr id="9" name="Freeform 9"/>
          <p:cNvSpPr/>
          <p:nvPr/>
        </p:nvSpPr>
        <p:spPr>
          <a:xfrm>
            <a:off x="4828352" y="2254549"/>
            <a:ext cx="4200906" cy="7627178"/>
          </a:xfrm>
          <a:custGeom>
            <a:avLst/>
            <a:gdLst/>
            <a:ahLst/>
            <a:cxnLst/>
            <a:rect l="l" t="t" r="r" b="b"/>
            <a:pathLst>
              <a:path w="4200906" h="7627178">
                <a:moveTo>
                  <a:pt x="0" y="0"/>
                </a:moveTo>
                <a:lnTo>
                  <a:pt x="4200907" y="0"/>
                </a:lnTo>
                <a:lnTo>
                  <a:pt x="4200907" y="7627177"/>
                </a:lnTo>
                <a:lnTo>
                  <a:pt x="0" y="7627177"/>
                </a:lnTo>
                <a:lnTo>
                  <a:pt x="0" y="0"/>
                </a:lnTo>
                <a:close/>
              </a:path>
            </a:pathLst>
          </a:custGeom>
          <a:blipFill>
            <a:blip r:embed="rId7" cstate="email">
              <a:extLst>
                <a:ext uri="{28A0092B-C50C-407E-A947-70E740481C1C}">
                  <a14:useLocalDpi xmlns:a14="http://schemas.microsoft.com/office/drawing/2010/main"/>
                </a:ext>
              </a:extLst>
            </a:blip>
            <a:stretch>
              <a:fillRect/>
            </a:stretch>
          </a:blipFill>
        </p:spPr>
        <p:txBody>
          <a:bodyPr/>
          <a:lstStyle/>
          <a:p>
            <a:endParaRPr lang="en-US"/>
          </a:p>
        </p:txBody>
      </p:sp>
      <p:sp>
        <p:nvSpPr>
          <p:cNvPr id="10" name="Freeform 10"/>
          <p:cNvSpPr/>
          <p:nvPr/>
        </p:nvSpPr>
        <p:spPr>
          <a:xfrm>
            <a:off x="9500746" y="2278506"/>
            <a:ext cx="3999799" cy="7627178"/>
          </a:xfrm>
          <a:custGeom>
            <a:avLst/>
            <a:gdLst/>
            <a:ahLst/>
            <a:cxnLst/>
            <a:rect l="l" t="t" r="r" b="b"/>
            <a:pathLst>
              <a:path w="3999799" h="7627178">
                <a:moveTo>
                  <a:pt x="0" y="0"/>
                </a:moveTo>
                <a:lnTo>
                  <a:pt x="3999799" y="0"/>
                </a:lnTo>
                <a:lnTo>
                  <a:pt x="3999799" y="7627177"/>
                </a:lnTo>
                <a:lnTo>
                  <a:pt x="0" y="7627177"/>
                </a:lnTo>
                <a:lnTo>
                  <a:pt x="0" y="0"/>
                </a:lnTo>
                <a:close/>
              </a:path>
            </a:pathLst>
          </a:custGeom>
          <a:blipFill>
            <a:blip r:embed="rId8" cstate="email">
              <a:extLst>
                <a:ext uri="{28A0092B-C50C-407E-A947-70E740481C1C}">
                  <a14:useLocalDpi xmlns:a14="http://schemas.microsoft.com/office/drawing/2010/main"/>
                </a:ext>
              </a:extLst>
            </a:blip>
            <a:stretch>
              <a:fillRect/>
            </a:stretch>
          </a:blipFill>
        </p:spPr>
        <p:txBody>
          <a:bodyPr/>
          <a:lstStyle/>
          <a:p>
            <a:endParaRPr lang="en-US"/>
          </a:p>
        </p:txBody>
      </p:sp>
      <p:sp>
        <p:nvSpPr>
          <p:cNvPr id="11" name="Freeform 11"/>
          <p:cNvSpPr/>
          <p:nvPr/>
        </p:nvSpPr>
        <p:spPr>
          <a:xfrm>
            <a:off x="13967270" y="2254549"/>
            <a:ext cx="3537997" cy="7627178"/>
          </a:xfrm>
          <a:custGeom>
            <a:avLst/>
            <a:gdLst/>
            <a:ahLst/>
            <a:cxnLst/>
            <a:rect l="l" t="t" r="r" b="b"/>
            <a:pathLst>
              <a:path w="3537997" h="7627178">
                <a:moveTo>
                  <a:pt x="0" y="0"/>
                </a:moveTo>
                <a:lnTo>
                  <a:pt x="3537998" y="0"/>
                </a:lnTo>
                <a:lnTo>
                  <a:pt x="3537998" y="7627177"/>
                </a:lnTo>
                <a:lnTo>
                  <a:pt x="0" y="7627177"/>
                </a:lnTo>
                <a:lnTo>
                  <a:pt x="0" y="0"/>
                </a:lnTo>
                <a:close/>
              </a:path>
            </a:pathLst>
          </a:custGeom>
          <a:blipFill>
            <a:blip r:embed="rId9" cstate="email">
              <a:extLst>
                <a:ext uri="{28A0092B-C50C-407E-A947-70E740481C1C}">
                  <a14:useLocalDpi xmlns:a14="http://schemas.microsoft.com/office/drawing/2010/main"/>
                </a:ext>
              </a:extLst>
            </a:blip>
            <a:stretch>
              <a:fillRect/>
            </a:stretch>
          </a:blipFill>
        </p:spPr>
        <p:txBody>
          <a:bodyPr/>
          <a:lstStyle/>
          <a:p>
            <a:endParaRPr lang="en-US"/>
          </a:p>
        </p:txBody>
      </p:sp>
      <p:sp>
        <p:nvSpPr>
          <p:cNvPr id="12" name="TextBox 12"/>
          <p:cNvSpPr txBox="1"/>
          <p:nvPr/>
        </p:nvSpPr>
        <p:spPr>
          <a:xfrm>
            <a:off x="2881564" y="-110330"/>
            <a:ext cx="12616010" cy="1892299"/>
          </a:xfrm>
          <a:prstGeom prst="rect">
            <a:avLst/>
          </a:prstGeom>
        </p:spPr>
        <p:txBody>
          <a:bodyPr lIns="0" tIns="0" rIns="0" bIns="0" rtlCol="0" anchor="t">
            <a:spAutoFit/>
          </a:bodyPr>
          <a:lstStyle/>
          <a:p>
            <a:pPr algn="ctr">
              <a:lnSpc>
                <a:spcPts val="15400"/>
              </a:lnSpc>
              <a:spcBef>
                <a:spcPct val="0"/>
              </a:spcBef>
            </a:pPr>
            <a:r>
              <a:rPr lang="en-US" sz="11000">
                <a:solidFill>
                  <a:srgbClr val="0A1F30"/>
                </a:solidFill>
                <a:latin typeface="Vintage Moon"/>
              </a:rPr>
              <a:t>Influenszer?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8EF"/>
        </a:solidFill>
        <a:effectLst/>
      </p:bgPr>
    </p:bg>
    <p:spTree>
      <p:nvGrpSpPr>
        <p:cNvPr id="1" name=""/>
        <p:cNvGrpSpPr/>
        <p:nvPr/>
      </p:nvGrpSpPr>
      <p:grpSpPr>
        <a:xfrm>
          <a:off x="0" y="0"/>
          <a:ext cx="0" cy="0"/>
          <a:chOff x="0" y="0"/>
          <a:chExt cx="0" cy="0"/>
        </a:xfrm>
      </p:grpSpPr>
      <p:sp>
        <p:nvSpPr>
          <p:cNvPr id="2" name="AutoShape 2"/>
          <p:cNvSpPr/>
          <p:nvPr/>
        </p:nvSpPr>
        <p:spPr>
          <a:xfrm>
            <a:off x="2759967" y="1512888"/>
            <a:ext cx="12901417" cy="0"/>
          </a:xfrm>
          <a:prstGeom prst="line">
            <a:avLst/>
          </a:prstGeom>
          <a:ln w="66675" cap="rnd">
            <a:solidFill>
              <a:srgbClr val="EF44AD"/>
            </a:solidFill>
            <a:prstDash val="solid"/>
            <a:headEnd type="oval" w="lg" len="lg"/>
            <a:tailEnd type="oval" w="lg" len="lg"/>
          </a:ln>
        </p:spPr>
        <p:txBody>
          <a:bodyPr/>
          <a:lstStyle/>
          <a:p>
            <a:endParaRPr lang="en-US"/>
          </a:p>
        </p:txBody>
      </p:sp>
      <p:sp>
        <p:nvSpPr>
          <p:cNvPr id="3" name="Freeform 3"/>
          <p:cNvSpPr/>
          <p:nvPr/>
        </p:nvSpPr>
        <p:spPr>
          <a:xfrm>
            <a:off x="637823" y="4034131"/>
            <a:ext cx="670754" cy="1286818"/>
          </a:xfrm>
          <a:custGeom>
            <a:avLst/>
            <a:gdLst/>
            <a:ahLst/>
            <a:cxnLst/>
            <a:rect l="l" t="t" r="r" b="b"/>
            <a:pathLst>
              <a:path w="670754" h="1286818">
                <a:moveTo>
                  <a:pt x="0" y="0"/>
                </a:moveTo>
                <a:lnTo>
                  <a:pt x="670754" y="0"/>
                </a:lnTo>
                <a:lnTo>
                  <a:pt x="670754" y="1286818"/>
                </a:lnTo>
                <a:lnTo>
                  <a:pt x="0" y="1286818"/>
                </a:lnTo>
                <a:lnTo>
                  <a:pt x="0" y="0"/>
                </a:lnTo>
                <a:close/>
              </a:path>
            </a:pathLst>
          </a:custGeom>
          <a: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flipH="1">
            <a:off x="2665400" y="4058466"/>
            <a:ext cx="670754" cy="1286818"/>
          </a:xfrm>
          <a:custGeom>
            <a:avLst/>
            <a:gdLst/>
            <a:ahLst/>
            <a:cxnLst/>
            <a:rect l="l" t="t" r="r" b="b"/>
            <a:pathLst>
              <a:path w="670754" h="1286818">
                <a:moveTo>
                  <a:pt x="670754" y="0"/>
                </a:moveTo>
                <a:lnTo>
                  <a:pt x="0" y="0"/>
                </a:lnTo>
                <a:lnTo>
                  <a:pt x="0" y="1286818"/>
                </a:lnTo>
                <a:lnTo>
                  <a:pt x="670754" y="1286818"/>
                </a:lnTo>
                <a:lnTo>
                  <a:pt x="670754" y="0"/>
                </a:lnTo>
                <a:close/>
              </a:path>
            </a:pathLst>
          </a:custGeom>
          <a: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a:blipFill>
        </p:spPr>
        <p:txBody>
          <a:bodyPr/>
          <a:lstStyle/>
          <a:p>
            <a:endParaRPr lang="en-US"/>
          </a:p>
        </p:txBody>
      </p:sp>
      <p:grpSp>
        <p:nvGrpSpPr>
          <p:cNvPr id="5" name="Group 5"/>
          <p:cNvGrpSpPr/>
          <p:nvPr/>
        </p:nvGrpSpPr>
        <p:grpSpPr>
          <a:xfrm>
            <a:off x="637823" y="2081887"/>
            <a:ext cx="2632847" cy="2632847"/>
            <a:chOff x="0" y="0"/>
            <a:chExt cx="3510462" cy="3510462"/>
          </a:xfrm>
        </p:grpSpPr>
        <p:sp>
          <p:nvSpPr>
            <p:cNvPr id="6" name="TextBox 6"/>
            <p:cNvSpPr txBox="1"/>
            <p:nvPr/>
          </p:nvSpPr>
          <p:spPr>
            <a:xfrm>
              <a:off x="1081429" y="1403026"/>
              <a:ext cx="1347603" cy="656786"/>
            </a:xfrm>
            <a:prstGeom prst="rect">
              <a:avLst/>
            </a:prstGeom>
          </p:spPr>
          <p:txBody>
            <a:bodyPr lIns="0" tIns="0" rIns="0" bIns="0" rtlCol="0" anchor="t">
              <a:spAutoFit/>
            </a:bodyPr>
            <a:lstStyle/>
            <a:p>
              <a:pPr algn="ctr">
                <a:lnSpc>
                  <a:spcPts val="4199"/>
                </a:lnSpc>
              </a:pPr>
              <a:r>
                <a:rPr lang="en-US" sz="2999">
                  <a:solidFill>
                    <a:srgbClr val="254A6B"/>
                  </a:solidFill>
                  <a:latin typeface="Candal"/>
                </a:rPr>
                <a:t>79%</a:t>
              </a:r>
            </a:p>
          </p:txBody>
        </p:sp>
        <p:grpSp>
          <p:nvGrpSpPr>
            <p:cNvPr id="7" name="Group 7"/>
            <p:cNvGrpSpPr>
              <a:grpSpLocks noChangeAspect="1"/>
            </p:cNvGrpSpPr>
            <p:nvPr/>
          </p:nvGrpSpPr>
          <p:grpSpPr>
            <a:xfrm>
              <a:off x="0" y="0"/>
              <a:ext cx="3510462" cy="3510462"/>
              <a:chOff x="0" y="0"/>
              <a:chExt cx="2540000" cy="2540000"/>
            </a:xfrm>
          </p:grpSpPr>
          <p:sp>
            <p:nvSpPr>
              <p:cNvPr id="8" name="Freeform 8"/>
              <p:cNvSpPr/>
              <p:nvPr/>
            </p:nvSpPr>
            <p:spPr>
              <a:xfrm>
                <a:off x="-62725" y="-2035"/>
                <a:ext cx="2665449" cy="2544070"/>
              </a:xfrm>
              <a:custGeom>
                <a:avLst/>
                <a:gdLst/>
                <a:ahLst/>
                <a:cxnLst/>
                <a:rect l="l" t="t" r="r" b="b"/>
                <a:pathLst>
                  <a:path w="2665449" h="2544070">
                    <a:moveTo>
                      <a:pt x="1332725" y="2035"/>
                    </a:moveTo>
                    <a:cubicBezTo>
                      <a:pt x="1787805" y="0"/>
                      <a:pt x="2209190" y="241614"/>
                      <a:pt x="2437320" y="635390"/>
                    </a:cubicBezTo>
                    <a:cubicBezTo>
                      <a:pt x="2665450" y="1029165"/>
                      <a:pt x="2665450" y="1514905"/>
                      <a:pt x="2437320" y="1908680"/>
                    </a:cubicBezTo>
                    <a:cubicBezTo>
                      <a:pt x="2209190" y="2302456"/>
                      <a:pt x="1787805" y="2544070"/>
                      <a:pt x="1332725" y="2542035"/>
                    </a:cubicBezTo>
                    <a:cubicBezTo>
                      <a:pt x="877645" y="2544070"/>
                      <a:pt x="456260" y="2302456"/>
                      <a:pt x="228130" y="1908680"/>
                    </a:cubicBezTo>
                    <a:cubicBezTo>
                      <a:pt x="0" y="1514905"/>
                      <a:pt x="0" y="1029165"/>
                      <a:pt x="228130" y="635390"/>
                    </a:cubicBezTo>
                    <a:cubicBezTo>
                      <a:pt x="456260" y="241614"/>
                      <a:pt x="877645" y="0"/>
                      <a:pt x="1332725" y="2035"/>
                    </a:cubicBezTo>
                    <a:lnTo>
                      <a:pt x="1332725" y="510035"/>
                    </a:lnTo>
                    <a:cubicBezTo>
                      <a:pt x="1059677" y="508814"/>
                      <a:pt x="806846" y="653783"/>
                      <a:pt x="669968" y="890048"/>
                    </a:cubicBezTo>
                    <a:cubicBezTo>
                      <a:pt x="533090" y="1126313"/>
                      <a:pt x="533090" y="1417757"/>
                      <a:pt x="669968" y="1654022"/>
                    </a:cubicBezTo>
                    <a:cubicBezTo>
                      <a:pt x="806846" y="1890287"/>
                      <a:pt x="1059677" y="2035256"/>
                      <a:pt x="1332725" y="2034035"/>
                    </a:cubicBezTo>
                    <a:cubicBezTo>
                      <a:pt x="1605773" y="2035256"/>
                      <a:pt x="1858604" y="1890287"/>
                      <a:pt x="1995482" y="1654022"/>
                    </a:cubicBezTo>
                    <a:cubicBezTo>
                      <a:pt x="2132360" y="1417757"/>
                      <a:pt x="2132360" y="1126313"/>
                      <a:pt x="1995482" y="890048"/>
                    </a:cubicBezTo>
                    <a:cubicBezTo>
                      <a:pt x="1858604" y="653783"/>
                      <a:pt x="1605773" y="508814"/>
                      <a:pt x="1332725" y="510035"/>
                    </a:cubicBezTo>
                    <a:close/>
                  </a:path>
                </a:pathLst>
              </a:custGeom>
              <a:solidFill>
                <a:srgbClr val="FFD7D2"/>
              </a:solidFill>
            </p:spPr>
            <p:txBody>
              <a:bodyPr/>
              <a:lstStyle/>
              <a:p>
                <a:endParaRPr lang="en-US"/>
              </a:p>
            </p:txBody>
          </p:sp>
          <p:sp>
            <p:nvSpPr>
              <p:cNvPr id="9" name="Freeform 9"/>
              <p:cNvSpPr/>
              <p:nvPr/>
            </p:nvSpPr>
            <p:spPr>
              <a:xfrm>
                <a:off x="-529" y="17180"/>
                <a:ext cx="2632969" cy="2573325"/>
              </a:xfrm>
              <a:custGeom>
                <a:avLst/>
                <a:gdLst/>
                <a:ahLst/>
                <a:cxnLst/>
                <a:rect l="l" t="t" r="r" b="b"/>
                <a:pathLst>
                  <a:path w="2632969" h="2573325">
                    <a:moveTo>
                      <a:pt x="1588029" y="23148"/>
                    </a:moveTo>
                    <a:cubicBezTo>
                      <a:pt x="2226842" y="188089"/>
                      <a:pt x="2632969" y="814707"/>
                      <a:pt x="2522648" y="1465181"/>
                    </a:cubicBezTo>
                    <a:cubicBezTo>
                      <a:pt x="2412327" y="2115655"/>
                      <a:pt x="1822303" y="2573325"/>
                      <a:pt x="1164829" y="2518414"/>
                    </a:cubicBezTo>
                    <a:cubicBezTo>
                      <a:pt x="507355" y="2463503"/>
                      <a:pt x="1423" y="1914301"/>
                      <a:pt x="530" y="1254538"/>
                    </a:cubicBezTo>
                    <a:cubicBezTo>
                      <a:pt x="0" y="1163523"/>
                      <a:pt x="48209" y="1079180"/>
                      <a:pt x="126902" y="1033448"/>
                    </a:cubicBezTo>
                    <a:cubicBezTo>
                      <a:pt x="205595" y="987716"/>
                      <a:pt x="302743" y="987584"/>
                      <a:pt x="381560" y="1033103"/>
                    </a:cubicBezTo>
                    <a:cubicBezTo>
                      <a:pt x="460377" y="1078623"/>
                      <a:pt x="508814" y="1162834"/>
                      <a:pt x="508530" y="1253851"/>
                    </a:cubicBezTo>
                    <a:cubicBezTo>
                      <a:pt x="509065" y="1649708"/>
                      <a:pt x="812624" y="1979230"/>
                      <a:pt x="1207109" y="2012176"/>
                    </a:cubicBezTo>
                    <a:cubicBezTo>
                      <a:pt x="1601593" y="2045123"/>
                      <a:pt x="1955608" y="1770521"/>
                      <a:pt x="2021801" y="1380237"/>
                    </a:cubicBezTo>
                    <a:cubicBezTo>
                      <a:pt x="2087993" y="989952"/>
                      <a:pt x="1844317" y="613981"/>
                      <a:pt x="1461029" y="515017"/>
                    </a:cubicBezTo>
                    <a:cubicBezTo>
                      <a:pt x="1372801" y="492657"/>
                      <a:pt x="1303281" y="424799"/>
                      <a:pt x="1278793" y="337138"/>
                    </a:cubicBezTo>
                    <a:cubicBezTo>
                      <a:pt x="1254305" y="249478"/>
                      <a:pt x="1278591" y="155414"/>
                      <a:pt x="1342457" y="90567"/>
                    </a:cubicBezTo>
                    <a:cubicBezTo>
                      <a:pt x="1406323" y="25719"/>
                      <a:pt x="1500005" y="0"/>
                      <a:pt x="1588029" y="23148"/>
                    </a:cubicBezTo>
                    <a:close/>
                  </a:path>
                </a:pathLst>
              </a:custGeom>
              <a:solidFill>
                <a:srgbClr val="FF66C4"/>
              </a:solidFill>
            </p:spPr>
            <p:txBody>
              <a:bodyPr/>
              <a:lstStyle/>
              <a:p>
                <a:endParaRPr lang="en-US"/>
              </a:p>
            </p:txBody>
          </p:sp>
        </p:grpSp>
      </p:grpSp>
      <p:sp>
        <p:nvSpPr>
          <p:cNvPr id="10" name="Freeform 10"/>
          <p:cNvSpPr/>
          <p:nvPr/>
        </p:nvSpPr>
        <p:spPr>
          <a:xfrm rot="-10800000" flipH="1">
            <a:off x="4346194" y="6913202"/>
            <a:ext cx="670754" cy="1286818"/>
          </a:xfrm>
          <a:custGeom>
            <a:avLst/>
            <a:gdLst/>
            <a:ahLst/>
            <a:cxnLst/>
            <a:rect l="l" t="t" r="r" b="b"/>
            <a:pathLst>
              <a:path w="670754" h="1286818">
                <a:moveTo>
                  <a:pt x="670754" y="0"/>
                </a:moveTo>
                <a:lnTo>
                  <a:pt x="0" y="0"/>
                </a:lnTo>
                <a:lnTo>
                  <a:pt x="0" y="1286818"/>
                </a:lnTo>
                <a:lnTo>
                  <a:pt x="670754" y="1286818"/>
                </a:lnTo>
                <a:lnTo>
                  <a:pt x="670754" y="0"/>
                </a:lnTo>
                <a:close/>
              </a:path>
            </a:pathLst>
          </a:custGeom>
          <a: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a:blipFill>
        </p:spPr>
        <p:txBody>
          <a:bodyPr/>
          <a:lstStyle/>
          <a:p>
            <a:endParaRPr lang="en-US"/>
          </a:p>
        </p:txBody>
      </p:sp>
      <p:sp>
        <p:nvSpPr>
          <p:cNvPr id="11" name="Freeform 11"/>
          <p:cNvSpPr/>
          <p:nvPr/>
        </p:nvSpPr>
        <p:spPr>
          <a:xfrm rot="-10800000">
            <a:off x="6159948" y="6913202"/>
            <a:ext cx="670754" cy="1286818"/>
          </a:xfrm>
          <a:custGeom>
            <a:avLst/>
            <a:gdLst/>
            <a:ahLst/>
            <a:cxnLst/>
            <a:rect l="l" t="t" r="r" b="b"/>
            <a:pathLst>
              <a:path w="670754" h="1286818">
                <a:moveTo>
                  <a:pt x="0" y="0"/>
                </a:moveTo>
                <a:lnTo>
                  <a:pt x="670753" y="0"/>
                </a:lnTo>
                <a:lnTo>
                  <a:pt x="670753" y="1286818"/>
                </a:lnTo>
                <a:lnTo>
                  <a:pt x="0" y="1286818"/>
                </a:lnTo>
                <a:lnTo>
                  <a:pt x="0" y="0"/>
                </a:lnTo>
                <a:close/>
              </a:path>
            </a:pathLst>
          </a:custGeom>
          <a: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a:blipFill>
        </p:spPr>
        <p:txBody>
          <a:bodyPr/>
          <a:lstStyle/>
          <a:p>
            <a:endParaRPr lang="en-US"/>
          </a:p>
        </p:txBody>
      </p:sp>
      <p:grpSp>
        <p:nvGrpSpPr>
          <p:cNvPr id="12" name="Group 12"/>
          <p:cNvGrpSpPr/>
          <p:nvPr/>
        </p:nvGrpSpPr>
        <p:grpSpPr>
          <a:xfrm>
            <a:off x="4279257" y="7537204"/>
            <a:ext cx="2632847" cy="2632847"/>
            <a:chOff x="0" y="0"/>
            <a:chExt cx="3510462" cy="3510462"/>
          </a:xfrm>
        </p:grpSpPr>
        <p:sp>
          <p:nvSpPr>
            <p:cNvPr id="13" name="TextBox 13"/>
            <p:cNvSpPr txBox="1"/>
            <p:nvPr/>
          </p:nvSpPr>
          <p:spPr>
            <a:xfrm>
              <a:off x="890196" y="1403026"/>
              <a:ext cx="1730070" cy="656786"/>
            </a:xfrm>
            <a:prstGeom prst="rect">
              <a:avLst/>
            </a:prstGeom>
          </p:spPr>
          <p:txBody>
            <a:bodyPr lIns="0" tIns="0" rIns="0" bIns="0" rtlCol="0" anchor="t">
              <a:spAutoFit/>
            </a:bodyPr>
            <a:lstStyle/>
            <a:p>
              <a:pPr algn="ctr">
                <a:lnSpc>
                  <a:spcPts val="4199"/>
                </a:lnSpc>
              </a:pPr>
              <a:r>
                <a:rPr lang="en-US" sz="2999">
                  <a:solidFill>
                    <a:srgbClr val="254A6B"/>
                  </a:solidFill>
                  <a:latin typeface="Candal"/>
                </a:rPr>
                <a:t>100%</a:t>
              </a:r>
            </a:p>
          </p:txBody>
        </p:sp>
        <p:grpSp>
          <p:nvGrpSpPr>
            <p:cNvPr id="14" name="Group 14"/>
            <p:cNvGrpSpPr>
              <a:grpSpLocks noChangeAspect="1"/>
            </p:cNvGrpSpPr>
            <p:nvPr/>
          </p:nvGrpSpPr>
          <p:grpSpPr>
            <a:xfrm>
              <a:off x="0" y="0"/>
              <a:ext cx="3510462" cy="3510462"/>
              <a:chOff x="0" y="0"/>
              <a:chExt cx="2540000" cy="2540000"/>
            </a:xfrm>
          </p:grpSpPr>
          <p:sp>
            <p:nvSpPr>
              <p:cNvPr id="15" name="Freeform 15"/>
              <p:cNvSpPr/>
              <p:nvPr/>
            </p:nvSpPr>
            <p:spPr>
              <a:xfrm>
                <a:off x="-62725" y="-2035"/>
                <a:ext cx="2665449" cy="2544070"/>
              </a:xfrm>
              <a:custGeom>
                <a:avLst/>
                <a:gdLst/>
                <a:ahLst/>
                <a:cxnLst/>
                <a:rect l="l" t="t" r="r" b="b"/>
                <a:pathLst>
                  <a:path w="2665449" h="2544070">
                    <a:moveTo>
                      <a:pt x="1332725" y="2035"/>
                    </a:moveTo>
                    <a:cubicBezTo>
                      <a:pt x="1787805" y="0"/>
                      <a:pt x="2209190" y="241614"/>
                      <a:pt x="2437320" y="635390"/>
                    </a:cubicBezTo>
                    <a:cubicBezTo>
                      <a:pt x="2665450" y="1029165"/>
                      <a:pt x="2665450" y="1514905"/>
                      <a:pt x="2437320" y="1908680"/>
                    </a:cubicBezTo>
                    <a:cubicBezTo>
                      <a:pt x="2209190" y="2302456"/>
                      <a:pt x="1787805" y="2544070"/>
                      <a:pt x="1332725" y="2542035"/>
                    </a:cubicBezTo>
                    <a:cubicBezTo>
                      <a:pt x="877645" y="2544070"/>
                      <a:pt x="456260" y="2302456"/>
                      <a:pt x="228130" y="1908680"/>
                    </a:cubicBezTo>
                    <a:cubicBezTo>
                      <a:pt x="0" y="1514905"/>
                      <a:pt x="0" y="1029165"/>
                      <a:pt x="228130" y="635390"/>
                    </a:cubicBezTo>
                    <a:cubicBezTo>
                      <a:pt x="456260" y="241614"/>
                      <a:pt x="877645" y="0"/>
                      <a:pt x="1332725" y="2035"/>
                    </a:cubicBezTo>
                    <a:lnTo>
                      <a:pt x="1332725" y="510035"/>
                    </a:lnTo>
                    <a:cubicBezTo>
                      <a:pt x="1059677" y="508814"/>
                      <a:pt x="806846" y="653783"/>
                      <a:pt x="669968" y="890048"/>
                    </a:cubicBezTo>
                    <a:cubicBezTo>
                      <a:pt x="533090" y="1126313"/>
                      <a:pt x="533090" y="1417757"/>
                      <a:pt x="669968" y="1654022"/>
                    </a:cubicBezTo>
                    <a:cubicBezTo>
                      <a:pt x="806846" y="1890287"/>
                      <a:pt x="1059677" y="2035256"/>
                      <a:pt x="1332725" y="2034035"/>
                    </a:cubicBezTo>
                    <a:cubicBezTo>
                      <a:pt x="1605773" y="2035256"/>
                      <a:pt x="1858604" y="1890287"/>
                      <a:pt x="1995482" y="1654022"/>
                    </a:cubicBezTo>
                    <a:cubicBezTo>
                      <a:pt x="2132360" y="1417757"/>
                      <a:pt x="2132360" y="1126313"/>
                      <a:pt x="1995482" y="890048"/>
                    </a:cubicBezTo>
                    <a:cubicBezTo>
                      <a:pt x="1858604" y="653783"/>
                      <a:pt x="1605773" y="508814"/>
                      <a:pt x="1332725" y="510035"/>
                    </a:cubicBezTo>
                    <a:close/>
                  </a:path>
                </a:pathLst>
              </a:custGeom>
              <a:solidFill>
                <a:srgbClr val="FFD7D2"/>
              </a:solidFill>
            </p:spPr>
            <p:txBody>
              <a:bodyPr/>
              <a:lstStyle/>
              <a:p>
                <a:endParaRPr lang="en-US"/>
              </a:p>
            </p:txBody>
          </p:sp>
          <p:sp>
            <p:nvSpPr>
              <p:cNvPr id="16" name="Freeform 16"/>
              <p:cNvSpPr/>
              <p:nvPr/>
            </p:nvSpPr>
            <p:spPr>
              <a:xfrm>
                <a:off x="-62725" y="-2035"/>
                <a:ext cx="2665449" cy="2544070"/>
              </a:xfrm>
              <a:custGeom>
                <a:avLst/>
                <a:gdLst/>
                <a:ahLst/>
                <a:cxnLst/>
                <a:rect l="l" t="t" r="r" b="b"/>
                <a:pathLst>
                  <a:path w="2665449" h="2544070">
                    <a:moveTo>
                      <a:pt x="1332725" y="2035"/>
                    </a:moveTo>
                    <a:cubicBezTo>
                      <a:pt x="1787805" y="0"/>
                      <a:pt x="2209190" y="241614"/>
                      <a:pt x="2437320" y="635390"/>
                    </a:cubicBezTo>
                    <a:cubicBezTo>
                      <a:pt x="2665450" y="1029165"/>
                      <a:pt x="2665450" y="1514905"/>
                      <a:pt x="2437320" y="1908680"/>
                    </a:cubicBezTo>
                    <a:cubicBezTo>
                      <a:pt x="2209190" y="2302456"/>
                      <a:pt x="1787805" y="2544070"/>
                      <a:pt x="1332725" y="2542035"/>
                    </a:cubicBezTo>
                    <a:cubicBezTo>
                      <a:pt x="877645" y="2544070"/>
                      <a:pt x="456260" y="2302456"/>
                      <a:pt x="228130" y="1908680"/>
                    </a:cubicBezTo>
                    <a:cubicBezTo>
                      <a:pt x="0" y="1514905"/>
                      <a:pt x="0" y="1029165"/>
                      <a:pt x="228130" y="635390"/>
                    </a:cubicBezTo>
                    <a:cubicBezTo>
                      <a:pt x="456260" y="241614"/>
                      <a:pt x="877645" y="0"/>
                      <a:pt x="1332725" y="2035"/>
                    </a:cubicBezTo>
                    <a:lnTo>
                      <a:pt x="1332725" y="510035"/>
                    </a:lnTo>
                    <a:cubicBezTo>
                      <a:pt x="1059677" y="508814"/>
                      <a:pt x="806846" y="653783"/>
                      <a:pt x="669968" y="890048"/>
                    </a:cubicBezTo>
                    <a:cubicBezTo>
                      <a:pt x="533090" y="1126313"/>
                      <a:pt x="533090" y="1417757"/>
                      <a:pt x="669968" y="1654022"/>
                    </a:cubicBezTo>
                    <a:cubicBezTo>
                      <a:pt x="806846" y="1890287"/>
                      <a:pt x="1059677" y="2035256"/>
                      <a:pt x="1332725" y="2034035"/>
                    </a:cubicBezTo>
                    <a:cubicBezTo>
                      <a:pt x="1605773" y="2035256"/>
                      <a:pt x="1858604" y="1890287"/>
                      <a:pt x="1995482" y="1654022"/>
                    </a:cubicBezTo>
                    <a:cubicBezTo>
                      <a:pt x="2132360" y="1417757"/>
                      <a:pt x="2132360" y="1126313"/>
                      <a:pt x="1995482" y="890048"/>
                    </a:cubicBezTo>
                    <a:cubicBezTo>
                      <a:pt x="1858604" y="653783"/>
                      <a:pt x="1605773" y="508814"/>
                      <a:pt x="1332725" y="510035"/>
                    </a:cubicBezTo>
                    <a:close/>
                  </a:path>
                </a:pathLst>
              </a:custGeom>
              <a:solidFill>
                <a:srgbClr val="E14DA8"/>
              </a:solidFill>
            </p:spPr>
            <p:txBody>
              <a:bodyPr/>
              <a:lstStyle/>
              <a:p>
                <a:endParaRPr lang="en-US"/>
              </a:p>
            </p:txBody>
          </p:sp>
        </p:grpSp>
      </p:grpSp>
      <p:sp>
        <p:nvSpPr>
          <p:cNvPr id="17" name="Freeform 17"/>
          <p:cNvSpPr/>
          <p:nvPr/>
        </p:nvSpPr>
        <p:spPr>
          <a:xfrm>
            <a:off x="487908" y="4898499"/>
            <a:ext cx="2932677" cy="1063095"/>
          </a:xfrm>
          <a:custGeom>
            <a:avLst/>
            <a:gdLst/>
            <a:ahLst/>
            <a:cxnLst/>
            <a:rect l="l" t="t" r="r" b="b"/>
            <a:pathLst>
              <a:path w="2932677" h="1063095">
                <a:moveTo>
                  <a:pt x="0" y="0"/>
                </a:moveTo>
                <a:lnTo>
                  <a:pt x="2932677" y="0"/>
                </a:lnTo>
                <a:lnTo>
                  <a:pt x="2932677" y="1063096"/>
                </a:lnTo>
                <a:lnTo>
                  <a:pt x="0" y="1063096"/>
                </a:lnTo>
                <a:lnTo>
                  <a:pt x="0" y="0"/>
                </a:lnTo>
                <a:close/>
              </a:path>
            </a:pathLst>
          </a:custGeom>
          <a: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a:blipFill>
        </p:spPr>
        <p:txBody>
          <a:bodyPr/>
          <a:lstStyle/>
          <a:p>
            <a:endParaRPr lang="en-US"/>
          </a:p>
        </p:txBody>
      </p:sp>
      <p:sp>
        <p:nvSpPr>
          <p:cNvPr id="18" name="Freeform 18"/>
          <p:cNvSpPr/>
          <p:nvPr/>
        </p:nvSpPr>
        <p:spPr>
          <a:xfrm>
            <a:off x="14034807" y="3611681"/>
            <a:ext cx="670754" cy="1286818"/>
          </a:xfrm>
          <a:custGeom>
            <a:avLst/>
            <a:gdLst/>
            <a:ahLst/>
            <a:cxnLst/>
            <a:rect l="l" t="t" r="r" b="b"/>
            <a:pathLst>
              <a:path w="670754" h="1286818">
                <a:moveTo>
                  <a:pt x="0" y="0"/>
                </a:moveTo>
                <a:lnTo>
                  <a:pt x="670754" y="0"/>
                </a:lnTo>
                <a:lnTo>
                  <a:pt x="670754" y="1286818"/>
                </a:lnTo>
                <a:lnTo>
                  <a:pt x="0" y="1286818"/>
                </a:lnTo>
                <a:lnTo>
                  <a:pt x="0" y="0"/>
                </a:lnTo>
                <a:close/>
              </a:path>
            </a:pathLst>
          </a:custGeom>
          <a: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a:blipFill>
        </p:spPr>
        <p:txBody>
          <a:bodyPr/>
          <a:lstStyle/>
          <a:p>
            <a:endParaRPr lang="en-US"/>
          </a:p>
        </p:txBody>
      </p:sp>
      <p:sp>
        <p:nvSpPr>
          <p:cNvPr id="19" name="Freeform 19"/>
          <p:cNvSpPr/>
          <p:nvPr/>
        </p:nvSpPr>
        <p:spPr>
          <a:xfrm flipH="1">
            <a:off x="16176867" y="3611681"/>
            <a:ext cx="670754" cy="1286818"/>
          </a:xfrm>
          <a:custGeom>
            <a:avLst/>
            <a:gdLst/>
            <a:ahLst/>
            <a:cxnLst/>
            <a:rect l="l" t="t" r="r" b="b"/>
            <a:pathLst>
              <a:path w="670754" h="1286818">
                <a:moveTo>
                  <a:pt x="670753" y="0"/>
                </a:moveTo>
                <a:lnTo>
                  <a:pt x="0" y="0"/>
                </a:lnTo>
                <a:lnTo>
                  <a:pt x="0" y="1286818"/>
                </a:lnTo>
                <a:lnTo>
                  <a:pt x="670753" y="1286818"/>
                </a:lnTo>
                <a:lnTo>
                  <a:pt x="670753" y="0"/>
                </a:lnTo>
                <a:close/>
              </a:path>
            </a:pathLst>
          </a:custGeom>
          <a: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a:blipFill>
        </p:spPr>
        <p:txBody>
          <a:bodyPr/>
          <a:lstStyle/>
          <a:p>
            <a:endParaRPr lang="en-US"/>
          </a:p>
        </p:txBody>
      </p:sp>
      <p:grpSp>
        <p:nvGrpSpPr>
          <p:cNvPr id="20" name="Group 20"/>
          <p:cNvGrpSpPr/>
          <p:nvPr/>
        </p:nvGrpSpPr>
        <p:grpSpPr>
          <a:xfrm>
            <a:off x="14034807" y="1769677"/>
            <a:ext cx="2632847" cy="2632847"/>
            <a:chOff x="0" y="0"/>
            <a:chExt cx="3510462" cy="3510462"/>
          </a:xfrm>
        </p:grpSpPr>
        <p:sp>
          <p:nvSpPr>
            <p:cNvPr id="21" name="TextBox 21"/>
            <p:cNvSpPr txBox="1"/>
            <p:nvPr/>
          </p:nvSpPr>
          <p:spPr>
            <a:xfrm>
              <a:off x="1091482" y="1403026"/>
              <a:ext cx="1327499" cy="656786"/>
            </a:xfrm>
            <a:prstGeom prst="rect">
              <a:avLst/>
            </a:prstGeom>
          </p:spPr>
          <p:txBody>
            <a:bodyPr lIns="0" tIns="0" rIns="0" bIns="0" rtlCol="0" anchor="t">
              <a:spAutoFit/>
            </a:bodyPr>
            <a:lstStyle/>
            <a:p>
              <a:pPr algn="ctr">
                <a:lnSpc>
                  <a:spcPts val="4199"/>
                </a:lnSpc>
              </a:pPr>
              <a:r>
                <a:rPr lang="en-US" sz="2999">
                  <a:solidFill>
                    <a:srgbClr val="254A6B"/>
                  </a:solidFill>
                  <a:latin typeface="Candal"/>
                </a:rPr>
                <a:t>15%</a:t>
              </a:r>
            </a:p>
          </p:txBody>
        </p:sp>
        <p:grpSp>
          <p:nvGrpSpPr>
            <p:cNvPr id="22" name="Group 22"/>
            <p:cNvGrpSpPr>
              <a:grpSpLocks noChangeAspect="1"/>
            </p:cNvGrpSpPr>
            <p:nvPr/>
          </p:nvGrpSpPr>
          <p:grpSpPr>
            <a:xfrm>
              <a:off x="0" y="0"/>
              <a:ext cx="3510462" cy="3510462"/>
              <a:chOff x="0" y="0"/>
              <a:chExt cx="2540000" cy="2540000"/>
            </a:xfrm>
          </p:grpSpPr>
          <p:sp>
            <p:nvSpPr>
              <p:cNvPr id="23" name="Freeform 23"/>
              <p:cNvSpPr/>
              <p:nvPr/>
            </p:nvSpPr>
            <p:spPr>
              <a:xfrm>
                <a:off x="-62725" y="-2035"/>
                <a:ext cx="2665449" cy="2544070"/>
              </a:xfrm>
              <a:custGeom>
                <a:avLst/>
                <a:gdLst/>
                <a:ahLst/>
                <a:cxnLst/>
                <a:rect l="l" t="t" r="r" b="b"/>
                <a:pathLst>
                  <a:path w="2665449" h="2544070">
                    <a:moveTo>
                      <a:pt x="1332725" y="2035"/>
                    </a:moveTo>
                    <a:cubicBezTo>
                      <a:pt x="1787805" y="0"/>
                      <a:pt x="2209190" y="241614"/>
                      <a:pt x="2437320" y="635390"/>
                    </a:cubicBezTo>
                    <a:cubicBezTo>
                      <a:pt x="2665450" y="1029165"/>
                      <a:pt x="2665450" y="1514905"/>
                      <a:pt x="2437320" y="1908680"/>
                    </a:cubicBezTo>
                    <a:cubicBezTo>
                      <a:pt x="2209190" y="2302456"/>
                      <a:pt x="1787805" y="2544070"/>
                      <a:pt x="1332725" y="2542035"/>
                    </a:cubicBezTo>
                    <a:cubicBezTo>
                      <a:pt x="877645" y="2544070"/>
                      <a:pt x="456260" y="2302456"/>
                      <a:pt x="228130" y="1908680"/>
                    </a:cubicBezTo>
                    <a:cubicBezTo>
                      <a:pt x="0" y="1514905"/>
                      <a:pt x="0" y="1029165"/>
                      <a:pt x="228130" y="635390"/>
                    </a:cubicBezTo>
                    <a:cubicBezTo>
                      <a:pt x="456260" y="241614"/>
                      <a:pt x="877645" y="0"/>
                      <a:pt x="1332725" y="2035"/>
                    </a:cubicBezTo>
                    <a:lnTo>
                      <a:pt x="1332725" y="510035"/>
                    </a:lnTo>
                    <a:cubicBezTo>
                      <a:pt x="1059677" y="508814"/>
                      <a:pt x="806846" y="653783"/>
                      <a:pt x="669968" y="890048"/>
                    </a:cubicBezTo>
                    <a:cubicBezTo>
                      <a:pt x="533090" y="1126313"/>
                      <a:pt x="533090" y="1417757"/>
                      <a:pt x="669968" y="1654022"/>
                    </a:cubicBezTo>
                    <a:cubicBezTo>
                      <a:pt x="806846" y="1890287"/>
                      <a:pt x="1059677" y="2035256"/>
                      <a:pt x="1332725" y="2034035"/>
                    </a:cubicBezTo>
                    <a:cubicBezTo>
                      <a:pt x="1605773" y="2035256"/>
                      <a:pt x="1858604" y="1890287"/>
                      <a:pt x="1995482" y="1654022"/>
                    </a:cubicBezTo>
                    <a:cubicBezTo>
                      <a:pt x="2132360" y="1417757"/>
                      <a:pt x="2132360" y="1126313"/>
                      <a:pt x="1995482" y="890048"/>
                    </a:cubicBezTo>
                    <a:cubicBezTo>
                      <a:pt x="1858604" y="653783"/>
                      <a:pt x="1605773" y="508814"/>
                      <a:pt x="1332725" y="510035"/>
                    </a:cubicBezTo>
                    <a:close/>
                  </a:path>
                </a:pathLst>
              </a:custGeom>
              <a:solidFill>
                <a:srgbClr val="FFD7D2"/>
              </a:solidFill>
            </p:spPr>
            <p:txBody>
              <a:bodyPr/>
              <a:lstStyle/>
              <a:p>
                <a:endParaRPr lang="en-US"/>
              </a:p>
            </p:txBody>
          </p:sp>
          <p:sp>
            <p:nvSpPr>
              <p:cNvPr id="24" name="Freeform 24"/>
              <p:cNvSpPr/>
              <p:nvPr/>
            </p:nvSpPr>
            <p:spPr>
              <a:xfrm>
                <a:off x="1253776" y="17180"/>
                <a:ext cx="929152" cy="739625"/>
              </a:xfrm>
              <a:custGeom>
                <a:avLst/>
                <a:gdLst/>
                <a:ahLst/>
                <a:cxnLst/>
                <a:rect l="l" t="t" r="r" b="b"/>
                <a:pathLst>
                  <a:path w="929152" h="739625">
                    <a:moveTo>
                      <a:pt x="333724" y="23148"/>
                    </a:moveTo>
                    <a:cubicBezTo>
                      <a:pt x="513611" y="69594"/>
                      <a:pt x="681117" y="154943"/>
                      <a:pt x="824428" y="273174"/>
                    </a:cubicBezTo>
                    <a:cubicBezTo>
                      <a:pt x="894895" y="330781"/>
                      <a:pt x="929152" y="421688"/>
                      <a:pt x="914228" y="511473"/>
                    </a:cubicBezTo>
                    <a:cubicBezTo>
                      <a:pt x="899305" y="601259"/>
                      <a:pt x="837482" y="676196"/>
                      <a:pt x="752169" y="707910"/>
                    </a:cubicBezTo>
                    <a:cubicBezTo>
                      <a:pt x="666856" y="739624"/>
                      <a:pt x="571095" y="723267"/>
                      <a:pt x="501146" y="665032"/>
                    </a:cubicBezTo>
                    <a:cubicBezTo>
                      <a:pt x="415160" y="594094"/>
                      <a:pt x="314656" y="542885"/>
                      <a:pt x="206724" y="515017"/>
                    </a:cubicBezTo>
                    <a:cubicBezTo>
                      <a:pt x="118496" y="492657"/>
                      <a:pt x="48976" y="424799"/>
                      <a:pt x="24488" y="337138"/>
                    </a:cubicBezTo>
                    <a:cubicBezTo>
                      <a:pt x="0" y="249478"/>
                      <a:pt x="24286" y="155414"/>
                      <a:pt x="88152" y="90567"/>
                    </a:cubicBezTo>
                    <a:cubicBezTo>
                      <a:pt x="152018" y="25719"/>
                      <a:pt x="245700" y="0"/>
                      <a:pt x="333724" y="23148"/>
                    </a:cubicBezTo>
                    <a:close/>
                  </a:path>
                </a:pathLst>
              </a:custGeom>
              <a:solidFill>
                <a:srgbClr val="E14DA8"/>
              </a:solidFill>
            </p:spPr>
            <p:txBody>
              <a:bodyPr/>
              <a:lstStyle/>
              <a:p>
                <a:endParaRPr lang="en-US"/>
              </a:p>
            </p:txBody>
          </p:sp>
        </p:grpSp>
      </p:grpSp>
      <p:sp>
        <p:nvSpPr>
          <p:cNvPr id="25" name="Freeform 25"/>
          <p:cNvSpPr/>
          <p:nvPr/>
        </p:nvSpPr>
        <p:spPr>
          <a:xfrm>
            <a:off x="13954169" y="4511785"/>
            <a:ext cx="2932677" cy="1063095"/>
          </a:xfrm>
          <a:custGeom>
            <a:avLst/>
            <a:gdLst/>
            <a:ahLst/>
            <a:cxnLst/>
            <a:rect l="l" t="t" r="r" b="b"/>
            <a:pathLst>
              <a:path w="2932677" h="1063095">
                <a:moveTo>
                  <a:pt x="0" y="0"/>
                </a:moveTo>
                <a:lnTo>
                  <a:pt x="2932677" y="0"/>
                </a:lnTo>
                <a:lnTo>
                  <a:pt x="2932677" y="1063095"/>
                </a:lnTo>
                <a:lnTo>
                  <a:pt x="0" y="1063095"/>
                </a:lnTo>
                <a:lnTo>
                  <a:pt x="0" y="0"/>
                </a:lnTo>
                <a:close/>
              </a:path>
            </a:pathLst>
          </a:custGeom>
          <a: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a:blipFill>
        </p:spPr>
        <p:txBody>
          <a:bodyPr/>
          <a:lstStyle/>
          <a:p>
            <a:endParaRPr lang="en-US"/>
          </a:p>
        </p:txBody>
      </p:sp>
      <p:sp>
        <p:nvSpPr>
          <p:cNvPr id="26" name="Freeform 26"/>
          <p:cNvSpPr/>
          <p:nvPr/>
        </p:nvSpPr>
        <p:spPr>
          <a:xfrm>
            <a:off x="4128028" y="6419754"/>
            <a:ext cx="2932677" cy="1063095"/>
          </a:xfrm>
          <a:custGeom>
            <a:avLst/>
            <a:gdLst/>
            <a:ahLst/>
            <a:cxnLst/>
            <a:rect l="l" t="t" r="r" b="b"/>
            <a:pathLst>
              <a:path w="2932677" h="1063095">
                <a:moveTo>
                  <a:pt x="0" y="0"/>
                </a:moveTo>
                <a:lnTo>
                  <a:pt x="2932677" y="0"/>
                </a:lnTo>
                <a:lnTo>
                  <a:pt x="2932677" y="1063095"/>
                </a:lnTo>
                <a:lnTo>
                  <a:pt x="0" y="1063095"/>
                </a:lnTo>
                <a:lnTo>
                  <a:pt x="0" y="0"/>
                </a:lnTo>
                <a:close/>
              </a:path>
            </a:pathLst>
          </a:custGeom>
          <a: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a:blipFill>
        </p:spPr>
        <p:txBody>
          <a:bodyPr/>
          <a:lstStyle/>
          <a:p>
            <a:endParaRPr lang="en-US"/>
          </a:p>
        </p:txBody>
      </p:sp>
      <p:sp>
        <p:nvSpPr>
          <p:cNvPr id="27" name="Freeform 27"/>
          <p:cNvSpPr/>
          <p:nvPr/>
        </p:nvSpPr>
        <p:spPr>
          <a:xfrm rot="-10800000" flipH="1">
            <a:off x="11012420" y="6779495"/>
            <a:ext cx="670754" cy="1286818"/>
          </a:xfrm>
          <a:custGeom>
            <a:avLst/>
            <a:gdLst/>
            <a:ahLst/>
            <a:cxnLst/>
            <a:rect l="l" t="t" r="r" b="b"/>
            <a:pathLst>
              <a:path w="670754" h="1286818">
                <a:moveTo>
                  <a:pt x="670754" y="0"/>
                </a:moveTo>
                <a:lnTo>
                  <a:pt x="0" y="0"/>
                </a:lnTo>
                <a:lnTo>
                  <a:pt x="0" y="1286818"/>
                </a:lnTo>
                <a:lnTo>
                  <a:pt x="670754" y="1286818"/>
                </a:lnTo>
                <a:lnTo>
                  <a:pt x="670754" y="0"/>
                </a:lnTo>
                <a:close/>
              </a:path>
            </a:pathLst>
          </a:custGeom>
          <a: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a:blipFill>
        </p:spPr>
        <p:txBody>
          <a:bodyPr/>
          <a:lstStyle/>
          <a:p>
            <a:endParaRPr lang="en-US"/>
          </a:p>
        </p:txBody>
      </p:sp>
      <p:sp>
        <p:nvSpPr>
          <p:cNvPr id="28" name="Freeform 28"/>
          <p:cNvSpPr/>
          <p:nvPr/>
        </p:nvSpPr>
        <p:spPr>
          <a:xfrm rot="-10800000">
            <a:off x="12893654" y="6708403"/>
            <a:ext cx="670754" cy="1286818"/>
          </a:xfrm>
          <a:custGeom>
            <a:avLst/>
            <a:gdLst/>
            <a:ahLst/>
            <a:cxnLst/>
            <a:rect l="l" t="t" r="r" b="b"/>
            <a:pathLst>
              <a:path w="670754" h="1286818">
                <a:moveTo>
                  <a:pt x="0" y="0"/>
                </a:moveTo>
                <a:lnTo>
                  <a:pt x="670754" y="0"/>
                </a:lnTo>
                <a:lnTo>
                  <a:pt x="670754" y="1286818"/>
                </a:lnTo>
                <a:lnTo>
                  <a:pt x="0" y="1286818"/>
                </a:lnTo>
                <a:lnTo>
                  <a:pt x="0" y="0"/>
                </a:lnTo>
                <a:close/>
              </a:path>
            </a:pathLst>
          </a:custGeom>
          <a: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a:blipFill>
        </p:spPr>
        <p:txBody>
          <a:bodyPr/>
          <a:lstStyle/>
          <a:p>
            <a:endParaRPr lang="en-US"/>
          </a:p>
        </p:txBody>
      </p:sp>
      <p:grpSp>
        <p:nvGrpSpPr>
          <p:cNvPr id="29" name="Group 29"/>
          <p:cNvGrpSpPr/>
          <p:nvPr/>
        </p:nvGrpSpPr>
        <p:grpSpPr>
          <a:xfrm>
            <a:off x="10931561" y="7397023"/>
            <a:ext cx="2632847" cy="2632847"/>
            <a:chOff x="0" y="0"/>
            <a:chExt cx="3510462" cy="3510462"/>
          </a:xfrm>
        </p:grpSpPr>
        <p:sp>
          <p:nvSpPr>
            <p:cNvPr id="30" name="TextBox 30"/>
            <p:cNvSpPr txBox="1"/>
            <p:nvPr/>
          </p:nvSpPr>
          <p:spPr>
            <a:xfrm>
              <a:off x="1063071" y="1403026"/>
              <a:ext cx="1384321" cy="656786"/>
            </a:xfrm>
            <a:prstGeom prst="rect">
              <a:avLst/>
            </a:prstGeom>
          </p:spPr>
          <p:txBody>
            <a:bodyPr lIns="0" tIns="0" rIns="0" bIns="0" rtlCol="0" anchor="t">
              <a:spAutoFit/>
            </a:bodyPr>
            <a:lstStyle/>
            <a:p>
              <a:pPr algn="ctr">
                <a:lnSpc>
                  <a:spcPts val="4199"/>
                </a:lnSpc>
              </a:pPr>
              <a:r>
                <a:rPr lang="en-US" sz="2999">
                  <a:solidFill>
                    <a:srgbClr val="254A6B"/>
                  </a:solidFill>
                  <a:latin typeface="Candal"/>
                </a:rPr>
                <a:t>49%</a:t>
              </a:r>
            </a:p>
          </p:txBody>
        </p:sp>
        <p:grpSp>
          <p:nvGrpSpPr>
            <p:cNvPr id="31" name="Group 31"/>
            <p:cNvGrpSpPr>
              <a:grpSpLocks noChangeAspect="1"/>
            </p:cNvGrpSpPr>
            <p:nvPr/>
          </p:nvGrpSpPr>
          <p:grpSpPr>
            <a:xfrm>
              <a:off x="0" y="0"/>
              <a:ext cx="3510462" cy="3510462"/>
              <a:chOff x="0" y="0"/>
              <a:chExt cx="2540000" cy="2540000"/>
            </a:xfrm>
          </p:grpSpPr>
          <p:sp>
            <p:nvSpPr>
              <p:cNvPr id="32" name="Freeform 32"/>
              <p:cNvSpPr/>
              <p:nvPr/>
            </p:nvSpPr>
            <p:spPr>
              <a:xfrm>
                <a:off x="-62725" y="-2035"/>
                <a:ext cx="2665449" cy="2544070"/>
              </a:xfrm>
              <a:custGeom>
                <a:avLst/>
                <a:gdLst/>
                <a:ahLst/>
                <a:cxnLst/>
                <a:rect l="l" t="t" r="r" b="b"/>
                <a:pathLst>
                  <a:path w="2665449" h="2544070">
                    <a:moveTo>
                      <a:pt x="1332725" y="2035"/>
                    </a:moveTo>
                    <a:cubicBezTo>
                      <a:pt x="1787805" y="0"/>
                      <a:pt x="2209190" y="241614"/>
                      <a:pt x="2437320" y="635390"/>
                    </a:cubicBezTo>
                    <a:cubicBezTo>
                      <a:pt x="2665450" y="1029165"/>
                      <a:pt x="2665450" y="1514905"/>
                      <a:pt x="2437320" y="1908680"/>
                    </a:cubicBezTo>
                    <a:cubicBezTo>
                      <a:pt x="2209190" y="2302456"/>
                      <a:pt x="1787805" y="2544070"/>
                      <a:pt x="1332725" y="2542035"/>
                    </a:cubicBezTo>
                    <a:cubicBezTo>
                      <a:pt x="877645" y="2544070"/>
                      <a:pt x="456260" y="2302456"/>
                      <a:pt x="228130" y="1908680"/>
                    </a:cubicBezTo>
                    <a:cubicBezTo>
                      <a:pt x="0" y="1514905"/>
                      <a:pt x="0" y="1029165"/>
                      <a:pt x="228130" y="635390"/>
                    </a:cubicBezTo>
                    <a:cubicBezTo>
                      <a:pt x="456260" y="241614"/>
                      <a:pt x="877645" y="0"/>
                      <a:pt x="1332725" y="2035"/>
                    </a:cubicBezTo>
                    <a:lnTo>
                      <a:pt x="1332725" y="510035"/>
                    </a:lnTo>
                    <a:cubicBezTo>
                      <a:pt x="1059677" y="508814"/>
                      <a:pt x="806846" y="653783"/>
                      <a:pt x="669968" y="890048"/>
                    </a:cubicBezTo>
                    <a:cubicBezTo>
                      <a:pt x="533090" y="1126313"/>
                      <a:pt x="533090" y="1417757"/>
                      <a:pt x="669968" y="1654022"/>
                    </a:cubicBezTo>
                    <a:cubicBezTo>
                      <a:pt x="806846" y="1890287"/>
                      <a:pt x="1059677" y="2035256"/>
                      <a:pt x="1332725" y="2034035"/>
                    </a:cubicBezTo>
                    <a:cubicBezTo>
                      <a:pt x="1605773" y="2035256"/>
                      <a:pt x="1858604" y="1890287"/>
                      <a:pt x="1995482" y="1654022"/>
                    </a:cubicBezTo>
                    <a:cubicBezTo>
                      <a:pt x="2132360" y="1417757"/>
                      <a:pt x="2132360" y="1126313"/>
                      <a:pt x="1995482" y="890048"/>
                    </a:cubicBezTo>
                    <a:cubicBezTo>
                      <a:pt x="1858604" y="653783"/>
                      <a:pt x="1605773" y="508814"/>
                      <a:pt x="1332725" y="510035"/>
                    </a:cubicBezTo>
                    <a:close/>
                  </a:path>
                </a:pathLst>
              </a:custGeom>
              <a:solidFill>
                <a:srgbClr val="FFD7D2"/>
              </a:solidFill>
            </p:spPr>
            <p:txBody>
              <a:bodyPr/>
              <a:lstStyle/>
              <a:p>
                <a:endParaRPr lang="en-US"/>
              </a:p>
            </p:txBody>
          </p:sp>
          <p:sp>
            <p:nvSpPr>
              <p:cNvPr id="33" name="Freeform 33"/>
              <p:cNvSpPr/>
              <p:nvPr/>
            </p:nvSpPr>
            <p:spPr>
              <a:xfrm>
                <a:off x="1253776" y="17180"/>
                <a:ext cx="1303323" cy="2488760"/>
              </a:xfrm>
              <a:custGeom>
                <a:avLst/>
                <a:gdLst/>
                <a:ahLst/>
                <a:cxnLst/>
                <a:rect l="l" t="t" r="r" b="b"/>
                <a:pathLst>
                  <a:path w="1303323" h="2488760">
                    <a:moveTo>
                      <a:pt x="333724" y="23148"/>
                    </a:moveTo>
                    <a:cubicBezTo>
                      <a:pt x="880108" y="164223"/>
                      <a:pt x="1267872" y="648904"/>
                      <a:pt x="1285597" y="1212928"/>
                    </a:cubicBezTo>
                    <a:cubicBezTo>
                      <a:pt x="1303323" y="1776952"/>
                      <a:pt x="946756" y="2285025"/>
                      <a:pt x="410309" y="2460130"/>
                    </a:cubicBezTo>
                    <a:cubicBezTo>
                      <a:pt x="323912" y="2488759"/>
                      <a:pt x="228801" y="2468973"/>
                      <a:pt x="160989" y="2408264"/>
                    </a:cubicBezTo>
                    <a:cubicBezTo>
                      <a:pt x="93177" y="2347554"/>
                      <a:pt x="63032" y="2255201"/>
                      <a:pt x="81968" y="2166176"/>
                    </a:cubicBezTo>
                    <a:cubicBezTo>
                      <a:pt x="100903" y="2077150"/>
                      <a:pt x="166026" y="2005061"/>
                      <a:pt x="252675" y="1977206"/>
                    </a:cubicBezTo>
                    <a:cubicBezTo>
                      <a:pt x="574543" y="1872143"/>
                      <a:pt x="788483" y="1567299"/>
                      <a:pt x="777848" y="1228885"/>
                    </a:cubicBezTo>
                    <a:cubicBezTo>
                      <a:pt x="767213" y="890471"/>
                      <a:pt x="534554" y="599662"/>
                      <a:pt x="206724" y="515017"/>
                    </a:cubicBezTo>
                    <a:cubicBezTo>
                      <a:pt x="118496" y="492657"/>
                      <a:pt x="48976" y="424799"/>
                      <a:pt x="24488" y="337138"/>
                    </a:cubicBezTo>
                    <a:cubicBezTo>
                      <a:pt x="0" y="249478"/>
                      <a:pt x="24286" y="155414"/>
                      <a:pt x="88152" y="90567"/>
                    </a:cubicBezTo>
                    <a:cubicBezTo>
                      <a:pt x="152018" y="25719"/>
                      <a:pt x="245700" y="0"/>
                      <a:pt x="333724" y="23148"/>
                    </a:cubicBezTo>
                    <a:close/>
                  </a:path>
                </a:pathLst>
              </a:custGeom>
              <a:solidFill>
                <a:srgbClr val="E14DA8"/>
              </a:solidFill>
            </p:spPr>
            <p:txBody>
              <a:bodyPr/>
              <a:lstStyle/>
              <a:p>
                <a:endParaRPr lang="en-US"/>
              </a:p>
            </p:txBody>
          </p:sp>
        </p:grpSp>
      </p:grpSp>
      <p:sp>
        <p:nvSpPr>
          <p:cNvPr id="34" name="Freeform 34"/>
          <p:cNvSpPr/>
          <p:nvPr/>
        </p:nvSpPr>
        <p:spPr>
          <a:xfrm>
            <a:off x="10845836" y="6018298"/>
            <a:ext cx="2932677" cy="1063095"/>
          </a:xfrm>
          <a:custGeom>
            <a:avLst/>
            <a:gdLst/>
            <a:ahLst/>
            <a:cxnLst/>
            <a:rect l="l" t="t" r="r" b="b"/>
            <a:pathLst>
              <a:path w="2932677" h="1063095">
                <a:moveTo>
                  <a:pt x="0" y="0"/>
                </a:moveTo>
                <a:lnTo>
                  <a:pt x="2932677" y="0"/>
                </a:lnTo>
                <a:lnTo>
                  <a:pt x="2932677" y="1063096"/>
                </a:lnTo>
                <a:lnTo>
                  <a:pt x="0" y="1063096"/>
                </a:lnTo>
                <a:lnTo>
                  <a:pt x="0" y="0"/>
                </a:lnTo>
                <a:close/>
              </a:path>
            </a:pathLst>
          </a:custGeom>
          <a: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a:blipFill>
        </p:spPr>
        <p:txBody>
          <a:bodyPr/>
          <a:lstStyle/>
          <a:p>
            <a:endParaRPr lang="en-US"/>
          </a:p>
        </p:txBody>
      </p:sp>
      <p:sp>
        <p:nvSpPr>
          <p:cNvPr id="35" name="Freeform 35"/>
          <p:cNvSpPr/>
          <p:nvPr/>
        </p:nvSpPr>
        <p:spPr>
          <a:xfrm flipH="1">
            <a:off x="22516" y="278230"/>
            <a:ext cx="1397240" cy="1267996"/>
          </a:xfrm>
          <a:custGeom>
            <a:avLst/>
            <a:gdLst/>
            <a:ahLst/>
            <a:cxnLst/>
            <a:rect l="l" t="t" r="r" b="b"/>
            <a:pathLst>
              <a:path w="1397240" h="1267996">
                <a:moveTo>
                  <a:pt x="1397240" y="0"/>
                </a:moveTo>
                <a:lnTo>
                  <a:pt x="0" y="0"/>
                </a:lnTo>
                <a:lnTo>
                  <a:pt x="0" y="1267996"/>
                </a:lnTo>
                <a:lnTo>
                  <a:pt x="1397240" y="1267996"/>
                </a:lnTo>
                <a:lnTo>
                  <a:pt x="1397240" y="0"/>
                </a:lnTo>
                <a:close/>
              </a:path>
            </a:pathLst>
          </a:custGeom>
          <a: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a:blipFill>
        </p:spPr>
        <p:txBody>
          <a:bodyPr/>
          <a:lstStyle/>
          <a:p>
            <a:endParaRPr lang="en-US"/>
          </a:p>
        </p:txBody>
      </p:sp>
      <p:sp>
        <p:nvSpPr>
          <p:cNvPr id="36" name="Freeform 36"/>
          <p:cNvSpPr/>
          <p:nvPr/>
        </p:nvSpPr>
        <p:spPr>
          <a:xfrm>
            <a:off x="16176867" y="1106606"/>
            <a:ext cx="2267107" cy="2057400"/>
          </a:xfrm>
          <a:custGeom>
            <a:avLst/>
            <a:gdLst/>
            <a:ahLst/>
            <a:cxnLst/>
            <a:rect l="l" t="t" r="r" b="b"/>
            <a:pathLst>
              <a:path w="2267107" h="2057400">
                <a:moveTo>
                  <a:pt x="0" y="0"/>
                </a:moveTo>
                <a:lnTo>
                  <a:pt x="2267107" y="0"/>
                </a:lnTo>
                <a:lnTo>
                  <a:pt x="2267107" y="2057400"/>
                </a:lnTo>
                <a:lnTo>
                  <a:pt x="0" y="2057400"/>
                </a:lnTo>
                <a:lnTo>
                  <a:pt x="0" y="0"/>
                </a:lnTo>
                <a:close/>
              </a:path>
            </a:pathLst>
          </a:custGeom>
          <a:blipFill>
            <a:blip r:embed="rId8" cstate="email">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a:blipFill>
        </p:spPr>
        <p:txBody>
          <a:bodyPr/>
          <a:lstStyle/>
          <a:p>
            <a:endParaRPr lang="en-US"/>
          </a:p>
        </p:txBody>
      </p:sp>
      <p:sp>
        <p:nvSpPr>
          <p:cNvPr id="37" name="Freeform 37"/>
          <p:cNvSpPr/>
          <p:nvPr/>
        </p:nvSpPr>
        <p:spPr>
          <a:xfrm>
            <a:off x="487908" y="5978027"/>
            <a:ext cx="3025791" cy="4034388"/>
          </a:xfrm>
          <a:custGeom>
            <a:avLst/>
            <a:gdLst/>
            <a:ahLst/>
            <a:cxnLst/>
            <a:rect l="l" t="t" r="r" b="b"/>
            <a:pathLst>
              <a:path w="3025791" h="4034388">
                <a:moveTo>
                  <a:pt x="0" y="0"/>
                </a:moveTo>
                <a:lnTo>
                  <a:pt x="3025791" y="0"/>
                </a:lnTo>
                <a:lnTo>
                  <a:pt x="3025791" y="4034388"/>
                </a:lnTo>
                <a:lnTo>
                  <a:pt x="0" y="4034388"/>
                </a:lnTo>
                <a:lnTo>
                  <a:pt x="0" y="0"/>
                </a:lnTo>
                <a:close/>
              </a:path>
            </a:pathLst>
          </a:custGeom>
          <a:blipFill>
            <a:blip r:embed="rId10" cstate="email">
              <a:extLst>
                <a:ext uri="{28A0092B-C50C-407E-A947-70E740481C1C}">
                  <a14:useLocalDpi xmlns:a14="http://schemas.microsoft.com/office/drawing/2010/main"/>
                </a:ext>
              </a:extLst>
            </a:blip>
            <a:stretch>
              <a:fillRect/>
            </a:stretch>
          </a:blipFill>
        </p:spPr>
        <p:txBody>
          <a:bodyPr/>
          <a:lstStyle/>
          <a:p>
            <a:endParaRPr lang="en-US"/>
          </a:p>
        </p:txBody>
      </p:sp>
      <p:sp>
        <p:nvSpPr>
          <p:cNvPr id="38" name="Freeform 38"/>
          <p:cNvSpPr/>
          <p:nvPr/>
        </p:nvSpPr>
        <p:spPr>
          <a:xfrm>
            <a:off x="7312618" y="2335630"/>
            <a:ext cx="3213542" cy="6959327"/>
          </a:xfrm>
          <a:custGeom>
            <a:avLst/>
            <a:gdLst/>
            <a:ahLst/>
            <a:cxnLst/>
            <a:rect l="l" t="t" r="r" b="b"/>
            <a:pathLst>
              <a:path w="3213542" h="6959327">
                <a:moveTo>
                  <a:pt x="0" y="0"/>
                </a:moveTo>
                <a:lnTo>
                  <a:pt x="3213542" y="0"/>
                </a:lnTo>
                <a:lnTo>
                  <a:pt x="3213542" y="6959327"/>
                </a:lnTo>
                <a:lnTo>
                  <a:pt x="0" y="6959327"/>
                </a:lnTo>
                <a:lnTo>
                  <a:pt x="0" y="0"/>
                </a:lnTo>
                <a:close/>
              </a:path>
            </a:pathLst>
          </a:custGeom>
          <a:blipFill>
            <a:blip r:embed="rId11"/>
            <a:stretch>
              <a:fillRect/>
            </a:stretch>
          </a:blipFill>
        </p:spPr>
        <p:txBody>
          <a:bodyPr/>
          <a:lstStyle/>
          <a:p>
            <a:endParaRPr lang="en-US"/>
          </a:p>
        </p:txBody>
      </p:sp>
      <p:sp>
        <p:nvSpPr>
          <p:cNvPr id="39" name="Freeform 39"/>
          <p:cNvSpPr/>
          <p:nvPr/>
        </p:nvSpPr>
        <p:spPr>
          <a:xfrm>
            <a:off x="10830960" y="1835492"/>
            <a:ext cx="2818409" cy="4126102"/>
          </a:xfrm>
          <a:custGeom>
            <a:avLst/>
            <a:gdLst/>
            <a:ahLst/>
            <a:cxnLst/>
            <a:rect l="l" t="t" r="r" b="b"/>
            <a:pathLst>
              <a:path w="2818409" h="4126102">
                <a:moveTo>
                  <a:pt x="0" y="0"/>
                </a:moveTo>
                <a:lnTo>
                  <a:pt x="2818409" y="0"/>
                </a:lnTo>
                <a:lnTo>
                  <a:pt x="2818409" y="4126103"/>
                </a:lnTo>
                <a:lnTo>
                  <a:pt x="0" y="4126103"/>
                </a:lnTo>
                <a:lnTo>
                  <a:pt x="0" y="0"/>
                </a:lnTo>
                <a:close/>
              </a:path>
            </a:pathLst>
          </a:custGeom>
          <a:blipFill>
            <a:blip r:embed="rId12" cstate="email">
              <a:extLst>
                <a:ext uri="{28A0092B-C50C-407E-A947-70E740481C1C}">
                  <a14:useLocalDpi xmlns:a14="http://schemas.microsoft.com/office/drawing/2010/main"/>
                </a:ext>
              </a:extLst>
            </a:blip>
            <a:stretch>
              <a:fillRect/>
            </a:stretch>
          </a:blipFill>
        </p:spPr>
        <p:txBody>
          <a:bodyPr/>
          <a:lstStyle/>
          <a:p>
            <a:endParaRPr lang="en-US"/>
          </a:p>
        </p:txBody>
      </p:sp>
      <p:sp>
        <p:nvSpPr>
          <p:cNvPr id="40" name="Freeform 40"/>
          <p:cNvSpPr/>
          <p:nvPr/>
        </p:nvSpPr>
        <p:spPr>
          <a:xfrm>
            <a:off x="14083313" y="5641555"/>
            <a:ext cx="2750089" cy="4388315"/>
          </a:xfrm>
          <a:custGeom>
            <a:avLst/>
            <a:gdLst/>
            <a:ahLst/>
            <a:cxnLst/>
            <a:rect l="l" t="t" r="r" b="b"/>
            <a:pathLst>
              <a:path w="2750089" h="4388315">
                <a:moveTo>
                  <a:pt x="0" y="0"/>
                </a:moveTo>
                <a:lnTo>
                  <a:pt x="2750089" y="0"/>
                </a:lnTo>
                <a:lnTo>
                  <a:pt x="2750089" y="4388315"/>
                </a:lnTo>
                <a:lnTo>
                  <a:pt x="0" y="4388315"/>
                </a:lnTo>
                <a:lnTo>
                  <a:pt x="0" y="0"/>
                </a:lnTo>
                <a:close/>
              </a:path>
            </a:pathLst>
          </a:custGeom>
          <a:blipFill>
            <a:blip r:embed="rId13" cstate="email">
              <a:extLst>
                <a:ext uri="{28A0092B-C50C-407E-A947-70E740481C1C}">
                  <a14:useLocalDpi xmlns:a14="http://schemas.microsoft.com/office/drawing/2010/main"/>
                </a:ext>
              </a:extLst>
            </a:blip>
            <a:stretch>
              <a:fillRect/>
            </a:stretch>
          </a:blipFill>
        </p:spPr>
        <p:txBody>
          <a:bodyPr/>
          <a:lstStyle/>
          <a:p>
            <a:endParaRPr lang="en-US"/>
          </a:p>
        </p:txBody>
      </p:sp>
      <p:sp>
        <p:nvSpPr>
          <p:cNvPr id="41" name="Freeform 41"/>
          <p:cNvSpPr/>
          <p:nvPr/>
        </p:nvSpPr>
        <p:spPr>
          <a:xfrm>
            <a:off x="4240494" y="1719849"/>
            <a:ext cx="2595875" cy="4526282"/>
          </a:xfrm>
          <a:custGeom>
            <a:avLst/>
            <a:gdLst/>
            <a:ahLst/>
            <a:cxnLst/>
            <a:rect l="l" t="t" r="r" b="b"/>
            <a:pathLst>
              <a:path w="2595875" h="4526282">
                <a:moveTo>
                  <a:pt x="0" y="0"/>
                </a:moveTo>
                <a:lnTo>
                  <a:pt x="2595874" y="0"/>
                </a:lnTo>
                <a:lnTo>
                  <a:pt x="2595874" y="4526282"/>
                </a:lnTo>
                <a:lnTo>
                  <a:pt x="0" y="4526282"/>
                </a:lnTo>
                <a:lnTo>
                  <a:pt x="0" y="0"/>
                </a:lnTo>
                <a:close/>
              </a:path>
            </a:pathLst>
          </a:custGeom>
          <a:blipFill>
            <a:blip r:embed="rId14" cstate="email">
              <a:extLst>
                <a:ext uri="{28A0092B-C50C-407E-A947-70E740481C1C}">
                  <a14:useLocalDpi xmlns:a14="http://schemas.microsoft.com/office/drawing/2010/main"/>
                </a:ext>
              </a:extLst>
            </a:blip>
            <a:stretch>
              <a:fillRect/>
            </a:stretch>
          </a:blipFill>
        </p:spPr>
        <p:txBody>
          <a:bodyPr/>
          <a:lstStyle/>
          <a:p>
            <a:endParaRPr lang="en-US"/>
          </a:p>
        </p:txBody>
      </p:sp>
      <p:sp>
        <p:nvSpPr>
          <p:cNvPr id="42" name="TextBox 42"/>
          <p:cNvSpPr txBox="1"/>
          <p:nvPr/>
        </p:nvSpPr>
        <p:spPr>
          <a:xfrm>
            <a:off x="722254" y="5090957"/>
            <a:ext cx="2463985" cy="687704"/>
          </a:xfrm>
          <a:prstGeom prst="rect">
            <a:avLst/>
          </a:prstGeom>
        </p:spPr>
        <p:txBody>
          <a:bodyPr lIns="0" tIns="0" rIns="0" bIns="0" rtlCol="0" anchor="t">
            <a:spAutoFit/>
          </a:bodyPr>
          <a:lstStyle/>
          <a:p>
            <a:pPr algn="ctr">
              <a:lnSpc>
                <a:spcPts val="2699"/>
              </a:lnSpc>
            </a:pPr>
            <a:r>
              <a:rPr lang="en-US" sz="2699">
                <a:solidFill>
                  <a:srgbClr val="0A1F30"/>
                </a:solidFill>
                <a:latin typeface="Noto Serif Bold"/>
              </a:rPr>
              <a:t>Egészséges életmód</a:t>
            </a:r>
          </a:p>
        </p:txBody>
      </p:sp>
      <p:sp>
        <p:nvSpPr>
          <p:cNvPr id="43" name="TextBox 43"/>
          <p:cNvSpPr txBox="1"/>
          <p:nvPr/>
        </p:nvSpPr>
        <p:spPr>
          <a:xfrm>
            <a:off x="11080182" y="6354074"/>
            <a:ext cx="2463985" cy="354329"/>
          </a:xfrm>
          <a:prstGeom prst="rect">
            <a:avLst/>
          </a:prstGeom>
        </p:spPr>
        <p:txBody>
          <a:bodyPr lIns="0" tIns="0" rIns="0" bIns="0" rtlCol="0" anchor="t">
            <a:spAutoFit/>
          </a:bodyPr>
          <a:lstStyle/>
          <a:p>
            <a:pPr algn="ctr">
              <a:lnSpc>
                <a:spcPts val="2699"/>
              </a:lnSpc>
            </a:pPr>
            <a:r>
              <a:rPr lang="en-US" sz="2699">
                <a:solidFill>
                  <a:srgbClr val="0A1F30"/>
                </a:solidFill>
                <a:latin typeface="Noto Serif Bold"/>
              </a:rPr>
              <a:t>Kampányok</a:t>
            </a:r>
          </a:p>
        </p:txBody>
      </p:sp>
      <p:sp>
        <p:nvSpPr>
          <p:cNvPr id="44" name="TextBox 44"/>
          <p:cNvSpPr txBox="1"/>
          <p:nvPr/>
        </p:nvSpPr>
        <p:spPr>
          <a:xfrm>
            <a:off x="4362374" y="6583626"/>
            <a:ext cx="2463985" cy="687704"/>
          </a:xfrm>
          <a:prstGeom prst="rect">
            <a:avLst/>
          </a:prstGeom>
        </p:spPr>
        <p:txBody>
          <a:bodyPr lIns="0" tIns="0" rIns="0" bIns="0" rtlCol="0" anchor="t">
            <a:spAutoFit/>
          </a:bodyPr>
          <a:lstStyle/>
          <a:p>
            <a:pPr algn="ctr">
              <a:lnSpc>
                <a:spcPts val="2699"/>
              </a:lnSpc>
            </a:pPr>
            <a:r>
              <a:rPr lang="en-US" sz="2699">
                <a:solidFill>
                  <a:srgbClr val="0A1F30"/>
                </a:solidFill>
                <a:latin typeface="Noto Serif Bold"/>
              </a:rPr>
              <a:t>Figyelem-felkeltés</a:t>
            </a:r>
          </a:p>
        </p:txBody>
      </p:sp>
      <p:sp>
        <p:nvSpPr>
          <p:cNvPr id="45" name="TextBox 45"/>
          <p:cNvSpPr txBox="1"/>
          <p:nvPr/>
        </p:nvSpPr>
        <p:spPr>
          <a:xfrm>
            <a:off x="14250313" y="4835708"/>
            <a:ext cx="2290506" cy="354329"/>
          </a:xfrm>
          <a:prstGeom prst="rect">
            <a:avLst/>
          </a:prstGeom>
        </p:spPr>
        <p:txBody>
          <a:bodyPr lIns="0" tIns="0" rIns="0" bIns="0" rtlCol="0" anchor="t">
            <a:spAutoFit/>
          </a:bodyPr>
          <a:lstStyle/>
          <a:p>
            <a:pPr algn="ctr">
              <a:lnSpc>
                <a:spcPts val="2699"/>
              </a:lnSpc>
            </a:pPr>
            <a:r>
              <a:rPr lang="en-US" sz="2699">
                <a:solidFill>
                  <a:srgbClr val="0A1F30"/>
                </a:solidFill>
                <a:latin typeface="Noto Serif Bold"/>
              </a:rPr>
              <a:t>Kollaboráció</a:t>
            </a:r>
          </a:p>
        </p:txBody>
      </p:sp>
      <p:sp>
        <p:nvSpPr>
          <p:cNvPr id="46" name="TextBox 46"/>
          <p:cNvSpPr txBox="1"/>
          <p:nvPr/>
        </p:nvSpPr>
        <p:spPr>
          <a:xfrm>
            <a:off x="429838" y="167941"/>
            <a:ext cx="17561674" cy="1235972"/>
          </a:xfrm>
          <a:prstGeom prst="rect">
            <a:avLst/>
          </a:prstGeom>
        </p:spPr>
        <p:txBody>
          <a:bodyPr lIns="0" tIns="0" rIns="0" bIns="0" rtlCol="0" anchor="t">
            <a:spAutoFit/>
          </a:bodyPr>
          <a:lstStyle/>
          <a:p>
            <a:pPr algn="ctr">
              <a:lnSpc>
                <a:spcPts val="9483"/>
              </a:lnSpc>
            </a:pPr>
            <a:r>
              <a:rPr lang="en-US" sz="8700">
                <a:solidFill>
                  <a:srgbClr val="0A1F30"/>
                </a:solidFill>
                <a:latin typeface="Vintage Moon"/>
              </a:rPr>
              <a:t>Betegszervezeti és influenszer kollaborációk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8EF"/>
        </a:solidFill>
        <a:effectLst/>
      </p:bgPr>
    </p:bg>
    <p:spTree>
      <p:nvGrpSpPr>
        <p:cNvPr id="1" name=""/>
        <p:cNvGrpSpPr/>
        <p:nvPr/>
      </p:nvGrpSpPr>
      <p:grpSpPr>
        <a:xfrm>
          <a:off x="0" y="0"/>
          <a:ext cx="0" cy="0"/>
          <a:chOff x="0" y="0"/>
          <a:chExt cx="0" cy="0"/>
        </a:xfrm>
      </p:grpSpPr>
      <p:sp>
        <p:nvSpPr>
          <p:cNvPr id="2" name="AutoShape 2"/>
          <p:cNvSpPr/>
          <p:nvPr/>
        </p:nvSpPr>
        <p:spPr>
          <a:xfrm>
            <a:off x="2759967" y="1512888"/>
            <a:ext cx="12901417" cy="0"/>
          </a:xfrm>
          <a:prstGeom prst="line">
            <a:avLst/>
          </a:prstGeom>
          <a:ln w="66675" cap="rnd">
            <a:solidFill>
              <a:srgbClr val="EF44AD"/>
            </a:solidFill>
            <a:prstDash val="solid"/>
            <a:headEnd type="oval" w="lg" len="lg"/>
            <a:tailEnd type="oval" w="lg" len="lg"/>
          </a:ln>
        </p:spPr>
        <p:txBody>
          <a:bodyPr/>
          <a:lstStyle/>
          <a:p>
            <a:endParaRPr lang="en-US"/>
          </a:p>
        </p:txBody>
      </p:sp>
      <p:sp>
        <p:nvSpPr>
          <p:cNvPr id="3" name="Freeform 3"/>
          <p:cNvSpPr/>
          <p:nvPr/>
        </p:nvSpPr>
        <p:spPr>
          <a:xfrm flipH="1">
            <a:off x="175023" y="278230"/>
            <a:ext cx="1397240" cy="1267996"/>
          </a:xfrm>
          <a:custGeom>
            <a:avLst/>
            <a:gdLst/>
            <a:ahLst/>
            <a:cxnLst/>
            <a:rect l="l" t="t" r="r" b="b"/>
            <a:pathLst>
              <a:path w="1397240" h="1267996">
                <a:moveTo>
                  <a:pt x="1397241" y="0"/>
                </a:moveTo>
                <a:lnTo>
                  <a:pt x="0" y="0"/>
                </a:lnTo>
                <a:lnTo>
                  <a:pt x="0" y="1267996"/>
                </a:lnTo>
                <a:lnTo>
                  <a:pt x="1397241" y="1267996"/>
                </a:lnTo>
                <a:lnTo>
                  <a:pt x="1397241" y="0"/>
                </a:lnTo>
                <a:close/>
              </a:path>
            </a:pathLst>
          </a:custGeom>
          <a: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a:off x="2996367" y="1622426"/>
            <a:ext cx="12428616" cy="8439431"/>
          </a:xfrm>
          <a:custGeom>
            <a:avLst/>
            <a:gdLst/>
            <a:ahLst/>
            <a:cxnLst/>
            <a:rect l="l" t="t" r="r" b="b"/>
            <a:pathLst>
              <a:path w="12428616" h="8439431">
                <a:moveTo>
                  <a:pt x="0" y="0"/>
                </a:moveTo>
                <a:lnTo>
                  <a:pt x="12428616" y="0"/>
                </a:lnTo>
                <a:lnTo>
                  <a:pt x="12428616" y="8439431"/>
                </a:lnTo>
                <a:lnTo>
                  <a:pt x="0" y="8439431"/>
                </a:lnTo>
                <a:lnTo>
                  <a:pt x="0" y="0"/>
                </a:lnTo>
                <a:close/>
              </a:path>
            </a:pathLst>
          </a:custGeom>
          <a:blipFill>
            <a:blip r:embed="rId4"/>
            <a:stretch>
              <a:fillRect/>
            </a:stretch>
          </a:blipFill>
        </p:spPr>
        <p:txBody>
          <a:bodyPr/>
          <a:lstStyle/>
          <a:p>
            <a:endParaRPr lang="en-US"/>
          </a:p>
        </p:txBody>
      </p:sp>
      <p:sp>
        <p:nvSpPr>
          <p:cNvPr id="5" name="TextBox 5"/>
          <p:cNvSpPr txBox="1"/>
          <p:nvPr/>
        </p:nvSpPr>
        <p:spPr>
          <a:xfrm>
            <a:off x="429838" y="167941"/>
            <a:ext cx="17561674" cy="1235972"/>
          </a:xfrm>
          <a:prstGeom prst="rect">
            <a:avLst/>
          </a:prstGeom>
        </p:spPr>
        <p:txBody>
          <a:bodyPr lIns="0" tIns="0" rIns="0" bIns="0" rtlCol="0" anchor="t">
            <a:spAutoFit/>
          </a:bodyPr>
          <a:lstStyle/>
          <a:p>
            <a:pPr algn="ctr">
              <a:lnSpc>
                <a:spcPts val="9483"/>
              </a:lnSpc>
            </a:pPr>
            <a:r>
              <a:rPr lang="en-US" sz="8700">
                <a:solidFill>
                  <a:srgbClr val="0A1F30"/>
                </a:solidFill>
                <a:latin typeface="Vintage Moon"/>
              </a:rPr>
              <a:t>Betegszervezeti és influenszer kollaborációk</a:t>
            </a:r>
          </a:p>
        </p:txBody>
      </p:sp>
      <p:sp>
        <p:nvSpPr>
          <p:cNvPr id="6" name="Freeform 6"/>
          <p:cNvSpPr/>
          <p:nvPr/>
        </p:nvSpPr>
        <p:spPr>
          <a:xfrm rot="5400000">
            <a:off x="-1724153" y="4550490"/>
            <a:ext cx="5081032" cy="984450"/>
          </a:xfrm>
          <a:custGeom>
            <a:avLst/>
            <a:gdLst/>
            <a:ahLst/>
            <a:cxnLst/>
            <a:rect l="l" t="t" r="r" b="b"/>
            <a:pathLst>
              <a:path w="5081032" h="984450">
                <a:moveTo>
                  <a:pt x="0" y="0"/>
                </a:moveTo>
                <a:lnTo>
                  <a:pt x="5081033" y="0"/>
                </a:lnTo>
                <a:lnTo>
                  <a:pt x="5081033" y="984450"/>
                </a:lnTo>
                <a:lnTo>
                  <a:pt x="0" y="98445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7" name="Freeform 7"/>
          <p:cNvSpPr/>
          <p:nvPr/>
        </p:nvSpPr>
        <p:spPr>
          <a:xfrm rot="5400000">
            <a:off x="-388038" y="6162295"/>
            <a:ext cx="5081032" cy="984450"/>
          </a:xfrm>
          <a:custGeom>
            <a:avLst/>
            <a:gdLst/>
            <a:ahLst/>
            <a:cxnLst/>
            <a:rect l="l" t="t" r="r" b="b"/>
            <a:pathLst>
              <a:path w="5081032" h="984450">
                <a:moveTo>
                  <a:pt x="0" y="0"/>
                </a:moveTo>
                <a:lnTo>
                  <a:pt x="5081032" y="0"/>
                </a:lnTo>
                <a:lnTo>
                  <a:pt x="5081032" y="984450"/>
                </a:lnTo>
                <a:lnTo>
                  <a:pt x="0" y="98445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8" name="Freeform 8"/>
          <p:cNvSpPr/>
          <p:nvPr/>
        </p:nvSpPr>
        <p:spPr>
          <a:xfrm rot="5400000">
            <a:off x="13613092" y="4383921"/>
            <a:ext cx="5081032" cy="984450"/>
          </a:xfrm>
          <a:custGeom>
            <a:avLst/>
            <a:gdLst/>
            <a:ahLst/>
            <a:cxnLst/>
            <a:rect l="l" t="t" r="r" b="b"/>
            <a:pathLst>
              <a:path w="5081032" h="984450">
                <a:moveTo>
                  <a:pt x="0" y="0"/>
                </a:moveTo>
                <a:lnTo>
                  <a:pt x="5081033" y="0"/>
                </a:lnTo>
                <a:lnTo>
                  <a:pt x="5081033" y="984450"/>
                </a:lnTo>
                <a:lnTo>
                  <a:pt x="0" y="98445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9" name="Freeform 9"/>
          <p:cNvSpPr/>
          <p:nvPr/>
        </p:nvSpPr>
        <p:spPr>
          <a:xfrm rot="5400000">
            <a:off x="14893692" y="5860670"/>
            <a:ext cx="5081032" cy="984450"/>
          </a:xfrm>
          <a:custGeom>
            <a:avLst/>
            <a:gdLst/>
            <a:ahLst/>
            <a:cxnLst/>
            <a:rect l="l" t="t" r="r" b="b"/>
            <a:pathLst>
              <a:path w="5081032" h="984450">
                <a:moveTo>
                  <a:pt x="0" y="0"/>
                </a:moveTo>
                <a:lnTo>
                  <a:pt x="5081032" y="0"/>
                </a:lnTo>
                <a:lnTo>
                  <a:pt x="5081032" y="984450"/>
                </a:lnTo>
                <a:lnTo>
                  <a:pt x="0" y="98445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0" name="Freeform 10"/>
          <p:cNvSpPr/>
          <p:nvPr/>
        </p:nvSpPr>
        <p:spPr>
          <a:xfrm flipH="1">
            <a:off x="324139" y="8678606"/>
            <a:ext cx="1057783" cy="959938"/>
          </a:xfrm>
          <a:custGeom>
            <a:avLst/>
            <a:gdLst/>
            <a:ahLst/>
            <a:cxnLst/>
            <a:rect l="l" t="t" r="r" b="b"/>
            <a:pathLst>
              <a:path w="1057783" h="959938">
                <a:moveTo>
                  <a:pt x="1057783" y="0"/>
                </a:moveTo>
                <a:lnTo>
                  <a:pt x="0" y="0"/>
                </a:lnTo>
                <a:lnTo>
                  <a:pt x="0" y="959938"/>
                </a:lnTo>
                <a:lnTo>
                  <a:pt x="1057783" y="959938"/>
                </a:lnTo>
                <a:lnTo>
                  <a:pt x="1057783" y="0"/>
                </a:lnTo>
                <a:close/>
              </a:path>
            </a:pathLst>
          </a:custGeom>
          <a: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a:blipFill>
        </p:spPr>
        <p:txBody>
          <a:bodyPr/>
          <a:lstStyle/>
          <a:p>
            <a:endParaRPr lang="en-US"/>
          </a:p>
        </p:txBody>
      </p:sp>
      <p:sp>
        <p:nvSpPr>
          <p:cNvPr id="11" name="Freeform 11"/>
          <p:cNvSpPr/>
          <p:nvPr/>
        </p:nvSpPr>
        <p:spPr>
          <a:xfrm flipH="1">
            <a:off x="16120900" y="1403913"/>
            <a:ext cx="1642167" cy="1490266"/>
          </a:xfrm>
          <a:custGeom>
            <a:avLst/>
            <a:gdLst/>
            <a:ahLst/>
            <a:cxnLst/>
            <a:rect l="l" t="t" r="r" b="b"/>
            <a:pathLst>
              <a:path w="1642167" h="1490266">
                <a:moveTo>
                  <a:pt x="1642166" y="0"/>
                </a:moveTo>
                <a:lnTo>
                  <a:pt x="0" y="0"/>
                </a:lnTo>
                <a:lnTo>
                  <a:pt x="0" y="1490267"/>
                </a:lnTo>
                <a:lnTo>
                  <a:pt x="1642166" y="1490267"/>
                </a:lnTo>
                <a:lnTo>
                  <a:pt x="1642166" y="0"/>
                </a:lnTo>
                <a:close/>
              </a:path>
            </a:pathLst>
          </a:custGeom>
          <a: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a:blipFill>
        </p:spPr>
        <p:txBody>
          <a:bodyPr/>
          <a:lstStyle/>
          <a:p>
            <a:endParaRPr lang="en-US"/>
          </a:p>
        </p:txBody>
      </p:sp>
      <p:sp>
        <p:nvSpPr>
          <p:cNvPr id="12" name="Freeform 12"/>
          <p:cNvSpPr/>
          <p:nvPr/>
        </p:nvSpPr>
        <p:spPr>
          <a:xfrm flipH="1">
            <a:off x="15701208" y="8893411"/>
            <a:ext cx="1419759" cy="1288432"/>
          </a:xfrm>
          <a:custGeom>
            <a:avLst/>
            <a:gdLst/>
            <a:ahLst/>
            <a:cxnLst/>
            <a:rect l="l" t="t" r="r" b="b"/>
            <a:pathLst>
              <a:path w="1419759" h="1288432">
                <a:moveTo>
                  <a:pt x="1419759" y="0"/>
                </a:moveTo>
                <a:lnTo>
                  <a:pt x="0" y="0"/>
                </a:lnTo>
                <a:lnTo>
                  <a:pt x="0" y="1288432"/>
                </a:lnTo>
                <a:lnTo>
                  <a:pt x="1419759" y="1288432"/>
                </a:lnTo>
                <a:lnTo>
                  <a:pt x="1419759" y="0"/>
                </a:lnTo>
                <a:close/>
              </a:path>
            </a:pathLst>
          </a:custGeom>
          <a: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a:blipFill>
        </p:spPr>
        <p:txBody>
          <a:bodyPr/>
          <a:lstStyle/>
          <a:p>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8EF"/>
        </a:solidFill>
        <a:effectLst/>
      </p:bgPr>
    </p:bg>
    <p:spTree>
      <p:nvGrpSpPr>
        <p:cNvPr id="1" name=""/>
        <p:cNvGrpSpPr/>
        <p:nvPr/>
      </p:nvGrpSpPr>
      <p:grpSpPr>
        <a:xfrm>
          <a:off x="0" y="0"/>
          <a:ext cx="0" cy="0"/>
          <a:chOff x="0" y="0"/>
          <a:chExt cx="0" cy="0"/>
        </a:xfrm>
      </p:grpSpPr>
      <p:sp>
        <p:nvSpPr>
          <p:cNvPr id="2" name="AutoShape 2"/>
          <p:cNvSpPr/>
          <p:nvPr/>
        </p:nvSpPr>
        <p:spPr>
          <a:xfrm>
            <a:off x="2759967" y="1512888"/>
            <a:ext cx="12901417" cy="0"/>
          </a:xfrm>
          <a:prstGeom prst="line">
            <a:avLst/>
          </a:prstGeom>
          <a:ln w="66675" cap="rnd">
            <a:solidFill>
              <a:srgbClr val="EF44AD"/>
            </a:solidFill>
            <a:prstDash val="solid"/>
            <a:headEnd type="oval" w="lg" len="lg"/>
            <a:tailEnd type="oval" w="lg" len="lg"/>
          </a:ln>
        </p:spPr>
        <p:txBody>
          <a:bodyPr/>
          <a:lstStyle/>
          <a:p>
            <a:endParaRPr lang="en-US"/>
          </a:p>
        </p:txBody>
      </p:sp>
      <p:sp>
        <p:nvSpPr>
          <p:cNvPr id="3" name="Freeform 3"/>
          <p:cNvSpPr/>
          <p:nvPr/>
        </p:nvSpPr>
        <p:spPr>
          <a:xfrm flipH="1">
            <a:off x="175023" y="278230"/>
            <a:ext cx="1360505" cy="1234658"/>
          </a:xfrm>
          <a:custGeom>
            <a:avLst/>
            <a:gdLst/>
            <a:ahLst/>
            <a:cxnLst/>
            <a:rect l="l" t="t" r="r" b="b"/>
            <a:pathLst>
              <a:path w="1360505" h="1234658">
                <a:moveTo>
                  <a:pt x="1360505" y="0"/>
                </a:moveTo>
                <a:lnTo>
                  <a:pt x="0" y="0"/>
                </a:lnTo>
                <a:lnTo>
                  <a:pt x="0" y="1234658"/>
                </a:lnTo>
                <a:lnTo>
                  <a:pt x="1360505" y="1234658"/>
                </a:lnTo>
                <a:lnTo>
                  <a:pt x="1360505" y="0"/>
                </a:lnTo>
                <a:close/>
              </a:path>
            </a:pathLst>
          </a:custGeom>
          <a: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a:blipFill>
        </p:spPr>
        <p:txBody>
          <a:bodyPr/>
          <a:lstStyle/>
          <a:p>
            <a:endParaRPr lang="en-US"/>
          </a:p>
        </p:txBody>
      </p:sp>
      <p:sp>
        <p:nvSpPr>
          <p:cNvPr id="4" name="TextBox 4"/>
          <p:cNvSpPr txBox="1"/>
          <p:nvPr/>
        </p:nvSpPr>
        <p:spPr>
          <a:xfrm>
            <a:off x="16709063" y="8826736"/>
            <a:ext cx="1108670" cy="669925"/>
          </a:xfrm>
          <a:prstGeom prst="rect">
            <a:avLst/>
          </a:prstGeom>
        </p:spPr>
        <p:txBody>
          <a:bodyPr lIns="0" tIns="0" rIns="0" bIns="0" rtlCol="0" anchor="t">
            <a:spAutoFit/>
          </a:bodyPr>
          <a:lstStyle/>
          <a:p>
            <a:pPr algn="ctr">
              <a:lnSpc>
                <a:spcPts val="5599"/>
              </a:lnSpc>
              <a:spcBef>
                <a:spcPct val="0"/>
              </a:spcBef>
            </a:pPr>
            <a:r>
              <a:rPr lang="en-US" sz="3999">
                <a:solidFill>
                  <a:srgbClr val="FFF8EF"/>
                </a:solidFill>
                <a:latin typeface="Candal"/>
              </a:rPr>
              <a:t>04</a:t>
            </a:r>
          </a:p>
        </p:txBody>
      </p:sp>
      <p:sp>
        <p:nvSpPr>
          <p:cNvPr id="5" name="Freeform 5"/>
          <p:cNvSpPr/>
          <p:nvPr/>
        </p:nvSpPr>
        <p:spPr>
          <a:xfrm rot="5400000">
            <a:off x="-1724153" y="4550490"/>
            <a:ext cx="5081032" cy="984450"/>
          </a:xfrm>
          <a:custGeom>
            <a:avLst/>
            <a:gdLst/>
            <a:ahLst/>
            <a:cxnLst/>
            <a:rect l="l" t="t" r="r" b="b"/>
            <a:pathLst>
              <a:path w="5081032" h="984450">
                <a:moveTo>
                  <a:pt x="0" y="0"/>
                </a:moveTo>
                <a:lnTo>
                  <a:pt x="5081033" y="0"/>
                </a:lnTo>
                <a:lnTo>
                  <a:pt x="5081033" y="984450"/>
                </a:lnTo>
                <a:lnTo>
                  <a:pt x="0" y="98445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6" name="Freeform 6"/>
          <p:cNvSpPr/>
          <p:nvPr/>
        </p:nvSpPr>
        <p:spPr>
          <a:xfrm rot="5400000">
            <a:off x="-388038" y="6162295"/>
            <a:ext cx="5081032" cy="984450"/>
          </a:xfrm>
          <a:custGeom>
            <a:avLst/>
            <a:gdLst/>
            <a:ahLst/>
            <a:cxnLst/>
            <a:rect l="l" t="t" r="r" b="b"/>
            <a:pathLst>
              <a:path w="5081032" h="984450">
                <a:moveTo>
                  <a:pt x="0" y="0"/>
                </a:moveTo>
                <a:lnTo>
                  <a:pt x="5081032" y="0"/>
                </a:lnTo>
                <a:lnTo>
                  <a:pt x="5081032" y="984450"/>
                </a:lnTo>
                <a:lnTo>
                  <a:pt x="0" y="98445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Freeform 7"/>
          <p:cNvSpPr/>
          <p:nvPr/>
        </p:nvSpPr>
        <p:spPr>
          <a:xfrm rot="5400000">
            <a:off x="13613092" y="4383921"/>
            <a:ext cx="5081032" cy="984450"/>
          </a:xfrm>
          <a:custGeom>
            <a:avLst/>
            <a:gdLst/>
            <a:ahLst/>
            <a:cxnLst/>
            <a:rect l="l" t="t" r="r" b="b"/>
            <a:pathLst>
              <a:path w="5081032" h="984450">
                <a:moveTo>
                  <a:pt x="0" y="0"/>
                </a:moveTo>
                <a:lnTo>
                  <a:pt x="5081033" y="0"/>
                </a:lnTo>
                <a:lnTo>
                  <a:pt x="5081033" y="984450"/>
                </a:lnTo>
                <a:lnTo>
                  <a:pt x="0" y="98445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8" name="Freeform 8"/>
          <p:cNvSpPr/>
          <p:nvPr/>
        </p:nvSpPr>
        <p:spPr>
          <a:xfrm rot="5400000">
            <a:off x="14893692" y="5860670"/>
            <a:ext cx="5081032" cy="984450"/>
          </a:xfrm>
          <a:custGeom>
            <a:avLst/>
            <a:gdLst/>
            <a:ahLst/>
            <a:cxnLst/>
            <a:rect l="l" t="t" r="r" b="b"/>
            <a:pathLst>
              <a:path w="5081032" h="984450">
                <a:moveTo>
                  <a:pt x="0" y="0"/>
                </a:moveTo>
                <a:lnTo>
                  <a:pt x="5081032" y="0"/>
                </a:lnTo>
                <a:lnTo>
                  <a:pt x="5081032" y="984450"/>
                </a:lnTo>
                <a:lnTo>
                  <a:pt x="0" y="98445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9" name="Freeform 9"/>
          <p:cNvSpPr/>
          <p:nvPr/>
        </p:nvSpPr>
        <p:spPr>
          <a:xfrm flipH="1">
            <a:off x="16120900" y="1403913"/>
            <a:ext cx="1642167" cy="1490266"/>
          </a:xfrm>
          <a:custGeom>
            <a:avLst/>
            <a:gdLst/>
            <a:ahLst/>
            <a:cxnLst/>
            <a:rect l="l" t="t" r="r" b="b"/>
            <a:pathLst>
              <a:path w="1642167" h="1490266">
                <a:moveTo>
                  <a:pt x="1642166" y="0"/>
                </a:moveTo>
                <a:lnTo>
                  <a:pt x="0" y="0"/>
                </a:lnTo>
                <a:lnTo>
                  <a:pt x="0" y="1490267"/>
                </a:lnTo>
                <a:lnTo>
                  <a:pt x="1642166" y="1490267"/>
                </a:lnTo>
                <a:lnTo>
                  <a:pt x="1642166" y="0"/>
                </a:lnTo>
                <a:close/>
              </a:path>
            </a:pathLst>
          </a:custGeom>
          <a: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a:blipFill>
        </p:spPr>
        <p:txBody>
          <a:bodyPr/>
          <a:lstStyle/>
          <a:p>
            <a:endParaRPr lang="en-US"/>
          </a:p>
        </p:txBody>
      </p:sp>
      <p:sp>
        <p:nvSpPr>
          <p:cNvPr id="10" name="Freeform 10"/>
          <p:cNvSpPr/>
          <p:nvPr/>
        </p:nvSpPr>
        <p:spPr>
          <a:xfrm flipH="1">
            <a:off x="324139" y="8678606"/>
            <a:ext cx="1057783" cy="959938"/>
          </a:xfrm>
          <a:custGeom>
            <a:avLst/>
            <a:gdLst/>
            <a:ahLst/>
            <a:cxnLst/>
            <a:rect l="l" t="t" r="r" b="b"/>
            <a:pathLst>
              <a:path w="1057783" h="959938">
                <a:moveTo>
                  <a:pt x="1057783" y="0"/>
                </a:moveTo>
                <a:lnTo>
                  <a:pt x="0" y="0"/>
                </a:lnTo>
                <a:lnTo>
                  <a:pt x="0" y="959938"/>
                </a:lnTo>
                <a:lnTo>
                  <a:pt x="1057783" y="959938"/>
                </a:lnTo>
                <a:lnTo>
                  <a:pt x="1057783" y="0"/>
                </a:lnTo>
                <a:close/>
              </a:path>
            </a:pathLst>
          </a:custGeom>
          <a: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a:blipFill>
        </p:spPr>
        <p:txBody>
          <a:bodyPr/>
          <a:lstStyle/>
          <a:p>
            <a:endParaRPr lang="en-US"/>
          </a:p>
        </p:txBody>
      </p:sp>
      <p:sp>
        <p:nvSpPr>
          <p:cNvPr id="11" name="Freeform 11"/>
          <p:cNvSpPr/>
          <p:nvPr/>
        </p:nvSpPr>
        <p:spPr>
          <a:xfrm>
            <a:off x="1660253" y="1768984"/>
            <a:ext cx="12392591" cy="7389591"/>
          </a:xfrm>
          <a:custGeom>
            <a:avLst/>
            <a:gdLst/>
            <a:ahLst/>
            <a:cxnLst/>
            <a:rect l="l" t="t" r="r" b="b"/>
            <a:pathLst>
              <a:path w="12392591" h="7389591">
                <a:moveTo>
                  <a:pt x="0" y="0"/>
                </a:moveTo>
                <a:lnTo>
                  <a:pt x="12392591" y="0"/>
                </a:lnTo>
                <a:lnTo>
                  <a:pt x="12392591" y="7389591"/>
                </a:lnTo>
                <a:lnTo>
                  <a:pt x="0" y="7389591"/>
                </a:lnTo>
                <a:lnTo>
                  <a:pt x="0" y="0"/>
                </a:lnTo>
                <a:close/>
              </a:path>
            </a:pathLst>
          </a:custGeom>
          <a:blipFill>
            <a:blip r:embed="rId6" cstate="email">
              <a:extLst>
                <a:ext uri="{28A0092B-C50C-407E-A947-70E740481C1C}">
                  <a14:useLocalDpi xmlns:a14="http://schemas.microsoft.com/office/drawing/2010/main"/>
                </a:ext>
              </a:extLst>
            </a:blip>
            <a:stretch>
              <a:fillRect/>
            </a:stretch>
          </a:blipFill>
        </p:spPr>
        <p:txBody>
          <a:bodyPr/>
          <a:lstStyle/>
          <a:p>
            <a:endParaRPr lang="en-US"/>
          </a:p>
        </p:txBody>
      </p:sp>
      <p:sp>
        <p:nvSpPr>
          <p:cNvPr id="12" name="Freeform 12"/>
          <p:cNvSpPr/>
          <p:nvPr/>
        </p:nvSpPr>
        <p:spPr>
          <a:xfrm>
            <a:off x="13722002" y="4856404"/>
            <a:ext cx="3712206" cy="4640257"/>
          </a:xfrm>
          <a:custGeom>
            <a:avLst/>
            <a:gdLst/>
            <a:ahLst/>
            <a:cxnLst/>
            <a:rect l="l" t="t" r="r" b="b"/>
            <a:pathLst>
              <a:path w="3712206" h="4640257">
                <a:moveTo>
                  <a:pt x="0" y="0"/>
                </a:moveTo>
                <a:lnTo>
                  <a:pt x="3712206" y="0"/>
                </a:lnTo>
                <a:lnTo>
                  <a:pt x="3712206" y="4640257"/>
                </a:lnTo>
                <a:lnTo>
                  <a:pt x="0" y="4640257"/>
                </a:lnTo>
                <a:lnTo>
                  <a:pt x="0" y="0"/>
                </a:lnTo>
                <a:close/>
              </a:path>
            </a:pathLst>
          </a:custGeom>
          <a:blipFill>
            <a:blip r:embed="rId7" cstate="email">
              <a:extLst>
                <a:ext uri="{28A0092B-C50C-407E-A947-70E740481C1C}">
                  <a14:useLocalDpi xmlns:a14="http://schemas.microsoft.com/office/drawing/2010/main"/>
                </a:ext>
              </a:extLst>
            </a:blip>
            <a:stretch>
              <a:fillRect/>
            </a:stretch>
          </a:blipFill>
        </p:spPr>
        <p:txBody>
          <a:bodyPr/>
          <a:lstStyle/>
          <a:p>
            <a:endParaRPr lang="en-US"/>
          </a:p>
        </p:txBody>
      </p:sp>
      <p:sp>
        <p:nvSpPr>
          <p:cNvPr id="13" name="TextBox 13"/>
          <p:cNvSpPr txBox="1"/>
          <p:nvPr/>
        </p:nvSpPr>
        <p:spPr>
          <a:xfrm>
            <a:off x="429838" y="167941"/>
            <a:ext cx="17561674" cy="1235972"/>
          </a:xfrm>
          <a:prstGeom prst="rect">
            <a:avLst/>
          </a:prstGeom>
        </p:spPr>
        <p:txBody>
          <a:bodyPr lIns="0" tIns="0" rIns="0" bIns="0" rtlCol="0" anchor="t">
            <a:spAutoFit/>
          </a:bodyPr>
          <a:lstStyle/>
          <a:p>
            <a:pPr algn="ctr">
              <a:lnSpc>
                <a:spcPts val="9483"/>
              </a:lnSpc>
            </a:pPr>
            <a:r>
              <a:rPr lang="en-US" sz="8700">
                <a:solidFill>
                  <a:srgbClr val="0A1F30"/>
                </a:solidFill>
                <a:latin typeface="Vintage Moon"/>
              </a:rPr>
              <a:t>Betegszervezeti és influenszer kollaborációk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8EF"/>
        </a:solidFill>
        <a:effectLst/>
      </p:bgPr>
    </p:bg>
    <p:spTree>
      <p:nvGrpSpPr>
        <p:cNvPr id="1" name=""/>
        <p:cNvGrpSpPr/>
        <p:nvPr/>
      </p:nvGrpSpPr>
      <p:grpSpPr>
        <a:xfrm>
          <a:off x="0" y="0"/>
          <a:ext cx="0" cy="0"/>
          <a:chOff x="0" y="0"/>
          <a:chExt cx="0" cy="0"/>
        </a:xfrm>
      </p:grpSpPr>
      <p:sp>
        <p:nvSpPr>
          <p:cNvPr id="2" name="AutoShape 2"/>
          <p:cNvSpPr/>
          <p:nvPr/>
        </p:nvSpPr>
        <p:spPr>
          <a:xfrm>
            <a:off x="2759967" y="1512888"/>
            <a:ext cx="12901417" cy="0"/>
          </a:xfrm>
          <a:prstGeom prst="line">
            <a:avLst/>
          </a:prstGeom>
          <a:ln w="66675" cap="rnd">
            <a:solidFill>
              <a:srgbClr val="EF44AD"/>
            </a:solidFill>
            <a:prstDash val="solid"/>
            <a:headEnd type="oval" w="lg" len="lg"/>
            <a:tailEnd type="oval" w="lg" len="lg"/>
          </a:ln>
        </p:spPr>
        <p:txBody>
          <a:bodyPr/>
          <a:lstStyle/>
          <a:p>
            <a:endParaRPr lang="en-US"/>
          </a:p>
        </p:txBody>
      </p:sp>
      <p:sp>
        <p:nvSpPr>
          <p:cNvPr id="3" name="Freeform 3"/>
          <p:cNvSpPr/>
          <p:nvPr/>
        </p:nvSpPr>
        <p:spPr>
          <a:xfrm flipH="1">
            <a:off x="175023" y="1028700"/>
            <a:ext cx="1440143" cy="1306930"/>
          </a:xfrm>
          <a:custGeom>
            <a:avLst/>
            <a:gdLst/>
            <a:ahLst/>
            <a:cxnLst/>
            <a:rect l="l" t="t" r="r" b="b"/>
            <a:pathLst>
              <a:path w="1440143" h="1306930">
                <a:moveTo>
                  <a:pt x="1440144" y="0"/>
                </a:moveTo>
                <a:lnTo>
                  <a:pt x="0" y="0"/>
                </a:lnTo>
                <a:lnTo>
                  <a:pt x="0" y="1306930"/>
                </a:lnTo>
                <a:lnTo>
                  <a:pt x="1440144" y="1306930"/>
                </a:lnTo>
                <a:lnTo>
                  <a:pt x="1440144" y="0"/>
                </a:lnTo>
                <a:close/>
              </a:path>
            </a:pathLst>
          </a:custGeom>
          <a: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rot="5400000">
            <a:off x="-1724153" y="4550490"/>
            <a:ext cx="5081032" cy="984450"/>
          </a:xfrm>
          <a:custGeom>
            <a:avLst/>
            <a:gdLst/>
            <a:ahLst/>
            <a:cxnLst/>
            <a:rect l="l" t="t" r="r" b="b"/>
            <a:pathLst>
              <a:path w="5081032" h="984450">
                <a:moveTo>
                  <a:pt x="0" y="0"/>
                </a:moveTo>
                <a:lnTo>
                  <a:pt x="5081033" y="0"/>
                </a:lnTo>
                <a:lnTo>
                  <a:pt x="5081033" y="984450"/>
                </a:lnTo>
                <a:lnTo>
                  <a:pt x="0" y="98445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Freeform 5"/>
          <p:cNvSpPr/>
          <p:nvPr/>
        </p:nvSpPr>
        <p:spPr>
          <a:xfrm rot="-10800000">
            <a:off x="324139" y="9004436"/>
            <a:ext cx="5081032" cy="984450"/>
          </a:xfrm>
          <a:custGeom>
            <a:avLst/>
            <a:gdLst/>
            <a:ahLst/>
            <a:cxnLst/>
            <a:rect l="l" t="t" r="r" b="b"/>
            <a:pathLst>
              <a:path w="5081032" h="984450">
                <a:moveTo>
                  <a:pt x="0" y="0"/>
                </a:moveTo>
                <a:lnTo>
                  <a:pt x="5081032" y="0"/>
                </a:lnTo>
                <a:lnTo>
                  <a:pt x="5081032" y="984450"/>
                </a:lnTo>
                <a:lnTo>
                  <a:pt x="0" y="98445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6" name="Freeform 6"/>
          <p:cNvSpPr/>
          <p:nvPr/>
        </p:nvSpPr>
        <p:spPr>
          <a:xfrm rot="5400000">
            <a:off x="14997575" y="5409202"/>
            <a:ext cx="5081032" cy="984450"/>
          </a:xfrm>
          <a:custGeom>
            <a:avLst/>
            <a:gdLst/>
            <a:ahLst/>
            <a:cxnLst/>
            <a:rect l="l" t="t" r="r" b="b"/>
            <a:pathLst>
              <a:path w="5081032" h="984450">
                <a:moveTo>
                  <a:pt x="0" y="0"/>
                </a:moveTo>
                <a:lnTo>
                  <a:pt x="5081032" y="0"/>
                </a:lnTo>
                <a:lnTo>
                  <a:pt x="5081032" y="984450"/>
                </a:lnTo>
                <a:lnTo>
                  <a:pt x="0" y="98445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Freeform 7"/>
          <p:cNvSpPr/>
          <p:nvPr/>
        </p:nvSpPr>
        <p:spPr>
          <a:xfrm>
            <a:off x="1817238" y="1895699"/>
            <a:ext cx="3140721" cy="6804167"/>
          </a:xfrm>
          <a:custGeom>
            <a:avLst/>
            <a:gdLst/>
            <a:ahLst/>
            <a:cxnLst/>
            <a:rect l="l" t="t" r="r" b="b"/>
            <a:pathLst>
              <a:path w="3140721" h="6804167">
                <a:moveTo>
                  <a:pt x="0" y="0"/>
                </a:moveTo>
                <a:lnTo>
                  <a:pt x="3140721" y="0"/>
                </a:lnTo>
                <a:lnTo>
                  <a:pt x="3140721" y="6804167"/>
                </a:lnTo>
                <a:lnTo>
                  <a:pt x="0" y="6804167"/>
                </a:lnTo>
                <a:lnTo>
                  <a:pt x="0" y="0"/>
                </a:lnTo>
                <a:close/>
              </a:path>
            </a:pathLst>
          </a:custGeom>
          <a:blipFill>
            <a:blip r:embed="rId6" cstate="email">
              <a:extLst>
                <a:ext uri="{28A0092B-C50C-407E-A947-70E740481C1C}">
                  <a14:useLocalDpi xmlns:a14="http://schemas.microsoft.com/office/drawing/2010/main"/>
                </a:ext>
              </a:extLst>
            </a:blip>
            <a:stretch>
              <a:fillRect/>
            </a:stretch>
          </a:blipFill>
        </p:spPr>
        <p:txBody>
          <a:bodyPr/>
          <a:lstStyle/>
          <a:p>
            <a:endParaRPr lang="en-US"/>
          </a:p>
        </p:txBody>
      </p:sp>
      <p:sp>
        <p:nvSpPr>
          <p:cNvPr id="8" name="Freeform 8"/>
          <p:cNvSpPr/>
          <p:nvPr/>
        </p:nvSpPr>
        <p:spPr>
          <a:xfrm>
            <a:off x="5157984" y="1785617"/>
            <a:ext cx="7000386" cy="4734360"/>
          </a:xfrm>
          <a:custGeom>
            <a:avLst/>
            <a:gdLst/>
            <a:ahLst/>
            <a:cxnLst/>
            <a:rect l="l" t="t" r="r" b="b"/>
            <a:pathLst>
              <a:path w="7000386" h="4734360">
                <a:moveTo>
                  <a:pt x="0" y="0"/>
                </a:moveTo>
                <a:lnTo>
                  <a:pt x="7000386" y="0"/>
                </a:lnTo>
                <a:lnTo>
                  <a:pt x="7000386" y="4734360"/>
                </a:lnTo>
                <a:lnTo>
                  <a:pt x="0" y="4734360"/>
                </a:lnTo>
                <a:lnTo>
                  <a:pt x="0" y="0"/>
                </a:lnTo>
                <a:close/>
              </a:path>
            </a:pathLst>
          </a:custGeom>
          <a:blipFill>
            <a:blip r:embed="rId7" cstate="email">
              <a:extLst>
                <a:ext uri="{28A0092B-C50C-407E-A947-70E740481C1C}">
                  <a14:useLocalDpi xmlns:a14="http://schemas.microsoft.com/office/drawing/2010/main"/>
                </a:ext>
              </a:extLst>
            </a:blip>
            <a:stretch>
              <a:fillRect/>
            </a:stretch>
          </a:blipFill>
        </p:spPr>
        <p:txBody>
          <a:bodyPr/>
          <a:lstStyle/>
          <a:p>
            <a:endParaRPr lang="en-US"/>
          </a:p>
        </p:txBody>
      </p:sp>
      <p:sp>
        <p:nvSpPr>
          <p:cNvPr id="9" name="Freeform 9"/>
          <p:cNvSpPr/>
          <p:nvPr/>
        </p:nvSpPr>
        <p:spPr>
          <a:xfrm>
            <a:off x="7137116" y="6759368"/>
            <a:ext cx="7360725" cy="3229518"/>
          </a:xfrm>
          <a:custGeom>
            <a:avLst/>
            <a:gdLst/>
            <a:ahLst/>
            <a:cxnLst/>
            <a:rect l="l" t="t" r="r" b="b"/>
            <a:pathLst>
              <a:path w="7360725" h="3229518">
                <a:moveTo>
                  <a:pt x="0" y="0"/>
                </a:moveTo>
                <a:lnTo>
                  <a:pt x="7360725" y="0"/>
                </a:lnTo>
                <a:lnTo>
                  <a:pt x="7360725" y="3229518"/>
                </a:lnTo>
                <a:lnTo>
                  <a:pt x="0" y="3229518"/>
                </a:lnTo>
                <a:lnTo>
                  <a:pt x="0" y="0"/>
                </a:lnTo>
                <a:close/>
              </a:path>
            </a:pathLst>
          </a:custGeom>
          <a:blipFill>
            <a:blip r:embed="rId8" cstate="email">
              <a:extLst>
                <a:ext uri="{28A0092B-C50C-407E-A947-70E740481C1C}">
                  <a14:useLocalDpi xmlns:a14="http://schemas.microsoft.com/office/drawing/2010/main"/>
                </a:ext>
              </a:extLst>
            </a:blip>
            <a:stretch>
              <a:fillRect/>
            </a:stretch>
          </a:blipFill>
        </p:spPr>
        <p:txBody>
          <a:bodyPr/>
          <a:lstStyle/>
          <a:p>
            <a:endParaRPr lang="en-US"/>
          </a:p>
        </p:txBody>
      </p:sp>
      <p:sp>
        <p:nvSpPr>
          <p:cNvPr id="10" name="Freeform 10"/>
          <p:cNvSpPr/>
          <p:nvPr/>
        </p:nvSpPr>
        <p:spPr>
          <a:xfrm>
            <a:off x="13043354" y="1852856"/>
            <a:ext cx="3442958" cy="4667121"/>
          </a:xfrm>
          <a:custGeom>
            <a:avLst/>
            <a:gdLst/>
            <a:ahLst/>
            <a:cxnLst/>
            <a:rect l="l" t="t" r="r" b="b"/>
            <a:pathLst>
              <a:path w="3442958" h="4667121">
                <a:moveTo>
                  <a:pt x="0" y="0"/>
                </a:moveTo>
                <a:lnTo>
                  <a:pt x="3442958" y="0"/>
                </a:lnTo>
                <a:lnTo>
                  <a:pt x="3442958" y="4667121"/>
                </a:lnTo>
                <a:lnTo>
                  <a:pt x="0" y="4667121"/>
                </a:lnTo>
                <a:lnTo>
                  <a:pt x="0" y="0"/>
                </a:lnTo>
                <a:close/>
              </a:path>
            </a:pathLst>
          </a:custGeom>
          <a:blipFill>
            <a:blip r:embed="rId9" cstate="email">
              <a:extLst>
                <a:ext uri="{28A0092B-C50C-407E-A947-70E740481C1C}">
                  <a14:useLocalDpi xmlns:a14="http://schemas.microsoft.com/office/drawing/2010/main"/>
                </a:ext>
              </a:extLst>
            </a:blip>
            <a:stretch>
              <a:fillRect/>
            </a:stretch>
          </a:blipFill>
        </p:spPr>
        <p:txBody>
          <a:bodyPr/>
          <a:lstStyle/>
          <a:p>
            <a:endParaRPr lang="en-US"/>
          </a:p>
        </p:txBody>
      </p:sp>
      <p:sp>
        <p:nvSpPr>
          <p:cNvPr id="11" name="TextBox 11"/>
          <p:cNvSpPr txBox="1"/>
          <p:nvPr/>
        </p:nvSpPr>
        <p:spPr>
          <a:xfrm>
            <a:off x="429838" y="167941"/>
            <a:ext cx="17561674" cy="1235972"/>
          </a:xfrm>
          <a:prstGeom prst="rect">
            <a:avLst/>
          </a:prstGeom>
        </p:spPr>
        <p:txBody>
          <a:bodyPr lIns="0" tIns="0" rIns="0" bIns="0" rtlCol="0" anchor="t">
            <a:spAutoFit/>
          </a:bodyPr>
          <a:lstStyle/>
          <a:p>
            <a:pPr algn="ctr">
              <a:lnSpc>
                <a:spcPts val="9483"/>
              </a:lnSpc>
            </a:pPr>
            <a:r>
              <a:rPr lang="en-US" sz="8700">
                <a:solidFill>
                  <a:srgbClr val="0A1F30"/>
                </a:solidFill>
                <a:latin typeface="Vintage Moon"/>
              </a:rPr>
              <a:t>Betegszervezeti és influenszer kollaborációk</a:t>
            </a:r>
          </a:p>
        </p:txBody>
      </p:sp>
      <p:sp>
        <p:nvSpPr>
          <p:cNvPr id="12" name="Freeform 12"/>
          <p:cNvSpPr/>
          <p:nvPr/>
        </p:nvSpPr>
        <p:spPr>
          <a:xfrm flipH="1">
            <a:off x="15057395" y="8102167"/>
            <a:ext cx="1988471" cy="1804537"/>
          </a:xfrm>
          <a:custGeom>
            <a:avLst/>
            <a:gdLst/>
            <a:ahLst/>
            <a:cxnLst/>
            <a:rect l="l" t="t" r="r" b="b"/>
            <a:pathLst>
              <a:path w="1988471" h="1804537">
                <a:moveTo>
                  <a:pt x="1988471" y="0"/>
                </a:moveTo>
                <a:lnTo>
                  <a:pt x="0" y="0"/>
                </a:lnTo>
                <a:lnTo>
                  <a:pt x="0" y="1804538"/>
                </a:lnTo>
                <a:lnTo>
                  <a:pt x="1988471" y="1804538"/>
                </a:lnTo>
                <a:lnTo>
                  <a:pt x="1988471" y="0"/>
                </a:lnTo>
                <a:close/>
              </a:path>
            </a:pathLst>
          </a:custGeom>
          <a: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a:blipFill>
        </p:spPr>
        <p:txBody>
          <a:bodyPr/>
          <a:lstStyle/>
          <a:p>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8EF"/>
        </a:solidFill>
        <a:effectLst/>
      </p:bgPr>
    </p:bg>
    <p:spTree>
      <p:nvGrpSpPr>
        <p:cNvPr id="1" name=""/>
        <p:cNvGrpSpPr/>
        <p:nvPr/>
      </p:nvGrpSpPr>
      <p:grpSpPr>
        <a:xfrm>
          <a:off x="0" y="0"/>
          <a:ext cx="0" cy="0"/>
          <a:chOff x="0" y="0"/>
          <a:chExt cx="0" cy="0"/>
        </a:xfrm>
      </p:grpSpPr>
      <p:sp>
        <p:nvSpPr>
          <p:cNvPr id="2" name="AutoShape 2"/>
          <p:cNvSpPr/>
          <p:nvPr/>
        </p:nvSpPr>
        <p:spPr>
          <a:xfrm>
            <a:off x="2759967" y="1512888"/>
            <a:ext cx="12901417" cy="0"/>
          </a:xfrm>
          <a:prstGeom prst="line">
            <a:avLst/>
          </a:prstGeom>
          <a:ln w="66675" cap="rnd">
            <a:solidFill>
              <a:srgbClr val="EF44AD"/>
            </a:solidFill>
            <a:prstDash val="solid"/>
            <a:headEnd type="oval" w="lg" len="lg"/>
            <a:tailEnd type="oval" w="lg" len="lg"/>
          </a:ln>
        </p:spPr>
        <p:txBody>
          <a:bodyPr/>
          <a:lstStyle/>
          <a:p>
            <a:endParaRPr lang="en-US"/>
          </a:p>
        </p:txBody>
      </p:sp>
      <p:sp>
        <p:nvSpPr>
          <p:cNvPr id="3" name="Freeform 3"/>
          <p:cNvSpPr/>
          <p:nvPr/>
        </p:nvSpPr>
        <p:spPr>
          <a:xfrm flipH="1">
            <a:off x="175023" y="278230"/>
            <a:ext cx="1397240" cy="1267996"/>
          </a:xfrm>
          <a:custGeom>
            <a:avLst/>
            <a:gdLst/>
            <a:ahLst/>
            <a:cxnLst/>
            <a:rect l="l" t="t" r="r" b="b"/>
            <a:pathLst>
              <a:path w="1397240" h="1267996">
                <a:moveTo>
                  <a:pt x="1397241" y="0"/>
                </a:moveTo>
                <a:lnTo>
                  <a:pt x="0" y="0"/>
                </a:lnTo>
                <a:lnTo>
                  <a:pt x="0" y="1267996"/>
                </a:lnTo>
                <a:lnTo>
                  <a:pt x="1397241" y="1267996"/>
                </a:lnTo>
                <a:lnTo>
                  <a:pt x="1397241" y="0"/>
                </a:lnTo>
                <a:close/>
              </a:path>
            </a:pathLst>
          </a:custGeom>
          <a: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rot="5400000">
            <a:off x="-1724153" y="4550490"/>
            <a:ext cx="5081032" cy="984450"/>
          </a:xfrm>
          <a:custGeom>
            <a:avLst/>
            <a:gdLst/>
            <a:ahLst/>
            <a:cxnLst/>
            <a:rect l="l" t="t" r="r" b="b"/>
            <a:pathLst>
              <a:path w="5081032" h="984450">
                <a:moveTo>
                  <a:pt x="0" y="0"/>
                </a:moveTo>
                <a:lnTo>
                  <a:pt x="5081033" y="0"/>
                </a:lnTo>
                <a:lnTo>
                  <a:pt x="5081033" y="984450"/>
                </a:lnTo>
                <a:lnTo>
                  <a:pt x="0" y="98445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Freeform 5"/>
          <p:cNvSpPr/>
          <p:nvPr/>
        </p:nvSpPr>
        <p:spPr>
          <a:xfrm>
            <a:off x="429838" y="8766075"/>
            <a:ext cx="5081032" cy="984450"/>
          </a:xfrm>
          <a:custGeom>
            <a:avLst/>
            <a:gdLst/>
            <a:ahLst/>
            <a:cxnLst/>
            <a:rect l="l" t="t" r="r" b="b"/>
            <a:pathLst>
              <a:path w="5081032" h="984450">
                <a:moveTo>
                  <a:pt x="0" y="0"/>
                </a:moveTo>
                <a:lnTo>
                  <a:pt x="5081032" y="0"/>
                </a:lnTo>
                <a:lnTo>
                  <a:pt x="5081032" y="984450"/>
                </a:lnTo>
                <a:lnTo>
                  <a:pt x="0" y="98445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6" name="Freeform 6"/>
          <p:cNvSpPr/>
          <p:nvPr/>
        </p:nvSpPr>
        <p:spPr>
          <a:xfrm rot="5400000">
            <a:off x="14893692" y="5860670"/>
            <a:ext cx="5081032" cy="984450"/>
          </a:xfrm>
          <a:custGeom>
            <a:avLst/>
            <a:gdLst/>
            <a:ahLst/>
            <a:cxnLst/>
            <a:rect l="l" t="t" r="r" b="b"/>
            <a:pathLst>
              <a:path w="5081032" h="984450">
                <a:moveTo>
                  <a:pt x="0" y="0"/>
                </a:moveTo>
                <a:lnTo>
                  <a:pt x="5081032" y="0"/>
                </a:lnTo>
                <a:lnTo>
                  <a:pt x="5081032" y="984450"/>
                </a:lnTo>
                <a:lnTo>
                  <a:pt x="0" y="98445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Freeform 7"/>
          <p:cNvSpPr/>
          <p:nvPr/>
        </p:nvSpPr>
        <p:spPr>
          <a:xfrm>
            <a:off x="1008566" y="1778597"/>
            <a:ext cx="7873780" cy="6395501"/>
          </a:xfrm>
          <a:custGeom>
            <a:avLst/>
            <a:gdLst/>
            <a:ahLst/>
            <a:cxnLst/>
            <a:rect l="l" t="t" r="r" b="b"/>
            <a:pathLst>
              <a:path w="7873780" h="6395501">
                <a:moveTo>
                  <a:pt x="0" y="0"/>
                </a:moveTo>
                <a:lnTo>
                  <a:pt x="7873780" y="0"/>
                </a:lnTo>
                <a:lnTo>
                  <a:pt x="7873780" y="6395501"/>
                </a:lnTo>
                <a:lnTo>
                  <a:pt x="0" y="6395501"/>
                </a:lnTo>
                <a:lnTo>
                  <a:pt x="0" y="0"/>
                </a:lnTo>
                <a:close/>
              </a:path>
            </a:pathLst>
          </a:custGeom>
          <a:blipFill>
            <a:blip r:embed="rId6" cstate="email">
              <a:extLst>
                <a:ext uri="{28A0092B-C50C-407E-A947-70E740481C1C}">
                  <a14:useLocalDpi xmlns:a14="http://schemas.microsoft.com/office/drawing/2010/main"/>
                </a:ext>
              </a:extLst>
            </a:blip>
            <a:stretch>
              <a:fillRect/>
            </a:stretch>
          </a:blipFill>
        </p:spPr>
        <p:txBody>
          <a:bodyPr/>
          <a:lstStyle/>
          <a:p>
            <a:endParaRPr lang="en-US"/>
          </a:p>
        </p:txBody>
      </p:sp>
      <p:sp>
        <p:nvSpPr>
          <p:cNvPr id="8" name="Freeform 8"/>
          <p:cNvSpPr/>
          <p:nvPr/>
        </p:nvSpPr>
        <p:spPr>
          <a:xfrm>
            <a:off x="5260911" y="3812379"/>
            <a:ext cx="3187458" cy="5774282"/>
          </a:xfrm>
          <a:custGeom>
            <a:avLst/>
            <a:gdLst/>
            <a:ahLst/>
            <a:cxnLst/>
            <a:rect l="l" t="t" r="r" b="b"/>
            <a:pathLst>
              <a:path w="3187458" h="5774282">
                <a:moveTo>
                  <a:pt x="0" y="0"/>
                </a:moveTo>
                <a:lnTo>
                  <a:pt x="3187459" y="0"/>
                </a:lnTo>
                <a:lnTo>
                  <a:pt x="3187459" y="5774282"/>
                </a:lnTo>
                <a:lnTo>
                  <a:pt x="0" y="5774282"/>
                </a:lnTo>
                <a:lnTo>
                  <a:pt x="0" y="0"/>
                </a:lnTo>
                <a:close/>
              </a:path>
            </a:pathLst>
          </a:custGeom>
          <a:blipFill>
            <a:blip r:embed="rId7" cstate="email">
              <a:extLst>
                <a:ext uri="{28A0092B-C50C-407E-A947-70E740481C1C}">
                  <a14:useLocalDpi xmlns:a14="http://schemas.microsoft.com/office/drawing/2010/main"/>
                </a:ext>
              </a:extLst>
            </a:blip>
            <a:stretch>
              <a:fillRect/>
            </a:stretch>
          </a:blipFill>
        </p:spPr>
        <p:txBody>
          <a:bodyPr/>
          <a:lstStyle/>
          <a:p>
            <a:endParaRPr lang="en-US"/>
          </a:p>
        </p:txBody>
      </p:sp>
      <p:sp>
        <p:nvSpPr>
          <p:cNvPr id="9" name="Freeform 9"/>
          <p:cNvSpPr/>
          <p:nvPr/>
        </p:nvSpPr>
        <p:spPr>
          <a:xfrm>
            <a:off x="8495446" y="1645247"/>
            <a:ext cx="3146266" cy="5289232"/>
          </a:xfrm>
          <a:custGeom>
            <a:avLst/>
            <a:gdLst/>
            <a:ahLst/>
            <a:cxnLst/>
            <a:rect l="l" t="t" r="r" b="b"/>
            <a:pathLst>
              <a:path w="3146266" h="5289232">
                <a:moveTo>
                  <a:pt x="0" y="0"/>
                </a:moveTo>
                <a:lnTo>
                  <a:pt x="3146266" y="0"/>
                </a:lnTo>
                <a:lnTo>
                  <a:pt x="3146266" y="5289231"/>
                </a:lnTo>
                <a:lnTo>
                  <a:pt x="0" y="5289231"/>
                </a:lnTo>
                <a:lnTo>
                  <a:pt x="0" y="0"/>
                </a:lnTo>
                <a:close/>
              </a:path>
            </a:pathLst>
          </a:custGeom>
          <a:blipFill>
            <a:blip r:embed="rId8" cstate="email">
              <a:extLst>
                <a:ext uri="{28A0092B-C50C-407E-A947-70E740481C1C}">
                  <a14:useLocalDpi xmlns:a14="http://schemas.microsoft.com/office/drawing/2010/main"/>
                </a:ext>
              </a:extLst>
            </a:blip>
            <a:stretch>
              <a:fillRect/>
            </a:stretch>
          </a:blipFill>
        </p:spPr>
        <p:txBody>
          <a:bodyPr/>
          <a:lstStyle/>
          <a:p>
            <a:endParaRPr lang="en-US"/>
          </a:p>
        </p:txBody>
      </p:sp>
      <p:sp>
        <p:nvSpPr>
          <p:cNvPr id="10" name="Freeform 10"/>
          <p:cNvSpPr/>
          <p:nvPr/>
        </p:nvSpPr>
        <p:spPr>
          <a:xfrm>
            <a:off x="9803223" y="4976347"/>
            <a:ext cx="3051219" cy="4983214"/>
          </a:xfrm>
          <a:custGeom>
            <a:avLst/>
            <a:gdLst/>
            <a:ahLst/>
            <a:cxnLst/>
            <a:rect l="l" t="t" r="r" b="b"/>
            <a:pathLst>
              <a:path w="3051219" h="4983214">
                <a:moveTo>
                  <a:pt x="0" y="0"/>
                </a:moveTo>
                <a:lnTo>
                  <a:pt x="3051219" y="0"/>
                </a:lnTo>
                <a:lnTo>
                  <a:pt x="3051219" y="4983214"/>
                </a:lnTo>
                <a:lnTo>
                  <a:pt x="0" y="4983214"/>
                </a:lnTo>
                <a:lnTo>
                  <a:pt x="0" y="0"/>
                </a:lnTo>
                <a:close/>
              </a:path>
            </a:pathLst>
          </a:custGeom>
          <a:blipFill>
            <a:blip r:embed="rId9" cstate="email">
              <a:extLst>
                <a:ext uri="{28A0092B-C50C-407E-A947-70E740481C1C}">
                  <a14:useLocalDpi xmlns:a14="http://schemas.microsoft.com/office/drawing/2010/main"/>
                </a:ext>
              </a:extLst>
            </a:blip>
            <a:stretch>
              <a:fillRect/>
            </a:stretch>
          </a:blipFill>
        </p:spPr>
        <p:txBody>
          <a:bodyPr/>
          <a:lstStyle/>
          <a:p>
            <a:endParaRPr lang="en-US"/>
          </a:p>
        </p:txBody>
      </p:sp>
      <p:sp>
        <p:nvSpPr>
          <p:cNvPr id="11" name="Freeform 11"/>
          <p:cNvSpPr/>
          <p:nvPr/>
        </p:nvSpPr>
        <p:spPr>
          <a:xfrm>
            <a:off x="1613875" y="8427922"/>
            <a:ext cx="2292183" cy="930979"/>
          </a:xfrm>
          <a:custGeom>
            <a:avLst/>
            <a:gdLst/>
            <a:ahLst/>
            <a:cxnLst/>
            <a:rect l="l" t="t" r="r" b="b"/>
            <a:pathLst>
              <a:path w="2292183" h="930979">
                <a:moveTo>
                  <a:pt x="0" y="0"/>
                </a:moveTo>
                <a:lnTo>
                  <a:pt x="2292183" y="0"/>
                </a:lnTo>
                <a:lnTo>
                  <a:pt x="2292183" y="930978"/>
                </a:lnTo>
                <a:lnTo>
                  <a:pt x="0" y="930978"/>
                </a:lnTo>
                <a:lnTo>
                  <a:pt x="0" y="0"/>
                </a:lnTo>
                <a:close/>
              </a:path>
            </a:pathLst>
          </a:custGeom>
          <a:blipFill>
            <a:blip r:embed="rId10" cstate="email">
              <a:extLst>
                <a:ext uri="{28A0092B-C50C-407E-A947-70E740481C1C}">
                  <a14:useLocalDpi xmlns:a14="http://schemas.microsoft.com/office/drawing/2010/main"/>
                </a:ext>
              </a:extLst>
            </a:blip>
            <a:stretch>
              <a:fillRect/>
            </a:stretch>
          </a:blipFill>
        </p:spPr>
        <p:txBody>
          <a:bodyPr/>
          <a:lstStyle/>
          <a:p>
            <a:endParaRPr lang="en-US"/>
          </a:p>
        </p:txBody>
      </p:sp>
      <p:sp>
        <p:nvSpPr>
          <p:cNvPr id="12" name="Freeform 12"/>
          <p:cNvSpPr/>
          <p:nvPr/>
        </p:nvSpPr>
        <p:spPr>
          <a:xfrm>
            <a:off x="12854442" y="1778597"/>
            <a:ext cx="4369665" cy="6117531"/>
          </a:xfrm>
          <a:custGeom>
            <a:avLst/>
            <a:gdLst/>
            <a:ahLst/>
            <a:cxnLst/>
            <a:rect l="l" t="t" r="r" b="b"/>
            <a:pathLst>
              <a:path w="4369665" h="6117531">
                <a:moveTo>
                  <a:pt x="0" y="0"/>
                </a:moveTo>
                <a:lnTo>
                  <a:pt x="4369665" y="0"/>
                </a:lnTo>
                <a:lnTo>
                  <a:pt x="4369665" y="6117531"/>
                </a:lnTo>
                <a:lnTo>
                  <a:pt x="0" y="6117531"/>
                </a:lnTo>
                <a:lnTo>
                  <a:pt x="0" y="0"/>
                </a:lnTo>
                <a:close/>
              </a:path>
            </a:pathLst>
          </a:custGeom>
          <a:blipFill>
            <a:blip r:embed="rId11" cstate="email">
              <a:extLst>
                <a:ext uri="{28A0092B-C50C-407E-A947-70E740481C1C}">
                  <a14:useLocalDpi xmlns:a14="http://schemas.microsoft.com/office/drawing/2010/main"/>
                </a:ext>
              </a:extLst>
            </a:blip>
            <a:stretch>
              <a:fillRect/>
            </a:stretch>
          </a:blipFill>
        </p:spPr>
        <p:txBody>
          <a:bodyPr/>
          <a:lstStyle/>
          <a:p>
            <a:endParaRPr lang="en-US"/>
          </a:p>
        </p:txBody>
      </p:sp>
      <p:sp>
        <p:nvSpPr>
          <p:cNvPr id="13" name="TextBox 13"/>
          <p:cNvSpPr txBox="1"/>
          <p:nvPr/>
        </p:nvSpPr>
        <p:spPr>
          <a:xfrm>
            <a:off x="429838" y="167941"/>
            <a:ext cx="17561674" cy="1235972"/>
          </a:xfrm>
          <a:prstGeom prst="rect">
            <a:avLst/>
          </a:prstGeom>
        </p:spPr>
        <p:txBody>
          <a:bodyPr lIns="0" tIns="0" rIns="0" bIns="0" rtlCol="0" anchor="t">
            <a:spAutoFit/>
          </a:bodyPr>
          <a:lstStyle/>
          <a:p>
            <a:pPr algn="ctr">
              <a:lnSpc>
                <a:spcPts val="9483"/>
              </a:lnSpc>
            </a:pPr>
            <a:r>
              <a:rPr lang="en-US" sz="8700">
                <a:solidFill>
                  <a:srgbClr val="0A1F30"/>
                </a:solidFill>
                <a:latin typeface="Vintage Moon"/>
              </a:rPr>
              <a:t>Betegszervezeti és influenszer kollaborációk</a:t>
            </a:r>
          </a:p>
        </p:txBody>
      </p:sp>
      <p:sp>
        <p:nvSpPr>
          <p:cNvPr id="14" name="Freeform 14"/>
          <p:cNvSpPr/>
          <p:nvPr/>
        </p:nvSpPr>
        <p:spPr>
          <a:xfrm flipH="1">
            <a:off x="14429833" y="8260259"/>
            <a:ext cx="1642167" cy="1490266"/>
          </a:xfrm>
          <a:custGeom>
            <a:avLst/>
            <a:gdLst/>
            <a:ahLst/>
            <a:cxnLst/>
            <a:rect l="l" t="t" r="r" b="b"/>
            <a:pathLst>
              <a:path w="1642167" h="1490266">
                <a:moveTo>
                  <a:pt x="1642167" y="0"/>
                </a:moveTo>
                <a:lnTo>
                  <a:pt x="0" y="0"/>
                </a:lnTo>
                <a:lnTo>
                  <a:pt x="0" y="1490266"/>
                </a:lnTo>
                <a:lnTo>
                  <a:pt x="1642167" y="1490266"/>
                </a:lnTo>
                <a:lnTo>
                  <a:pt x="1642167" y="0"/>
                </a:lnTo>
                <a:close/>
              </a:path>
            </a:pathLst>
          </a:custGeom>
          <a: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a:blipFill>
        </p:spPr>
        <p:txBody>
          <a:bodyPr/>
          <a:lstStyle/>
          <a:p>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8EF"/>
        </a:solidFill>
        <a:effectLst/>
      </p:bgPr>
    </p:bg>
    <p:spTree>
      <p:nvGrpSpPr>
        <p:cNvPr id="1" name=""/>
        <p:cNvGrpSpPr/>
        <p:nvPr/>
      </p:nvGrpSpPr>
      <p:grpSpPr>
        <a:xfrm>
          <a:off x="0" y="0"/>
          <a:ext cx="0" cy="0"/>
          <a:chOff x="0" y="0"/>
          <a:chExt cx="0" cy="0"/>
        </a:xfrm>
      </p:grpSpPr>
      <p:grpSp>
        <p:nvGrpSpPr>
          <p:cNvPr id="2" name="Group 2"/>
          <p:cNvGrpSpPr>
            <a:grpSpLocks noChangeAspect="1"/>
          </p:cNvGrpSpPr>
          <p:nvPr/>
        </p:nvGrpSpPr>
        <p:grpSpPr>
          <a:xfrm>
            <a:off x="4951574" y="77011"/>
            <a:ext cx="4548196" cy="4548178"/>
            <a:chOff x="0" y="0"/>
            <a:chExt cx="6350000" cy="6349975"/>
          </a:xfrm>
        </p:grpSpPr>
        <p:sp>
          <p:nvSpPr>
            <p:cNvPr id="3" name="Freeform 3"/>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n-US"/>
            </a:p>
          </p:txBody>
        </p:sp>
      </p:grpSp>
      <p:sp>
        <p:nvSpPr>
          <p:cNvPr id="4" name="Freeform 4"/>
          <p:cNvSpPr/>
          <p:nvPr/>
        </p:nvSpPr>
        <p:spPr>
          <a:xfrm flipH="1">
            <a:off x="6841470" y="7795671"/>
            <a:ext cx="3396994" cy="3677395"/>
          </a:xfrm>
          <a:custGeom>
            <a:avLst/>
            <a:gdLst/>
            <a:ahLst/>
            <a:cxnLst/>
            <a:rect l="l" t="t" r="r" b="b"/>
            <a:pathLst>
              <a:path w="3396994" h="3677395">
                <a:moveTo>
                  <a:pt x="3396993" y="0"/>
                </a:moveTo>
                <a:lnTo>
                  <a:pt x="0" y="0"/>
                </a:lnTo>
                <a:lnTo>
                  <a:pt x="0" y="3677395"/>
                </a:lnTo>
                <a:lnTo>
                  <a:pt x="3396993" y="3677395"/>
                </a:lnTo>
                <a:lnTo>
                  <a:pt x="3396993" y="0"/>
                </a:lnTo>
                <a:close/>
              </a:path>
            </a:pathLst>
          </a:custGeom>
          <a: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p:spPr>
        <p:txBody>
          <a:bodyPr/>
          <a:lstStyle/>
          <a:p>
            <a:endParaRPr lang="en-US"/>
          </a:p>
        </p:txBody>
      </p:sp>
      <p:grpSp>
        <p:nvGrpSpPr>
          <p:cNvPr id="5" name="Group 5"/>
          <p:cNvGrpSpPr/>
          <p:nvPr/>
        </p:nvGrpSpPr>
        <p:grpSpPr>
          <a:xfrm>
            <a:off x="9543461" y="-943637"/>
            <a:ext cx="7715839" cy="12174275"/>
            <a:chOff x="0" y="0"/>
            <a:chExt cx="2032155" cy="3206393"/>
          </a:xfrm>
        </p:grpSpPr>
        <p:sp>
          <p:nvSpPr>
            <p:cNvPr id="6" name="Freeform 6"/>
            <p:cNvSpPr/>
            <p:nvPr/>
          </p:nvSpPr>
          <p:spPr>
            <a:xfrm>
              <a:off x="0" y="0"/>
              <a:ext cx="2032155" cy="3206393"/>
            </a:xfrm>
            <a:custGeom>
              <a:avLst/>
              <a:gdLst/>
              <a:ahLst/>
              <a:cxnLst/>
              <a:rect l="l" t="t" r="r" b="b"/>
              <a:pathLst>
                <a:path w="2032155" h="3206393">
                  <a:moveTo>
                    <a:pt x="0" y="0"/>
                  </a:moveTo>
                  <a:lnTo>
                    <a:pt x="2032155" y="0"/>
                  </a:lnTo>
                  <a:lnTo>
                    <a:pt x="2032155" y="3206393"/>
                  </a:lnTo>
                  <a:lnTo>
                    <a:pt x="0" y="3206393"/>
                  </a:lnTo>
                  <a:close/>
                </a:path>
              </a:pathLst>
            </a:custGeom>
            <a:solidFill>
              <a:srgbClr val="254A6B"/>
            </a:solidFill>
          </p:spPr>
          <p:txBody>
            <a:bodyPr/>
            <a:lstStyle/>
            <a:p>
              <a:endParaRPr lang="en-US"/>
            </a:p>
          </p:txBody>
        </p:sp>
        <p:sp>
          <p:nvSpPr>
            <p:cNvPr id="7" name="TextBox 7"/>
            <p:cNvSpPr txBox="1"/>
            <p:nvPr/>
          </p:nvSpPr>
          <p:spPr>
            <a:xfrm>
              <a:off x="0" y="-28575"/>
              <a:ext cx="2032155" cy="3234968"/>
            </a:xfrm>
            <a:prstGeom prst="rect">
              <a:avLst/>
            </a:prstGeom>
          </p:spPr>
          <p:txBody>
            <a:bodyPr lIns="50800" tIns="50800" rIns="50800" bIns="50800" rtlCol="0" anchor="ctr"/>
            <a:lstStyle/>
            <a:p>
              <a:pPr algn="ctr">
                <a:lnSpc>
                  <a:spcPts val="1960"/>
                </a:lnSpc>
              </a:pPr>
              <a:endParaRPr/>
            </a:p>
          </p:txBody>
        </p:sp>
      </p:grpSp>
      <p:sp>
        <p:nvSpPr>
          <p:cNvPr id="8" name="Freeform 8"/>
          <p:cNvSpPr/>
          <p:nvPr/>
        </p:nvSpPr>
        <p:spPr>
          <a:xfrm rot="-1695081">
            <a:off x="-130474" y="778681"/>
            <a:ext cx="5367138" cy="3273954"/>
          </a:xfrm>
          <a:custGeom>
            <a:avLst/>
            <a:gdLst/>
            <a:ahLst/>
            <a:cxnLst/>
            <a:rect l="l" t="t" r="r" b="b"/>
            <a:pathLst>
              <a:path w="5367138" h="3273954">
                <a:moveTo>
                  <a:pt x="0" y="0"/>
                </a:moveTo>
                <a:lnTo>
                  <a:pt x="5367138" y="0"/>
                </a:lnTo>
                <a:lnTo>
                  <a:pt x="5367138" y="3273954"/>
                </a:lnTo>
                <a:lnTo>
                  <a:pt x="0" y="327395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9" name="Freeform 9"/>
          <p:cNvSpPr/>
          <p:nvPr/>
        </p:nvSpPr>
        <p:spPr>
          <a:xfrm>
            <a:off x="1358167" y="1953340"/>
            <a:ext cx="6311705" cy="6264367"/>
          </a:xfrm>
          <a:custGeom>
            <a:avLst/>
            <a:gdLst/>
            <a:ahLst/>
            <a:cxnLst/>
            <a:rect l="l" t="t" r="r" b="b"/>
            <a:pathLst>
              <a:path w="6311705" h="6264367">
                <a:moveTo>
                  <a:pt x="0" y="0"/>
                </a:moveTo>
                <a:lnTo>
                  <a:pt x="6311705" y="0"/>
                </a:lnTo>
                <a:lnTo>
                  <a:pt x="6311705" y="6264367"/>
                </a:lnTo>
                <a:lnTo>
                  <a:pt x="0" y="6264367"/>
                </a:lnTo>
                <a:lnTo>
                  <a:pt x="0" y="0"/>
                </a:lnTo>
                <a:close/>
              </a:path>
            </a:pathLst>
          </a:custGeom>
          <a: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p:spPr>
        <p:txBody>
          <a:bodyPr/>
          <a:lstStyle/>
          <a:p>
            <a:endParaRPr lang="en-US"/>
          </a:p>
        </p:txBody>
      </p:sp>
      <p:sp>
        <p:nvSpPr>
          <p:cNvPr id="10" name="Freeform 10"/>
          <p:cNvSpPr/>
          <p:nvPr/>
        </p:nvSpPr>
        <p:spPr>
          <a:xfrm>
            <a:off x="2122797" y="2743472"/>
            <a:ext cx="2558090" cy="2558090"/>
          </a:xfrm>
          <a:custGeom>
            <a:avLst/>
            <a:gdLst/>
            <a:ahLst/>
            <a:cxnLst/>
            <a:rect l="l" t="t" r="r" b="b"/>
            <a:pathLst>
              <a:path w="2558090" h="2558090">
                <a:moveTo>
                  <a:pt x="0" y="0"/>
                </a:moveTo>
                <a:lnTo>
                  <a:pt x="2558090" y="0"/>
                </a:lnTo>
                <a:lnTo>
                  <a:pt x="2558090" y="2558089"/>
                </a:lnTo>
                <a:lnTo>
                  <a:pt x="0" y="2558089"/>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1" name="Freeform 11"/>
          <p:cNvSpPr/>
          <p:nvPr/>
        </p:nvSpPr>
        <p:spPr>
          <a:xfrm>
            <a:off x="6618545" y="4625188"/>
            <a:ext cx="788099" cy="788099"/>
          </a:xfrm>
          <a:custGeom>
            <a:avLst/>
            <a:gdLst/>
            <a:ahLst/>
            <a:cxnLst/>
            <a:rect l="l" t="t" r="r" b="b"/>
            <a:pathLst>
              <a:path w="788099" h="788099">
                <a:moveTo>
                  <a:pt x="0" y="0"/>
                </a:moveTo>
                <a:lnTo>
                  <a:pt x="788099" y="0"/>
                </a:lnTo>
                <a:lnTo>
                  <a:pt x="788099" y="788099"/>
                </a:lnTo>
                <a:lnTo>
                  <a:pt x="0" y="788099"/>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12" name="Freeform 12"/>
          <p:cNvSpPr/>
          <p:nvPr/>
        </p:nvSpPr>
        <p:spPr>
          <a:xfrm flipH="1">
            <a:off x="4951574" y="6234936"/>
            <a:ext cx="1480538" cy="1480538"/>
          </a:xfrm>
          <a:custGeom>
            <a:avLst/>
            <a:gdLst/>
            <a:ahLst/>
            <a:cxnLst/>
            <a:rect l="l" t="t" r="r" b="b"/>
            <a:pathLst>
              <a:path w="1480538" h="1480538">
                <a:moveTo>
                  <a:pt x="1480539" y="0"/>
                </a:moveTo>
                <a:lnTo>
                  <a:pt x="0" y="0"/>
                </a:lnTo>
                <a:lnTo>
                  <a:pt x="0" y="1480539"/>
                </a:lnTo>
                <a:lnTo>
                  <a:pt x="1480539" y="1480539"/>
                </a:lnTo>
                <a:lnTo>
                  <a:pt x="1480539"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endParaRPr lang="en-US"/>
          </a:p>
        </p:txBody>
      </p:sp>
      <p:sp>
        <p:nvSpPr>
          <p:cNvPr id="13" name="AutoShape 13"/>
          <p:cNvSpPr/>
          <p:nvPr/>
        </p:nvSpPr>
        <p:spPr>
          <a:xfrm>
            <a:off x="9964935" y="4985900"/>
            <a:ext cx="6872890" cy="0"/>
          </a:xfrm>
          <a:prstGeom prst="line">
            <a:avLst/>
          </a:prstGeom>
          <a:ln w="66675" cap="rnd">
            <a:solidFill>
              <a:srgbClr val="FFD7D2"/>
            </a:solidFill>
            <a:prstDash val="solid"/>
            <a:headEnd type="oval" w="lg" len="lg"/>
            <a:tailEnd type="oval" w="lg" len="lg"/>
          </a:ln>
        </p:spPr>
        <p:txBody>
          <a:bodyPr/>
          <a:lstStyle/>
          <a:p>
            <a:endParaRPr lang="en-US"/>
          </a:p>
        </p:txBody>
      </p:sp>
      <p:sp>
        <p:nvSpPr>
          <p:cNvPr id="14" name="AutoShape 14"/>
          <p:cNvSpPr/>
          <p:nvPr/>
        </p:nvSpPr>
        <p:spPr>
          <a:xfrm>
            <a:off x="9822354" y="617858"/>
            <a:ext cx="6872890" cy="0"/>
          </a:xfrm>
          <a:prstGeom prst="line">
            <a:avLst/>
          </a:prstGeom>
          <a:ln w="66675" cap="rnd">
            <a:solidFill>
              <a:srgbClr val="FFD7D2"/>
            </a:solidFill>
            <a:prstDash val="solid"/>
            <a:headEnd type="oval" w="lg" len="lg"/>
            <a:tailEnd type="oval" w="lg" len="lg"/>
          </a:ln>
        </p:spPr>
        <p:txBody>
          <a:bodyPr/>
          <a:lstStyle/>
          <a:p>
            <a:endParaRPr lang="en-US"/>
          </a:p>
        </p:txBody>
      </p:sp>
      <p:sp>
        <p:nvSpPr>
          <p:cNvPr id="15" name="Freeform 15"/>
          <p:cNvSpPr/>
          <p:nvPr/>
        </p:nvSpPr>
        <p:spPr>
          <a:xfrm>
            <a:off x="11144075" y="5587661"/>
            <a:ext cx="1554582" cy="677803"/>
          </a:xfrm>
          <a:custGeom>
            <a:avLst/>
            <a:gdLst/>
            <a:ahLst/>
            <a:cxnLst/>
            <a:rect l="l" t="t" r="r" b="b"/>
            <a:pathLst>
              <a:path w="1554582" h="677803">
                <a:moveTo>
                  <a:pt x="0" y="0"/>
                </a:moveTo>
                <a:lnTo>
                  <a:pt x="1554583" y="0"/>
                </a:lnTo>
                <a:lnTo>
                  <a:pt x="1554583" y="677803"/>
                </a:lnTo>
                <a:lnTo>
                  <a:pt x="0" y="677803"/>
                </a:lnTo>
                <a:lnTo>
                  <a:pt x="0" y="0"/>
                </a:lnTo>
                <a:close/>
              </a:path>
            </a:pathLst>
          </a:custGeom>
          <a:blipFill>
            <a:blip r:embed="rId15" cstate="email">
              <a:extLst>
                <a:ext uri="{28A0092B-C50C-407E-A947-70E740481C1C}">
                  <a14:useLocalDpi xmlns:a14="http://schemas.microsoft.com/office/drawing/2010/main"/>
                </a:ext>
                <a:ext uri="{96DAC541-7B7A-43D3-8B79-37D633B846F1}">
                  <asvg:svgBlip xmlns:asvg="http://schemas.microsoft.com/office/drawing/2016/SVG/main" r:embed="rId16"/>
                </a:ext>
              </a:extLst>
            </a:blip>
            <a:stretch>
              <a:fillRect r="-20276"/>
            </a:stretch>
          </a:blipFill>
        </p:spPr>
        <p:txBody>
          <a:bodyPr/>
          <a:lstStyle/>
          <a:p>
            <a:endParaRPr lang="en-US"/>
          </a:p>
        </p:txBody>
      </p:sp>
      <p:sp>
        <p:nvSpPr>
          <p:cNvPr id="16" name="Freeform 16"/>
          <p:cNvSpPr/>
          <p:nvPr/>
        </p:nvSpPr>
        <p:spPr>
          <a:xfrm>
            <a:off x="12665408" y="5587661"/>
            <a:ext cx="1186781" cy="673842"/>
          </a:xfrm>
          <a:custGeom>
            <a:avLst/>
            <a:gdLst/>
            <a:ahLst/>
            <a:cxnLst/>
            <a:rect l="l" t="t" r="r" b="b"/>
            <a:pathLst>
              <a:path w="1186781" h="673842">
                <a:moveTo>
                  <a:pt x="0" y="0"/>
                </a:moveTo>
                <a:lnTo>
                  <a:pt x="1186781" y="0"/>
                </a:lnTo>
                <a:lnTo>
                  <a:pt x="1186781" y="673843"/>
                </a:lnTo>
                <a:lnTo>
                  <a:pt x="0" y="673843"/>
                </a:lnTo>
                <a:lnTo>
                  <a:pt x="0" y="0"/>
                </a:lnTo>
                <a:close/>
              </a:path>
            </a:pathLst>
          </a:custGeom>
          <a:blipFill>
            <a:blip r:embed="rId15" cstate="email">
              <a:extLst>
                <a:ext uri="{28A0092B-C50C-407E-A947-70E740481C1C}">
                  <a14:useLocalDpi xmlns:a14="http://schemas.microsoft.com/office/drawing/2010/main"/>
                </a:ext>
                <a:ext uri="{96DAC541-7B7A-43D3-8B79-37D633B846F1}">
                  <asvg:svgBlip xmlns:asvg="http://schemas.microsoft.com/office/drawing/2016/SVG/main" r:embed="rId16"/>
                </a:ext>
              </a:extLst>
            </a:blip>
            <a:stretch>
              <a:fillRect l="-30434" r="-27117" b="-587"/>
            </a:stretch>
          </a:blipFill>
        </p:spPr>
        <p:txBody>
          <a:bodyPr/>
          <a:lstStyle/>
          <a:p>
            <a:endParaRPr lang="en-US"/>
          </a:p>
        </p:txBody>
      </p:sp>
      <p:sp>
        <p:nvSpPr>
          <p:cNvPr id="17" name="Freeform 17"/>
          <p:cNvSpPr/>
          <p:nvPr/>
        </p:nvSpPr>
        <p:spPr>
          <a:xfrm>
            <a:off x="14984652" y="5587661"/>
            <a:ext cx="1508607" cy="673842"/>
          </a:xfrm>
          <a:custGeom>
            <a:avLst/>
            <a:gdLst/>
            <a:ahLst/>
            <a:cxnLst/>
            <a:rect l="l" t="t" r="r" b="b"/>
            <a:pathLst>
              <a:path w="1508607" h="673842">
                <a:moveTo>
                  <a:pt x="0" y="0"/>
                </a:moveTo>
                <a:lnTo>
                  <a:pt x="1508608" y="0"/>
                </a:lnTo>
                <a:lnTo>
                  <a:pt x="1508608" y="673843"/>
                </a:lnTo>
                <a:lnTo>
                  <a:pt x="0" y="673843"/>
                </a:lnTo>
                <a:lnTo>
                  <a:pt x="0" y="0"/>
                </a:lnTo>
                <a:close/>
              </a:path>
            </a:pathLst>
          </a:custGeom>
          <a:blipFill>
            <a:blip r:embed="rId15" cstate="email">
              <a:extLst>
                <a:ext uri="{28A0092B-C50C-407E-A947-70E740481C1C}">
                  <a14:useLocalDpi xmlns:a14="http://schemas.microsoft.com/office/drawing/2010/main"/>
                </a:ext>
                <a:ext uri="{96DAC541-7B7A-43D3-8B79-37D633B846F1}">
                  <asvg:svgBlip xmlns:asvg="http://schemas.microsoft.com/office/drawing/2016/SVG/main" r:embed="rId16"/>
                </a:ext>
              </a:extLst>
            </a:blip>
            <a:stretch>
              <a:fillRect l="-23942" b="-587"/>
            </a:stretch>
          </a:blipFill>
        </p:spPr>
        <p:txBody>
          <a:bodyPr/>
          <a:lstStyle/>
          <a:p>
            <a:endParaRPr lang="en-US"/>
          </a:p>
        </p:txBody>
      </p:sp>
      <p:sp>
        <p:nvSpPr>
          <p:cNvPr id="18" name="Freeform 18"/>
          <p:cNvSpPr/>
          <p:nvPr/>
        </p:nvSpPr>
        <p:spPr>
          <a:xfrm>
            <a:off x="13824404" y="5587661"/>
            <a:ext cx="1186781" cy="673842"/>
          </a:xfrm>
          <a:custGeom>
            <a:avLst/>
            <a:gdLst/>
            <a:ahLst/>
            <a:cxnLst/>
            <a:rect l="l" t="t" r="r" b="b"/>
            <a:pathLst>
              <a:path w="1186781" h="673842">
                <a:moveTo>
                  <a:pt x="0" y="0"/>
                </a:moveTo>
                <a:lnTo>
                  <a:pt x="1186781" y="0"/>
                </a:lnTo>
                <a:lnTo>
                  <a:pt x="1186781" y="673843"/>
                </a:lnTo>
                <a:lnTo>
                  <a:pt x="0" y="673843"/>
                </a:lnTo>
                <a:lnTo>
                  <a:pt x="0" y="0"/>
                </a:lnTo>
                <a:close/>
              </a:path>
            </a:pathLst>
          </a:custGeom>
          <a:blipFill>
            <a:blip r:embed="rId15" cstate="email">
              <a:extLst>
                <a:ext uri="{28A0092B-C50C-407E-A947-70E740481C1C}">
                  <a14:useLocalDpi xmlns:a14="http://schemas.microsoft.com/office/drawing/2010/main"/>
                </a:ext>
                <a:ext uri="{96DAC541-7B7A-43D3-8B79-37D633B846F1}">
                  <asvg:svgBlip xmlns:asvg="http://schemas.microsoft.com/office/drawing/2016/SVG/main" r:embed="rId16"/>
                </a:ext>
              </a:extLst>
            </a:blip>
            <a:stretch>
              <a:fillRect l="-30434" r="-27117" b="-587"/>
            </a:stretch>
          </a:blipFill>
        </p:spPr>
        <p:txBody>
          <a:bodyPr/>
          <a:lstStyle/>
          <a:p>
            <a:endParaRPr lang="en-US"/>
          </a:p>
        </p:txBody>
      </p:sp>
      <p:sp>
        <p:nvSpPr>
          <p:cNvPr id="19" name="Freeform 19"/>
          <p:cNvSpPr/>
          <p:nvPr/>
        </p:nvSpPr>
        <p:spPr>
          <a:xfrm>
            <a:off x="11144075" y="6444142"/>
            <a:ext cx="1554582" cy="677803"/>
          </a:xfrm>
          <a:custGeom>
            <a:avLst/>
            <a:gdLst/>
            <a:ahLst/>
            <a:cxnLst/>
            <a:rect l="l" t="t" r="r" b="b"/>
            <a:pathLst>
              <a:path w="1554582" h="677803">
                <a:moveTo>
                  <a:pt x="0" y="0"/>
                </a:moveTo>
                <a:lnTo>
                  <a:pt x="1554583" y="0"/>
                </a:lnTo>
                <a:lnTo>
                  <a:pt x="1554583" y="677802"/>
                </a:lnTo>
                <a:lnTo>
                  <a:pt x="0" y="677802"/>
                </a:lnTo>
                <a:lnTo>
                  <a:pt x="0" y="0"/>
                </a:lnTo>
                <a:close/>
              </a:path>
            </a:pathLst>
          </a:custGeom>
          <a:blipFill>
            <a:blip r:embed="rId15" cstate="email">
              <a:extLst>
                <a:ext uri="{28A0092B-C50C-407E-A947-70E740481C1C}">
                  <a14:useLocalDpi xmlns:a14="http://schemas.microsoft.com/office/drawing/2010/main"/>
                </a:ext>
                <a:ext uri="{96DAC541-7B7A-43D3-8B79-37D633B846F1}">
                  <asvg:svgBlip xmlns:asvg="http://schemas.microsoft.com/office/drawing/2016/SVG/main" r:embed="rId16"/>
                </a:ext>
              </a:extLst>
            </a:blip>
            <a:stretch>
              <a:fillRect r="-20276"/>
            </a:stretch>
          </a:blipFill>
        </p:spPr>
        <p:txBody>
          <a:bodyPr/>
          <a:lstStyle/>
          <a:p>
            <a:endParaRPr lang="en-US"/>
          </a:p>
        </p:txBody>
      </p:sp>
      <p:sp>
        <p:nvSpPr>
          <p:cNvPr id="20" name="Freeform 20"/>
          <p:cNvSpPr/>
          <p:nvPr/>
        </p:nvSpPr>
        <p:spPr>
          <a:xfrm>
            <a:off x="12665408" y="6444142"/>
            <a:ext cx="1186781" cy="673842"/>
          </a:xfrm>
          <a:custGeom>
            <a:avLst/>
            <a:gdLst/>
            <a:ahLst/>
            <a:cxnLst/>
            <a:rect l="l" t="t" r="r" b="b"/>
            <a:pathLst>
              <a:path w="1186781" h="673842">
                <a:moveTo>
                  <a:pt x="0" y="0"/>
                </a:moveTo>
                <a:lnTo>
                  <a:pt x="1186781" y="0"/>
                </a:lnTo>
                <a:lnTo>
                  <a:pt x="1186781" y="673842"/>
                </a:lnTo>
                <a:lnTo>
                  <a:pt x="0" y="673842"/>
                </a:lnTo>
                <a:lnTo>
                  <a:pt x="0" y="0"/>
                </a:lnTo>
                <a:close/>
              </a:path>
            </a:pathLst>
          </a:custGeom>
          <a:blipFill>
            <a:blip r:embed="rId15" cstate="email">
              <a:extLst>
                <a:ext uri="{28A0092B-C50C-407E-A947-70E740481C1C}">
                  <a14:useLocalDpi xmlns:a14="http://schemas.microsoft.com/office/drawing/2010/main"/>
                </a:ext>
                <a:ext uri="{96DAC541-7B7A-43D3-8B79-37D633B846F1}">
                  <asvg:svgBlip xmlns:asvg="http://schemas.microsoft.com/office/drawing/2016/SVG/main" r:embed="rId16"/>
                </a:ext>
              </a:extLst>
            </a:blip>
            <a:stretch>
              <a:fillRect l="-30434" r="-27117" b="-587"/>
            </a:stretch>
          </a:blipFill>
        </p:spPr>
        <p:txBody>
          <a:bodyPr/>
          <a:lstStyle/>
          <a:p>
            <a:endParaRPr lang="en-US"/>
          </a:p>
        </p:txBody>
      </p:sp>
      <p:sp>
        <p:nvSpPr>
          <p:cNvPr id="21" name="Freeform 21"/>
          <p:cNvSpPr/>
          <p:nvPr/>
        </p:nvSpPr>
        <p:spPr>
          <a:xfrm>
            <a:off x="14984652" y="6444142"/>
            <a:ext cx="1508607" cy="673842"/>
          </a:xfrm>
          <a:custGeom>
            <a:avLst/>
            <a:gdLst/>
            <a:ahLst/>
            <a:cxnLst/>
            <a:rect l="l" t="t" r="r" b="b"/>
            <a:pathLst>
              <a:path w="1508607" h="673842">
                <a:moveTo>
                  <a:pt x="0" y="0"/>
                </a:moveTo>
                <a:lnTo>
                  <a:pt x="1508608" y="0"/>
                </a:lnTo>
                <a:lnTo>
                  <a:pt x="1508608" y="673842"/>
                </a:lnTo>
                <a:lnTo>
                  <a:pt x="0" y="673842"/>
                </a:lnTo>
                <a:lnTo>
                  <a:pt x="0" y="0"/>
                </a:lnTo>
                <a:close/>
              </a:path>
            </a:pathLst>
          </a:custGeom>
          <a:blipFill>
            <a:blip r:embed="rId15" cstate="email">
              <a:extLst>
                <a:ext uri="{28A0092B-C50C-407E-A947-70E740481C1C}">
                  <a14:useLocalDpi xmlns:a14="http://schemas.microsoft.com/office/drawing/2010/main"/>
                </a:ext>
                <a:ext uri="{96DAC541-7B7A-43D3-8B79-37D633B846F1}">
                  <asvg:svgBlip xmlns:asvg="http://schemas.microsoft.com/office/drawing/2016/SVG/main" r:embed="rId16"/>
                </a:ext>
              </a:extLst>
            </a:blip>
            <a:stretch>
              <a:fillRect l="-23942" b="-587"/>
            </a:stretch>
          </a:blipFill>
        </p:spPr>
        <p:txBody>
          <a:bodyPr/>
          <a:lstStyle/>
          <a:p>
            <a:endParaRPr lang="en-US"/>
          </a:p>
        </p:txBody>
      </p:sp>
      <p:sp>
        <p:nvSpPr>
          <p:cNvPr id="22" name="Freeform 22"/>
          <p:cNvSpPr/>
          <p:nvPr/>
        </p:nvSpPr>
        <p:spPr>
          <a:xfrm>
            <a:off x="13824404" y="6444142"/>
            <a:ext cx="1186781" cy="673842"/>
          </a:xfrm>
          <a:custGeom>
            <a:avLst/>
            <a:gdLst/>
            <a:ahLst/>
            <a:cxnLst/>
            <a:rect l="l" t="t" r="r" b="b"/>
            <a:pathLst>
              <a:path w="1186781" h="673842">
                <a:moveTo>
                  <a:pt x="0" y="0"/>
                </a:moveTo>
                <a:lnTo>
                  <a:pt x="1186781" y="0"/>
                </a:lnTo>
                <a:lnTo>
                  <a:pt x="1186781" y="673842"/>
                </a:lnTo>
                <a:lnTo>
                  <a:pt x="0" y="673842"/>
                </a:lnTo>
                <a:lnTo>
                  <a:pt x="0" y="0"/>
                </a:lnTo>
                <a:close/>
              </a:path>
            </a:pathLst>
          </a:custGeom>
          <a:blipFill>
            <a:blip r:embed="rId15" cstate="email">
              <a:extLst>
                <a:ext uri="{28A0092B-C50C-407E-A947-70E740481C1C}">
                  <a14:useLocalDpi xmlns:a14="http://schemas.microsoft.com/office/drawing/2010/main"/>
                </a:ext>
                <a:ext uri="{96DAC541-7B7A-43D3-8B79-37D633B846F1}">
                  <asvg:svgBlip xmlns:asvg="http://schemas.microsoft.com/office/drawing/2016/SVG/main" r:embed="rId16"/>
                </a:ext>
              </a:extLst>
            </a:blip>
            <a:stretch>
              <a:fillRect l="-30434" r="-27117" b="-587"/>
            </a:stretch>
          </a:blipFill>
        </p:spPr>
        <p:txBody>
          <a:bodyPr/>
          <a:lstStyle/>
          <a:p>
            <a:endParaRPr lang="en-US"/>
          </a:p>
        </p:txBody>
      </p:sp>
      <p:sp>
        <p:nvSpPr>
          <p:cNvPr id="23" name="Freeform 23"/>
          <p:cNvSpPr/>
          <p:nvPr/>
        </p:nvSpPr>
        <p:spPr>
          <a:xfrm>
            <a:off x="11153600" y="7300622"/>
            <a:ext cx="1554582" cy="677803"/>
          </a:xfrm>
          <a:custGeom>
            <a:avLst/>
            <a:gdLst/>
            <a:ahLst/>
            <a:cxnLst/>
            <a:rect l="l" t="t" r="r" b="b"/>
            <a:pathLst>
              <a:path w="1554582" h="677803">
                <a:moveTo>
                  <a:pt x="0" y="0"/>
                </a:moveTo>
                <a:lnTo>
                  <a:pt x="1554583" y="0"/>
                </a:lnTo>
                <a:lnTo>
                  <a:pt x="1554583" y="677803"/>
                </a:lnTo>
                <a:lnTo>
                  <a:pt x="0" y="677803"/>
                </a:lnTo>
                <a:lnTo>
                  <a:pt x="0" y="0"/>
                </a:lnTo>
                <a:close/>
              </a:path>
            </a:pathLst>
          </a:custGeom>
          <a:blipFill>
            <a:blip r:embed="rId15" cstate="email">
              <a:extLst>
                <a:ext uri="{28A0092B-C50C-407E-A947-70E740481C1C}">
                  <a14:useLocalDpi xmlns:a14="http://schemas.microsoft.com/office/drawing/2010/main"/>
                </a:ext>
                <a:ext uri="{96DAC541-7B7A-43D3-8B79-37D633B846F1}">
                  <asvg:svgBlip xmlns:asvg="http://schemas.microsoft.com/office/drawing/2016/SVG/main" r:embed="rId16"/>
                </a:ext>
              </a:extLst>
            </a:blip>
            <a:stretch>
              <a:fillRect r="-20276"/>
            </a:stretch>
          </a:blipFill>
        </p:spPr>
        <p:txBody>
          <a:bodyPr/>
          <a:lstStyle/>
          <a:p>
            <a:endParaRPr lang="en-US"/>
          </a:p>
        </p:txBody>
      </p:sp>
      <p:sp>
        <p:nvSpPr>
          <p:cNvPr id="24" name="Freeform 24"/>
          <p:cNvSpPr/>
          <p:nvPr/>
        </p:nvSpPr>
        <p:spPr>
          <a:xfrm>
            <a:off x="12698658" y="7300622"/>
            <a:ext cx="1186781" cy="673842"/>
          </a:xfrm>
          <a:custGeom>
            <a:avLst/>
            <a:gdLst/>
            <a:ahLst/>
            <a:cxnLst/>
            <a:rect l="l" t="t" r="r" b="b"/>
            <a:pathLst>
              <a:path w="1186781" h="673842">
                <a:moveTo>
                  <a:pt x="0" y="0"/>
                </a:moveTo>
                <a:lnTo>
                  <a:pt x="1186781" y="0"/>
                </a:lnTo>
                <a:lnTo>
                  <a:pt x="1186781" y="673842"/>
                </a:lnTo>
                <a:lnTo>
                  <a:pt x="0" y="673842"/>
                </a:lnTo>
                <a:lnTo>
                  <a:pt x="0" y="0"/>
                </a:lnTo>
                <a:close/>
              </a:path>
            </a:pathLst>
          </a:custGeom>
          <a:blipFill>
            <a:blip r:embed="rId15" cstate="email">
              <a:extLst>
                <a:ext uri="{28A0092B-C50C-407E-A947-70E740481C1C}">
                  <a14:useLocalDpi xmlns:a14="http://schemas.microsoft.com/office/drawing/2010/main"/>
                </a:ext>
                <a:ext uri="{96DAC541-7B7A-43D3-8B79-37D633B846F1}">
                  <asvg:svgBlip xmlns:asvg="http://schemas.microsoft.com/office/drawing/2016/SVG/main" r:embed="rId16"/>
                </a:ext>
              </a:extLst>
            </a:blip>
            <a:stretch>
              <a:fillRect l="-30434" r="-27117" b="-587"/>
            </a:stretch>
          </a:blipFill>
        </p:spPr>
        <p:txBody>
          <a:bodyPr/>
          <a:lstStyle/>
          <a:p>
            <a:endParaRPr lang="en-US"/>
          </a:p>
        </p:txBody>
      </p:sp>
      <p:sp>
        <p:nvSpPr>
          <p:cNvPr id="25" name="Freeform 25"/>
          <p:cNvSpPr/>
          <p:nvPr/>
        </p:nvSpPr>
        <p:spPr>
          <a:xfrm>
            <a:off x="15348268" y="7300622"/>
            <a:ext cx="1508607" cy="673842"/>
          </a:xfrm>
          <a:custGeom>
            <a:avLst/>
            <a:gdLst/>
            <a:ahLst/>
            <a:cxnLst/>
            <a:rect l="l" t="t" r="r" b="b"/>
            <a:pathLst>
              <a:path w="1508607" h="673842">
                <a:moveTo>
                  <a:pt x="0" y="0"/>
                </a:moveTo>
                <a:lnTo>
                  <a:pt x="1508607" y="0"/>
                </a:lnTo>
                <a:lnTo>
                  <a:pt x="1508607" y="673842"/>
                </a:lnTo>
                <a:lnTo>
                  <a:pt x="0" y="673842"/>
                </a:lnTo>
                <a:lnTo>
                  <a:pt x="0" y="0"/>
                </a:lnTo>
                <a:close/>
              </a:path>
            </a:pathLst>
          </a:custGeom>
          <a:blipFill>
            <a:blip r:embed="rId15" cstate="email">
              <a:extLst>
                <a:ext uri="{28A0092B-C50C-407E-A947-70E740481C1C}">
                  <a14:useLocalDpi xmlns:a14="http://schemas.microsoft.com/office/drawing/2010/main"/>
                </a:ext>
                <a:ext uri="{96DAC541-7B7A-43D3-8B79-37D633B846F1}">
                  <asvg:svgBlip xmlns:asvg="http://schemas.microsoft.com/office/drawing/2016/SVG/main" r:embed="rId16"/>
                </a:ext>
              </a:extLst>
            </a:blip>
            <a:stretch>
              <a:fillRect l="-23942" b="-587"/>
            </a:stretch>
          </a:blipFill>
        </p:spPr>
        <p:txBody>
          <a:bodyPr/>
          <a:lstStyle/>
          <a:p>
            <a:endParaRPr lang="en-US"/>
          </a:p>
        </p:txBody>
      </p:sp>
      <p:sp>
        <p:nvSpPr>
          <p:cNvPr id="26" name="Freeform 26"/>
          <p:cNvSpPr/>
          <p:nvPr/>
        </p:nvSpPr>
        <p:spPr>
          <a:xfrm>
            <a:off x="14180537" y="7300622"/>
            <a:ext cx="1186781" cy="673842"/>
          </a:xfrm>
          <a:custGeom>
            <a:avLst/>
            <a:gdLst/>
            <a:ahLst/>
            <a:cxnLst/>
            <a:rect l="l" t="t" r="r" b="b"/>
            <a:pathLst>
              <a:path w="1186781" h="673842">
                <a:moveTo>
                  <a:pt x="0" y="0"/>
                </a:moveTo>
                <a:lnTo>
                  <a:pt x="1186781" y="0"/>
                </a:lnTo>
                <a:lnTo>
                  <a:pt x="1186781" y="673842"/>
                </a:lnTo>
                <a:lnTo>
                  <a:pt x="0" y="673842"/>
                </a:lnTo>
                <a:lnTo>
                  <a:pt x="0" y="0"/>
                </a:lnTo>
                <a:close/>
              </a:path>
            </a:pathLst>
          </a:custGeom>
          <a:blipFill>
            <a:blip r:embed="rId15" cstate="email">
              <a:extLst>
                <a:ext uri="{28A0092B-C50C-407E-A947-70E740481C1C}">
                  <a14:useLocalDpi xmlns:a14="http://schemas.microsoft.com/office/drawing/2010/main"/>
                </a:ext>
                <a:ext uri="{96DAC541-7B7A-43D3-8B79-37D633B846F1}">
                  <asvg:svgBlip xmlns:asvg="http://schemas.microsoft.com/office/drawing/2016/SVG/main" r:embed="rId16"/>
                </a:ext>
              </a:extLst>
            </a:blip>
            <a:stretch>
              <a:fillRect l="-30434" r="-27117" b="-587"/>
            </a:stretch>
          </a:blipFill>
        </p:spPr>
        <p:txBody>
          <a:bodyPr/>
          <a:lstStyle/>
          <a:p>
            <a:endParaRPr lang="en-US"/>
          </a:p>
        </p:txBody>
      </p:sp>
      <p:sp>
        <p:nvSpPr>
          <p:cNvPr id="27" name="Freeform 27"/>
          <p:cNvSpPr/>
          <p:nvPr/>
        </p:nvSpPr>
        <p:spPr>
          <a:xfrm>
            <a:off x="11144075" y="8157102"/>
            <a:ext cx="1554582" cy="677803"/>
          </a:xfrm>
          <a:custGeom>
            <a:avLst/>
            <a:gdLst/>
            <a:ahLst/>
            <a:cxnLst/>
            <a:rect l="l" t="t" r="r" b="b"/>
            <a:pathLst>
              <a:path w="1554582" h="677803">
                <a:moveTo>
                  <a:pt x="0" y="0"/>
                </a:moveTo>
                <a:lnTo>
                  <a:pt x="1554583" y="0"/>
                </a:lnTo>
                <a:lnTo>
                  <a:pt x="1554583" y="677803"/>
                </a:lnTo>
                <a:lnTo>
                  <a:pt x="0" y="677803"/>
                </a:lnTo>
                <a:lnTo>
                  <a:pt x="0" y="0"/>
                </a:lnTo>
                <a:close/>
              </a:path>
            </a:pathLst>
          </a:custGeom>
          <a:blipFill>
            <a:blip r:embed="rId15" cstate="email">
              <a:extLst>
                <a:ext uri="{28A0092B-C50C-407E-A947-70E740481C1C}">
                  <a14:useLocalDpi xmlns:a14="http://schemas.microsoft.com/office/drawing/2010/main"/>
                </a:ext>
                <a:ext uri="{96DAC541-7B7A-43D3-8B79-37D633B846F1}">
                  <asvg:svgBlip xmlns:asvg="http://schemas.microsoft.com/office/drawing/2016/SVG/main" r:embed="rId16"/>
                </a:ext>
              </a:extLst>
            </a:blip>
            <a:stretch>
              <a:fillRect r="-20276"/>
            </a:stretch>
          </a:blipFill>
        </p:spPr>
        <p:txBody>
          <a:bodyPr/>
          <a:lstStyle/>
          <a:p>
            <a:endParaRPr lang="en-US"/>
          </a:p>
        </p:txBody>
      </p:sp>
      <p:sp>
        <p:nvSpPr>
          <p:cNvPr id="28" name="Freeform 28"/>
          <p:cNvSpPr/>
          <p:nvPr/>
        </p:nvSpPr>
        <p:spPr>
          <a:xfrm>
            <a:off x="12665408" y="8157102"/>
            <a:ext cx="1186781" cy="673842"/>
          </a:xfrm>
          <a:custGeom>
            <a:avLst/>
            <a:gdLst/>
            <a:ahLst/>
            <a:cxnLst/>
            <a:rect l="l" t="t" r="r" b="b"/>
            <a:pathLst>
              <a:path w="1186781" h="673842">
                <a:moveTo>
                  <a:pt x="0" y="0"/>
                </a:moveTo>
                <a:lnTo>
                  <a:pt x="1186781" y="0"/>
                </a:lnTo>
                <a:lnTo>
                  <a:pt x="1186781" y="673843"/>
                </a:lnTo>
                <a:lnTo>
                  <a:pt x="0" y="673843"/>
                </a:lnTo>
                <a:lnTo>
                  <a:pt x="0" y="0"/>
                </a:lnTo>
                <a:close/>
              </a:path>
            </a:pathLst>
          </a:custGeom>
          <a:blipFill>
            <a:blip r:embed="rId15" cstate="email">
              <a:extLst>
                <a:ext uri="{28A0092B-C50C-407E-A947-70E740481C1C}">
                  <a14:useLocalDpi xmlns:a14="http://schemas.microsoft.com/office/drawing/2010/main"/>
                </a:ext>
                <a:ext uri="{96DAC541-7B7A-43D3-8B79-37D633B846F1}">
                  <asvg:svgBlip xmlns:asvg="http://schemas.microsoft.com/office/drawing/2016/SVG/main" r:embed="rId16"/>
                </a:ext>
              </a:extLst>
            </a:blip>
            <a:stretch>
              <a:fillRect l="-30434" r="-27117" b="-587"/>
            </a:stretch>
          </a:blipFill>
        </p:spPr>
        <p:txBody>
          <a:bodyPr/>
          <a:lstStyle/>
          <a:p>
            <a:endParaRPr lang="en-US"/>
          </a:p>
        </p:txBody>
      </p:sp>
      <p:sp>
        <p:nvSpPr>
          <p:cNvPr id="29" name="Freeform 29"/>
          <p:cNvSpPr/>
          <p:nvPr/>
        </p:nvSpPr>
        <p:spPr>
          <a:xfrm>
            <a:off x="14984652" y="8157102"/>
            <a:ext cx="1508607" cy="673842"/>
          </a:xfrm>
          <a:custGeom>
            <a:avLst/>
            <a:gdLst/>
            <a:ahLst/>
            <a:cxnLst/>
            <a:rect l="l" t="t" r="r" b="b"/>
            <a:pathLst>
              <a:path w="1508607" h="673842">
                <a:moveTo>
                  <a:pt x="0" y="0"/>
                </a:moveTo>
                <a:lnTo>
                  <a:pt x="1508608" y="0"/>
                </a:lnTo>
                <a:lnTo>
                  <a:pt x="1508608" y="673843"/>
                </a:lnTo>
                <a:lnTo>
                  <a:pt x="0" y="673843"/>
                </a:lnTo>
                <a:lnTo>
                  <a:pt x="0" y="0"/>
                </a:lnTo>
                <a:close/>
              </a:path>
            </a:pathLst>
          </a:custGeom>
          <a:blipFill>
            <a:blip r:embed="rId15" cstate="email">
              <a:extLst>
                <a:ext uri="{28A0092B-C50C-407E-A947-70E740481C1C}">
                  <a14:useLocalDpi xmlns:a14="http://schemas.microsoft.com/office/drawing/2010/main"/>
                </a:ext>
                <a:ext uri="{96DAC541-7B7A-43D3-8B79-37D633B846F1}">
                  <asvg:svgBlip xmlns:asvg="http://schemas.microsoft.com/office/drawing/2016/SVG/main" r:embed="rId16"/>
                </a:ext>
              </a:extLst>
            </a:blip>
            <a:stretch>
              <a:fillRect l="-23942" b="-587"/>
            </a:stretch>
          </a:blipFill>
        </p:spPr>
        <p:txBody>
          <a:bodyPr/>
          <a:lstStyle/>
          <a:p>
            <a:endParaRPr lang="en-US"/>
          </a:p>
        </p:txBody>
      </p:sp>
      <p:sp>
        <p:nvSpPr>
          <p:cNvPr id="30" name="Freeform 30"/>
          <p:cNvSpPr/>
          <p:nvPr/>
        </p:nvSpPr>
        <p:spPr>
          <a:xfrm>
            <a:off x="13824404" y="8157102"/>
            <a:ext cx="1186781" cy="673842"/>
          </a:xfrm>
          <a:custGeom>
            <a:avLst/>
            <a:gdLst/>
            <a:ahLst/>
            <a:cxnLst/>
            <a:rect l="l" t="t" r="r" b="b"/>
            <a:pathLst>
              <a:path w="1186781" h="673842">
                <a:moveTo>
                  <a:pt x="0" y="0"/>
                </a:moveTo>
                <a:lnTo>
                  <a:pt x="1186781" y="0"/>
                </a:lnTo>
                <a:lnTo>
                  <a:pt x="1186781" y="673843"/>
                </a:lnTo>
                <a:lnTo>
                  <a:pt x="0" y="673843"/>
                </a:lnTo>
                <a:lnTo>
                  <a:pt x="0" y="0"/>
                </a:lnTo>
                <a:close/>
              </a:path>
            </a:pathLst>
          </a:custGeom>
          <a:blipFill>
            <a:blip r:embed="rId15" cstate="email">
              <a:extLst>
                <a:ext uri="{28A0092B-C50C-407E-A947-70E740481C1C}">
                  <a14:useLocalDpi xmlns:a14="http://schemas.microsoft.com/office/drawing/2010/main"/>
                </a:ext>
                <a:ext uri="{96DAC541-7B7A-43D3-8B79-37D633B846F1}">
                  <asvg:svgBlip xmlns:asvg="http://schemas.microsoft.com/office/drawing/2016/SVG/main" r:embed="rId16"/>
                </a:ext>
              </a:extLst>
            </a:blip>
            <a:stretch>
              <a:fillRect l="-30434" r="-27117" b="-587"/>
            </a:stretch>
          </a:blipFill>
        </p:spPr>
        <p:txBody>
          <a:bodyPr/>
          <a:lstStyle/>
          <a:p>
            <a:endParaRPr lang="en-US"/>
          </a:p>
        </p:txBody>
      </p:sp>
      <p:sp>
        <p:nvSpPr>
          <p:cNvPr id="31" name="Freeform 31"/>
          <p:cNvSpPr/>
          <p:nvPr/>
        </p:nvSpPr>
        <p:spPr>
          <a:xfrm>
            <a:off x="10352763" y="6444142"/>
            <a:ext cx="673842" cy="673842"/>
          </a:xfrm>
          <a:custGeom>
            <a:avLst/>
            <a:gdLst/>
            <a:ahLst/>
            <a:cxnLst/>
            <a:rect l="l" t="t" r="r" b="b"/>
            <a:pathLst>
              <a:path w="673842" h="673842">
                <a:moveTo>
                  <a:pt x="0" y="0"/>
                </a:moveTo>
                <a:lnTo>
                  <a:pt x="673843" y="0"/>
                </a:lnTo>
                <a:lnTo>
                  <a:pt x="673843" y="673842"/>
                </a:lnTo>
                <a:lnTo>
                  <a:pt x="0" y="673842"/>
                </a:lnTo>
                <a:lnTo>
                  <a:pt x="0" y="0"/>
                </a:lnTo>
                <a:close/>
              </a:path>
            </a:pathLst>
          </a:custGeom>
          <a:blipFill>
            <a:blip r:embed="rId17" cstate="email">
              <a:extLst>
                <a:ext uri="{28A0092B-C50C-407E-A947-70E740481C1C}">
                  <a14:useLocalDpi xmlns:a14="http://schemas.microsoft.com/office/drawing/2010/main"/>
                </a:ext>
                <a:ext uri="{96DAC541-7B7A-43D3-8B79-37D633B846F1}">
                  <asvg:svgBlip xmlns:asvg="http://schemas.microsoft.com/office/drawing/2016/SVG/main" r:embed="rId18"/>
                </a:ext>
              </a:extLst>
            </a:blip>
            <a:stretch>
              <a:fillRect/>
            </a:stretch>
          </a:blipFill>
        </p:spPr>
        <p:txBody>
          <a:bodyPr/>
          <a:lstStyle/>
          <a:p>
            <a:endParaRPr lang="en-US"/>
          </a:p>
        </p:txBody>
      </p:sp>
      <p:grpSp>
        <p:nvGrpSpPr>
          <p:cNvPr id="32" name="Group 32"/>
          <p:cNvGrpSpPr>
            <a:grpSpLocks noChangeAspect="1"/>
          </p:cNvGrpSpPr>
          <p:nvPr/>
        </p:nvGrpSpPr>
        <p:grpSpPr>
          <a:xfrm>
            <a:off x="-997154" y="6644799"/>
            <a:ext cx="5205578" cy="5205557"/>
            <a:chOff x="0" y="0"/>
            <a:chExt cx="6350000" cy="6349975"/>
          </a:xfrm>
        </p:grpSpPr>
        <p:sp>
          <p:nvSpPr>
            <p:cNvPr id="33" name="Freeform 33"/>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19" cstate="email">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34" name="Group 34"/>
          <p:cNvGrpSpPr/>
          <p:nvPr/>
        </p:nvGrpSpPr>
        <p:grpSpPr>
          <a:xfrm>
            <a:off x="7426999" y="5795421"/>
            <a:ext cx="1543050" cy="1543050"/>
            <a:chOff x="0" y="0"/>
            <a:chExt cx="812800" cy="812800"/>
          </a:xfrm>
        </p:grpSpPr>
        <p:sp>
          <p:nvSpPr>
            <p:cNvPr id="35" name="Freeform 3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54A6B"/>
            </a:solidFill>
          </p:spPr>
          <p:txBody>
            <a:bodyPr/>
            <a:lstStyle/>
            <a:p>
              <a:endParaRPr lang="en-US"/>
            </a:p>
          </p:txBody>
        </p:sp>
        <p:sp>
          <p:nvSpPr>
            <p:cNvPr id="36" name="TextBox 36"/>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a:p>
          </p:txBody>
        </p:sp>
      </p:grpSp>
      <p:sp>
        <p:nvSpPr>
          <p:cNvPr id="37" name="Freeform 37"/>
          <p:cNvSpPr/>
          <p:nvPr/>
        </p:nvSpPr>
        <p:spPr>
          <a:xfrm>
            <a:off x="7736031" y="6223655"/>
            <a:ext cx="924985" cy="751550"/>
          </a:xfrm>
          <a:custGeom>
            <a:avLst/>
            <a:gdLst/>
            <a:ahLst/>
            <a:cxnLst/>
            <a:rect l="l" t="t" r="r" b="b"/>
            <a:pathLst>
              <a:path w="924985" h="751550">
                <a:moveTo>
                  <a:pt x="0" y="0"/>
                </a:moveTo>
                <a:lnTo>
                  <a:pt x="924985" y="0"/>
                </a:lnTo>
                <a:lnTo>
                  <a:pt x="924985" y="751551"/>
                </a:lnTo>
                <a:lnTo>
                  <a:pt x="0" y="751551"/>
                </a:lnTo>
                <a:lnTo>
                  <a:pt x="0" y="0"/>
                </a:lnTo>
                <a:close/>
              </a:path>
            </a:pathLst>
          </a:custGeom>
          <a:blipFill>
            <a:blip r:embed="rId20" cstate="email">
              <a:extLst>
                <a:ext uri="{28A0092B-C50C-407E-A947-70E740481C1C}">
                  <a14:useLocalDpi xmlns:a14="http://schemas.microsoft.com/office/drawing/2010/main"/>
                </a:ext>
                <a:ext uri="{96DAC541-7B7A-43D3-8B79-37D633B846F1}">
                  <asvg:svgBlip xmlns:asvg="http://schemas.microsoft.com/office/drawing/2016/SVG/main" r:embed="rId21"/>
                </a:ext>
              </a:extLst>
            </a:blip>
            <a:stretch>
              <a:fillRect/>
            </a:stretch>
          </a:blipFill>
        </p:spPr>
        <p:txBody>
          <a:bodyPr/>
          <a:lstStyle/>
          <a:p>
            <a:endParaRPr lang="en-US"/>
          </a:p>
        </p:txBody>
      </p:sp>
      <p:sp>
        <p:nvSpPr>
          <p:cNvPr id="38" name="Freeform 38"/>
          <p:cNvSpPr/>
          <p:nvPr/>
        </p:nvSpPr>
        <p:spPr>
          <a:xfrm>
            <a:off x="7478392" y="8217707"/>
            <a:ext cx="515278" cy="725744"/>
          </a:xfrm>
          <a:custGeom>
            <a:avLst/>
            <a:gdLst/>
            <a:ahLst/>
            <a:cxnLst/>
            <a:rect l="l" t="t" r="r" b="b"/>
            <a:pathLst>
              <a:path w="515278" h="725744">
                <a:moveTo>
                  <a:pt x="0" y="0"/>
                </a:moveTo>
                <a:lnTo>
                  <a:pt x="515278" y="0"/>
                </a:lnTo>
                <a:lnTo>
                  <a:pt x="515278" y="725744"/>
                </a:lnTo>
                <a:lnTo>
                  <a:pt x="0" y="725744"/>
                </a:lnTo>
                <a:lnTo>
                  <a:pt x="0" y="0"/>
                </a:lnTo>
                <a:close/>
              </a:path>
            </a:pathLst>
          </a:custGeom>
          <a:blipFill>
            <a:blip r:embed="rId22" cstate="email">
              <a:extLst>
                <a:ext uri="{28A0092B-C50C-407E-A947-70E740481C1C}">
                  <a14:useLocalDpi xmlns:a14="http://schemas.microsoft.com/office/drawing/2010/main"/>
                </a:ext>
                <a:ext uri="{96DAC541-7B7A-43D3-8B79-37D633B846F1}">
                  <asvg:svgBlip xmlns:asvg="http://schemas.microsoft.com/office/drawing/2016/SVG/main" r:embed="rId23"/>
                </a:ext>
              </a:extLst>
            </a:blip>
            <a:stretch>
              <a:fillRect/>
            </a:stretch>
          </a:blipFill>
        </p:spPr>
        <p:txBody>
          <a:bodyPr/>
          <a:lstStyle/>
          <a:p>
            <a:endParaRPr lang="en-US"/>
          </a:p>
        </p:txBody>
      </p:sp>
      <p:sp>
        <p:nvSpPr>
          <p:cNvPr id="39" name="Freeform 39"/>
          <p:cNvSpPr/>
          <p:nvPr/>
        </p:nvSpPr>
        <p:spPr>
          <a:xfrm>
            <a:off x="10352763" y="5608374"/>
            <a:ext cx="673842" cy="673842"/>
          </a:xfrm>
          <a:custGeom>
            <a:avLst/>
            <a:gdLst/>
            <a:ahLst/>
            <a:cxnLst/>
            <a:rect l="l" t="t" r="r" b="b"/>
            <a:pathLst>
              <a:path w="673842" h="673842">
                <a:moveTo>
                  <a:pt x="0" y="0"/>
                </a:moveTo>
                <a:lnTo>
                  <a:pt x="673843" y="0"/>
                </a:lnTo>
                <a:lnTo>
                  <a:pt x="673843" y="673843"/>
                </a:lnTo>
                <a:lnTo>
                  <a:pt x="0" y="673843"/>
                </a:lnTo>
                <a:lnTo>
                  <a:pt x="0" y="0"/>
                </a:lnTo>
                <a:close/>
              </a:path>
            </a:pathLst>
          </a:custGeom>
          <a:blipFill>
            <a:blip r:embed="rId24" cstate="email">
              <a:extLst>
                <a:ext uri="{28A0092B-C50C-407E-A947-70E740481C1C}">
                  <a14:useLocalDpi xmlns:a14="http://schemas.microsoft.com/office/drawing/2010/main"/>
                </a:ext>
                <a:ext uri="{96DAC541-7B7A-43D3-8B79-37D633B846F1}">
                  <asvg:svgBlip xmlns:asvg="http://schemas.microsoft.com/office/drawing/2016/SVG/main" r:embed="rId25"/>
                </a:ext>
              </a:extLst>
            </a:blip>
            <a:stretch>
              <a:fillRect/>
            </a:stretch>
          </a:blipFill>
        </p:spPr>
        <p:txBody>
          <a:bodyPr/>
          <a:lstStyle/>
          <a:p>
            <a:endParaRPr lang="en-US"/>
          </a:p>
        </p:txBody>
      </p:sp>
      <p:sp>
        <p:nvSpPr>
          <p:cNvPr id="40" name="Freeform 40"/>
          <p:cNvSpPr/>
          <p:nvPr/>
        </p:nvSpPr>
        <p:spPr>
          <a:xfrm>
            <a:off x="10352763" y="7289434"/>
            <a:ext cx="720063" cy="720063"/>
          </a:xfrm>
          <a:custGeom>
            <a:avLst/>
            <a:gdLst/>
            <a:ahLst/>
            <a:cxnLst/>
            <a:rect l="l" t="t" r="r" b="b"/>
            <a:pathLst>
              <a:path w="720063" h="720063">
                <a:moveTo>
                  <a:pt x="0" y="0"/>
                </a:moveTo>
                <a:lnTo>
                  <a:pt x="720063" y="0"/>
                </a:lnTo>
                <a:lnTo>
                  <a:pt x="720063" y="720063"/>
                </a:lnTo>
                <a:lnTo>
                  <a:pt x="0" y="720063"/>
                </a:lnTo>
                <a:lnTo>
                  <a:pt x="0" y="0"/>
                </a:lnTo>
                <a:close/>
              </a:path>
            </a:pathLst>
          </a:custGeom>
          <a:blipFill>
            <a:blip r:embed="rId26">
              <a:extLst>
                <a:ext uri="{96DAC541-7B7A-43D3-8B79-37D633B846F1}">
                  <asvg:svgBlip xmlns:asvg="http://schemas.microsoft.com/office/drawing/2016/SVG/main" r:embed="rId27"/>
                </a:ext>
              </a:extLst>
            </a:blip>
            <a:stretch>
              <a:fillRect/>
            </a:stretch>
          </a:blipFill>
        </p:spPr>
        <p:txBody>
          <a:bodyPr/>
          <a:lstStyle/>
          <a:p>
            <a:endParaRPr lang="en-US"/>
          </a:p>
        </p:txBody>
      </p:sp>
      <p:sp>
        <p:nvSpPr>
          <p:cNvPr id="41" name="Freeform 41"/>
          <p:cNvSpPr/>
          <p:nvPr/>
        </p:nvSpPr>
        <p:spPr>
          <a:xfrm>
            <a:off x="10352763" y="8147577"/>
            <a:ext cx="737708" cy="737708"/>
          </a:xfrm>
          <a:custGeom>
            <a:avLst/>
            <a:gdLst/>
            <a:ahLst/>
            <a:cxnLst/>
            <a:rect l="l" t="t" r="r" b="b"/>
            <a:pathLst>
              <a:path w="737708" h="737708">
                <a:moveTo>
                  <a:pt x="0" y="0"/>
                </a:moveTo>
                <a:lnTo>
                  <a:pt x="737708" y="0"/>
                </a:lnTo>
                <a:lnTo>
                  <a:pt x="737708" y="737709"/>
                </a:lnTo>
                <a:lnTo>
                  <a:pt x="0" y="737709"/>
                </a:lnTo>
                <a:lnTo>
                  <a:pt x="0" y="0"/>
                </a:lnTo>
                <a:close/>
              </a:path>
            </a:pathLst>
          </a:custGeom>
          <a:blipFill>
            <a:blip r:embed="rId28" cstate="email">
              <a:extLst>
                <a:ext uri="{28A0092B-C50C-407E-A947-70E740481C1C}">
                  <a14:useLocalDpi xmlns:a14="http://schemas.microsoft.com/office/drawing/2010/main"/>
                </a:ext>
                <a:ext uri="{96DAC541-7B7A-43D3-8B79-37D633B846F1}">
                  <asvg:svgBlip xmlns:asvg="http://schemas.microsoft.com/office/drawing/2016/SVG/main" r:embed="rId29"/>
                </a:ext>
              </a:extLst>
            </a:blip>
            <a:stretch>
              <a:fillRect/>
            </a:stretch>
          </a:blipFill>
        </p:spPr>
        <p:txBody>
          <a:bodyPr/>
          <a:lstStyle/>
          <a:p>
            <a:endParaRPr lang="en-US"/>
          </a:p>
        </p:txBody>
      </p:sp>
      <p:sp>
        <p:nvSpPr>
          <p:cNvPr id="42" name="Freeform 42"/>
          <p:cNvSpPr/>
          <p:nvPr/>
        </p:nvSpPr>
        <p:spPr>
          <a:xfrm>
            <a:off x="13268324" y="7298959"/>
            <a:ext cx="1186781" cy="673842"/>
          </a:xfrm>
          <a:custGeom>
            <a:avLst/>
            <a:gdLst/>
            <a:ahLst/>
            <a:cxnLst/>
            <a:rect l="l" t="t" r="r" b="b"/>
            <a:pathLst>
              <a:path w="1186781" h="673842">
                <a:moveTo>
                  <a:pt x="0" y="0"/>
                </a:moveTo>
                <a:lnTo>
                  <a:pt x="1186781" y="0"/>
                </a:lnTo>
                <a:lnTo>
                  <a:pt x="1186781" y="673843"/>
                </a:lnTo>
                <a:lnTo>
                  <a:pt x="0" y="673843"/>
                </a:lnTo>
                <a:lnTo>
                  <a:pt x="0" y="0"/>
                </a:lnTo>
                <a:close/>
              </a:path>
            </a:pathLst>
          </a:custGeom>
          <a:blipFill>
            <a:blip r:embed="rId15" cstate="email">
              <a:extLst>
                <a:ext uri="{28A0092B-C50C-407E-A947-70E740481C1C}">
                  <a14:useLocalDpi xmlns:a14="http://schemas.microsoft.com/office/drawing/2010/main"/>
                </a:ext>
                <a:ext uri="{96DAC541-7B7A-43D3-8B79-37D633B846F1}">
                  <asvg:svgBlip xmlns:asvg="http://schemas.microsoft.com/office/drawing/2016/SVG/main" r:embed="rId16"/>
                </a:ext>
              </a:extLst>
            </a:blip>
            <a:stretch>
              <a:fillRect l="-30434" r="-27117" b="-587"/>
            </a:stretch>
          </a:blipFill>
        </p:spPr>
        <p:txBody>
          <a:bodyPr/>
          <a:lstStyle/>
          <a:p>
            <a:endParaRPr lang="en-US"/>
          </a:p>
        </p:txBody>
      </p:sp>
      <p:sp>
        <p:nvSpPr>
          <p:cNvPr id="43" name="TextBox 43"/>
          <p:cNvSpPr txBox="1"/>
          <p:nvPr/>
        </p:nvSpPr>
        <p:spPr>
          <a:xfrm>
            <a:off x="9543461" y="777048"/>
            <a:ext cx="7715839" cy="3993515"/>
          </a:xfrm>
          <a:prstGeom prst="rect">
            <a:avLst/>
          </a:prstGeom>
        </p:spPr>
        <p:txBody>
          <a:bodyPr lIns="0" tIns="0" rIns="0" bIns="0" rtlCol="0" anchor="t">
            <a:spAutoFit/>
          </a:bodyPr>
          <a:lstStyle/>
          <a:p>
            <a:pPr algn="ctr">
              <a:lnSpc>
                <a:spcPts val="15729"/>
              </a:lnSpc>
            </a:pPr>
            <a:r>
              <a:rPr lang="en-US" sz="12999">
                <a:solidFill>
                  <a:srgbClr val="FFF8EF"/>
                </a:solidFill>
                <a:latin typeface="Vintage Moon"/>
              </a:rPr>
              <a:t>Köszönjük a figyelmet!</a:t>
            </a:r>
          </a:p>
        </p:txBody>
      </p:sp>
      <p:sp>
        <p:nvSpPr>
          <p:cNvPr id="44" name="TextBox 44"/>
          <p:cNvSpPr txBox="1"/>
          <p:nvPr/>
        </p:nvSpPr>
        <p:spPr>
          <a:xfrm>
            <a:off x="11291332" y="5645312"/>
            <a:ext cx="4841496" cy="436880"/>
          </a:xfrm>
          <a:prstGeom prst="rect">
            <a:avLst/>
          </a:prstGeom>
        </p:spPr>
        <p:txBody>
          <a:bodyPr lIns="0" tIns="0" rIns="0" bIns="0" rtlCol="0" anchor="t">
            <a:spAutoFit/>
          </a:bodyPr>
          <a:lstStyle/>
          <a:p>
            <a:pPr>
              <a:lnSpc>
                <a:spcPts val="3220"/>
              </a:lnSpc>
              <a:spcBef>
                <a:spcPct val="0"/>
              </a:spcBef>
            </a:pPr>
            <a:r>
              <a:rPr lang="en-US" sz="2300">
                <a:solidFill>
                  <a:srgbClr val="0A1F30"/>
                </a:solidFill>
                <a:latin typeface="Kollektif"/>
              </a:rPr>
              <a:t>www.mellrakinfo.hu</a:t>
            </a:r>
          </a:p>
        </p:txBody>
      </p:sp>
      <p:sp>
        <p:nvSpPr>
          <p:cNvPr id="45" name="TextBox 45"/>
          <p:cNvSpPr txBox="1"/>
          <p:nvPr/>
        </p:nvSpPr>
        <p:spPr>
          <a:xfrm>
            <a:off x="11310382" y="6504180"/>
            <a:ext cx="4841496" cy="436880"/>
          </a:xfrm>
          <a:prstGeom prst="rect">
            <a:avLst/>
          </a:prstGeom>
        </p:spPr>
        <p:txBody>
          <a:bodyPr lIns="0" tIns="0" rIns="0" bIns="0" rtlCol="0" anchor="t">
            <a:spAutoFit/>
          </a:bodyPr>
          <a:lstStyle/>
          <a:p>
            <a:pPr>
              <a:lnSpc>
                <a:spcPts val="3220"/>
              </a:lnSpc>
              <a:spcBef>
                <a:spcPct val="0"/>
              </a:spcBef>
            </a:pPr>
            <a:r>
              <a:rPr lang="en-US" sz="2300">
                <a:solidFill>
                  <a:srgbClr val="0A1F30"/>
                </a:solidFill>
                <a:latin typeface="Kollektif"/>
              </a:rPr>
              <a:t>info@mellrakinfo.hu</a:t>
            </a:r>
          </a:p>
        </p:txBody>
      </p:sp>
      <p:sp>
        <p:nvSpPr>
          <p:cNvPr id="46" name="TextBox 46"/>
          <p:cNvSpPr txBox="1"/>
          <p:nvPr/>
        </p:nvSpPr>
        <p:spPr>
          <a:xfrm>
            <a:off x="11291332" y="7329581"/>
            <a:ext cx="5546494" cy="436880"/>
          </a:xfrm>
          <a:prstGeom prst="rect">
            <a:avLst/>
          </a:prstGeom>
        </p:spPr>
        <p:txBody>
          <a:bodyPr lIns="0" tIns="0" rIns="0" bIns="0" rtlCol="0" anchor="t">
            <a:spAutoFit/>
          </a:bodyPr>
          <a:lstStyle/>
          <a:p>
            <a:pPr>
              <a:lnSpc>
                <a:spcPts val="3220"/>
              </a:lnSpc>
              <a:spcBef>
                <a:spcPct val="0"/>
              </a:spcBef>
            </a:pPr>
            <a:r>
              <a:rPr lang="en-US" sz="2300" u="sng">
                <a:solidFill>
                  <a:srgbClr val="0A1F30"/>
                </a:solidFill>
                <a:latin typeface="Kollektif"/>
                <a:hlinkClick r:id="rId30" tooltip="https://www.facebook.com/mellrakinfoegyesulet"/>
              </a:rPr>
              <a:t>www.facebook.com</a:t>
            </a:r>
            <a:r>
              <a:rPr lang="en-US" sz="2300">
                <a:solidFill>
                  <a:srgbClr val="0A1F30"/>
                </a:solidFill>
                <a:latin typeface="Kollektif"/>
              </a:rPr>
              <a:t>/mellrakinfoegyesület</a:t>
            </a:r>
          </a:p>
        </p:txBody>
      </p:sp>
      <p:sp>
        <p:nvSpPr>
          <p:cNvPr id="47" name="TextBox 47"/>
          <p:cNvSpPr txBox="1"/>
          <p:nvPr/>
        </p:nvSpPr>
        <p:spPr>
          <a:xfrm>
            <a:off x="11291332" y="8187975"/>
            <a:ext cx="4841496" cy="436880"/>
          </a:xfrm>
          <a:prstGeom prst="rect">
            <a:avLst/>
          </a:prstGeom>
        </p:spPr>
        <p:txBody>
          <a:bodyPr lIns="0" tIns="0" rIns="0" bIns="0" rtlCol="0" anchor="t">
            <a:spAutoFit/>
          </a:bodyPr>
          <a:lstStyle/>
          <a:p>
            <a:pPr>
              <a:lnSpc>
                <a:spcPts val="3220"/>
              </a:lnSpc>
              <a:spcBef>
                <a:spcPct val="0"/>
              </a:spcBef>
            </a:pPr>
            <a:r>
              <a:rPr lang="en-US" sz="2300">
                <a:solidFill>
                  <a:srgbClr val="0A1F30"/>
                </a:solidFill>
                <a:latin typeface="Kollektif"/>
              </a:rPr>
              <a:t>www.instagram.com/mellrakinfo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8EF"/>
        </a:solidFill>
        <a:effectLst/>
      </p:bgPr>
    </p:bg>
    <p:spTree>
      <p:nvGrpSpPr>
        <p:cNvPr id="1" name=""/>
        <p:cNvGrpSpPr/>
        <p:nvPr/>
      </p:nvGrpSpPr>
      <p:grpSpPr>
        <a:xfrm>
          <a:off x="0" y="0"/>
          <a:ext cx="0" cy="0"/>
          <a:chOff x="0" y="0"/>
          <a:chExt cx="0" cy="0"/>
        </a:xfrm>
      </p:grpSpPr>
      <p:sp>
        <p:nvSpPr>
          <p:cNvPr id="2" name="Freeform 2"/>
          <p:cNvSpPr/>
          <p:nvPr/>
        </p:nvSpPr>
        <p:spPr>
          <a:xfrm>
            <a:off x="3279690" y="6038351"/>
            <a:ext cx="656407" cy="4688618"/>
          </a:xfrm>
          <a:custGeom>
            <a:avLst/>
            <a:gdLst/>
            <a:ahLst/>
            <a:cxnLst/>
            <a:rect l="l" t="t" r="r" b="b"/>
            <a:pathLst>
              <a:path w="656407" h="4688618">
                <a:moveTo>
                  <a:pt x="0" y="0"/>
                </a:moveTo>
                <a:lnTo>
                  <a:pt x="656406" y="0"/>
                </a:lnTo>
                <a:lnTo>
                  <a:pt x="656406" y="4688619"/>
                </a:lnTo>
                <a:lnTo>
                  <a:pt x="0" y="4688619"/>
                </a:lnTo>
                <a:lnTo>
                  <a:pt x="0" y="0"/>
                </a:lnTo>
                <a:close/>
              </a:path>
            </a:pathLst>
          </a:custGeom>
          <a: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a:off x="2265723" y="6038351"/>
            <a:ext cx="656407" cy="4688618"/>
          </a:xfrm>
          <a:custGeom>
            <a:avLst/>
            <a:gdLst/>
            <a:ahLst/>
            <a:cxnLst/>
            <a:rect l="l" t="t" r="r" b="b"/>
            <a:pathLst>
              <a:path w="656407" h="4688618">
                <a:moveTo>
                  <a:pt x="0" y="0"/>
                </a:moveTo>
                <a:lnTo>
                  <a:pt x="656407" y="0"/>
                </a:lnTo>
                <a:lnTo>
                  <a:pt x="656407" y="4688619"/>
                </a:lnTo>
                <a:lnTo>
                  <a:pt x="0" y="4688619"/>
                </a:lnTo>
                <a:lnTo>
                  <a:pt x="0" y="0"/>
                </a:lnTo>
                <a:close/>
              </a:path>
            </a:pathLst>
          </a:custGeom>
          <a: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a:blipFill>
        </p:spPr>
        <p:txBody>
          <a:bodyPr/>
          <a:lstStyle/>
          <a:p>
            <a:endParaRPr lang="en-US"/>
          </a:p>
        </p:txBody>
      </p:sp>
      <p:grpSp>
        <p:nvGrpSpPr>
          <p:cNvPr id="4" name="Group 4"/>
          <p:cNvGrpSpPr/>
          <p:nvPr/>
        </p:nvGrpSpPr>
        <p:grpSpPr>
          <a:xfrm>
            <a:off x="3100910" y="3188965"/>
            <a:ext cx="10058802" cy="3207511"/>
            <a:chOff x="0" y="0"/>
            <a:chExt cx="2649232" cy="844777"/>
          </a:xfrm>
        </p:grpSpPr>
        <p:sp>
          <p:nvSpPr>
            <p:cNvPr id="5" name="Freeform 5"/>
            <p:cNvSpPr/>
            <p:nvPr/>
          </p:nvSpPr>
          <p:spPr>
            <a:xfrm>
              <a:off x="0" y="0"/>
              <a:ext cx="2649232" cy="844777"/>
            </a:xfrm>
            <a:custGeom>
              <a:avLst/>
              <a:gdLst/>
              <a:ahLst/>
              <a:cxnLst/>
              <a:rect l="l" t="t" r="r" b="b"/>
              <a:pathLst>
                <a:path w="2649232" h="844777">
                  <a:moveTo>
                    <a:pt x="15393" y="0"/>
                  </a:moveTo>
                  <a:lnTo>
                    <a:pt x="2633838" y="0"/>
                  </a:lnTo>
                  <a:cubicBezTo>
                    <a:pt x="2637921" y="0"/>
                    <a:pt x="2641836" y="1622"/>
                    <a:pt x="2644723" y="4509"/>
                  </a:cubicBezTo>
                  <a:cubicBezTo>
                    <a:pt x="2647610" y="7395"/>
                    <a:pt x="2649232" y="11311"/>
                    <a:pt x="2649232" y="15393"/>
                  </a:cubicBezTo>
                  <a:lnTo>
                    <a:pt x="2649232" y="829383"/>
                  </a:lnTo>
                  <a:cubicBezTo>
                    <a:pt x="2649232" y="833466"/>
                    <a:pt x="2647610" y="837381"/>
                    <a:pt x="2644723" y="840268"/>
                  </a:cubicBezTo>
                  <a:cubicBezTo>
                    <a:pt x="2641836" y="843155"/>
                    <a:pt x="2637921" y="844777"/>
                    <a:pt x="2633838" y="844777"/>
                  </a:cubicBezTo>
                  <a:lnTo>
                    <a:pt x="15393" y="844777"/>
                  </a:lnTo>
                  <a:cubicBezTo>
                    <a:pt x="11311" y="844777"/>
                    <a:pt x="7395" y="843155"/>
                    <a:pt x="4509" y="840268"/>
                  </a:cubicBezTo>
                  <a:cubicBezTo>
                    <a:pt x="1622" y="837381"/>
                    <a:pt x="0" y="833466"/>
                    <a:pt x="0" y="829383"/>
                  </a:cubicBezTo>
                  <a:lnTo>
                    <a:pt x="0" y="15393"/>
                  </a:lnTo>
                  <a:cubicBezTo>
                    <a:pt x="0" y="11311"/>
                    <a:pt x="1622" y="7395"/>
                    <a:pt x="4509" y="4509"/>
                  </a:cubicBezTo>
                  <a:cubicBezTo>
                    <a:pt x="7395" y="1622"/>
                    <a:pt x="11311" y="0"/>
                    <a:pt x="15393" y="0"/>
                  </a:cubicBezTo>
                  <a:close/>
                </a:path>
              </a:pathLst>
            </a:custGeom>
            <a:solidFill>
              <a:srgbClr val="000000">
                <a:alpha val="0"/>
              </a:srgbClr>
            </a:solidFill>
            <a:ln w="47625" cap="sq">
              <a:solidFill>
                <a:srgbClr val="254A6B"/>
              </a:solidFill>
              <a:prstDash val="solid"/>
              <a:miter/>
            </a:ln>
          </p:spPr>
          <p:txBody>
            <a:bodyPr/>
            <a:lstStyle/>
            <a:p>
              <a:endParaRPr lang="en-US"/>
            </a:p>
          </p:txBody>
        </p:sp>
        <p:sp>
          <p:nvSpPr>
            <p:cNvPr id="6" name="TextBox 6"/>
            <p:cNvSpPr txBox="1"/>
            <p:nvPr/>
          </p:nvSpPr>
          <p:spPr>
            <a:xfrm>
              <a:off x="0" y="-28575"/>
              <a:ext cx="2649232" cy="873352"/>
            </a:xfrm>
            <a:prstGeom prst="rect">
              <a:avLst/>
            </a:prstGeom>
          </p:spPr>
          <p:txBody>
            <a:bodyPr lIns="50800" tIns="50800" rIns="50800" bIns="50800" rtlCol="0" anchor="ctr"/>
            <a:lstStyle/>
            <a:p>
              <a:pPr algn="ctr">
                <a:lnSpc>
                  <a:spcPts val="1960"/>
                </a:lnSpc>
              </a:pPr>
              <a:endParaRPr/>
            </a:p>
          </p:txBody>
        </p:sp>
      </p:grpSp>
      <p:grpSp>
        <p:nvGrpSpPr>
          <p:cNvPr id="7" name="Group 7"/>
          <p:cNvGrpSpPr/>
          <p:nvPr/>
        </p:nvGrpSpPr>
        <p:grpSpPr>
          <a:xfrm>
            <a:off x="1786802" y="-445694"/>
            <a:ext cx="2628214" cy="4846244"/>
            <a:chOff x="0" y="0"/>
            <a:chExt cx="692205" cy="1276377"/>
          </a:xfrm>
        </p:grpSpPr>
        <p:sp>
          <p:nvSpPr>
            <p:cNvPr id="8" name="Freeform 8"/>
            <p:cNvSpPr/>
            <p:nvPr/>
          </p:nvSpPr>
          <p:spPr>
            <a:xfrm>
              <a:off x="0" y="0"/>
              <a:ext cx="692205" cy="1276377"/>
            </a:xfrm>
            <a:custGeom>
              <a:avLst/>
              <a:gdLst/>
              <a:ahLst/>
              <a:cxnLst/>
              <a:rect l="l" t="t" r="r" b="b"/>
              <a:pathLst>
                <a:path w="692205" h="1276377">
                  <a:moveTo>
                    <a:pt x="0" y="0"/>
                  </a:moveTo>
                  <a:lnTo>
                    <a:pt x="692205" y="0"/>
                  </a:lnTo>
                  <a:lnTo>
                    <a:pt x="692205" y="1276377"/>
                  </a:lnTo>
                  <a:lnTo>
                    <a:pt x="0" y="1276377"/>
                  </a:lnTo>
                  <a:close/>
                </a:path>
              </a:pathLst>
            </a:custGeom>
            <a:solidFill>
              <a:srgbClr val="FF66C4"/>
            </a:solidFill>
          </p:spPr>
          <p:txBody>
            <a:bodyPr/>
            <a:lstStyle/>
            <a:p>
              <a:endParaRPr lang="en-US"/>
            </a:p>
          </p:txBody>
        </p:sp>
        <p:sp>
          <p:nvSpPr>
            <p:cNvPr id="9" name="TextBox 9"/>
            <p:cNvSpPr txBox="1"/>
            <p:nvPr/>
          </p:nvSpPr>
          <p:spPr>
            <a:xfrm>
              <a:off x="0" y="-28575"/>
              <a:ext cx="692205" cy="1304952"/>
            </a:xfrm>
            <a:prstGeom prst="rect">
              <a:avLst/>
            </a:prstGeom>
          </p:spPr>
          <p:txBody>
            <a:bodyPr lIns="50800" tIns="50800" rIns="50800" bIns="50800" rtlCol="0" anchor="ctr"/>
            <a:lstStyle/>
            <a:p>
              <a:pPr algn="ctr">
                <a:lnSpc>
                  <a:spcPts val="1960"/>
                </a:lnSpc>
              </a:pPr>
              <a:endParaRPr/>
            </a:p>
          </p:txBody>
        </p:sp>
      </p:grpSp>
      <p:grpSp>
        <p:nvGrpSpPr>
          <p:cNvPr id="10" name="Group 10"/>
          <p:cNvGrpSpPr>
            <a:grpSpLocks noChangeAspect="1"/>
          </p:cNvGrpSpPr>
          <p:nvPr/>
        </p:nvGrpSpPr>
        <p:grpSpPr>
          <a:xfrm>
            <a:off x="777419" y="1288499"/>
            <a:ext cx="4144419" cy="5920599"/>
            <a:chOff x="0" y="0"/>
            <a:chExt cx="4445000" cy="6350000"/>
          </a:xfrm>
        </p:grpSpPr>
        <p:sp>
          <p:nvSpPr>
            <p:cNvPr id="11" name="Freeform 11"/>
            <p:cNvSpPr/>
            <p:nvPr/>
          </p:nvSpPr>
          <p:spPr>
            <a:xfrm>
              <a:off x="0" y="0"/>
              <a:ext cx="4445000" cy="6350000"/>
            </a:xfrm>
            <a:custGeom>
              <a:avLst/>
              <a:gdLst/>
              <a:ahLst/>
              <a:cxnLst/>
              <a:rect l="l" t="t" r="r" b="b"/>
              <a:pathLst>
                <a:path w="4445000" h="6350000">
                  <a:moveTo>
                    <a:pt x="3429000" y="6350000"/>
                  </a:moveTo>
                  <a:lnTo>
                    <a:pt x="1016000" y="6350000"/>
                  </a:lnTo>
                  <a:cubicBezTo>
                    <a:pt x="454660" y="6350000"/>
                    <a:pt x="0" y="5895340"/>
                    <a:pt x="0" y="5334000"/>
                  </a:cubicBezTo>
                  <a:lnTo>
                    <a:pt x="0" y="1016000"/>
                  </a:lnTo>
                  <a:cubicBezTo>
                    <a:pt x="0" y="454660"/>
                    <a:pt x="454660" y="0"/>
                    <a:pt x="1016000" y="0"/>
                  </a:cubicBezTo>
                  <a:lnTo>
                    <a:pt x="3429000" y="0"/>
                  </a:lnTo>
                  <a:cubicBezTo>
                    <a:pt x="3990340" y="0"/>
                    <a:pt x="4445000" y="454660"/>
                    <a:pt x="4445000" y="1016000"/>
                  </a:cubicBezTo>
                  <a:lnTo>
                    <a:pt x="4445000" y="5334000"/>
                  </a:lnTo>
                  <a:cubicBezTo>
                    <a:pt x="4445000" y="5895340"/>
                    <a:pt x="3990340" y="6350000"/>
                    <a:pt x="3429000" y="6350000"/>
                  </a:cubicBez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12" name="Group 12"/>
          <p:cNvGrpSpPr/>
          <p:nvPr/>
        </p:nvGrpSpPr>
        <p:grpSpPr>
          <a:xfrm>
            <a:off x="4921839" y="6691337"/>
            <a:ext cx="10265252" cy="3211198"/>
            <a:chOff x="0" y="0"/>
            <a:chExt cx="2703605" cy="845748"/>
          </a:xfrm>
        </p:grpSpPr>
        <p:sp>
          <p:nvSpPr>
            <p:cNvPr id="13" name="Freeform 13"/>
            <p:cNvSpPr/>
            <p:nvPr/>
          </p:nvSpPr>
          <p:spPr>
            <a:xfrm>
              <a:off x="0" y="0"/>
              <a:ext cx="2703605" cy="845748"/>
            </a:xfrm>
            <a:custGeom>
              <a:avLst/>
              <a:gdLst/>
              <a:ahLst/>
              <a:cxnLst/>
              <a:rect l="l" t="t" r="r" b="b"/>
              <a:pathLst>
                <a:path w="2703605" h="845748">
                  <a:moveTo>
                    <a:pt x="15084" y="0"/>
                  </a:moveTo>
                  <a:lnTo>
                    <a:pt x="2688522" y="0"/>
                  </a:lnTo>
                  <a:cubicBezTo>
                    <a:pt x="2692522" y="0"/>
                    <a:pt x="2696359" y="1589"/>
                    <a:pt x="2699187" y="4418"/>
                  </a:cubicBezTo>
                  <a:cubicBezTo>
                    <a:pt x="2702016" y="7247"/>
                    <a:pt x="2703605" y="11083"/>
                    <a:pt x="2703605" y="15084"/>
                  </a:cubicBezTo>
                  <a:lnTo>
                    <a:pt x="2703605" y="830664"/>
                  </a:lnTo>
                  <a:cubicBezTo>
                    <a:pt x="2703605" y="834664"/>
                    <a:pt x="2702016" y="838501"/>
                    <a:pt x="2699187" y="841330"/>
                  </a:cubicBezTo>
                  <a:cubicBezTo>
                    <a:pt x="2696359" y="844158"/>
                    <a:pt x="2692522" y="845748"/>
                    <a:pt x="2688522" y="845748"/>
                  </a:cubicBezTo>
                  <a:lnTo>
                    <a:pt x="15084" y="845748"/>
                  </a:lnTo>
                  <a:cubicBezTo>
                    <a:pt x="11083" y="845748"/>
                    <a:pt x="7247" y="844158"/>
                    <a:pt x="4418" y="841330"/>
                  </a:cubicBezTo>
                  <a:cubicBezTo>
                    <a:pt x="1589" y="838501"/>
                    <a:pt x="0" y="834664"/>
                    <a:pt x="0" y="830664"/>
                  </a:cubicBezTo>
                  <a:lnTo>
                    <a:pt x="0" y="15084"/>
                  </a:lnTo>
                  <a:cubicBezTo>
                    <a:pt x="0" y="11083"/>
                    <a:pt x="1589" y="7247"/>
                    <a:pt x="4418" y="4418"/>
                  </a:cubicBezTo>
                  <a:cubicBezTo>
                    <a:pt x="7247" y="1589"/>
                    <a:pt x="11083" y="0"/>
                    <a:pt x="15084" y="0"/>
                  </a:cubicBezTo>
                  <a:close/>
                </a:path>
              </a:pathLst>
            </a:custGeom>
            <a:solidFill>
              <a:srgbClr val="000000">
                <a:alpha val="0"/>
              </a:srgbClr>
            </a:solidFill>
            <a:ln w="47625" cap="sq">
              <a:solidFill>
                <a:srgbClr val="254A6B"/>
              </a:solidFill>
              <a:prstDash val="solid"/>
              <a:miter/>
            </a:ln>
          </p:spPr>
          <p:txBody>
            <a:bodyPr/>
            <a:lstStyle/>
            <a:p>
              <a:endParaRPr lang="en-US"/>
            </a:p>
          </p:txBody>
        </p:sp>
        <p:sp>
          <p:nvSpPr>
            <p:cNvPr id="14" name="TextBox 14"/>
            <p:cNvSpPr txBox="1"/>
            <p:nvPr/>
          </p:nvSpPr>
          <p:spPr>
            <a:xfrm>
              <a:off x="0" y="-28575"/>
              <a:ext cx="2703605" cy="874323"/>
            </a:xfrm>
            <a:prstGeom prst="rect">
              <a:avLst/>
            </a:prstGeom>
          </p:spPr>
          <p:txBody>
            <a:bodyPr lIns="50800" tIns="50800" rIns="50800" bIns="50800" rtlCol="0" anchor="ctr"/>
            <a:lstStyle/>
            <a:p>
              <a:pPr algn="ctr">
                <a:lnSpc>
                  <a:spcPts val="1960"/>
                </a:lnSpc>
              </a:pPr>
              <a:endParaRPr/>
            </a:p>
          </p:txBody>
        </p:sp>
      </p:grpSp>
      <p:grpSp>
        <p:nvGrpSpPr>
          <p:cNvPr id="15" name="Group 15"/>
          <p:cNvGrpSpPr/>
          <p:nvPr/>
        </p:nvGrpSpPr>
        <p:grpSpPr>
          <a:xfrm>
            <a:off x="13872983" y="7104323"/>
            <a:ext cx="2628214" cy="3534137"/>
            <a:chOff x="0" y="0"/>
            <a:chExt cx="692205" cy="930801"/>
          </a:xfrm>
        </p:grpSpPr>
        <p:sp>
          <p:nvSpPr>
            <p:cNvPr id="16" name="Freeform 16"/>
            <p:cNvSpPr/>
            <p:nvPr/>
          </p:nvSpPr>
          <p:spPr>
            <a:xfrm>
              <a:off x="0" y="0"/>
              <a:ext cx="692205" cy="930801"/>
            </a:xfrm>
            <a:custGeom>
              <a:avLst/>
              <a:gdLst/>
              <a:ahLst/>
              <a:cxnLst/>
              <a:rect l="l" t="t" r="r" b="b"/>
              <a:pathLst>
                <a:path w="692205" h="930801">
                  <a:moveTo>
                    <a:pt x="0" y="0"/>
                  </a:moveTo>
                  <a:lnTo>
                    <a:pt x="692205" y="0"/>
                  </a:lnTo>
                  <a:lnTo>
                    <a:pt x="692205" y="930801"/>
                  </a:lnTo>
                  <a:lnTo>
                    <a:pt x="0" y="930801"/>
                  </a:lnTo>
                  <a:close/>
                </a:path>
              </a:pathLst>
            </a:custGeom>
            <a:solidFill>
              <a:srgbClr val="FFD7D2"/>
            </a:solidFill>
          </p:spPr>
          <p:txBody>
            <a:bodyPr/>
            <a:lstStyle/>
            <a:p>
              <a:endParaRPr lang="en-US"/>
            </a:p>
          </p:txBody>
        </p:sp>
        <p:sp>
          <p:nvSpPr>
            <p:cNvPr id="17" name="TextBox 17"/>
            <p:cNvSpPr txBox="1"/>
            <p:nvPr/>
          </p:nvSpPr>
          <p:spPr>
            <a:xfrm>
              <a:off x="0" y="-28575"/>
              <a:ext cx="692205" cy="959376"/>
            </a:xfrm>
            <a:prstGeom prst="rect">
              <a:avLst/>
            </a:prstGeom>
          </p:spPr>
          <p:txBody>
            <a:bodyPr lIns="50800" tIns="50800" rIns="50800" bIns="50800" rtlCol="0" anchor="ctr"/>
            <a:lstStyle/>
            <a:p>
              <a:pPr algn="ctr">
                <a:lnSpc>
                  <a:spcPts val="1960"/>
                </a:lnSpc>
              </a:pPr>
              <a:endParaRPr/>
            </a:p>
          </p:txBody>
        </p:sp>
      </p:grpSp>
      <p:sp>
        <p:nvSpPr>
          <p:cNvPr id="18" name="Freeform 18"/>
          <p:cNvSpPr/>
          <p:nvPr/>
        </p:nvSpPr>
        <p:spPr>
          <a:xfrm>
            <a:off x="15882891" y="-572659"/>
            <a:ext cx="656407" cy="4688618"/>
          </a:xfrm>
          <a:custGeom>
            <a:avLst/>
            <a:gdLst/>
            <a:ahLst/>
            <a:cxnLst/>
            <a:rect l="l" t="t" r="r" b="b"/>
            <a:pathLst>
              <a:path w="656407" h="4688618">
                <a:moveTo>
                  <a:pt x="0" y="0"/>
                </a:moveTo>
                <a:lnTo>
                  <a:pt x="656407" y="0"/>
                </a:lnTo>
                <a:lnTo>
                  <a:pt x="656407" y="4688618"/>
                </a:lnTo>
                <a:lnTo>
                  <a:pt x="0" y="4688618"/>
                </a:lnTo>
                <a:lnTo>
                  <a:pt x="0" y="0"/>
                </a:lnTo>
                <a:close/>
              </a:path>
            </a:pathLst>
          </a:custGeom>
          <a: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a:blipFill>
        </p:spPr>
        <p:txBody>
          <a:bodyPr/>
          <a:lstStyle/>
          <a:p>
            <a:endParaRPr lang="en-US"/>
          </a:p>
        </p:txBody>
      </p:sp>
      <p:sp>
        <p:nvSpPr>
          <p:cNvPr id="19" name="Freeform 19"/>
          <p:cNvSpPr/>
          <p:nvPr/>
        </p:nvSpPr>
        <p:spPr>
          <a:xfrm>
            <a:off x="14797384" y="-572659"/>
            <a:ext cx="656407" cy="4688618"/>
          </a:xfrm>
          <a:custGeom>
            <a:avLst/>
            <a:gdLst/>
            <a:ahLst/>
            <a:cxnLst/>
            <a:rect l="l" t="t" r="r" b="b"/>
            <a:pathLst>
              <a:path w="656407" h="4688618">
                <a:moveTo>
                  <a:pt x="0" y="0"/>
                </a:moveTo>
                <a:lnTo>
                  <a:pt x="656406" y="0"/>
                </a:lnTo>
                <a:lnTo>
                  <a:pt x="656406" y="4688618"/>
                </a:lnTo>
                <a:lnTo>
                  <a:pt x="0" y="4688618"/>
                </a:lnTo>
                <a:lnTo>
                  <a:pt x="0" y="0"/>
                </a:lnTo>
                <a:close/>
              </a:path>
            </a:pathLst>
          </a:custGeom>
          <a: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a:blipFill>
        </p:spPr>
        <p:txBody>
          <a:bodyPr/>
          <a:lstStyle/>
          <a:p>
            <a:endParaRPr lang="en-US"/>
          </a:p>
        </p:txBody>
      </p:sp>
      <p:grpSp>
        <p:nvGrpSpPr>
          <p:cNvPr id="20" name="Group 20"/>
          <p:cNvGrpSpPr>
            <a:grpSpLocks noChangeAspect="1"/>
          </p:cNvGrpSpPr>
          <p:nvPr/>
        </p:nvGrpSpPr>
        <p:grpSpPr>
          <a:xfrm>
            <a:off x="13419681" y="4115959"/>
            <a:ext cx="4144419" cy="5920599"/>
            <a:chOff x="0" y="0"/>
            <a:chExt cx="4445000" cy="6350000"/>
          </a:xfrm>
        </p:grpSpPr>
        <p:sp>
          <p:nvSpPr>
            <p:cNvPr id="21" name="Freeform 21"/>
            <p:cNvSpPr/>
            <p:nvPr/>
          </p:nvSpPr>
          <p:spPr>
            <a:xfrm>
              <a:off x="0" y="0"/>
              <a:ext cx="4445000" cy="6350000"/>
            </a:xfrm>
            <a:custGeom>
              <a:avLst/>
              <a:gdLst/>
              <a:ahLst/>
              <a:cxnLst/>
              <a:rect l="l" t="t" r="r" b="b"/>
              <a:pathLst>
                <a:path w="4445000" h="6350000">
                  <a:moveTo>
                    <a:pt x="3429000" y="6350000"/>
                  </a:moveTo>
                  <a:lnTo>
                    <a:pt x="1016000" y="6350000"/>
                  </a:lnTo>
                  <a:cubicBezTo>
                    <a:pt x="454660" y="6350000"/>
                    <a:pt x="0" y="5895340"/>
                    <a:pt x="0" y="5334000"/>
                  </a:cubicBezTo>
                  <a:lnTo>
                    <a:pt x="0" y="1016000"/>
                  </a:lnTo>
                  <a:cubicBezTo>
                    <a:pt x="0" y="454660"/>
                    <a:pt x="454660" y="0"/>
                    <a:pt x="1016000" y="0"/>
                  </a:cubicBezTo>
                  <a:lnTo>
                    <a:pt x="3429000" y="0"/>
                  </a:lnTo>
                  <a:cubicBezTo>
                    <a:pt x="3990340" y="0"/>
                    <a:pt x="4445000" y="454660"/>
                    <a:pt x="4445000" y="1016000"/>
                  </a:cubicBezTo>
                  <a:lnTo>
                    <a:pt x="4445000" y="5334000"/>
                  </a:lnTo>
                  <a:cubicBezTo>
                    <a:pt x="4445000" y="5895340"/>
                    <a:pt x="3990340" y="6350000"/>
                    <a:pt x="3429000" y="6350000"/>
                  </a:cubicBez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22" name="Group 22"/>
          <p:cNvGrpSpPr/>
          <p:nvPr/>
        </p:nvGrpSpPr>
        <p:grpSpPr>
          <a:xfrm>
            <a:off x="777419" y="8382661"/>
            <a:ext cx="1116867" cy="1116867"/>
            <a:chOff x="0" y="0"/>
            <a:chExt cx="812800" cy="812800"/>
          </a:xfrm>
        </p:grpSpPr>
        <p:sp>
          <p:nvSpPr>
            <p:cNvPr id="23" name="Freeform 2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54A6B"/>
            </a:solidFill>
          </p:spPr>
          <p:txBody>
            <a:bodyPr/>
            <a:lstStyle/>
            <a:p>
              <a:endParaRPr lang="en-US"/>
            </a:p>
          </p:txBody>
        </p:sp>
        <p:sp>
          <p:nvSpPr>
            <p:cNvPr id="24" name="TextBox 24"/>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a:p>
          </p:txBody>
        </p:sp>
      </p:grpSp>
      <p:sp>
        <p:nvSpPr>
          <p:cNvPr id="25" name="Freeform 25"/>
          <p:cNvSpPr/>
          <p:nvPr/>
        </p:nvSpPr>
        <p:spPr>
          <a:xfrm>
            <a:off x="358724" y="6684477"/>
            <a:ext cx="1339951" cy="1339951"/>
          </a:xfrm>
          <a:custGeom>
            <a:avLst/>
            <a:gdLst/>
            <a:ahLst/>
            <a:cxnLst/>
            <a:rect l="l" t="t" r="r" b="b"/>
            <a:pathLst>
              <a:path w="1339951" h="1339951">
                <a:moveTo>
                  <a:pt x="0" y="0"/>
                </a:moveTo>
                <a:lnTo>
                  <a:pt x="1339952" y="0"/>
                </a:lnTo>
                <a:lnTo>
                  <a:pt x="1339952" y="1339951"/>
                </a:lnTo>
                <a:lnTo>
                  <a:pt x="0" y="1339951"/>
                </a:lnTo>
                <a:lnTo>
                  <a:pt x="0" y="0"/>
                </a:lnTo>
                <a:close/>
              </a:path>
            </a:pathLst>
          </a:custGeom>
          <a: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a:blipFill>
        </p:spPr>
        <p:txBody>
          <a:bodyPr/>
          <a:lstStyle/>
          <a:p>
            <a:endParaRPr lang="en-US"/>
          </a:p>
        </p:txBody>
      </p:sp>
      <p:sp>
        <p:nvSpPr>
          <p:cNvPr id="26" name="TextBox 26"/>
          <p:cNvSpPr txBox="1"/>
          <p:nvPr/>
        </p:nvSpPr>
        <p:spPr>
          <a:xfrm>
            <a:off x="2484798" y="203183"/>
            <a:ext cx="14273574" cy="2966098"/>
          </a:xfrm>
          <a:prstGeom prst="rect">
            <a:avLst/>
          </a:prstGeom>
        </p:spPr>
        <p:txBody>
          <a:bodyPr lIns="0" tIns="0" rIns="0" bIns="0" rtlCol="0" anchor="t">
            <a:spAutoFit/>
          </a:bodyPr>
          <a:lstStyle/>
          <a:p>
            <a:pPr algn="ctr">
              <a:lnSpc>
                <a:spcPts val="7771"/>
              </a:lnSpc>
            </a:pPr>
            <a:r>
              <a:rPr lang="en-US" sz="7001">
                <a:solidFill>
                  <a:srgbClr val="0A1F30"/>
                </a:solidFill>
                <a:latin typeface="Vintage Moon"/>
              </a:rPr>
              <a:t>Influenszerek, önkéntesek, aktivisták</a:t>
            </a:r>
          </a:p>
          <a:p>
            <a:pPr algn="ctr">
              <a:lnSpc>
                <a:spcPts val="7771"/>
              </a:lnSpc>
            </a:pPr>
            <a:r>
              <a:rPr lang="en-US" sz="7001">
                <a:solidFill>
                  <a:srgbClr val="0A1F30"/>
                </a:solidFill>
                <a:latin typeface="Vintage Moon"/>
              </a:rPr>
              <a:t>szerepe a rákellenes életmód</a:t>
            </a:r>
          </a:p>
          <a:p>
            <a:pPr algn="ctr">
              <a:lnSpc>
                <a:spcPts val="7771"/>
              </a:lnSpc>
            </a:pPr>
            <a:r>
              <a:rPr lang="en-US" sz="7001">
                <a:solidFill>
                  <a:srgbClr val="0A1F30"/>
                </a:solidFill>
                <a:latin typeface="Vintage Moon"/>
              </a:rPr>
              <a:t>terjesztésében</a:t>
            </a:r>
          </a:p>
        </p:txBody>
      </p:sp>
      <p:sp>
        <p:nvSpPr>
          <p:cNvPr id="27" name="Freeform 27"/>
          <p:cNvSpPr/>
          <p:nvPr/>
        </p:nvSpPr>
        <p:spPr>
          <a:xfrm>
            <a:off x="16384227" y="1829330"/>
            <a:ext cx="1339951" cy="1339951"/>
          </a:xfrm>
          <a:custGeom>
            <a:avLst/>
            <a:gdLst/>
            <a:ahLst/>
            <a:cxnLst/>
            <a:rect l="l" t="t" r="r" b="b"/>
            <a:pathLst>
              <a:path w="1339951" h="1339951">
                <a:moveTo>
                  <a:pt x="0" y="0"/>
                </a:moveTo>
                <a:lnTo>
                  <a:pt x="1339951" y="0"/>
                </a:lnTo>
                <a:lnTo>
                  <a:pt x="1339951" y="1339951"/>
                </a:lnTo>
                <a:lnTo>
                  <a:pt x="0" y="1339951"/>
                </a:lnTo>
                <a:lnTo>
                  <a:pt x="0" y="0"/>
                </a:lnTo>
                <a:close/>
              </a:path>
            </a:pathLst>
          </a:custGeom>
          <a: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a:blipFill>
        </p:spPr>
        <p:txBody>
          <a:bodyPr/>
          <a:lstStyle/>
          <a:p>
            <a:endParaRPr lang="en-US"/>
          </a:p>
        </p:txBody>
      </p:sp>
      <p:sp>
        <p:nvSpPr>
          <p:cNvPr id="28" name="Freeform 28"/>
          <p:cNvSpPr/>
          <p:nvPr/>
        </p:nvSpPr>
        <p:spPr>
          <a:xfrm>
            <a:off x="941803" y="8568204"/>
            <a:ext cx="788099" cy="788099"/>
          </a:xfrm>
          <a:custGeom>
            <a:avLst/>
            <a:gdLst/>
            <a:ahLst/>
            <a:cxnLst/>
            <a:rect l="l" t="t" r="r" b="b"/>
            <a:pathLst>
              <a:path w="788099" h="788099">
                <a:moveTo>
                  <a:pt x="0" y="0"/>
                </a:moveTo>
                <a:lnTo>
                  <a:pt x="788099" y="0"/>
                </a:lnTo>
                <a:lnTo>
                  <a:pt x="788099" y="788099"/>
                </a:lnTo>
                <a:lnTo>
                  <a:pt x="0" y="788099"/>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29" name="TextBox 29"/>
          <p:cNvSpPr txBox="1"/>
          <p:nvPr/>
        </p:nvSpPr>
        <p:spPr>
          <a:xfrm>
            <a:off x="4844324" y="3325870"/>
            <a:ext cx="8184149" cy="2876550"/>
          </a:xfrm>
          <a:prstGeom prst="rect">
            <a:avLst/>
          </a:prstGeom>
        </p:spPr>
        <p:txBody>
          <a:bodyPr lIns="0" tIns="0" rIns="0" bIns="0" rtlCol="0" anchor="t">
            <a:spAutoFit/>
          </a:bodyPr>
          <a:lstStyle/>
          <a:p>
            <a:pPr marL="582924" lvl="1" indent="-291462">
              <a:lnSpc>
                <a:spcPts val="3239"/>
              </a:lnSpc>
              <a:buFont typeface="Arial"/>
              <a:buChar char="•"/>
            </a:pPr>
            <a:r>
              <a:rPr lang="en-US" sz="2699">
                <a:solidFill>
                  <a:srgbClr val="0A1F30"/>
                </a:solidFill>
                <a:latin typeface="Noto Serif"/>
              </a:rPr>
              <a:t>Kik azok az influenszerek? Hogyan szabályozza a törvény a tevékenységüket?</a:t>
            </a:r>
          </a:p>
          <a:p>
            <a:pPr marL="582924" lvl="1" indent="-291462">
              <a:lnSpc>
                <a:spcPts val="3239"/>
              </a:lnSpc>
              <a:buFont typeface="Arial"/>
              <a:buChar char="•"/>
            </a:pPr>
            <a:r>
              <a:rPr lang="en-US" sz="2699">
                <a:solidFill>
                  <a:srgbClr val="0A1F30"/>
                </a:solidFill>
                <a:latin typeface="Noto Serif"/>
              </a:rPr>
              <a:t>Mik az egészségügyi influenszer kritériumai? Miben más, mint egy influenszer? </a:t>
            </a:r>
          </a:p>
          <a:p>
            <a:pPr marL="582924" lvl="1" indent="-291462">
              <a:lnSpc>
                <a:spcPts val="3239"/>
              </a:lnSpc>
              <a:buFont typeface="Arial"/>
              <a:buChar char="•"/>
            </a:pPr>
            <a:r>
              <a:rPr lang="en-US" sz="2699">
                <a:solidFill>
                  <a:srgbClr val="0A1F30"/>
                </a:solidFill>
                <a:latin typeface="Noto Serif"/>
              </a:rPr>
              <a:t>Kiből lehet jó egészségügyi influenszer?</a:t>
            </a:r>
          </a:p>
          <a:p>
            <a:pPr marL="582924" lvl="1" indent="-291462">
              <a:lnSpc>
                <a:spcPts val="3239"/>
              </a:lnSpc>
              <a:buFont typeface="Arial"/>
              <a:buChar char="•"/>
            </a:pPr>
            <a:r>
              <a:rPr lang="en-US" sz="2699">
                <a:solidFill>
                  <a:srgbClr val="0A1F30"/>
                </a:solidFill>
                <a:latin typeface="Noto Serif"/>
              </a:rPr>
              <a:t>Miben rejlik az influenszerek hatalmas értéke az egészségügy szereplői számára?</a:t>
            </a:r>
          </a:p>
        </p:txBody>
      </p:sp>
      <p:sp>
        <p:nvSpPr>
          <p:cNvPr id="30" name="TextBox 30"/>
          <p:cNvSpPr txBox="1"/>
          <p:nvPr/>
        </p:nvSpPr>
        <p:spPr>
          <a:xfrm>
            <a:off x="4886573" y="6853898"/>
            <a:ext cx="8273139" cy="2876550"/>
          </a:xfrm>
          <a:prstGeom prst="rect">
            <a:avLst/>
          </a:prstGeom>
        </p:spPr>
        <p:txBody>
          <a:bodyPr lIns="0" tIns="0" rIns="0" bIns="0" rtlCol="0" anchor="t">
            <a:spAutoFit/>
          </a:bodyPr>
          <a:lstStyle/>
          <a:p>
            <a:pPr marL="582924" lvl="1" indent="-291462">
              <a:lnSpc>
                <a:spcPts val="3239"/>
              </a:lnSpc>
              <a:buFont typeface="Arial"/>
              <a:buChar char="•"/>
            </a:pPr>
            <a:r>
              <a:rPr lang="en-US" sz="2699">
                <a:solidFill>
                  <a:srgbClr val="0A1F30"/>
                </a:solidFill>
                <a:latin typeface="Noto Serif"/>
              </a:rPr>
              <a:t>Hogyan tudnak a betegszervezetek, aktivisták hiteles véleményvezérré válni a páciensek felé? Milyen szerepet vállalhatnak át az egészségügyben?</a:t>
            </a:r>
          </a:p>
          <a:p>
            <a:pPr marL="582924" lvl="1" indent="-291462">
              <a:lnSpc>
                <a:spcPts val="3239"/>
              </a:lnSpc>
              <a:buFont typeface="Arial"/>
              <a:buChar char="•"/>
            </a:pPr>
            <a:r>
              <a:rPr lang="en-US" sz="2699">
                <a:solidFill>
                  <a:srgbClr val="0A1F30"/>
                </a:solidFill>
                <a:latin typeface="Noto Serif"/>
              </a:rPr>
              <a:t>Hogyan tudnak együttműködni a betegszervezetek más influenszerekkel a saját társadalmi bázisépítésükben?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8EF"/>
        </a:solidFill>
        <a:effectLst/>
      </p:bgPr>
    </p:bg>
    <p:spTree>
      <p:nvGrpSpPr>
        <p:cNvPr id="1" name=""/>
        <p:cNvGrpSpPr/>
        <p:nvPr/>
      </p:nvGrpSpPr>
      <p:grpSpPr>
        <a:xfrm>
          <a:off x="0" y="0"/>
          <a:ext cx="0" cy="0"/>
          <a:chOff x="0" y="0"/>
          <a:chExt cx="0" cy="0"/>
        </a:xfrm>
      </p:grpSpPr>
      <p:sp>
        <p:nvSpPr>
          <p:cNvPr id="2" name="AutoShape 2"/>
          <p:cNvSpPr/>
          <p:nvPr/>
        </p:nvSpPr>
        <p:spPr>
          <a:xfrm>
            <a:off x="3222851" y="1665338"/>
            <a:ext cx="10780365" cy="33338"/>
          </a:xfrm>
          <a:prstGeom prst="line">
            <a:avLst/>
          </a:prstGeom>
          <a:ln w="66675" cap="rnd">
            <a:solidFill>
              <a:srgbClr val="EF44AD"/>
            </a:solidFill>
            <a:prstDash val="solid"/>
            <a:headEnd type="oval" w="lg" len="lg"/>
            <a:tailEnd type="oval" w="lg" len="lg"/>
          </a:ln>
        </p:spPr>
        <p:txBody>
          <a:bodyPr/>
          <a:lstStyle/>
          <a:p>
            <a:endParaRPr lang="en-US"/>
          </a:p>
        </p:txBody>
      </p:sp>
      <p:sp>
        <p:nvSpPr>
          <p:cNvPr id="3" name="Freeform 3"/>
          <p:cNvSpPr/>
          <p:nvPr/>
        </p:nvSpPr>
        <p:spPr>
          <a:xfrm flipH="1">
            <a:off x="-1768085" y="582199"/>
            <a:ext cx="4303059" cy="4114800"/>
          </a:xfrm>
          <a:custGeom>
            <a:avLst/>
            <a:gdLst/>
            <a:ahLst/>
            <a:cxnLst/>
            <a:rect l="l" t="t" r="r" b="b"/>
            <a:pathLst>
              <a:path w="4303059" h="4114800">
                <a:moveTo>
                  <a:pt x="4303059" y="0"/>
                </a:moveTo>
                <a:lnTo>
                  <a:pt x="0" y="0"/>
                </a:lnTo>
                <a:lnTo>
                  <a:pt x="0" y="4114800"/>
                </a:lnTo>
                <a:lnTo>
                  <a:pt x="4303059" y="4114800"/>
                </a:lnTo>
                <a:lnTo>
                  <a:pt x="4303059" y="0"/>
                </a:lnTo>
                <a:close/>
              </a:path>
            </a:pathLst>
          </a:custGeom>
          <a: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rot="5400000">
            <a:off x="15349231" y="-919122"/>
            <a:ext cx="3350800" cy="4702877"/>
          </a:xfrm>
          <a:custGeom>
            <a:avLst/>
            <a:gdLst/>
            <a:ahLst/>
            <a:cxnLst/>
            <a:rect l="l" t="t" r="r" b="b"/>
            <a:pathLst>
              <a:path w="3350800" h="4702877">
                <a:moveTo>
                  <a:pt x="0" y="0"/>
                </a:moveTo>
                <a:lnTo>
                  <a:pt x="3350799" y="0"/>
                </a:lnTo>
                <a:lnTo>
                  <a:pt x="3350799" y="4702877"/>
                </a:lnTo>
                <a:lnTo>
                  <a:pt x="0" y="4702877"/>
                </a:lnTo>
                <a:lnTo>
                  <a:pt x="0" y="0"/>
                </a:lnTo>
                <a:close/>
              </a:path>
            </a:pathLst>
          </a:custGeom>
          <a: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a:blipFill>
        </p:spPr>
        <p:txBody>
          <a:bodyPr/>
          <a:lstStyle/>
          <a:p>
            <a:endParaRPr lang="en-US"/>
          </a:p>
        </p:txBody>
      </p:sp>
      <p:grpSp>
        <p:nvGrpSpPr>
          <p:cNvPr id="5" name="Group 5"/>
          <p:cNvGrpSpPr>
            <a:grpSpLocks noChangeAspect="1"/>
          </p:cNvGrpSpPr>
          <p:nvPr/>
        </p:nvGrpSpPr>
        <p:grpSpPr>
          <a:xfrm>
            <a:off x="1269655" y="4087877"/>
            <a:ext cx="4689553" cy="4689534"/>
            <a:chOff x="0" y="0"/>
            <a:chExt cx="6350000" cy="6349975"/>
          </a:xfrm>
        </p:grpSpPr>
        <p:sp>
          <p:nvSpPr>
            <p:cNvPr id="6" name="Freeform 6"/>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6" cstate="email">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7" name="Group 7"/>
          <p:cNvGrpSpPr>
            <a:grpSpLocks noChangeAspect="1"/>
          </p:cNvGrpSpPr>
          <p:nvPr/>
        </p:nvGrpSpPr>
        <p:grpSpPr>
          <a:xfrm>
            <a:off x="326294" y="2639599"/>
            <a:ext cx="2896557" cy="2896557"/>
            <a:chOff x="0" y="0"/>
            <a:chExt cx="6350000" cy="6350000"/>
          </a:xfrm>
        </p:grpSpPr>
        <p:sp>
          <p:nvSpPr>
            <p:cNvPr id="8" name="Freeform 8"/>
            <p:cNvSpPr/>
            <p:nvPr/>
          </p:nvSpPr>
          <p:spPr>
            <a:xfrm>
              <a:off x="-156812" y="-5088"/>
              <a:ext cx="6663624" cy="6360176"/>
            </a:xfrm>
            <a:custGeom>
              <a:avLst/>
              <a:gdLst/>
              <a:ahLst/>
              <a:cxnLst/>
              <a:rect l="l" t="t" r="r" b="b"/>
              <a:pathLst>
                <a:path w="6663624" h="6360176">
                  <a:moveTo>
                    <a:pt x="3331812" y="5088"/>
                  </a:moveTo>
                  <a:lnTo>
                    <a:pt x="3331812" y="5088"/>
                  </a:lnTo>
                  <a:cubicBezTo>
                    <a:pt x="2194111" y="0"/>
                    <a:pt x="1140649" y="604036"/>
                    <a:pt x="570324" y="1588475"/>
                  </a:cubicBezTo>
                  <a:cubicBezTo>
                    <a:pt x="0" y="2572913"/>
                    <a:pt x="0" y="3787263"/>
                    <a:pt x="570324" y="4771701"/>
                  </a:cubicBezTo>
                  <a:cubicBezTo>
                    <a:pt x="1140649" y="5756140"/>
                    <a:pt x="2194111" y="6360176"/>
                    <a:pt x="3331812" y="6355088"/>
                  </a:cubicBezTo>
                  <a:cubicBezTo>
                    <a:pt x="4469513" y="6360176"/>
                    <a:pt x="5522976" y="5756140"/>
                    <a:pt x="6093300" y="4771701"/>
                  </a:cubicBezTo>
                  <a:cubicBezTo>
                    <a:pt x="6663624" y="3787263"/>
                    <a:pt x="6663624" y="2572913"/>
                    <a:pt x="6093300" y="1588475"/>
                  </a:cubicBezTo>
                  <a:cubicBezTo>
                    <a:pt x="5522976" y="604036"/>
                    <a:pt x="4469513" y="0"/>
                    <a:pt x="3331812" y="5088"/>
                  </a:cubicBezTo>
                  <a:close/>
                </a:path>
              </a:pathLst>
            </a:custGeom>
            <a:solidFill>
              <a:srgbClr val="FFF8EF"/>
            </a:solidFill>
          </p:spPr>
          <p:txBody>
            <a:bodyPr/>
            <a:lstStyle/>
            <a:p>
              <a:endParaRPr lang="en-US"/>
            </a:p>
          </p:txBody>
        </p:sp>
        <p:sp>
          <p:nvSpPr>
            <p:cNvPr id="9" name="Freeform 9"/>
            <p:cNvSpPr/>
            <p:nvPr/>
          </p:nvSpPr>
          <p:spPr>
            <a:xfrm>
              <a:off x="284320" y="415956"/>
              <a:ext cx="5781360" cy="5518089"/>
            </a:xfrm>
            <a:custGeom>
              <a:avLst/>
              <a:gdLst/>
              <a:ahLst/>
              <a:cxnLst/>
              <a:rect l="l" t="t" r="r" b="b"/>
              <a:pathLst>
                <a:path w="5781360" h="5518089">
                  <a:moveTo>
                    <a:pt x="2890680" y="4414"/>
                  </a:moveTo>
                  <a:cubicBezTo>
                    <a:pt x="1903611" y="0"/>
                    <a:pt x="989627" y="524062"/>
                    <a:pt x="494813" y="1378160"/>
                  </a:cubicBezTo>
                  <a:cubicBezTo>
                    <a:pt x="0" y="2232259"/>
                    <a:pt x="0" y="3285829"/>
                    <a:pt x="494813" y="4139928"/>
                  </a:cubicBezTo>
                  <a:cubicBezTo>
                    <a:pt x="989627" y="4994026"/>
                    <a:pt x="1903611" y="5518088"/>
                    <a:pt x="2890680" y="5513674"/>
                  </a:cubicBezTo>
                  <a:cubicBezTo>
                    <a:pt x="3877749" y="5518088"/>
                    <a:pt x="4791733" y="4994026"/>
                    <a:pt x="5286547" y="4139928"/>
                  </a:cubicBezTo>
                  <a:cubicBezTo>
                    <a:pt x="5781360" y="3285829"/>
                    <a:pt x="5781360" y="2232259"/>
                    <a:pt x="5286547" y="1378161"/>
                  </a:cubicBezTo>
                  <a:cubicBezTo>
                    <a:pt x="4791733" y="524062"/>
                    <a:pt x="3877749" y="0"/>
                    <a:pt x="2890680" y="4414"/>
                  </a:cubicBezTo>
                  <a:close/>
                </a:path>
              </a:pathLst>
            </a:custGeom>
            <a:blipFill>
              <a:blip r:embed="rId7" cstate="email">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10" name="Group 10"/>
          <p:cNvGrpSpPr>
            <a:grpSpLocks noChangeAspect="1"/>
          </p:cNvGrpSpPr>
          <p:nvPr/>
        </p:nvGrpSpPr>
        <p:grpSpPr>
          <a:xfrm>
            <a:off x="4380126" y="6831475"/>
            <a:ext cx="3473457" cy="3473457"/>
            <a:chOff x="0" y="0"/>
            <a:chExt cx="6350000" cy="6350000"/>
          </a:xfrm>
        </p:grpSpPr>
        <p:sp>
          <p:nvSpPr>
            <p:cNvPr id="11" name="Freeform 11"/>
            <p:cNvSpPr/>
            <p:nvPr/>
          </p:nvSpPr>
          <p:spPr>
            <a:xfrm>
              <a:off x="-156812" y="-5088"/>
              <a:ext cx="6663624" cy="6360176"/>
            </a:xfrm>
            <a:custGeom>
              <a:avLst/>
              <a:gdLst/>
              <a:ahLst/>
              <a:cxnLst/>
              <a:rect l="l" t="t" r="r" b="b"/>
              <a:pathLst>
                <a:path w="6663624" h="6360176">
                  <a:moveTo>
                    <a:pt x="3331812" y="5088"/>
                  </a:moveTo>
                  <a:lnTo>
                    <a:pt x="3331812" y="5088"/>
                  </a:lnTo>
                  <a:cubicBezTo>
                    <a:pt x="2194111" y="0"/>
                    <a:pt x="1140649" y="604036"/>
                    <a:pt x="570324" y="1588475"/>
                  </a:cubicBezTo>
                  <a:cubicBezTo>
                    <a:pt x="0" y="2572913"/>
                    <a:pt x="0" y="3787263"/>
                    <a:pt x="570324" y="4771701"/>
                  </a:cubicBezTo>
                  <a:cubicBezTo>
                    <a:pt x="1140649" y="5756140"/>
                    <a:pt x="2194111" y="6360176"/>
                    <a:pt x="3331812" y="6355088"/>
                  </a:cubicBezTo>
                  <a:cubicBezTo>
                    <a:pt x="4469513" y="6360176"/>
                    <a:pt x="5522976" y="5756140"/>
                    <a:pt x="6093300" y="4771701"/>
                  </a:cubicBezTo>
                  <a:cubicBezTo>
                    <a:pt x="6663624" y="3787263"/>
                    <a:pt x="6663624" y="2572913"/>
                    <a:pt x="6093300" y="1588475"/>
                  </a:cubicBezTo>
                  <a:cubicBezTo>
                    <a:pt x="5522976" y="604036"/>
                    <a:pt x="4469513" y="0"/>
                    <a:pt x="3331812" y="5088"/>
                  </a:cubicBezTo>
                  <a:close/>
                </a:path>
              </a:pathLst>
            </a:custGeom>
            <a:solidFill>
              <a:srgbClr val="FFF8EF"/>
            </a:solidFill>
          </p:spPr>
          <p:txBody>
            <a:bodyPr/>
            <a:lstStyle/>
            <a:p>
              <a:endParaRPr lang="en-US"/>
            </a:p>
          </p:txBody>
        </p:sp>
        <p:sp>
          <p:nvSpPr>
            <p:cNvPr id="12" name="Freeform 12"/>
            <p:cNvSpPr/>
            <p:nvPr/>
          </p:nvSpPr>
          <p:spPr>
            <a:xfrm>
              <a:off x="284320" y="415956"/>
              <a:ext cx="5781360" cy="5518089"/>
            </a:xfrm>
            <a:custGeom>
              <a:avLst/>
              <a:gdLst/>
              <a:ahLst/>
              <a:cxnLst/>
              <a:rect l="l" t="t" r="r" b="b"/>
              <a:pathLst>
                <a:path w="5781360" h="5518089">
                  <a:moveTo>
                    <a:pt x="2890680" y="4414"/>
                  </a:moveTo>
                  <a:cubicBezTo>
                    <a:pt x="1903611" y="0"/>
                    <a:pt x="989627" y="524062"/>
                    <a:pt x="494813" y="1378160"/>
                  </a:cubicBezTo>
                  <a:cubicBezTo>
                    <a:pt x="0" y="2232259"/>
                    <a:pt x="0" y="3285829"/>
                    <a:pt x="494813" y="4139928"/>
                  </a:cubicBezTo>
                  <a:cubicBezTo>
                    <a:pt x="989627" y="4994026"/>
                    <a:pt x="1903611" y="5518088"/>
                    <a:pt x="2890680" y="5513674"/>
                  </a:cubicBezTo>
                  <a:cubicBezTo>
                    <a:pt x="3877749" y="5518088"/>
                    <a:pt x="4791733" y="4994026"/>
                    <a:pt x="5286547" y="4139928"/>
                  </a:cubicBezTo>
                  <a:cubicBezTo>
                    <a:pt x="5781360" y="3285829"/>
                    <a:pt x="5781360" y="2232259"/>
                    <a:pt x="5286547" y="1378161"/>
                  </a:cubicBezTo>
                  <a:cubicBezTo>
                    <a:pt x="4791733" y="524062"/>
                    <a:pt x="3877749" y="0"/>
                    <a:pt x="2890680" y="4414"/>
                  </a:cubicBezTo>
                  <a:close/>
                </a:path>
              </a:pathLst>
            </a:custGeom>
            <a:blipFill>
              <a:blip r:embed="rId8" cstate="email">
                <a:extLst>
                  <a:ext uri="{28A0092B-C50C-407E-A947-70E740481C1C}">
                    <a14:useLocalDpi xmlns:a14="http://schemas.microsoft.com/office/drawing/2010/main"/>
                  </a:ext>
                </a:extLst>
              </a:blip>
              <a:stretch>
                <a:fillRect/>
              </a:stretch>
            </a:blipFill>
          </p:spPr>
          <p:txBody>
            <a:bodyPr/>
            <a:lstStyle/>
            <a:p>
              <a:endParaRPr lang="en-US"/>
            </a:p>
          </p:txBody>
        </p:sp>
      </p:grpSp>
      <p:sp>
        <p:nvSpPr>
          <p:cNvPr id="13" name="Freeform 13"/>
          <p:cNvSpPr/>
          <p:nvPr/>
        </p:nvSpPr>
        <p:spPr>
          <a:xfrm>
            <a:off x="13333241" y="358724"/>
            <a:ext cx="1339951" cy="1339951"/>
          </a:xfrm>
          <a:custGeom>
            <a:avLst/>
            <a:gdLst/>
            <a:ahLst/>
            <a:cxnLst/>
            <a:rect l="l" t="t" r="r" b="b"/>
            <a:pathLst>
              <a:path w="1339951" h="1339951">
                <a:moveTo>
                  <a:pt x="0" y="0"/>
                </a:moveTo>
                <a:lnTo>
                  <a:pt x="1339951" y="0"/>
                </a:lnTo>
                <a:lnTo>
                  <a:pt x="1339951" y="1339952"/>
                </a:lnTo>
                <a:lnTo>
                  <a:pt x="0" y="1339952"/>
                </a:lnTo>
                <a:lnTo>
                  <a:pt x="0" y="0"/>
                </a:lnTo>
                <a:close/>
              </a:path>
            </a:pathLst>
          </a:custGeom>
          <a:blipFill>
            <a:blip r:embed="rId9" cstate="email">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a:blipFill>
        </p:spPr>
        <p:txBody>
          <a:bodyPr/>
          <a:lstStyle/>
          <a:p>
            <a:endParaRPr lang="en-US"/>
          </a:p>
        </p:txBody>
      </p:sp>
      <p:sp>
        <p:nvSpPr>
          <p:cNvPr id="14" name="TextBox 14"/>
          <p:cNvSpPr txBox="1"/>
          <p:nvPr/>
        </p:nvSpPr>
        <p:spPr>
          <a:xfrm>
            <a:off x="1774573" y="-123825"/>
            <a:ext cx="13891810" cy="2066925"/>
          </a:xfrm>
          <a:prstGeom prst="rect">
            <a:avLst/>
          </a:prstGeom>
        </p:spPr>
        <p:txBody>
          <a:bodyPr lIns="0" tIns="0" rIns="0" bIns="0" rtlCol="0" anchor="t">
            <a:spAutoFit/>
          </a:bodyPr>
          <a:lstStyle/>
          <a:p>
            <a:pPr algn="ctr">
              <a:lnSpc>
                <a:spcPts val="16800"/>
              </a:lnSpc>
              <a:spcBef>
                <a:spcPct val="0"/>
              </a:spcBef>
            </a:pPr>
            <a:r>
              <a:rPr lang="en-US" sz="12000">
                <a:solidFill>
                  <a:srgbClr val="0A1F30"/>
                </a:solidFill>
                <a:latin typeface="Vintage Moon"/>
              </a:rPr>
              <a:t>Influenszer 1x1</a:t>
            </a:r>
          </a:p>
        </p:txBody>
      </p:sp>
      <p:sp>
        <p:nvSpPr>
          <p:cNvPr id="15" name="Freeform 15"/>
          <p:cNvSpPr/>
          <p:nvPr/>
        </p:nvSpPr>
        <p:spPr>
          <a:xfrm>
            <a:off x="2552875" y="325387"/>
            <a:ext cx="1339951" cy="1339951"/>
          </a:xfrm>
          <a:custGeom>
            <a:avLst/>
            <a:gdLst/>
            <a:ahLst/>
            <a:cxnLst/>
            <a:rect l="l" t="t" r="r" b="b"/>
            <a:pathLst>
              <a:path w="1339951" h="1339951">
                <a:moveTo>
                  <a:pt x="0" y="0"/>
                </a:moveTo>
                <a:lnTo>
                  <a:pt x="1339952" y="0"/>
                </a:lnTo>
                <a:lnTo>
                  <a:pt x="1339952" y="1339951"/>
                </a:lnTo>
                <a:lnTo>
                  <a:pt x="0" y="1339951"/>
                </a:lnTo>
                <a:lnTo>
                  <a:pt x="0" y="0"/>
                </a:lnTo>
                <a:close/>
              </a:path>
            </a:pathLst>
          </a:custGeom>
          <a:blipFill>
            <a:blip r:embed="rId9" cstate="email">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a:blipFill>
        </p:spPr>
        <p:txBody>
          <a:bodyPr/>
          <a:lstStyle/>
          <a:p>
            <a:endParaRPr lang="en-US"/>
          </a:p>
        </p:txBody>
      </p:sp>
      <p:sp>
        <p:nvSpPr>
          <p:cNvPr id="16" name="TextBox 16"/>
          <p:cNvSpPr txBox="1"/>
          <p:nvPr/>
        </p:nvSpPr>
        <p:spPr>
          <a:xfrm>
            <a:off x="3358415" y="1951864"/>
            <a:ext cx="10625751" cy="1955800"/>
          </a:xfrm>
          <a:prstGeom prst="rect">
            <a:avLst/>
          </a:prstGeom>
        </p:spPr>
        <p:txBody>
          <a:bodyPr lIns="0" tIns="0" rIns="0" bIns="0" rtlCol="0" anchor="t">
            <a:spAutoFit/>
          </a:bodyPr>
          <a:lstStyle/>
          <a:p>
            <a:pPr algn="just">
              <a:lnSpc>
                <a:spcPts val="3124"/>
              </a:lnSpc>
            </a:pPr>
            <a:r>
              <a:rPr lang="en-US" sz="2499">
                <a:solidFill>
                  <a:srgbClr val="0A1F30"/>
                </a:solidFill>
                <a:latin typeface="Noto Serif"/>
              </a:rPr>
              <a:t>Az influenszer vagy influencer (eredete az angol influence ige „hatással van, rábír, befolyásol” → ebből képzett influencer melléknévi igenév „befolyásoló, rábíró”) szót leginkább a közösségi médiában hírnevet szerzett tartalomalkotókra használják, akik népszerűségüknek köszönhetően befolyásolni képesek a követőiket. </a:t>
            </a:r>
          </a:p>
        </p:txBody>
      </p:sp>
      <p:sp>
        <p:nvSpPr>
          <p:cNvPr id="17" name="TextBox 17"/>
          <p:cNvSpPr txBox="1"/>
          <p:nvPr/>
        </p:nvSpPr>
        <p:spPr>
          <a:xfrm>
            <a:off x="7853583" y="5374231"/>
            <a:ext cx="9710187" cy="5080000"/>
          </a:xfrm>
          <a:prstGeom prst="rect">
            <a:avLst/>
          </a:prstGeom>
        </p:spPr>
        <p:txBody>
          <a:bodyPr lIns="0" tIns="0" rIns="0" bIns="0" rtlCol="0" anchor="t">
            <a:spAutoFit/>
          </a:bodyPr>
          <a:lstStyle/>
          <a:p>
            <a:pPr marL="539745" lvl="1" indent="-269872" algn="just">
              <a:lnSpc>
                <a:spcPts val="3124"/>
              </a:lnSpc>
              <a:buFont typeface="Arial"/>
              <a:buChar char="•"/>
            </a:pPr>
            <a:r>
              <a:rPr lang="en-US" sz="2499">
                <a:solidFill>
                  <a:srgbClr val="0A1F30"/>
                </a:solidFill>
                <a:latin typeface="Noto Serif"/>
              </a:rPr>
              <a:t>Közösségi elérés: Az influenszerek képesek fogyasztók százezreit elérni saját közösségi felületeiken és blogjaikon keresztül. Felépítik a saját személyes márkájukat, és a bizalmat a követőikben.</a:t>
            </a:r>
          </a:p>
          <a:p>
            <a:pPr marL="539745" lvl="1" indent="-269872" algn="just">
              <a:lnSpc>
                <a:spcPts val="3124"/>
              </a:lnSpc>
              <a:buFont typeface="Arial"/>
              <a:buChar char="•"/>
            </a:pPr>
            <a:r>
              <a:rPr lang="en-US" sz="2499">
                <a:solidFill>
                  <a:srgbClr val="0A1F30"/>
                </a:solidFill>
                <a:latin typeface="Noto Serif"/>
              </a:rPr>
              <a:t>Eredeti tartalom: Az influenszerek egyedi tartalmat állítanak elő, ami jellemzően hatékony marketingtartalom a bármely márka/brand számára.</a:t>
            </a:r>
          </a:p>
          <a:p>
            <a:pPr marL="539745" lvl="1" indent="-269872" algn="just">
              <a:lnSpc>
                <a:spcPts val="3124"/>
              </a:lnSpc>
              <a:buFont typeface="Arial"/>
              <a:buChar char="•"/>
            </a:pPr>
            <a:r>
              <a:rPr lang="en-US" sz="2499">
                <a:solidFill>
                  <a:srgbClr val="0A1F30"/>
                </a:solidFill>
                <a:latin typeface="Noto Serif"/>
              </a:rPr>
              <a:t>Fogyasztói bizalom: Az influenszerek erős kapcsolatot tartanak fenn a közönségükkel, akik jellemzően megbíznak az influenszer véleményében.</a:t>
            </a:r>
          </a:p>
          <a:p>
            <a:pPr algn="just">
              <a:lnSpc>
                <a:spcPts val="3124"/>
              </a:lnSpc>
            </a:pPr>
            <a:r>
              <a:rPr lang="en-US" sz="2499">
                <a:solidFill>
                  <a:srgbClr val="0A1F30"/>
                </a:solidFill>
                <a:latin typeface="Noto Serif"/>
              </a:rPr>
              <a:t>Az influenszerek teljesen máshogy hatnak az emberekre, főként a fiatalabb generációkra, mint egy hagyományos reklám. </a:t>
            </a:r>
          </a:p>
          <a:p>
            <a:pPr algn="just">
              <a:lnSpc>
                <a:spcPts val="3124"/>
              </a:lnSpc>
            </a:pPr>
            <a:endParaRPr lang="en-US" sz="2499">
              <a:solidFill>
                <a:srgbClr val="0A1F30"/>
              </a:solidFill>
              <a:latin typeface="Noto Serif"/>
            </a:endParaRPr>
          </a:p>
        </p:txBody>
      </p:sp>
      <p:grpSp>
        <p:nvGrpSpPr>
          <p:cNvPr id="18" name="Group 18"/>
          <p:cNvGrpSpPr/>
          <p:nvPr/>
        </p:nvGrpSpPr>
        <p:grpSpPr>
          <a:xfrm>
            <a:off x="777419" y="8382661"/>
            <a:ext cx="1116867" cy="1116867"/>
            <a:chOff x="0" y="0"/>
            <a:chExt cx="812800" cy="812800"/>
          </a:xfrm>
        </p:grpSpPr>
        <p:sp>
          <p:nvSpPr>
            <p:cNvPr id="19" name="Freeform 1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54A6B"/>
            </a:solidFill>
          </p:spPr>
          <p:txBody>
            <a:bodyPr/>
            <a:lstStyle/>
            <a:p>
              <a:endParaRPr lang="en-US"/>
            </a:p>
          </p:txBody>
        </p:sp>
        <p:sp>
          <p:nvSpPr>
            <p:cNvPr id="20" name="TextBox 20"/>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a:p>
          </p:txBody>
        </p:sp>
      </p:grpSp>
      <p:sp>
        <p:nvSpPr>
          <p:cNvPr id="21" name="Freeform 21"/>
          <p:cNvSpPr/>
          <p:nvPr/>
        </p:nvSpPr>
        <p:spPr>
          <a:xfrm>
            <a:off x="941803" y="8568204"/>
            <a:ext cx="788099" cy="788099"/>
          </a:xfrm>
          <a:custGeom>
            <a:avLst/>
            <a:gdLst/>
            <a:ahLst/>
            <a:cxnLst/>
            <a:rect l="l" t="t" r="r" b="b"/>
            <a:pathLst>
              <a:path w="788099" h="788099">
                <a:moveTo>
                  <a:pt x="0" y="0"/>
                </a:moveTo>
                <a:lnTo>
                  <a:pt x="788099" y="0"/>
                </a:lnTo>
                <a:lnTo>
                  <a:pt x="788099" y="788099"/>
                </a:lnTo>
                <a:lnTo>
                  <a:pt x="0" y="788099"/>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22" name="TextBox 22"/>
          <p:cNvSpPr txBox="1"/>
          <p:nvPr/>
        </p:nvSpPr>
        <p:spPr>
          <a:xfrm>
            <a:off x="6116855" y="4040252"/>
            <a:ext cx="11610109" cy="1565275"/>
          </a:xfrm>
          <a:prstGeom prst="rect">
            <a:avLst/>
          </a:prstGeom>
        </p:spPr>
        <p:txBody>
          <a:bodyPr lIns="0" tIns="0" rIns="0" bIns="0" rtlCol="0" anchor="t">
            <a:spAutoFit/>
          </a:bodyPr>
          <a:lstStyle/>
          <a:p>
            <a:pPr algn="just">
              <a:lnSpc>
                <a:spcPts val="3124"/>
              </a:lnSpc>
            </a:pPr>
            <a:r>
              <a:rPr lang="en-US" sz="2499">
                <a:solidFill>
                  <a:srgbClr val="0A1F30"/>
                </a:solidFill>
                <a:latin typeface="Noto Serif"/>
              </a:rPr>
              <a:t>Az influenszer marketing az egyik leggyorsabban növő online marketing csatorna, melynek értéke felbecsülhetetlen, és jelenleg az egészségügyben még jelentősen kihasználatlan. Az influenszer marketing értéke 3 forrásból ered: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8EF"/>
        </a:solidFill>
        <a:effectLst/>
      </p:bgPr>
    </p:bg>
    <p:spTree>
      <p:nvGrpSpPr>
        <p:cNvPr id="1" name=""/>
        <p:cNvGrpSpPr/>
        <p:nvPr/>
      </p:nvGrpSpPr>
      <p:grpSpPr>
        <a:xfrm>
          <a:off x="0" y="0"/>
          <a:ext cx="0" cy="0"/>
          <a:chOff x="0" y="0"/>
          <a:chExt cx="0" cy="0"/>
        </a:xfrm>
      </p:grpSpPr>
      <p:sp>
        <p:nvSpPr>
          <p:cNvPr id="2" name="AutoShape 2"/>
          <p:cNvSpPr/>
          <p:nvPr/>
        </p:nvSpPr>
        <p:spPr>
          <a:xfrm>
            <a:off x="3758290" y="1648903"/>
            <a:ext cx="9200359" cy="0"/>
          </a:xfrm>
          <a:prstGeom prst="line">
            <a:avLst/>
          </a:prstGeom>
          <a:ln w="66675" cap="rnd">
            <a:solidFill>
              <a:srgbClr val="E14DA8"/>
            </a:solidFill>
            <a:prstDash val="solid"/>
            <a:headEnd type="oval" w="lg" len="lg"/>
            <a:tailEnd type="oval" w="lg" len="lg"/>
          </a:ln>
        </p:spPr>
        <p:txBody>
          <a:bodyPr/>
          <a:lstStyle/>
          <a:p>
            <a:endParaRPr lang="en-US"/>
          </a:p>
        </p:txBody>
      </p:sp>
      <p:sp>
        <p:nvSpPr>
          <p:cNvPr id="3" name="Freeform 3"/>
          <p:cNvSpPr/>
          <p:nvPr/>
        </p:nvSpPr>
        <p:spPr>
          <a:xfrm rot="-5400000">
            <a:off x="898930" y="2861723"/>
            <a:ext cx="656407" cy="4688618"/>
          </a:xfrm>
          <a:custGeom>
            <a:avLst/>
            <a:gdLst/>
            <a:ahLst/>
            <a:cxnLst/>
            <a:rect l="l" t="t" r="r" b="b"/>
            <a:pathLst>
              <a:path w="656407" h="4688618">
                <a:moveTo>
                  <a:pt x="0" y="0"/>
                </a:moveTo>
                <a:lnTo>
                  <a:pt x="656406" y="0"/>
                </a:lnTo>
                <a:lnTo>
                  <a:pt x="656406" y="4688618"/>
                </a:lnTo>
                <a:lnTo>
                  <a:pt x="0" y="4688618"/>
                </a:lnTo>
                <a:lnTo>
                  <a:pt x="0" y="0"/>
                </a:lnTo>
                <a:close/>
              </a:path>
            </a:pathLst>
          </a:custGeom>
          <a: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rot="-5400000">
            <a:off x="898930" y="3920552"/>
            <a:ext cx="656407" cy="4688618"/>
          </a:xfrm>
          <a:custGeom>
            <a:avLst/>
            <a:gdLst/>
            <a:ahLst/>
            <a:cxnLst/>
            <a:rect l="l" t="t" r="r" b="b"/>
            <a:pathLst>
              <a:path w="656407" h="4688618">
                <a:moveTo>
                  <a:pt x="0" y="0"/>
                </a:moveTo>
                <a:lnTo>
                  <a:pt x="656406" y="0"/>
                </a:lnTo>
                <a:lnTo>
                  <a:pt x="656406" y="4688618"/>
                </a:lnTo>
                <a:lnTo>
                  <a:pt x="0" y="4688618"/>
                </a:lnTo>
                <a:lnTo>
                  <a:pt x="0" y="0"/>
                </a:lnTo>
                <a:close/>
              </a:path>
            </a:pathLst>
          </a:custGeom>
          <a: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p:cNvSpPr/>
          <p:nvPr/>
        </p:nvSpPr>
        <p:spPr>
          <a:xfrm rot="-5400000">
            <a:off x="898930" y="4979381"/>
            <a:ext cx="656407" cy="4688618"/>
          </a:xfrm>
          <a:custGeom>
            <a:avLst/>
            <a:gdLst/>
            <a:ahLst/>
            <a:cxnLst/>
            <a:rect l="l" t="t" r="r" b="b"/>
            <a:pathLst>
              <a:path w="656407" h="4688618">
                <a:moveTo>
                  <a:pt x="0" y="0"/>
                </a:moveTo>
                <a:lnTo>
                  <a:pt x="656406" y="0"/>
                </a:lnTo>
                <a:lnTo>
                  <a:pt x="656406" y="4688618"/>
                </a:lnTo>
                <a:lnTo>
                  <a:pt x="0" y="4688618"/>
                </a:lnTo>
                <a:lnTo>
                  <a:pt x="0" y="0"/>
                </a:lnTo>
                <a:close/>
              </a:path>
            </a:pathLst>
          </a:custGeom>
          <a: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a:blipFill>
        </p:spPr>
        <p:txBody>
          <a:bodyPr/>
          <a:lstStyle/>
          <a:p>
            <a:endParaRPr lang="en-US"/>
          </a:p>
        </p:txBody>
      </p:sp>
      <p:sp>
        <p:nvSpPr>
          <p:cNvPr id="6" name="TextBox 6"/>
          <p:cNvSpPr txBox="1"/>
          <p:nvPr/>
        </p:nvSpPr>
        <p:spPr>
          <a:xfrm>
            <a:off x="4362792" y="1938059"/>
            <a:ext cx="10527617" cy="1417321"/>
          </a:xfrm>
          <a:prstGeom prst="rect">
            <a:avLst/>
          </a:prstGeom>
        </p:spPr>
        <p:txBody>
          <a:bodyPr lIns="0" tIns="0" rIns="0" bIns="0" rtlCol="0" anchor="t">
            <a:spAutoFit/>
          </a:bodyPr>
          <a:lstStyle/>
          <a:p>
            <a:pPr algn="just">
              <a:lnSpc>
                <a:spcPts val="3779"/>
              </a:lnSpc>
            </a:pPr>
            <a:r>
              <a:rPr lang="en-US" sz="2699" u="sng">
                <a:solidFill>
                  <a:srgbClr val="0A1F30"/>
                </a:solidFill>
                <a:latin typeface="Noto Serif Bold"/>
              </a:rPr>
              <a:t>Tevékenység:</a:t>
            </a:r>
            <a:r>
              <a:rPr lang="en-US" sz="2699">
                <a:solidFill>
                  <a:srgbClr val="0A1F30"/>
                </a:solidFill>
                <a:latin typeface="Noto Serif"/>
              </a:rPr>
              <a:t> tartalompromóció      tartalom előállítás</a:t>
            </a:r>
          </a:p>
          <a:p>
            <a:pPr>
              <a:lnSpc>
                <a:spcPts val="3779"/>
              </a:lnSpc>
              <a:spcBef>
                <a:spcPct val="0"/>
              </a:spcBef>
            </a:pPr>
            <a:r>
              <a:rPr lang="en-US" sz="2699">
                <a:solidFill>
                  <a:srgbClr val="0A1F30"/>
                </a:solidFill>
                <a:latin typeface="Noto Serif"/>
              </a:rPr>
              <a:t>eseménymarketing      eseménytámogatás      termékbevezetés segítése      kríziskommunikáció       keresőoptimalizálás</a:t>
            </a:r>
          </a:p>
        </p:txBody>
      </p:sp>
      <p:grpSp>
        <p:nvGrpSpPr>
          <p:cNvPr id="7" name="Group 7"/>
          <p:cNvGrpSpPr>
            <a:grpSpLocks noChangeAspect="1"/>
          </p:cNvGrpSpPr>
          <p:nvPr/>
        </p:nvGrpSpPr>
        <p:grpSpPr>
          <a:xfrm>
            <a:off x="712308" y="3374430"/>
            <a:ext cx="5738868" cy="5738845"/>
            <a:chOff x="0" y="0"/>
            <a:chExt cx="6350000" cy="6349975"/>
          </a:xfrm>
        </p:grpSpPr>
        <p:sp>
          <p:nvSpPr>
            <p:cNvPr id="8" name="Freeform 8"/>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9" name="Group 9"/>
          <p:cNvGrpSpPr>
            <a:grpSpLocks noChangeAspect="1"/>
          </p:cNvGrpSpPr>
          <p:nvPr/>
        </p:nvGrpSpPr>
        <p:grpSpPr>
          <a:xfrm>
            <a:off x="5478628" y="3781809"/>
            <a:ext cx="2896557" cy="2896557"/>
            <a:chOff x="0" y="0"/>
            <a:chExt cx="6350000" cy="6350000"/>
          </a:xfrm>
        </p:grpSpPr>
        <p:sp>
          <p:nvSpPr>
            <p:cNvPr id="10" name="Freeform 10"/>
            <p:cNvSpPr/>
            <p:nvPr/>
          </p:nvSpPr>
          <p:spPr>
            <a:xfrm>
              <a:off x="-156812" y="-5088"/>
              <a:ext cx="6663624" cy="6360176"/>
            </a:xfrm>
            <a:custGeom>
              <a:avLst/>
              <a:gdLst/>
              <a:ahLst/>
              <a:cxnLst/>
              <a:rect l="l" t="t" r="r" b="b"/>
              <a:pathLst>
                <a:path w="6663624" h="6360176">
                  <a:moveTo>
                    <a:pt x="3331812" y="5088"/>
                  </a:moveTo>
                  <a:lnTo>
                    <a:pt x="3331812" y="5088"/>
                  </a:lnTo>
                  <a:cubicBezTo>
                    <a:pt x="2194111" y="0"/>
                    <a:pt x="1140649" y="604036"/>
                    <a:pt x="570324" y="1588475"/>
                  </a:cubicBezTo>
                  <a:cubicBezTo>
                    <a:pt x="0" y="2572913"/>
                    <a:pt x="0" y="3787263"/>
                    <a:pt x="570324" y="4771701"/>
                  </a:cubicBezTo>
                  <a:cubicBezTo>
                    <a:pt x="1140649" y="5756140"/>
                    <a:pt x="2194111" y="6360176"/>
                    <a:pt x="3331812" y="6355088"/>
                  </a:cubicBezTo>
                  <a:cubicBezTo>
                    <a:pt x="4469513" y="6360176"/>
                    <a:pt x="5522976" y="5756140"/>
                    <a:pt x="6093300" y="4771701"/>
                  </a:cubicBezTo>
                  <a:cubicBezTo>
                    <a:pt x="6663624" y="3787263"/>
                    <a:pt x="6663624" y="2572913"/>
                    <a:pt x="6093300" y="1588475"/>
                  </a:cubicBezTo>
                  <a:cubicBezTo>
                    <a:pt x="5522976" y="604036"/>
                    <a:pt x="4469513" y="0"/>
                    <a:pt x="3331812" y="5088"/>
                  </a:cubicBezTo>
                  <a:close/>
                </a:path>
              </a:pathLst>
            </a:custGeom>
            <a:solidFill>
              <a:srgbClr val="FFF8EF"/>
            </a:solidFill>
          </p:spPr>
          <p:txBody>
            <a:bodyPr/>
            <a:lstStyle/>
            <a:p>
              <a:endParaRPr lang="en-US"/>
            </a:p>
          </p:txBody>
        </p:sp>
        <p:sp>
          <p:nvSpPr>
            <p:cNvPr id="11" name="Freeform 11"/>
            <p:cNvSpPr/>
            <p:nvPr/>
          </p:nvSpPr>
          <p:spPr>
            <a:xfrm>
              <a:off x="284320" y="415956"/>
              <a:ext cx="5781360" cy="5518089"/>
            </a:xfrm>
            <a:custGeom>
              <a:avLst/>
              <a:gdLst/>
              <a:ahLst/>
              <a:cxnLst/>
              <a:rect l="l" t="t" r="r" b="b"/>
              <a:pathLst>
                <a:path w="5781360" h="5518089">
                  <a:moveTo>
                    <a:pt x="2890680" y="4414"/>
                  </a:moveTo>
                  <a:cubicBezTo>
                    <a:pt x="1903611" y="0"/>
                    <a:pt x="989627" y="524062"/>
                    <a:pt x="494813" y="1378160"/>
                  </a:cubicBezTo>
                  <a:cubicBezTo>
                    <a:pt x="0" y="2232259"/>
                    <a:pt x="0" y="3285829"/>
                    <a:pt x="494813" y="4139928"/>
                  </a:cubicBezTo>
                  <a:cubicBezTo>
                    <a:pt x="989627" y="4994026"/>
                    <a:pt x="1903611" y="5518088"/>
                    <a:pt x="2890680" y="5513674"/>
                  </a:cubicBezTo>
                  <a:cubicBezTo>
                    <a:pt x="3877749" y="5518088"/>
                    <a:pt x="4791733" y="4994026"/>
                    <a:pt x="5286547" y="4139928"/>
                  </a:cubicBezTo>
                  <a:cubicBezTo>
                    <a:pt x="5781360" y="3285829"/>
                    <a:pt x="5781360" y="2232259"/>
                    <a:pt x="5286547" y="1378161"/>
                  </a:cubicBezTo>
                  <a:cubicBezTo>
                    <a:pt x="4791733" y="524062"/>
                    <a:pt x="3877749" y="0"/>
                    <a:pt x="2890680" y="4414"/>
                  </a:cubicBez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12" name="Group 12"/>
          <p:cNvGrpSpPr>
            <a:grpSpLocks noChangeAspect="1"/>
          </p:cNvGrpSpPr>
          <p:nvPr/>
        </p:nvGrpSpPr>
        <p:grpSpPr>
          <a:xfrm>
            <a:off x="5261888" y="6678366"/>
            <a:ext cx="2896557" cy="2896557"/>
            <a:chOff x="0" y="0"/>
            <a:chExt cx="6350000" cy="6350000"/>
          </a:xfrm>
        </p:grpSpPr>
        <p:sp>
          <p:nvSpPr>
            <p:cNvPr id="13" name="Freeform 13"/>
            <p:cNvSpPr/>
            <p:nvPr/>
          </p:nvSpPr>
          <p:spPr>
            <a:xfrm>
              <a:off x="-156812" y="-5088"/>
              <a:ext cx="6663624" cy="6360176"/>
            </a:xfrm>
            <a:custGeom>
              <a:avLst/>
              <a:gdLst/>
              <a:ahLst/>
              <a:cxnLst/>
              <a:rect l="l" t="t" r="r" b="b"/>
              <a:pathLst>
                <a:path w="6663624" h="6360176">
                  <a:moveTo>
                    <a:pt x="3331812" y="5088"/>
                  </a:moveTo>
                  <a:lnTo>
                    <a:pt x="3331812" y="5088"/>
                  </a:lnTo>
                  <a:cubicBezTo>
                    <a:pt x="2194111" y="0"/>
                    <a:pt x="1140649" y="604036"/>
                    <a:pt x="570324" y="1588475"/>
                  </a:cubicBezTo>
                  <a:cubicBezTo>
                    <a:pt x="0" y="2572913"/>
                    <a:pt x="0" y="3787263"/>
                    <a:pt x="570324" y="4771701"/>
                  </a:cubicBezTo>
                  <a:cubicBezTo>
                    <a:pt x="1140649" y="5756140"/>
                    <a:pt x="2194111" y="6360176"/>
                    <a:pt x="3331812" y="6355088"/>
                  </a:cubicBezTo>
                  <a:cubicBezTo>
                    <a:pt x="4469513" y="6360176"/>
                    <a:pt x="5522976" y="5756140"/>
                    <a:pt x="6093300" y="4771701"/>
                  </a:cubicBezTo>
                  <a:cubicBezTo>
                    <a:pt x="6663624" y="3787263"/>
                    <a:pt x="6663624" y="2572913"/>
                    <a:pt x="6093300" y="1588475"/>
                  </a:cubicBezTo>
                  <a:cubicBezTo>
                    <a:pt x="5522976" y="604036"/>
                    <a:pt x="4469513" y="0"/>
                    <a:pt x="3331812" y="5088"/>
                  </a:cubicBezTo>
                  <a:close/>
                </a:path>
              </a:pathLst>
            </a:custGeom>
            <a:solidFill>
              <a:srgbClr val="FFF8EF"/>
            </a:solidFill>
          </p:spPr>
          <p:txBody>
            <a:bodyPr/>
            <a:lstStyle/>
            <a:p>
              <a:endParaRPr lang="en-US"/>
            </a:p>
          </p:txBody>
        </p:sp>
        <p:sp>
          <p:nvSpPr>
            <p:cNvPr id="14" name="Freeform 14"/>
            <p:cNvSpPr/>
            <p:nvPr/>
          </p:nvSpPr>
          <p:spPr>
            <a:xfrm>
              <a:off x="284320" y="415956"/>
              <a:ext cx="5781360" cy="5518089"/>
            </a:xfrm>
            <a:custGeom>
              <a:avLst/>
              <a:gdLst/>
              <a:ahLst/>
              <a:cxnLst/>
              <a:rect l="l" t="t" r="r" b="b"/>
              <a:pathLst>
                <a:path w="5781360" h="5518089">
                  <a:moveTo>
                    <a:pt x="2890680" y="4414"/>
                  </a:moveTo>
                  <a:cubicBezTo>
                    <a:pt x="1903611" y="0"/>
                    <a:pt x="989627" y="524062"/>
                    <a:pt x="494813" y="1378160"/>
                  </a:cubicBezTo>
                  <a:cubicBezTo>
                    <a:pt x="0" y="2232259"/>
                    <a:pt x="0" y="3285829"/>
                    <a:pt x="494813" y="4139928"/>
                  </a:cubicBezTo>
                  <a:cubicBezTo>
                    <a:pt x="989627" y="4994026"/>
                    <a:pt x="1903611" y="5518088"/>
                    <a:pt x="2890680" y="5513674"/>
                  </a:cubicBezTo>
                  <a:cubicBezTo>
                    <a:pt x="3877749" y="5518088"/>
                    <a:pt x="4791733" y="4994026"/>
                    <a:pt x="5286547" y="4139928"/>
                  </a:cubicBezTo>
                  <a:cubicBezTo>
                    <a:pt x="5781360" y="3285829"/>
                    <a:pt x="5781360" y="2232259"/>
                    <a:pt x="5286547" y="1378161"/>
                  </a:cubicBezTo>
                  <a:cubicBezTo>
                    <a:pt x="4791733" y="524062"/>
                    <a:pt x="3877749" y="0"/>
                    <a:pt x="2890680" y="4414"/>
                  </a:cubicBezTo>
                  <a:close/>
                </a:path>
              </a:pathLst>
            </a:custGeom>
            <a:blipFill>
              <a:blip r:embed="rId6" cstate="email">
                <a:extLst>
                  <a:ext uri="{28A0092B-C50C-407E-A947-70E740481C1C}">
                    <a14:useLocalDpi xmlns:a14="http://schemas.microsoft.com/office/drawing/2010/main"/>
                  </a:ext>
                </a:extLst>
              </a:blip>
              <a:stretch>
                <a:fillRect/>
              </a:stretch>
            </a:blipFill>
          </p:spPr>
          <p:txBody>
            <a:bodyPr/>
            <a:lstStyle/>
            <a:p>
              <a:endParaRPr lang="en-US"/>
            </a:p>
          </p:txBody>
        </p:sp>
      </p:grpSp>
      <p:sp>
        <p:nvSpPr>
          <p:cNvPr id="15" name="Freeform 15"/>
          <p:cNvSpPr/>
          <p:nvPr/>
        </p:nvSpPr>
        <p:spPr>
          <a:xfrm>
            <a:off x="-190465" y="2509559"/>
            <a:ext cx="3934132" cy="1976323"/>
          </a:xfrm>
          <a:custGeom>
            <a:avLst/>
            <a:gdLst/>
            <a:ahLst/>
            <a:cxnLst/>
            <a:rect l="l" t="t" r="r" b="b"/>
            <a:pathLst>
              <a:path w="3934132" h="1976323">
                <a:moveTo>
                  <a:pt x="0" y="0"/>
                </a:moveTo>
                <a:lnTo>
                  <a:pt x="3934132" y="0"/>
                </a:lnTo>
                <a:lnTo>
                  <a:pt x="3934132" y="1976324"/>
                </a:lnTo>
                <a:lnTo>
                  <a:pt x="0" y="1976324"/>
                </a:lnTo>
                <a:lnTo>
                  <a:pt x="0" y="0"/>
                </a:lnTo>
                <a:close/>
              </a:path>
            </a:pathLst>
          </a:custGeom>
          <a: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r="-90908" b="-280029"/>
            </a:stretch>
          </a:blipFill>
        </p:spPr>
        <p:txBody>
          <a:bodyPr/>
          <a:lstStyle/>
          <a:p>
            <a:endParaRPr lang="en-US"/>
          </a:p>
        </p:txBody>
      </p:sp>
      <p:sp>
        <p:nvSpPr>
          <p:cNvPr id="16" name="Freeform 16"/>
          <p:cNvSpPr/>
          <p:nvPr/>
        </p:nvSpPr>
        <p:spPr>
          <a:xfrm>
            <a:off x="-104775" y="7796296"/>
            <a:ext cx="5592928" cy="2243403"/>
          </a:xfrm>
          <a:custGeom>
            <a:avLst/>
            <a:gdLst/>
            <a:ahLst/>
            <a:cxnLst/>
            <a:rect l="l" t="t" r="r" b="b"/>
            <a:pathLst>
              <a:path w="5592928" h="2243403">
                <a:moveTo>
                  <a:pt x="0" y="0"/>
                </a:moveTo>
                <a:lnTo>
                  <a:pt x="5592928" y="0"/>
                </a:lnTo>
                <a:lnTo>
                  <a:pt x="5592928" y="2243403"/>
                </a:lnTo>
                <a:lnTo>
                  <a:pt x="0" y="2243403"/>
                </a:lnTo>
                <a:lnTo>
                  <a:pt x="0" y="0"/>
                </a:lnTo>
                <a:close/>
              </a:path>
            </a:pathLst>
          </a:custGeom>
          <a:blipFill>
            <a:blip r:embed="rId9" cstate="email">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t="-234786" r="-34287"/>
            </a:stretch>
          </a:blipFill>
        </p:spPr>
        <p:txBody>
          <a:bodyPr/>
          <a:lstStyle/>
          <a:p>
            <a:endParaRPr lang="en-US"/>
          </a:p>
        </p:txBody>
      </p:sp>
      <p:sp>
        <p:nvSpPr>
          <p:cNvPr id="17" name="Freeform 17"/>
          <p:cNvSpPr/>
          <p:nvPr/>
        </p:nvSpPr>
        <p:spPr>
          <a:xfrm flipH="1">
            <a:off x="358480" y="1019618"/>
            <a:ext cx="2267107" cy="2057400"/>
          </a:xfrm>
          <a:custGeom>
            <a:avLst/>
            <a:gdLst/>
            <a:ahLst/>
            <a:cxnLst/>
            <a:rect l="l" t="t" r="r" b="b"/>
            <a:pathLst>
              <a:path w="2267107" h="2057400">
                <a:moveTo>
                  <a:pt x="2267108" y="0"/>
                </a:moveTo>
                <a:lnTo>
                  <a:pt x="0" y="0"/>
                </a:lnTo>
                <a:lnTo>
                  <a:pt x="0" y="2057400"/>
                </a:lnTo>
                <a:lnTo>
                  <a:pt x="2267108" y="2057400"/>
                </a:lnTo>
                <a:lnTo>
                  <a:pt x="2267108" y="0"/>
                </a:lnTo>
                <a:close/>
              </a:path>
            </a:pathLst>
          </a:custGeom>
          <a:blipFill>
            <a:blip r:embed="rId11" cstate="email">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a:blipFill>
        </p:spPr>
        <p:txBody>
          <a:bodyPr/>
          <a:lstStyle/>
          <a:p>
            <a:endParaRPr lang="en-US"/>
          </a:p>
        </p:txBody>
      </p:sp>
      <p:sp>
        <p:nvSpPr>
          <p:cNvPr id="18" name="TextBox 18"/>
          <p:cNvSpPr txBox="1"/>
          <p:nvPr/>
        </p:nvSpPr>
        <p:spPr>
          <a:xfrm>
            <a:off x="1492034" y="-186016"/>
            <a:ext cx="13891810" cy="2066925"/>
          </a:xfrm>
          <a:prstGeom prst="rect">
            <a:avLst/>
          </a:prstGeom>
        </p:spPr>
        <p:txBody>
          <a:bodyPr lIns="0" tIns="0" rIns="0" bIns="0" rtlCol="0" anchor="t">
            <a:spAutoFit/>
          </a:bodyPr>
          <a:lstStyle/>
          <a:p>
            <a:pPr algn="ctr">
              <a:lnSpc>
                <a:spcPts val="16800"/>
              </a:lnSpc>
              <a:spcBef>
                <a:spcPct val="0"/>
              </a:spcBef>
            </a:pPr>
            <a:r>
              <a:rPr lang="en-US" sz="12000">
                <a:solidFill>
                  <a:srgbClr val="0A1F30"/>
                </a:solidFill>
                <a:latin typeface="Vintage Moon"/>
              </a:rPr>
              <a:t>Influenszer 1x1</a:t>
            </a:r>
          </a:p>
        </p:txBody>
      </p:sp>
      <p:sp>
        <p:nvSpPr>
          <p:cNvPr id="19" name="Freeform 19"/>
          <p:cNvSpPr/>
          <p:nvPr/>
        </p:nvSpPr>
        <p:spPr>
          <a:xfrm rot="-5400000">
            <a:off x="15339663" y="-709558"/>
            <a:ext cx="3350800" cy="4702877"/>
          </a:xfrm>
          <a:custGeom>
            <a:avLst/>
            <a:gdLst/>
            <a:ahLst/>
            <a:cxnLst/>
            <a:rect l="l" t="t" r="r" b="b"/>
            <a:pathLst>
              <a:path w="3350800" h="4702877">
                <a:moveTo>
                  <a:pt x="0" y="0"/>
                </a:moveTo>
                <a:lnTo>
                  <a:pt x="3350799" y="0"/>
                </a:lnTo>
                <a:lnTo>
                  <a:pt x="3350799" y="4702877"/>
                </a:lnTo>
                <a:lnTo>
                  <a:pt x="0" y="4702877"/>
                </a:lnTo>
                <a:lnTo>
                  <a:pt x="0" y="0"/>
                </a:lnTo>
                <a:close/>
              </a:path>
            </a:pathLst>
          </a:custGeom>
          <a:blipFill>
            <a:blip r:embed="rId13" cstate="email">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a:blipFill>
        </p:spPr>
        <p:txBody>
          <a:bodyPr/>
          <a:lstStyle/>
          <a:p>
            <a:endParaRPr lang="en-US"/>
          </a:p>
        </p:txBody>
      </p:sp>
      <p:sp>
        <p:nvSpPr>
          <p:cNvPr id="20" name="Freeform 20"/>
          <p:cNvSpPr/>
          <p:nvPr/>
        </p:nvSpPr>
        <p:spPr>
          <a:xfrm>
            <a:off x="9838321" y="2048318"/>
            <a:ext cx="339637" cy="339637"/>
          </a:xfrm>
          <a:custGeom>
            <a:avLst/>
            <a:gdLst/>
            <a:ahLst/>
            <a:cxnLst/>
            <a:rect l="l" t="t" r="r" b="b"/>
            <a:pathLst>
              <a:path w="339637" h="339637">
                <a:moveTo>
                  <a:pt x="0" y="0"/>
                </a:moveTo>
                <a:lnTo>
                  <a:pt x="339637" y="0"/>
                </a:lnTo>
                <a:lnTo>
                  <a:pt x="339637" y="339636"/>
                </a:lnTo>
                <a:lnTo>
                  <a:pt x="0" y="339636"/>
                </a:lnTo>
                <a:lnTo>
                  <a:pt x="0" y="0"/>
                </a:lnTo>
                <a:close/>
              </a:path>
            </a:pathLst>
          </a:custGeom>
          <a:blipFill>
            <a:blip r:embed="rId15" cstate="email">
              <a:extLst>
                <a:ext uri="{28A0092B-C50C-407E-A947-70E740481C1C}">
                  <a14:useLocalDpi xmlns:a14="http://schemas.microsoft.com/office/drawing/2010/main"/>
                </a:ext>
                <a:ext uri="{96DAC541-7B7A-43D3-8B79-37D633B846F1}">
                  <asvg:svgBlip xmlns:asvg="http://schemas.microsoft.com/office/drawing/2016/SVG/main" r:embed="rId16"/>
                </a:ext>
              </a:extLst>
            </a:blip>
            <a:stretch>
              <a:fillRect/>
            </a:stretch>
          </a:blipFill>
        </p:spPr>
        <p:txBody>
          <a:bodyPr/>
          <a:lstStyle/>
          <a:p>
            <a:endParaRPr lang="en-US"/>
          </a:p>
        </p:txBody>
      </p:sp>
      <p:sp>
        <p:nvSpPr>
          <p:cNvPr id="21" name="TextBox 21"/>
          <p:cNvSpPr txBox="1"/>
          <p:nvPr/>
        </p:nvSpPr>
        <p:spPr>
          <a:xfrm>
            <a:off x="8437939" y="3593505"/>
            <a:ext cx="9330540" cy="3798571"/>
          </a:xfrm>
          <a:prstGeom prst="rect">
            <a:avLst/>
          </a:prstGeom>
        </p:spPr>
        <p:txBody>
          <a:bodyPr lIns="0" tIns="0" rIns="0" bIns="0" rtlCol="0" anchor="t">
            <a:spAutoFit/>
          </a:bodyPr>
          <a:lstStyle/>
          <a:p>
            <a:pPr algn="just">
              <a:lnSpc>
                <a:spcPts val="3779"/>
              </a:lnSpc>
            </a:pPr>
            <a:r>
              <a:rPr lang="en-US" sz="2699">
                <a:solidFill>
                  <a:srgbClr val="0A1F30"/>
                </a:solidFill>
                <a:latin typeface="Noto Serif"/>
              </a:rPr>
              <a:t>I</a:t>
            </a:r>
            <a:r>
              <a:rPr lang="en-US" sz="2699" u="sng">
                <a:solidFill>
                  <a:srgbClr val="0A1F30"/>
                </a:solidFill>
                <a:latin typeface="Noto Serif Bold"/>
              </a:rPr>
              <a:t>nfluenszerek bevételi forrásai:</a:t>
            </a:r>
          </a:p>
          <a:p>
            <a:pPr>
              <a:lnSpc>
                <a:spcPts val="3779"/>
              </a:lnSpc>
              <a:spcBef>
                <a:spcPct val="0"/>
              </a:spcBef>
            </a:pPr>
            <a:r>
              <a:rPr lang="en-US" sz="2699">
                <a:solidFill>
                  <a:srgbClr val="0A1F30"/>
                </a:solidFill>
                <a:latin typeface="Noto Serif"/>
              </a:rPr>
              <a:t>szponzorált tartalom     terméknagykövetség     affiliate marketing     adományok (pl. ingyenes videotartalmak készítésénél)      digitális tartalomgyártás (fizetős tartalmak, pl. online tanfolyamok, template-ek)     saját termékek vagy más termékeinek webáruházon keresztül történő értékesítése     elérés/megtekintés- feliratkozószám, vagy kattintás utáni jutalékok.</a:t>
            </a:r>
          </a:p>
        </p:txBody>
      </p:sp>
      <p:sp>
        <p:nvSpPr>
          <p:cNvPr id="22" name="Freeform 22"/>
          <p:cNvSpPr/>
          <p:nvPr/>
        </p:nvSpPr>
        <p:spPr>
          <a:xfrm>
            <a:off x="7613113" y="2509559"/>
            <a:ext cx="339637" cy="339637"/>
          </a:xfrm>
          <a:custGeom>
            <a:avLst/>
            <a:gdLst/>
            <a:ahLst/>
            <a:cxnLst/>
            <a:rect l="l" t="t" r="r" b="b"/>
            <a:pathLst>
              <a:path w="339637" h="339637">
                <a:moveTo>
                  <a:pt x="0" y="0"/>
                </a:moveTo>
                <a:lnTo>
                  <a:pt x="339636" y="0"/>
                </a:lnTo>
                <a:lnTo>
                  <a:pt x="339636" y="339637"/>
                </a:lnTo>
                <a:lnTo>
                  <a:pt x="0" y="339637"/>
                </a:lnTo>
                <a:lnTo>
                  <a:pt x="0" y="0"/>
                </a:lnTo>
                <a:close/>
              </a:path>
            </a:pathLst>
          </a:custGeom>
          <a:blipFill>
            <a:blip r:embed="rId15" cstate="email">
              <a:extLst>
                <a:ext uri="{28A0092B-C50C-407E-A947-70E740481C1C}">
                  <a14:useLocalDpi xmlns:a14="http://schemas.microsoft.com/office/drawing/2010/main"/>
                </a:ext>
                <a:ext uri="{96DAC541-7B7A-43D3-8B79-37D633B846F1}">
                  <asvg:svgBlip xmlns:asvg="http://schemas.microsoft.com/office/drawing/2016/SVG/main" r:embed="rId16"/>
                </a:ext>
              </a:extLst>
            </a:blip>
            <a:stretch>
              <a:fillRect/>
            </a:stretch>
          </a:blipFill>
        </p:spPr>
        <p:txBody>
          <a:bodyPr/>
          <a:lstStyle/>
          <a:p>
            <a:endParaRPr lang="en-US"/>
          </a:p>
        </p:txBody>
      </p:sp>
      <p:sp>
        <p:nvSpPr>
          <p:cNvPr id="23" name="Freeform 23"/>
          <p:cNvSpPr/>
          <p:nvPr/>
        </p:nvSpPr>
        <p:spPr>
          <a:xfrm>
            <a:off x="11268356" y="2509559"/>
            <a:ext cx="339637" cy="339637"/>
          </a:xfrm>
          <a:custGeom>
            <a:avLst/>
            <a:gdLst/>
            <a:ahLst/>
            <a:cxnLst/>
            <a:rect l="l" t="t" r="r" b="b"/>
            <a:pathLst>
              <a:path w="339637" h="339637">
                <a:moveTo>
                  <a:pt x="0" y="0"/>
                </a:moveTo>
                <a:lnTo>
                  <a:pt x="339637" y="0"/>
                </a:lnTo>
                <a:lnTo>
                  <a:pt x="339637" y="339637"/>
                </a:lnTo>
                <a:lnTo>
                  <a:pt x="0" y="339637"/>
                </a:lnTo>
                <a:lnTo>
                  <a:pt x="0" y="0"/>
                </a:lnTo>
                <a:close/>
              </a:path>
            </a:pathLst>
          </a:custGeom>
          <a:blipFill>
            <a:blip r:embed="rId15" cstate="email">
              <a:extLst>
                <a:ext uri="{28A0092B-C50C-407E-A947-70E740481C1C}">
                  <a14:useLocalDpi xmlns:a14="http://schemas.microsoft.com/office/drawing/2010/main"/>
                </a:ext>
                <a:ext uri="{96DAC541-7B7A-43D3-8B79-37D633B846F1}">
                  <asvg:svgBlip xmlns:asvg="http://schemas.microsoft.com/office/drawing/2016/SVG/main" r:embed="rId16"/>
                </a:ext>
              </a:extLst>
            </a:blip>
            <a:stretch>
              <a:fillRect/>
            </a:stretch>
          </a:blipFill>
        </p:spPr>
        <p:txBody>
          <a:bodyPr/>
          <a:lstStyle/>
          <a:p>
            <a:endParaRPr lang="en-US"/>
          </a:p>
        </p:txBody>
      </p:sp>
      <p:sp>
        <p:nvSpPr>
          <p:cNvPr id="24" name="Freeform 24"/>
          <p:cNvSpPr/>
          <p:nvPr/>
        </p:nvSpPr>
        <p:spPr>
          <a:xfrm>
            <a:off x="5699423" y="3015744"/>
            <a:ext cx="339637" cy="339637"/>
          </a:xfrm>
          <a:custGeom>
            <a:avLst/>
            <a:gdLst/>
            <a:ahLst/>
            <a:cxnLst/>
            <a:rect l="l" t="t" r="r" b="b"/>
            <a:pathLst>
              <a:path w="339637" h="339637">
                <a:moveTo>
                  <a:pt x="0" y="0"/>
                </a:moveTo>
                <a:lnTo>
                  <a:pt x="339637" y="0"/>
                </a:lnTo>
                <a:lnTo>
                  <a:pt x="339637" y="339636"/>
                </a:lnTo>
                <a:lnTo>
                  <a:pt x="0" y="339636"/>
                </a:lnTo>
                <a:lnTo>
                  <a:pt x="0" y="0"/>
                </a:lnTo>
                <a:close/>
              </a:path>
            </a:pathLst>
          </a:custGeom>
          <a:blipFill>
            <a:blip r:embed="rId15" cstate="email">
              <a:extLst>
                <a:ext uri="{28A0092B-C50C-407E-A947-70E740481C1C}">
                  <a14:useLocalDpi xmlns:a14="http://schemas.microsoft.com/office/drawing/2010/main"/>
                </a:ext>
                <a:ext uri="{96DAC541-7B7A-43D3-8B79-37D633B846F1}">
                  <asvg:svgBlip xmlns:asvg="http://schemas.microsoft.com/office/drawing/2016/SVG/main" r:embed="rId16"/>
                </a:ext>
              </a:extLst>
            </a:blip>
            <a:stretch>
              <a:fillRect/>
            </a:stretch>
          </a:blipFill>
        </p:spPr>
        <p:txBody>
          <a:bodyPr/>
          <a:lstStyle/>
          <a:p>
            <a:endParaRPr lang="en-US"/>
          </a:p>
        </p:txBody>
      </p:sp>
      <p:sp>
        <p:nvSpPr>
          <p:cNvPr id="25" name="Freeform 25"/>
          <p:cNvSpPr/>
          <p:nvPr/>
        </p:nvSpPr>
        <p:spPr>
          <a:xfrm>
            <a:off x="9658978" y="2977644"/>
            <a:ext cx="339637" cy="339637"/>
          </a:xfrm>
          <a:custGeom>
            <a:avLst/>
            <a:gdLst/>
            <a:ahLst/>
            <a:cxnLst/>
            <a:rect l="l" t="t" r="r" b="b"/>
            <a:pathLst>
              <a:path w="339637" h="339637">
                <a:moveTo>
                  <a:pt x="0" y="0"/>
                </a:moveTo>
                <a:lnTo>
                  <a:pt x="339637" y="0"/>
                </a:lnTo>
                <a:lnTo>
                  <a:pt x="339637" y="339636"/>
                </a:lnTo>
                <a:lnTo>
                  <a:pt x="0" y="339636"/>
                </a:lnTo>
                <a:lnTo>
                  <a:pt x="0" y="0"/>
                </a:lnTo>
                <a:close/>
              </a:path>
            </a:pathLst>
          </a:custGeom>
          <a:blipFill>
            <a:blip r:embed="rId15" cstate="email">
              <a:extLst>
                <a:ext uri="{28A0092B-C50C-407E-A947-70E740481C1C}">
                  <a14:useLocalDpi xmlns:a14="http://schemas.microsoft.com/office/drawing/2010/main"/>
                </a:ext>
                <a:ext uri="{96DAC541-7B7A-43D3-8B79-37D633B846F1}">
                  <asvg:svgBlip xmlns:asvg="http://schemas.microsoft.com/office/drawing/2016/SVG/main" r:embed="rId16"/>
                </a:ext>
              </a:extLst>
            </a:blip>
            <a:stretch>
              <a:fillRect/>
            </a:stretch>
          </a:blipFill>
        </p:spPr>
        <p:txBody>
          <a:bodyPr/>
          <a:lstStyle/>
          <a:p>
            <a:endParaRPr lang="en-US"/>
          </a:p>
        </p:txBody>
      </p:sp>
      <p:sp>
        <p:nvSpPr>
          <p:cNvPr id="26" name="Freeform 26"/>
          <p:cNvSpPr/>
          <p:nvPr/>
        </p:nvSpPr>
        <p:spPr>
          <a:xfrm>
            <a:off x="11916532" y="4184346"/>
            <a:ext cx="339637" cy="339637"/>
          </a:xfrm>
          <a:custGeom>
            <a:avLst/>
            <a:gdLst/>
            <a:ahLst/>
            <a:cxnLst/>
            <a:rect l="l" t="t" r="r" b="b"/>
            <a:pathLst>
              <a:path w="339637" h="339637">
                <a:moveTo>
                  <a:pt x="0" y="0"/>
                </a:moveTo>
                <a:lnTo>
                  <a:pt x="339637" y="0"/>
                </a:lnTo>
                <a:lnTo>
                  <a:pt x="339637" y="339637"/>
                </a:lnTo>
                <a:lnTo>
                  <a:pt x="0" y="339637"/>
                </a:lnTo>
                <a:lnTo>
                  <a:pt x="0" y="0"/>
                </a:lnTo>
                <a:close/>
              </a:path>
            </a:pathLst>
          </a:custGeom>
          <a:blipFill>
            <a:blip r:embed="rId15" cstate="email">
              <a:extLst>
                <a:ext uri="{28A0092B-C50C-407E-A947-70E740481C1C}">
                  <a14:useLocalDpi xmlns:a14="http://schemas.microsoft.com/office/drawing/2010/main"/>
                </a:ext>
                <a:ext uri="{96DAC541-7B7A-43D3-8B79-37D633B846F1}">
                  <asvg:svgBlip xmlns:asvg="http://schemas.microsoft.com/office/drawing/2016/SVG/main" r:embed="rId16"/>
                </a:ext>
              </a:extLst>
            </a:blip>
            <a:stretch>
              <a:fillRect/>
            </a:stretch>
          </a:blipFill>
        </p:spPr>
        <p:txBody>
          <a:bodyPr/>
          <a:lstStyle/>
          <a:p>
            <a:endParaRPr lang="en-US"/>
          </a:p>
        </p:txBody>
      </p:sp>
      <p:sp>
        <p:nvSpPr>
          <p:cNvPr id="27" name="Freeform 27"/>
          <p:cNvSpPr/>
          <p:nvPr/>
        </p:nvSpPr>
        <p:spPr>
          <a:xfrm>
            <a:off x="15770894" y="4184346"/>
            <a:ext cx="339637" cy="339637"/>
          </a:xfrm>
          <a:custGeom>
            <a:avLst/>
            <a:gdLst/>
            <a:ahLst/>
            <a:cxnLst/>
            <a:rect l="l" t="t" r="r" b="b"/>
            <a:pathLst>
              <a:path w="339637" h="339637">
                <a:moveTo>
                  <a:pt x="0" y="0"/>
                </a:moveTo>
                <a:lnTo>
                  <a:pt x="339636" y="0"/>
                </a:lnTo>
                <a:lnTo>
                  <a:pt x="339636" y="339637"/>
                </a:lnTo>
                <a:lnTo>
                  <a:pt x="0" y="339637"/>
                </a:lnTo>
                <a:lnTo>
                  <a:pt x="0" y="0"/>
                </a:lnTo>
                <a:close/>
              </a:path>
            </a:pathLst>
          </a:custGeom>
          <a:blipFill>
            <a:blip r:embed="rId15" cstate="email">
              <a:extLst>
                <a:ext uri="{28A0092B-C50C-407E-A947-70E740481C1C}">
                  <a14:useLocalDpi xmlns:a14="http://schemas.microsoft.com/office/drawing/2010/main"/>
                </a:ext>
                <a:ext uri="{96DAC541-7B7A-43D3-8B79-37D633B846F1}">
                  <asvg:svgBlip xmlns:asvg="http://schemas.microsoft.com/office/drawing/2016/SVG/main" r:embed="rId16"/>
                </a:ext>
              </a:extLst>
            </a:blip>
            <a:stretch>
              <a:fillRect/>
            </a:stretch>
          </a:blipFill>
        </p:spPr>
        <p:txBody>
          <a:bodyPr/>
          <a:lstStyle/>
          <a:p>
            <a:endParaRPr lang="en-US"/>
          </a:p>
        </p:txBody>
      </p:sp>
      <p:sp>
        <p:nvSpPr>
          <p:cNvPr id="28" name="Freeform 28"/>
          <p:cNvSpPr/>
          <p:nvPr/>
        </p:nvSpPr>
        <p:spPr>
          <a:xfrm>
            <a:off x="10213510" y="4669910"/>
            <a:ext cx="339637" cy="339637"/>
          </a:xfrm>
          <a:custGeom>
            <a:avLst/>
            <a:gdLst/>
            <a:ahLst/>
            <a:cxnLst/>
            <a:rect l="l" t="t" r="r" b="b"/>
            <a:pathLst>
              <a:path w="339637" h="339637">
                <a:moveTo>
                  <a:pt x="0" y="0"/>
                </a:moveTo>
                <a:lnTo>
                  <a:pt x="339636" y="0"/>
                </a:lnTo>
                <a:lnTo>
                  <a:pt x="339636" y="339637"/>
                </a:lnTo>
                <a:lnTo>
                  <a:pt x="0" y="339637"/>
                </a:lnTo>
                <a:lnTo>
                  <a:pt x="0" y="0"/>
                </a:lnTo>
                <a:close/>
              </a:path>
            </a:pathLst>
          </a:custGeom>
          <a:blipFill>
            <a:blip r:embed="rId15" cstate="email">
              <a:extLst>
                <a:ext uri="{28A0092B-C50C-407E-A947-70E740481C1C}">
                  <a14:useLocalDpi xmlns:a14="http://schemas.microsoft.com/office/drawing/2010/main"/>
                </a:ext>
                <a:ext uri="{96DAC541-7B7A-43D3-8B79-37D633B846F1}">
                  <asvg:svgBlip xmlns:asvg="http://schemas.microsoft.com/office/drawing/2016/SVG/main" r:embed="rId16"/>
                </a:ext>
              </a:extLst>
            </a:blip>
            <a:stretch>
              <a:fillRect/>
            </a:stretch>
          </a:blipFill>
        </p:spPr>
        <p:txBody>
          <a:bodyPr/>
          <a:lstStyle/>
          <a:p>
            <a:endParaRPr lang="en-US"/>
          </a:p>
        </p:txBody>
      </p:sp>
      <p:sp>
        <p:nvSpPr>
          <p:cNvPr id="29" name="Freeform 29"/>
          <p:cNvSpPr/>
          <p:nvPr/>
        </p:nvSpPr>
        <p:spPr>
          <a:xfrm>
            <a:off x="10615767" y="5133372"/>
            <a:ext cx="339637" cy="339637"/>
          </a:xfrm>
          <a:custGeom>
            <a:avLst/>
            <a:gdLst/>
            <a:ahLst/>
            <a:cxnLst/>
            <a:rect l="l" t="t" r="r" b="b"/>
            <a:pathLst>
              <a:path w="339637" h="339637">
                <a:moveTo>
                  <a:pt x="0" y="0"/>
                </a:moveTo>
                <a:lnTo>
                  <a:pt x="339637" y="0"/>
                </a:lnTo>
                <a:lnTo>
                  <a:pt x="339637" y="339637"/>
                </a:lnTo>
                <a:lnTo>
                  <a:pt x="0" y="339637"/>
                </a:lnTo>
                <a:lnTo>
                  <a:pt x="0" y="0"/>
                </a:lnTo>
                <a:close/>
              </a:path>
            </a:pathLst>
          </a:custGeom>
          <a:blipFill>
            <a:blip r:embed="rId15" cstate="email">
              <a:extLst>
                <a:ext uri="{28A0092B-C50C-407E-A947-70E740481C1C}">
                  <a14:useLocalDpi xmlns:a14="http://schemas.microsoft.com/office/drawing/2010/main"/>
                </a:ext>
                <a:ext uri="{96DAC541-7B7A-43D3-8B79-37D633B846F1}">
                  <asvg:svgBlip xmlns:asvg="http://schemas.microsoft.com/office/drawing/2016/SVG/main" r:embed="rId16"/>
                </a:ext>
              </a:extLst>
            </a:blip>
            <a:stretch>
              <a:fillRect/>
            </a:stretch>
          </a:blipFill>
        </p:spPr>
        <p:txBody>
          <a:bodyPr/>
          <a:lstStyle/>
          <a:p>
            <a:endParaRPr lang="en-US"/>
          </a:p>
        </p:txBody>
      </p:sp>
      <p:sp>
        <p:nvSpPr>
          <p:cNvPr id="30" name="Freeform 30"/>
          <p:cNvSpPr/>
          <p:nvPr/>
        </p:nvSpPr>
        <p:spPr>
          <a:xfrm>
            <a:off x="16213353" y="5606546"/>
            <a:ext cx="339637" cy="339637"/>
          </a:xfrm>
          <a:custGeom>
            <a:avLst/>
            <a:gdLst/>
            <a:ahLst/>
            <a:cxnLst/>
            <a:rect l="l" t="t" r="r" b="b"/>
            <a:pathLst>
              <a:path w="339637" h="339637">
                <a:moveTo>
                  <a:pt x="0" y="0"/>
                </a:moveTo>
                <a:lnTo>
                  <a:pt x="339637" y="0"/>
                </a:lnTo>
                <a:lnTo>
                  <a:pt x="339637" y="339637"/>
                </a:lnTo>
                <a:lnTo>
                  <a:pt x="0" y="339637"/>
                </a:lnTo>
                <a:lnTo>
                  <a:pt x="0" y="0"/>
                </a:lnTo>
                <a:close/>
              </a:path>
            </a:pathLst>
          </a:custGeom>
          <a:blipFill>
            <a:blip r:embed="rId15" cstate="email">
              <a:extLst>
                <a:ext uri="{28A0092B-C50C-407E-A947-70E740481C1C}">
                  <a14:useLocalDpi xmlns:a14="http://schemas.microsoft.com/office/drawing/2010/main"/>
                </a:ext>
                <a:ext uri="{96DAC541-7B7A-43D3-8B79-37D633B846F1}">
                  <asvg:svgBlip xmlns:asvg="http://schemas.microsoft.com/office/drawing/2016/SVG/main" r:embed="rId16"/>
                </a:ext>
              </a:extLst>
            </a:blip>
            <a:stretch>
              <a:fillRect/>
            </a:stretch>
          </a:blipFill>
        </p:spPr>
        <p:txBody>
          <a:bodyPr/>
          <a:lstStyle/>
          <a:p>
            <a:endParaRPr lang="en-US"/>
          </a:p>
        </p:txBody>
      </p:sp>
      <p:sp>
        <p:nvSpPr>
          <p:cNvPr id="31" name="Freeform 31"/>
          <p:cNvSpPr/>
          <p:nvPr/>
        </p:nvSpPr>
        <p:spPr>
          <a:xfrm>
            <a:off x="11708614" y="6565697"/>
            <a:ext cx="339637" cy="339637"/>
          </a:xfrm>
          <a:custGeom>
            <a:avLst/>
            <a:gdLst/>
            <a:ahLst/>
            <a:cxnLst/>
            <a:rect l="l" t="t" r="r" b="b"/>
            <a:pathLst>
              <a:path w="339637" h="339637">
                <a:moveTo>
                  <a:pt x="0" y="0"/>
                </a:moveTo>
                <a:lnTo>
                  <a:pt x="339637" y="0"/>
                </a:lnTo>
                <a:lnTo>
                  <a:pt x="339637" y="339637"/>
                </a:lnTo>
                <a:lnTo>
                  <a:pt x="0" y="339637"/>
                </a:lnTo>
                <a:lnTo>
                  <a:pt x="0" y="0"/>
                </a:lnTo>
                <a:close/>
              </a:path>
            </a:pathLst>
          </a:custGeom>
          <a:blipFill>
            <a:blip r:embed="rId15" cstate="email">
              <a:extLst>
                <a:ext uri="{28A0092B-C50C-407E-A947-70E740481C1C}">
                  <a14:useLocalDpi xmlns:a14="http://schemas.microsoft.com/office/drawing/2010/main"/>
                </a:ext>
                <a:ext uri="{96DAC541-7B7A-43D3-8B79-37D633B846F1}">
                  <asvg:svgBlip xmlns:asvg="http://schemas.microsoft.com/office/drawing/2016/SVG/main" r:embed="rId16"/>
                </a:ext>
              </a:extLst>
            </a:blip>
            <a:stretch>
              <a:fillRect/>
            </a:stretch>
          </a:blipFill>
        </p:spPr>
        <p:txBody>
          <a:bodyPr/>
          <a:lstStyle/>
          <a:p>
            <a:endParaRPr lang="en-US"/>
          </a:p>
        </p:txBody>
      </p:sp>
      <p:sp>
        <p:nvSpPr>
          <p:cNvPr id="32" name="TextBox 32"/>
          <p:cNvSpPr txBox="1"/>
          <p:nvPr/>
        </p:nvSpPr>
        <p:spPr>
          <a:xfrm>
            <a:off x="8431462" y="7684054"/>
            <a:ext cx="9337017" cy="1989455"/>
          </a:xfrm>
          <a:prstGeom prst="rect">
            <a:avLst/>
          </a:prstGeom>
        </p:spPr>
        <p:txBody>
          <a:bodyPr lIns="0" tIns="0" rIns="0" bIns="0" rtlCol="0" anchor="t">
            <a:spAutoFit/>
          </a:bodyPr>
          <a:lstStyle/>
          <a:p>
            <a:pPr>
              <a:lnSpc>
                <a:spcPts val="3219"/>
              </a:lnSpc>
              <a:spcBef>
                <a:spcPct val="0"/>
              </a:spcBef>
            </a:pPr>
            <a:r>
              <a:rPr lang="en-US" sz="2299">
                <a:solidFill>
                  <a:srgbClr val="0A1F30"/>
                </a:solidFill>
                <a:latin typeface="Noto Serif"/>
              </a:rPr>
              <a:t>A kapcsolati alapú együttműködések során egyetemleges a felek felelőssége, és a GVH szabályozás szigorodott: Szponzoráció esetén az influenszerreklámnak első helyen – például az első képen, a címben, címke vagy hashtag alkalmazásával – kell egyértelműen utalnia az ellenszolgáltatás tényére.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8EF"/>
        </a:solidFill>
        <a:effectLst/>
      </p:bgPr>
    </p:bg>
    <p:spTree>
      <p:nvGrpSpPr>
        <p:cNvPr id="1" name=""/>
        <p:cNvGrpSpPr/>
        <p:nvPr/>
      </p:nvGrpSpPr>
      <p:grpSpPr>
        <a:xfrm>
          <a:off x="0" y="0"/>
          <a:ext cx="0" cy="0"/>
          <a:chOff x="0" y="0"/>
          <a:chExt cx="0" cy="0"/>
        </a:xfrm>
      </p:grpSpPr>
      <p:sp>
        <p:nvSpPr>
          <p:cNvPr id="2" name="Freeform 2"/>
          <p:cNvSpPr/>
          <p:nvPr/>
        </p:nvSpPr>
        <p:spPr>
          <a:xfrm flipV="1">
            <a:off x="1248425" y="808940"/>
            <a:ext cx="658368" cy="4114800"/>
          </a:xfrm>
          <a:custGeom>
            <a:avLst/>
            <a:gdLst/>
            <a:ahLst/>
            <a:cxnLst/>
            <a:rect l="l" t="t" r="r" b="b"/>
            <a:pathLst>
              <a:path w="658368" h="4114800">
                <a:moveTo>
                  <a:pt x="0" y="4114800"/>
                </a:moveTo>
                <a:lnTo>
                  <a:pt x="658368" y="4114800"/>
                </a:lnTo>
                <a:lnTo>
                  <a:pt x="658368" y="0"/>
                </a:lnTo>
                <a:lnTo>
                  <a:pt x="0" y="0"/>
                </a:lnTo>
                <a:lnTo>
                  <a:pt x="0" y="4114800"/>
                </a:lnTo>
                <a:close/>
              </a:path>
            </a:pathLst>
          </a:custGeom>
          <a: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a:blipFill>
        </p:spPr>
        <p:txBody>
          <a:bodyPr/>
          <a:lstStyle/>
          <a:p>
            <a:endParaRPr lang="en-US"/>
          </a:p>
        </p:txBody>
      </p:sp>
      <p:grpSp>
        <p:nvGrpSpPr>
          <p:cNvPr id="3" name="Group 3"/>
          <p:cNvGrpSpPr>
            <a:grpSpLocks noChangeAspect="1"/>
          </p:cNvGrpSpPr>
          <p:nvPr/>
        </p:nvGrpSpPr>
        <p:grpSpPr>
          <a:xfrm>
            <a:off x="11870" y="4312990"/>
            <a:ext cx="2964468" cy="2964468"/>
            <a:chOff x="0" y="0"/>
            <a:chExt cx="6350000" cy="6350000"/>
          </a:xfrm>
        </p:grpSpPr>
        <p:sp>
          <p:nvSpPr>
            <p:cNvPr id="4" name="Freeform 4"/>
            <p:cNvSpPr/>
            <p:nvPr/>
          </p:nvSpPr>
          <p:spPr>
            <a:xfrm>
              <a:off x="-156812" y="-5088"/>
              <a:ext cx="6663624" cy="6360176"/>
            </a:xfrm>
            <a:custGeom>
              <a:avLst/>
              <a:gdLst/>
              <a:ahLst/>
              <a:cxnLst/>
              <a:rect l="l" t="t" r="r" b="b"/>
              <a:pathLst>
                <a:path w="6663624" h="6360176">
                  <a:moveTo>
                    <a:pt x="3331812" y="5088"/>
                  </a:moveTo>
                  <a:lnTo>
                    <a:pt x="3331812" y="5088"/>
                  </a:lnTo>
                  <a:cubicBezTo>
                    <a:pt x="2194111" y="0"/>
                    <a:pt x="1140649" y="604036"/>
                    <a:pt x="570324" y="1588475"/>
                  </a:cubicBezTo>
                  <a:cubicBezTo>
                    <a:pt x="0" y="2572913"/>
                    <a:pt x="0" y="3787263"/>
                    <a:pt x="570324" y="4771701"/>
                  </a:cubicBezTo>
                  <a:cubicBezTo>
                    <a:pt x="1140649" y="5756140"/>
                    <a:pt x="2194111" y="6360176"/>
                    <a:pt x="3331812" y="6355088"/>
                  </a:cubicBezTo>
                  <a:cubicBezTo>
                    <a:pt x="4469513" y="6360176"/>
                    <a:pt x="5522976" y="5756140"/>
                    <a:pt x="6093300" y="4771701"/>
                  </a:cubicBezTo>
                  <a:cubicBezTo>
                    <a:pt x="6663624" y="3787263"/>
                    <a:pt x="6663624" y="2572913"/>
                    <a:pt x="6093300" y="1588475"/>
                  </a:cubicBezTo>
                  <a:cubicBezTo>
                    <a:pt x="5522976" y="604036"/>
                    <a:pt x="4469513" y="0"/>
                    <a:pt x="3331812" y="5088"/>
                  </a:cubicBezTo>
                  <a:close/>
                </a:path>
              </a:pathLst>
            </a:custGeom>
            <a:solidFill>
              <a:srgbClr val="FFF8EF"/>
            </a:solidFill>
          </p:spPr>
          <p:txBody>
            <a:bodyPr/>
            <a:lstStyle/>
            <a:p>
              <a:endParaRPr lang="en-US"/>
            </a:p>
          </p:txBody>
        </p:sp>
        <p:sp>
          <p:nvSpPr>
            <p:cNvPr id="5" name="Freeform 5"/>
            <p:cNvSpPr/>
            <p:nvPr/>
          </p:nvSpPr>
          <p:spPr>
            <a:xfrm>
              <a:off x="284320" y="415956"/>
              <a:ext cx="5781360" cy="5518089"/>
            </a:xfrm>
            <a:custGeom>
              <a:avLst/>
              <a:gdLst/>
              <a:ahLst/>
              <a:cxnLst/>
              <a:rect l="l" t="t" r="r" b="b"/>
              <a:pathLst>
                <a:path w="5781360" h="5518089">
                  <a:moveTo>
                    <a:pt x="2890680" y="4414"/>
                  </a:moveTo>
                  <a:cubicBezTo>
                    <a:pt x="1903611" y="0"/>
                    <a:pt x="989627" y="524062"/>
                    <a:pt x="494813" y="1378160"/>
                  </a:cubicBezTo>
                  <a:cubicBezTo>
                    <a:pt x="0" y="2232259"/>
                    <a:pt x="0" y="3285829"/>
                    <a:pt x="494813" y="4139928"/>
                  </a:cubicBezTo>
                  <a:cubicBezTo>
                    <a:pt x="989627" y="4994026"/>
                    <a:pt x="1903611" y="5518088"/>
                    <a:pt x="2890680" y="5513674"/>
                  </a:cubicBezTo>
                  <a:cubicBezTo>
                    <a:pt x="3877749" y="5518088"/>
                    <a:pt x="4791733" y="4994026"/>
                    <a:pt x="5286547" y="4139928"/>
                  </a:cubicBezTo>
                  <a:cubicBezTo>
                    <a:pt x="5781360" y="3285829"/>
                    <a:pt x="5781360" y="2232259"/>
                    <a:pt x="5286547" y="1378161"/>
                  </a:cubicBezTo>
                  <a:cubicBezTo>
                    <a:pt x="4791733" y="524062"/>
                    <a:pt x="3877749" y="0"/>
                    <a:pt x="2890680" y="4414"/>
                  </a:cubicBez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n-US"/>
            </a:p>
          </p:txBody>
        </p:sp>
      </p:grpSp>
      <p:sp>
        <p:nvSpPr>
          <p:cNvPr id="6" name="Freeform 6"/>
          <p:cNvSpPr/>
          <p:nvPr/>
        </p:nvSpPr>
        <p:spPr>
          <a:xfrm>
            <a:off x="2989813" y="3737824"/>
            <a:ext cx="658368" cy="4114800"/>
          </a:xfrm>
          <a:custGeom>
            <a:avLst/>
            <a:gdLst/>
            <a:ahLst/>
            <a:cxnLst/>
            <a:rect l="l" t="t" r="r" b="b"/>
            <a:pathLst>
              <a:path w="658368" h="4114800">
                <a:moveTo>
                  <a:pt x="0" y="0"/>
                </a:moveTo>
                <a:lnTo>
                  <a:pt x="658368" y="0"/>
                </a:lnTo>
                <a:lnTo>
                  <a:pt x="658368" y="4114800"/>
                </a:lnTo>
                <a:lnTo>
                  <a:pt x="0" y="4114800"/>
                </a:lnTo>
                <a:lnTo>
                  <a:pt x="0" y="0"/>
                </a:lnTo>
                <a:close/>
              </a:path>
            </a:pathLst>
          </a:custGeom>
          <a: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a:blipFill>
        </p:spPr>
        <p:txBody>
          <a:bodyPr/>
          <a:lstStyle/>
          <a:p>
            <a:endParaRPr lang="en-US"/>
          </a:p>
        </p:txBody>
      </p:sp>
      <p:grpSp>
        <p:nvGrpSpPr>
          <p:cNvPr id="7" name="Group 7"/>
          <p:cNvGrpSpPr>
            <a:grpSpLocks noChangeAspect="1"/>
          </p:cNvGrpSpPr>
          <p:nvPr/>
        </p:nvGrpSpPr>
        <p:grpSpPr>
          <a:xfrm>
            <a:off x="1836763" y="1384106"/>
            <a:ext cx="2964468" cy="2964468"/>
            <a:chOff x="0" y="0"/>
            <a:chExt cx="6350000" cy="6350000"/>
          </a:xfrm>
        </p:grpSpPr>
        <p:sp>
          <p:nvSpPr>
            <p:cNvPr id="8" name="Freeform 8"/>
            <p:cNvSpPr/>
            <p:nvPr/>
          </p:nvSpPr>
          <p:spPr>
            <a:xfrm>
              <a:off x="-156812" y="-5088"/>
              <a:ext cx="6663624" cy="6360176"/>
            </a:xfrm>
            <a:custGeom>
              <a:avLst/>
              <a:gdLst/>
              <a:ahLst/>
              <a:cxnLst/>
              <a:rect l="l" t="t" r="r" b="b"/>
              <a:pathLst>
                <a:path w="6663624" h="6360176">
                  <a:moveTo>
                    <a:pt x="3331812" y="5088"/>
                  </a:moveTo>
                  <a:lnTo>
                    <a:pt x="3331812" y="5088"/>
                  </a:lnTo>
                  <a:cubicBezTo>
                    <a:pt x="2194111" y="0"/>
                    <a:pt x="1140649" y="604036"/>
                    <a:pt x="570324" y="1588475"/>
                  </a:cubicBezTo>
                  <a:cubicBezTo>
                    <a:pt x="0" y="2572913"/>
                    <a:pt x="0" y="3787263"/>
                    <a:pt x="570324" y="4771701"/>
                  </a:cubicBezTo>
                  <a:cubicBezTo>
                    <a:pt x="1140649" y="5756140"/>
                    <a:pt x="2194111" y="6360176"/>
                    <a:pt x="3331812" y="6355088"/>
                  </a:cubicBezTo>
                  <a:cubicBezTo>
                    <a:pt x="4469513" y="6360176"/>
                    <a:pt x="5522976" y="5756140"/>
                    <a:pt x="6093300" y="4771701"/>
                  </a:cubicBezTo>
                  <a:cubicBezTo>
                    <a:pt x="6663624" y="3787263"/>
                    <a:pt x="6663624" y="2572913"/>
                    <a:pt x="6093300" y="1588475"/>
                  </a:cubicBezTo>
                  <a:cubicBezTo>
                    <a:pt x="5522976" y="604036"/>
                    <a:pt x="4469513" y="0"/>
                    <a:pt x="3331812" y="5088"/>
                  </a:cubicBezTo>
                  <a:close/>
                </a:path>
              </a:pathLst>
            </a:custGeom>
            <a:solidFill>
              <a:srgbClr val="FFF8EF"/>
            </a:solidFill>
          </p:spPr>
          <p:txBody>
            <a:bodyPr/>
            <a:lstStyle/>
            <a:p>
              <a:endParaRPr lang="en-US"/>
            </a:p>
          </p:txBody>
        </p:sp>
        <p:sp>
          <p:nvSpPr>
            <p:cNvPr id="9" name="Freeform 9"/>
            <p:cNvSpPr/>
            <p:nvPr/>
          </p:nvSpPr>
          <p:spPr>
            <a:xfrm>
              <a:off x="284320" y="415956"/>
              <a:ext cx="5781360" cy="5518089"/>
            </a:xfrm>
            <a:custGeom>
              <a:avLst/>
              <a:gdLst/>
              <a:ahLst/>
              <a:cxnLst/>
              <a:rect l="l" t="t" r="r" b="b"/>
              <a:pathLst>
                <a:path w="5781360" h="5518089">
                  <a:moveTo>
                    <a:pt x="2890680" y="4414"/>
                  </a:moveTo>
                  <a:cubicBezTo>
                    <a:pt x="1903611" y="0"/>
                    <a:pt x="989627" y="524062"/>
                    <a:pt x="494813" y="1378160"/>
                  </a:cubicBezTo>
                  <a:cubicBezTo>
                    <a:pt x="0" y="2232259"/>
                    <a:pt x="0" y="3285829"/>
                    <a:pt x="494813" y="4139928"/>
                  </a:cubicBezTo>
                  <a:cubicBezTo>
                    <a:pt x="989627" y="4994026"/>
                    <a:pt x="1903611" y="5518088"/>
                    <a:pt x="2890680" y="5513674"/>
                  </a:cubicBezTo>
                  <a:cubicBezTo>
                    <a:pt x="3877749" y="5518088"/>
                    <a:pt x="4791733" y="4994026"/>
                    <a:pt x="5286547" y="4139928"/>
                  </a:cubicBezTo>
                  <a:cubicBezTo>
                    <a:pt x="5781360" y="3285829"/>
                    <a:pt x="5781360" y="2232259"/>
                    <a:pt x="5286547" y="1378161"/>
                  </a:cubicBezTo>
                  <a:cubicBezTo>
                    <a:pt x="4791733" y="524062"/>
                    <a:pt x="3877749" y="0"/>
                    <a:pt x="2890680" y="4414"/>
                  </a:cubicBez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en-US"/>
            </a:p>
          </p:txBody>
        </p:sp>
      </p:grpSp>
      <p:sp>
        <p:nvSpPr>
          <p:cNvPr id="10" name="AutoShape 10"/>
          <p:cNvSpPr/>
          <p:nvPr/>
        </p:nvSpPr>
        <p:spPr>
          <a:xfrm>
            <a:off x="6178104" y="1947870"/>
            <a:ext cx="9200359" cy="0"/>
          </a:xfrm>
          <a:prstGeom prst="line">
            <a:avLst/>
          </a:prstGeom>
          <a:ln w="66675" cap="rnd">
            <a:solidFill>
              <a:srgbClr val="E14DA8"/>
            </a:solidFill>
            <a:prstDash val="solid"/>
            <a:headEnd type="oval" w="lg" len="lg"/>
            <a:tailEnd type="oval" w="lg" len="lg"/>
          </a:ln>
        </p:spPr>
        <p:txBody>
          <a:bodyPr/>
          <a:lstStyle/>
          <a:p>
            <a:endParaRPr lang="en-US"/>
          </a:p>
        </p:txBody>
      </p:sp>
      <p:sp>
        <p:nvSpPr>
          <p:cNvPr id="11" name="Freeform 11"/>
          <p:cNvSpPr/>
          <p:nvPr/>
        </p:nvSpPr>
        <p:spPr>
          <a:xfrm>
            <a:off x="10563337" y="2164460"/>
            <a:ext cx="5741103" cy="2516987"/>
          </a:xfrm>
          <a:custGeom>
            <a:avLst/>
            <a:gdLst/>
            <a:ahLst/>
            <a:cxnLst/>
            <a:rect l="l" t="t" r="r" b="b"/>
            <a:pathLst>
              <a:path w="5741103" h="2516987">
                <a:moveTo>
                  <a:pt x="0" y="0"/>
                </a:moveTo>
                <a:lnTo>
                  <a:pt x="5741102" y="0"/>
                </a:lnTo>
                <a:lnTo>
                  <a:pt x="5741102" y="2516988"/>
                </a:lnTo>
                <a:lnTo>
                  <a:pt x="0" y="2516988"/>
                </a:lnTo>
                <a:lnTo>
                  <a:pt x="0" y="0"/>
                </a:lnTo>
                <a:close/>
              </a:path>
            </a:pathLst>
          </a:custGeom>
          <a: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l="-20942"/>
            </a:stretch>
          </a:blipFill>
        </p:spPr>
        <p:txBody>
          <a:bodyPr/>
          <a:lstStyle/>
          <a:p>
            <a:endParaRPr lang="en-US"/>
          </a:p>
        </p:txBody>
      </p:sp>
      <p:sp>
        <p:nvSpPr>
          <p:cNvPr id="12" name="Freeform 12"/>
          <p:cNvSpPr/>
          <p:nvPr/>
        </p:nvSpPr>
        <p:spPr>
          <a:xfrm>
            <a:off x="4917300" y="2164460"/>
            <a:ext cx="5665086" cy="2516987"/>
          </a:xfrm>
          <a:custGeom>
            <a:avLst/>
            <a:gdLst/>
            <a:ahLst/>
            <a:cxnLst/>
            <a:rect l="l" t="t" r="r" b="b"/>
            <a:pathLst>
              <a:path w="5665086" h="2516987">
                <a:moveTo>
                  <a:pt x="0" y="0"/>
                </a:moveTo>
                <a:lnTo>
                  <a:pt x="5665087" y="0"/>
                </a:lnTo>
                <a:lnTo>
                  <a:pt x="5665087" y="2516988"/>
                </a:lnTo>
                <a:lnTo>
                  <a:pt x="0" y="2516988"/>
                </a:lnTo>
                <a:lnTo>
                  <a:pt x="0" y="0"/>
                </a:lnTo>
                <a:close/>
              </a:path>
            </a:pathLst>
          </a:custGeom>
          <a: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r="-22564"/>
            </a:stretch>
          </a:blipFill>
        </p:spPr>
        <p:txBody>
          <a:bodyPr/>
          <a:lstStyle/>
          <a:p>
            <a:endParaRPr lang="en-US"/>
          </a:p>
        </p:txBody>
      </p:sp>
      <p:sp>
        <p:nvSpPr>
          <p:cNvPr id="13" name="Freeform 13"/>
          <p:cNvSpPr/>
          <p:nvPr/>
        </p:nvSpPr>
        <p:spPr>
          <a:xfrm rot="5400000">
            <a:off x="-1203348" y="1818776"/>
            <a:ext cx="3274762" cy="1928016"/>
          </a:xfrm>
          <a:custGeom>
            <a:avLst/>
            <a:gdLst/>
            <a:ahLst/>
            <a:cxnLst/>
            <a:rect l="l" t="t" r="r" b="b"/>
            <a:pathLst>
              <a:path w="3274762" h="1928016">
                <a:moveTo>
                  <a:pt x="0" y="0"/>
                </a:moveTo>
                <a:lnTo>
                  <a:pt x="3274762" y="0"/>
                </a:lnTo>
                <a:lnTo>
                  <a:pt x="3274762" y="1928016"/>
                </a:lnTo>
                <a:lnTo>
                  <a:pt x="0" y="1928016"/>
                </a:lnTo>
                <a:lnTo>
                  <a:pt x="0" y="0"/>
                </a:lnTo>
                <a:close/>
              </a:path>
            </a:pathLst>
          </a:custGeom>
          <a:blipFill>
            <a:blip r:embed="rId8" cstate="email">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a:blipFill>
        </p:spPr>
        <p:txBody>
          <a:bodyPr/>
          <a:lstStyle/>
          <a:p>
            <a:endParaRPr lang="en-US"/>
          </a:p>
        </p:txBody>
      </p:sp>
      <p:sp>
        <p:nvSpPr>
          <p:cNvPr id="14" name="TextBox 14"/>
          <p:cNvSpPr txBox="1"/>
          <p:nvPr/>
        </p:nvSpPr>
        <p:spPr>
          <a:xfrm>
            <a:off x="478463" y="8826736"/>
            <a:ext cx="1108670" cy="669925"/>
          </a:xfrm>
          <a:prstGeom prst="rect">
            <a:avLst/>
          </a:prstGeom>
        </p:spPr>
        <p:txBody>
          <a:bodyPr lIns="0" tIns="0" rIns="0" bIns="0" rtlCol="0" anchor="t">
            <a:spAutoFit/>
          </a:bodyPr>
          <a:lstStyle/>
          <a:p>
            <a:pPr algn="ctr">
              <a:lnSpc>
                <a:spcPts val="5599"/>
              </a:lnSpc>
              <a:spcBef>
                <a:spcPct val="0"/>
              </a:spcBef>
            </a:pPr>
            <a:r>
              <a:rPr lang="en-US" sz="3999">
                <a:solidFill>
                  <a:srgbClr val="FFF8EF"/>
                </a:solidFill>
                <a:latin typeface="Candal"/>
              </a:rPr>
              <a:t>05</a:t>
            </a:r>
          </a:p>
        </p:txBody>
      </p:sp>
      <p:sp>
        <p:nvSpPr>
          <p:cNvPr id="15" name="Freeform 15"/>
          <p:cNvSpPr/>
          <p:nvPr/>
        </p:nvSpPr>
        <p:spPr>
          <a:xfrm>
            <a:off x="272108" y="8162771"/>
            <a:ext cx="3608032" cy="2124229"/>
          </a:xfrm>
          <a:custGeom>
            <a:avLst/>
            <a:gdLst/>
            <a:ahLst/>
            <a:cxnLst/>
            <a:rect l="l" t="t" r="r" b="b"/>
            <a:pathLst>
              <a:path w="3608032" h="2124229">
                <a:moveTo>
                  <a:pt x="0" y="0"/>
                </a:moveTo>
                <a:lnTo>
                  <a:pt x="3608032" y="0"/>
                </a:lnTo>
                <a:lnTo>
                  <a:pt x="3608032" y="2124229"/>
                </a:lnTo>
                <a:lnTo>
                  <a:pt x="0" y="2124229"/>
                </a:lnTo>
                <a:lnTo>
                  <a:pt x="0" y="0"/>
                </a:lnTo>
                <a:close/>
              </a:path>
            </a:pathLst>
          </a:custGeom>
          <a:blipFill>
            <a:blip r:embed="rId10" cstate="email">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a:blipFill>
        </p:spPr>
        <p:txBody>
          <a:bodyPr/>
          <a:lstStyle/>
          <a:p>
            <a:endParaRPr lang="en-US"/>
          </a:p>
        </p:txBody>
      </p:sp>
      <p:sp>
        <p:nvSpPr>
          <p:cNvPr id="16" name="Freeform 16"/>
          <p:cNvSpPr/>
          <p:nvPr/>
        </p:nvSpPr>
        <p:spPr>
          <a:xfrm flipH="1">
            <a:off x="16516757" y="152407"/>
            <a:ext cx="1661218" cy="1507555"/>
          </a:xfrm>
          <a:custGeom>
            <a:avLst/>
            <a:gdLst/>
            <a:ahLst/>
            <a:cxnLst/>
            <a:rect l="l" t="t" r="r" b="b"/>
            <a:pathLst>
              <a:path w="1661218" h="1507555">
                <a:moveTo>
                  <a:pt x="1661218" y="0"/>
                </a:moveTo>
                <a:lnTo>
                  <a:pt x="0" y="0"/>
                </a:lnTo>
                <a:lnTo>
                  <a:pt x="0" y="1507555"/>
                </a:lnTo>
                <a:lnTo>
                  <a:pt x="1661218" y="1507555"/>
                </a:lnTo>
                <a:lnTo>
                  <a:pt x="1661218" y="0"/>
                </a:lnTo>
                <a:close/>
              </a:path>
            </a:pathLst>
          </a:custGeom>
          <a:blipFill>
            <a:blip r:embed="rId12" cstate="email">
              <a:extLst>
                <a:ext uri="{28A0092B-C50C-407E-A947-70E740481C1C}">
                  <a14:useLocalDpi xmlns:a14="http://schemas.microsoft.com/office/drawing/2010/main"/>
                </a:ext>
                <a:ext uri="{96DAC541-7B7A-43D3-8B79-37D633B846F1}">
                  <asvg:svgBlip xmlns:asvg="http://schemas.microsoft.com/office/drawing/2016/SVG/main" r:embed="rId13"/>
                </a:ext>
              </a:extLst>
            </a:blip>
            <a:stretch>
              <a:fillRect/>
            </a:stretch>
          </a:blipFill>
        </p:spPr>
        <p:txBody>
          <a:bodyPr/>
          <a:lstStyle/>
          <a:p>
            <a:endParaRPr lang="en-US"/>
          </a:p>
        </p:txBody>
      </p:sp>
      <p:sp>
        <p:nvSpPr>
          <p:cNvPr id="17" name="Freeform 17"/>
          <p:cNvSpPr/>
          <p:nvPr/>
        </p:nvSpPr>
        <p:spPr>
          <a:xfrm rot="-5400000">
            <a:off x="15843384" y="3682588"/>
            <a:ext cx="3274762" cy="1928016"/>
          </a:xfrm>
          <a:custGeom>
            <a:avLst/>
            <a:gdLst/>
            <a:ahLst/>
            <a:cxnLst/>
            <a:rect l="l" t="t" r="r" b="b"/>
            <a:pathLst>
              <a:path w="3274762" h="1928016">
                <a:moveTo>
                  <a:pt x="0" y="0"/>
                </a:moveTo>
                <a:lnTo>
                  <a:pt x="3274763" y="0"/>
                </a:lnTo>
                <a:lnTo>
                  <a:pt x="3274763" y="1928016"/>
                </a:lnTo>
                <a:lnTo>
                  <a:pt x="0" y="1928016"/>
                </a:lnTo>
                <a:lnTo>
                  <a:pt x="0" y="0"/>
                </a:lnTo>
                <a:close/>
              </a:path>
            </a:pathLst>
          </a:custGeom>
          <a:blipFill>
            <a:blip r:embed="rId14" cstate="email">
              <a:extLst>
                <a:ext uri="{28A0092B-C50C-407E-A947-70E740481C1C}">
                  <a14:useLocalDpi xmlns:a14="http://schemas.microsoft.com/office/drawing/2010/main"/>
                </a:ext>
                <a:ext uri="{96DAC541-7B7A-43D3-8B79-37D633B846F1}">
                  <asvg:svgBlip xmlns:asvg="http://schemas.microsoft.com/office/drawing/2016/SVG/main" r:embed="rId15"/>
                </a:ext>
              </a:extLst>
            </a:blip>
            <a:stretch>
              <a:fillRect/>
            </a:stretch>
          </a:blipFill>
        </p:spPr>
        <p:txBody>
          <a:bodyPr/>
          <a:lstStyle/>
          <a:p>
            <a:endParaRPr lang="en-US"/>
          </a:p>
        </p:txBody>
      </p:sp>
      <p:sp>
        <p:nvSpPr>
          <p:cNvPr id="18" name="TextBox 18"/>
          <p:cNvSpPr txBox="1"/>
          <p:nvPr/>
        </p:nvSpPr>
        <p:spPr>
          <a:xfrm>
            <a:off x="2910951" y="-85718"/>
            <a:ext cx="15015482" cy="2066925"/>
          </a:xfrm>
          <a:prstGeom prst="rect">
            <a:avLst/>
          </a:prstGeom>
        </p:spPr>
        <p:txBody>
          <a:bodyPr lIns="0" tIns="0" rIns="0" bIns="0" rtlCol="0" anchor="t">
            <a:spAutoFit/>
          </a:bodyPr>
          <a:lstStyle/>
          <a:p>
            <a:pPr algn="ctr">
              <a:lnSpc>
                <a:spcPts val="16800"/>
              </a:lnSpc>
              <a:spcBef>
                <a:spcPct val="0"/>
              </a:spcBef>
            </a:pPr>
            <a:r>
              <a:rPr lang="en-US" sz="12000">
                <a:solidFill>
                  <a:srgbClr val="0A1F30"/>
                </a:solidFill>
                <a:latin typeface="Vintage Moon"/>
              </a:rPr>
              <a:t>Egészségügyi influenszer</a:t>
            </a:r>
          </a:p>
        </p:txBody>
      </p:sp>
      <p:sp>
        <p:nvSpPr>
          <p:cNvPr id="19" name="TextBox 19"/>
          <p:cNvSpPr txBox="1"/>
          <p:nvPr/>
        </p:nvSpPr>
        <p:spPr>
          <a:xfrm>
            <a:off x="5639487" y="2434049"/>
            <a:ext cx="9872326" cy="1914525"/>
          </a:xfrm>
          <a:prstGeom prst="rect">
            <a:avLst/>
          </a:prstGeom>
        </p:spPr>
        <p:txBody>
          <a:bodyPr lIns="0" tIns="0" rIns="0" bIns="0" rtlCol="0" anchor="t">
            <a:spAutoFit/>
          </a:bodyPr>
          <a:lstStyle/>
          <a:p>
            <a:pPr algn="just">
              <a:lnSpc>
                <a:spcPts val="3000"/>
              </a:lnSpc>
            </a:pPr>
            <a:r>
              <a:rPr lang="en-US" sz="2500">
                <a:solidFill>
                  <a:srgbClr val="0A1F30"/>
                </a:solidFill>
                <a:latin typeface="Noto Serif"/>
              </a:rPr>
              <a:t>Magyarországon a páciensek egyelőre nagyjából fele-fele arányban támaszkodnak az internetes tájékozódásra és a családi, baráti tanácsokra, illetve személyes tapasztalataikra. A neten fellelhető információ jelentős hányada nem hiteles. Az egészségügyi ellátásban a páciensre jutó idő minimális.</a:t>
            </a:r>
          </a:p>
        </p:txBody>
      </p:sp>
      <p:sp>
        <p:nvSpPr>
          <p:cNvPr id="20" name="Freeform 20"/>
          <p:cNvSpPr/>
          <p:nvPr/>
        </p:nvSpPr>
        <p:spPr>
          <a:xfrm>
            <a:off x="9241983" y="4662398"/>
            <a:ext cx="7053023" cy="3092153"/>
          </a:xfrm>
          <a:custGeom>
            <a:avLst/>
            <a:gdLst/>
            <a:ahLst/>
            <a:cxnLst/>
            <a:rect l="l" t="t" r="r" b="b"/>
            <a:pathLst>
              <a:path w="7053023" h="3092153">
                <a:moveTo>
                  <a:pt x="0" y="0"/>
                </a:moveTo>
                <a:lnTo>
                  <a:pt x="7053023" y="0"/>
                </a:lnTo>
                <a:lnTo>
                  <a:pt x="7053023" y="3092153"/>
                </a:lnTo>
                <a:lnTo>
                  <a:pt x="0" y="3092153"/>
                </a:lnTo>
                <a:lnTo>
                  <a:pt x="0" y="0"/>
                </a:lnTo>
                <a:close/>
              </a:path>
            </a:pathLst>
          </a:custGeom>
          <a: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l="-20942"/>
            </a:stretch>
          </a:blipFill>
        </p:spPr>
        <p:txBody>
          <a:bodyPr/>
          <a:lstStyle/>
          <a:p>
            <a:endParaRPr lang="en-US"/>
          </a:p>
        </p:txBody>
      </p:sp>
      <p:sp>
        <p:nvSpPr>
          <p:cNvPr id="21" name="Freeform 21"/>
          <p:cNvSpPr/>
          <p:nvPr/>
        </p:nvSpPr>
        <p:spPr>
          <a:xfrm>
            <a:off x="4907775" y="4662398"/>
            <a:ext cx="6959637" cy="3092153"/>
          </a:xfrm>
          <a:custGeom>
            <a:avLst/>
            <a:gdLst/>
            <a:ahLst/>
            <a:cxnLst/>
            <a:rect l="l" t="t" r="r" b="b"/>
            <a:pathLst>
              <a:path w="6959637" h="3092153">
                <a:moveTo>
                  <a:pt x="0" y="0"/>
                </a:moveTo>
                <a:lnTo>
                  <a:pt x="6959637" y="0"/>
                </a:lnTo>
                <a:lnTo>
                  <a:pt x="6959637" y="3092153"/>
                </a:lnTo>
                <a:lnTo>
                  <a:pt x="0" y="3092153"/>
                </a:lnTo>
                <a:lnTo>
                  <a:pt x="0" y="0"/>
                </a:lnTo>
                <a:close/>
              </a:path>
            </a:pathLst>
          </a:custGeom>
          <a: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r="-22564"/>
            </a:stretch>
          </a:blipFill>
        </p:spPr>
        <p:txBody>
          <a:bodyPr/>
          <a:lstStyle/>
          <a:p>
            <a:endParaRPr lang="en-US"/>
          </a:p>
        </p:txBody>
      </p:sp>
      <p:sp>
        <p:nvSpPr>
          <p:cNvPr id="22" name="TextBox 22"/>
          <p:cNvSpPr txBox="1"/>
          <p:nvPr/>
        </p:nvSpPr>
        <p:spPr>
          <a:xfrm>
            <a:off x="5639487" y="4989274"/>
            <a:ext cx="9872326" cy="2295525"/>
          </a:xfrm>
          <a:prstGeom prst="rect">
            <a:avLst/>
          </a:prstGeom>
        </p:spPr>
        <p:txBody>
          <a:bodyPr lIns="0" tIns="0" rIns="0" bIns="0" rtlCol="0" anchor="t">
            <a:spAutoFit/>
          </a:bodyPr>
          <a:lstStyle/>
          <a:p>
            <a:pPr algn="just">
              <a:lnSpc>
                <a:spcPts val="3000"/>
              </a:lnSpc>
            </a:pPr>
            <a:r>
              <a:rPr lang="en-US" sz="2500">
                <a:solidFill>
                  <a:srgbClr val="0A1F30"/>
                </a:solidFill>
                <a:latin typeface="Noto Serif"/>
              </a:rPr>
              <a:t>Az egészségügyi influenszerek hazánkban még új fogalom. Ők az egészségügyi rendszer szuperjúzerei, akik hiteles és látható fogyasztóként vagy érintettek, vagy pedig krónikus vagy súlyos betegséggel élőket támogató személyek, akik a közösségükben a média csatornáin keresztül szemléletet formálnak, tájékoztatnak, másokat támogatnak a betegútjukon.</a:t>
            </a:r>
          </a:p>
        </p:txBody>
      </p:sp>
      <p:sp>
        <p:nvSpPr>
          <p:cNvPr id="23" name="Freeform 23"/>
          <p:cNvSpPr/>
          <p:nvPr/>
        </p:nvSpPr>
        <p:spPr>
          <a:xfrm>
            <a:off x="10563337" y="7709710"/>
            <a:ext cx="5741103" cy="2516987"/>
          </a:xfrm>
          <a:custGeom>
            <a:avLst/>
            <a:gdLst/>
            <a:ahLst/>
            <a:cxnLst/>
            <a:rect l="l" t="t" r="r" b="b"/>
            <a:pathLst>
              <a:path w="5741103" h="2516987">
                <a:moveTo>
                  <a:pt x="0" y="0"/>
                </a:moveTo>
                <a:lnTo>
                  <a:pt x="5741102" y="0"/>
                </a:lnTo>
                <a:lnTo>
                  <a:pt x="5741102" y="2516988"/>
                </a:lnTo>
                <a:lnTo>
                  <a:pt x="0" y="2516988"/>
                </a:lnTo>
                <a:lnTo>
                  <a:pt x="0" y="0"/>
                </a:lnTo>
                <a:close/>
              </a:path>
            </a:pathLst>
          </a:custGeom>
          <a: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l="-20942"/>
            </a:stretch>
          </a:blipFill>
        </p:spPr>
        <p:txBody>
          <a:bodyPr/>
          <a:lstStyle/>
          <a:p>
            <a:endParaRPr lang="en-US"/>
          </a:p>
        </p:txBody>
      </p:sp>
      <p:sp>
        <p:nvSpPr>
          <p:cNvPr id="24" name="Freeform 24"/>
          <p:cNvSpPr/>
          <p:nvPr/>
        </p:nvSpPr>
        <p:spPr>
          <a:xfrm>
            <a:off x="4917300" y="7719235"/>
            <a:ext cx="5665086" cy="2516987"/>
          </a:xfrm>
          <a:custGeom>
            <a:avLst/>
            <a:gdLst/>
            <a:ahLst/>
            <a:cxnLst/>
            <a:rect l="l" t="t" r="r" b="b"/>
            <a:pathLst>
              <a:path w="5665086" h="2516987">
                <a:moveTo>
                  <a:pt x="0" y="0"/>
                </a:moveTo>
                <a:lnTo>
                  <a:pt x="5665087" y="0"/>
                </a:lnTo>
                <a:lnTo>
                  <a:pt x="5665087" y="2516988"/>
                </a:lnTo>
                <a:lnTo>
                  <a:pt x="0" y="2516988"/>
                </a:lnTo>
                <a:lnTo>
                  <a:pt x="0" y="0"/>
                </a:lnTo>
                <a:close/>
              </a:path>
            </a:pathLst>
          </a:custGeom>
          <a: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r="-22564"/>
            </a:stretch>
          </a:blipFill>
        </p:spPr>
        <p:txBody>
          <a:bodyPr/>
          <a:lstStyle/>
          <a:p>
            <a:endParaRPr lang="en-US"/>
          </a:p>
        </p:txBody>
      </p:sp>
      <p:sp>
        <p:nvSpPr>
          <p:cNvPr id="25" name="TextBox 25"/>
          <p:cNvSpPr txBox="1"/>
          <p:nvPr/>
        </p:nvSpPr>
        <p:spPr>
          <a:xfrm>
            <a:off x="5639487" y="7987129"/>
            <a:ext cx="9872326" cy="1914525"/>
          </a:xfrm>
          <a:prstGeom prst="rect">
            <a:avLst/>
          </a:prstGeom>
        </p:spPr>
        <p:txBody>
          <a:bodyPr lIns="0" tIns="0" rIns="0" bIns="0" rtlCol="0" anchor="t">
            <a:spAutoFit/>
          </a:bodyPr>
          <a:lstStyle/>
          <a:p>
            <a:pPr algn="just">
              <a:lnSpc>
                <a:spcPts val="3000"/>
              </a:lnSpc>
            </a:pPr>
            <a:r>
              <a:rPr lang="en-US" sz="2500">
                <a:solidFill>
                  <a:srgbClr val="0A1F30"/>
                </a:solidFill>
                <a:latin typeface="Noto Serif"/>
              </a:rPr>
              <a:t>Az egészségügyi influenszerek nem említhetők egy lapon az átlag influenszerekkel. Ők kizárólag az egészségügy területén aktívak, sokszor egy specifikus betegségre fókuszálva, alacsony létszámú, de témára fókuszált követőtáborral. Az átlagos influenszerek sok témával foglalkoznak, magas követőszámmal.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8EF"/>
        </a:solidFill>
        <a:effectLst/>
      </p:bgPr>
    </p:bg>
    <p:spTree>
      <p:nvGrpSpPr>
        <p:cNvPr id="1" name=""/>
        <p:cNvGrpSpPr/>
        <p:nvPr/>
      </p:nvGrpSpPr>
      <p:grpSpPr>
        <a:xfrm>
          <a:off x="0" y="0"/>
          <a:ext cx="0" cy="0"/>
          <a:chOff x="0" y="0"/>
          <a:chExt cx="0" cy="0"/>
        </a:xfrm>
      </p:grpSpPr>
      <p:grpSp>
        <p:nvGrpSpPr>
          <p:cNvPr id="2" name="Group 2"/>
          <p:cNvGrpSpPr/>
          <p:nvPr/>
        </p:nvGrpSpPr>
        <p:grpSpPr>
          <a:xfrm>
            <a:off x="470266" y="8656261"/>
            <a:ext cx="1116867" cy="1116867"/>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54A6B"/>
            </a:solidFill>
          </p:spPr>
          <p:txBody>
            <a:bodyPr/>
            <a:lstStyle/>
            <a:p>
              <a:endParaRPr lang="en-US"/>
            </a:p>
          </p:txBody>
        </p:sp>
        <p:sp>
          <p:nvSpPr>
            <p:cNvPr id="4" name="TextBox 4"/>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a:p>
          </p:txBody>
        </p:sp>
      </p:grpSp>
      <p:sp>
        <p:nvSpPr>
          <p:cNvPr id="5" name="AutoShape 5"/>
          <p:cNvSpPr/>
          <p:nvPr/>
        </p:nvSpPr>
        <p:spPr>
          <a:xfrm>
            <a:off x="3844551" y="1891507"/>
            <a:ext cx="10598898" cy="0"/>
          </a:xfrm>
          <a:prstGeom prst="line">
            <a:avLst/>
          </a:prstGeom>
          <a:ln w="66675" cap="rnd">
            <a:solidFill>
              <a:srgbClr val="FF66C4"/>
            </a:solidFill>
            <a:prstDash val="solid"/>
            <a:headEnd type="oval" w="lg" len="lg"/>
            <a:tailEnd type="oval" w="lg" len="lg"/>
          </a:ln>
        </p:spPr>
        <p:txBody>
          <a:bodyPr/>
          <a:lstStyle/>
          <a:p>
            <a:endParaRPr lang="en-US"/>
          </a:p>
        </p:txBody>
      </p:sp>
      <p:grpSp>
        <p:nvGrpSpPr>
          <p:cNvPr id="6" name="Group 6"/>
          <p:cNvGrpSpPr/>
          <p:nvPr/>
        </p:nvGrpSpPr>
        <p:grpSpPr>
          <a:xfrm>
            <a:off x="3349785" y="2435524"/>
            <a:ext cx="12722878" cy="5818767"/>
            <a:chOff x="0" y="0"/>
            <a:chExt cx="3350882" cy="1532515"/>
          </a:xfrm>
        </p:grpSpPr>
        <p:sp>
          <p:nvSpPr>
            <p:cNvPr id="7" name="Freeform 7"/>
            <p:cNvSpPr/>
            <p:nvPr/>
          </p:nvSpPr>
          <p:spPr>
            <a:xfrm>
              <a:off x="0" y="0"/>
              <a:ext cx="3350882" cy="1532515"/>
            </a:xfrm>
            <a:custGeom>
              <a:avLst/>
              <a:gdLst/>
              <a:ahLst/>
              <a:cxnLst/>
              <a:rect l="l" t="t" r="r" b="b"/>
              <a:pathLst>
                <a:path w="3350882" h="1532515">
                  <a:moveTo>
                    <a:pt x="6085" y="0"/>
                  </a:moveTo>
                  <a:lnTo>
                    <a:pt x="3344797" y="0"/>
                  </a:lnTo>
                  <a:cubicBezTo>
                    <a:pt x="3346410" y="0"/>
                    <a:pt x="3347958" y="641"/>
                    <a:pt x="3349099" y="1782"/>
                  </a:cubicBezTo>
                  <a:cubicBezTo>
                    <a:pt x="3350240" y="2923"/>
                    <a:pt x="3350882" y="4471"/>
                    <a:pt x="3350882" y="6085"/>
                  </a:cubicBezTo>
                  <a:lnTo>
                    <a:pt x="3350882" y="1526430"/>
                  </a:lnTo>
                  <a:cubicBezTo>
                    <a:pt x="3350882" y="1529791"/>
                    <a:pt x="3348157" y="1532515"/>
                    <a:pt x="3344797" y="1532515"/>
                  </a:cubicBezTo>
                  <a:lnTo>
                    <a:pt x="6085" y="1532515"/>
                  </a:lnTo>
                  <a:cubicBezTo>
                    <a:pt x="4471" y="1532515"/>
                    <a:pt x="2923" y="1531874"/>
                    <a:pt x="1782" y="1530733"/>
                  </a:cubicBezTo>
                  <a:cubicBezTo>
                    <a:pt x="641" y="1529591"/>
                    <a:pt x="0" y="1528044"/>
                    <a:pt x="0" y="1526430"/>
                  </a:cubicBezTo>
                  <a:lnTo>
                    <a:pt x="0" y="6085"/>
                  </a:lnTo>
                  <a:cubicBezTo>
                    <a:pt x="0" y="2724"/>
                    <a:pt x="2724" y="0"/>
                    <a:pt x="6085" y="0"/>
                  </a:cubicBezTo>
                  <a:close/>
                </a:path>
              </a:pathLst>
            </a:custGeom>
            <a:solidFill>
              <a:srgbClr val="000000">
                <a:alpha val="0"/>
              </a:srgbClr>
            </a:solidFill>
            <a:ln w="28575" cap="sq">
              <a:solidFill>
                <a:srgbClr val="C65750"/>
              </a:solidFill>
              <a:prstDash val="solid"/>
              <a:miter/>
            </a:ln>
          </p:spPr>
          <p:txBody>
            <a:bodyPr/>
            <a:lstStyle/>
            <a:p>
              <a:endParaRPr lang="en-US"/>
            </a:p>
          </p:txBody>
        </p:sp>
        <p:sp>
          <p:nvSpPr>
            <p:cNvPr id="8" name="TextBox 8"/>
            <p:cNvSpPr txBox="1"/>
            <p:nvPr/>
          </p:nvSpPr>
          <p:spPr>
            <a:xfrm>
              <a:off x="0" y="-28575"/>
              <a:ext cx="3350882" cy="1561090"/>
            </a:xfrm>
            <a:prstGeom prst="rect">
              <a:avLst/>
            </a:prstGeom>
          </p:spPr>
          <p:txBody>
            <a:bodyPr lIns="50800" tIns="50800" rIns="50800" bIns="50800" rtlCol="0" anchor="ctr"/>
            <a:lstStyle/>
            <a:p>
              <a:pPr algn="ctr">
                <a:lnSpc>
                  <a:spcPts val="1960"/>
                </a:lnSpc>
              </a:pPr>
              <a:endParaRPr/>
            </a:p>
          </p:txBody>
        </p:sp>
      </p:grpSp>
      <p:sp>
        <p:nvSpPr>
          <p:cNvPr id="9" name="Freeform 9"/>
          <p:cNvSpPr/>
          <p:nvPr/>
        </p:nvSpPr>
        <p:spPr>
          <a:xfrm rot="5400000">
            <a:off x="-1724153" y="4550490"/>
            <a:ext cx="5081032" cy="984450"/>
          </a:xfrm>
          <a:custGeom>
            <a:avLst/>
            <a:gdLst/>
            <a:ahLst/>
            <a:cxnLst/>
            <a:rect l="l" t="t" r="r" b="b"/>
            <a:pathLst>
              <a:path w="5081032" h="984450">
                <a:moveTo>
                  <a:pt x="0" y="0"/>
                </a:moveTo>
                <a:lnTo>
                  <a:pt x="5081033" y="0"/>
                </a:lnTo>
                <a:lnTo>
                  <a:pt x="5081033" y="984450"/>
                </a:lnTo>
                <a:lnTo>
                  <a:pt x="0" y="98445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0" name="Freeform 10"/>
          <p:cNvSpPr/>
          <p:nvPr/>
        </p:nvSpPr>
        <p:spPr>
          <a:xfrm rot="5400000" flipV="1">
            <a:off x="14931120" y="6482861"/>
            <a:ext cx="5081032" cy="984450"/>
          </a:xfrm>
          <a:custGeom>
            <a:avLst/>
            <a:gdLst/>
            <a:ahLst/>
            <a:cxnLst/>
            <a:rect l="l" t="t" r="r" b="b"/>
            <a:pathLst>
              <a:path w="5081032" h="984450">
                <a:moveTo>
                  <a:pt x="0" y="984450"/>
                </a:moveTo>
                <a:lnTo>
                  <a:pt x="5081033" y="984450"/>
                </a:lnTo>
                <a:lnTo>
                  <a:pt x="5081033" y="0"/>
                </a:lnTo>
                <a:lnTo>
                  <a:pt x="0" y="0"/>
                </a:lnTo>
                <a:lnTo>
                  <a:pt x="0" y="98445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Freeform 11"/>
          <p:cNvSpPr/>
          <p:nvPr/>
        </p:nvSpPr>
        <p:spPr>
          <a:xfrm>
            <a:off x="16272688" y="286544"/>
            <a:ext cx="1973223" cy="1790700"/>
          </a:xfrm>
          <a:custGeom>
            <a:avLst/>
            <a:gdLst/>
            <a:ahLst/>
            <a:cxnLst/>
            <a:rect l="l" t="t" r="r" b="b"/>
            <a:pathLst>
              <a:path w="1973223" h="1790700">
                <a:moveTo>
                  <a:pt x="0" y="0"/>
                </a:moveTo>
                <a:lnTo>
                  <a:pt x="1973224" y="0"/>
                </a:lnTo>
                <a:lnTo>
                  <a:pt x="1973224" y="1790700"/>
                </a:lnTo>
                <a:lnTo>
                  <a:pt x="0" y="1790700"/>
                </a:lnTo>
                <a:lnTo>
                  <a:pt x="0" y="0"/>
                </a:lnTo>
                <a:close/>
              </a:path>
            </a:pathLst>
          </a:custGeom>
          <a: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a:blipFill>
        </p:spPr>
        <p:txBody>
          <a:bodyPr/>
          <a:lstStyle/>
          <a:p>
            <a:endParaRPr lang="en-US"/>
          </a:p>
        </p:txBody>
      </p:sp>
      <p:sp>
        <p:nvSpPr>
          <p:cNvPr id="12" name="Freeform 12"/>
          <p:cNvSpPr/>
          <p:nvPr/>
        </p:nvSpPr>
        <p:spPr>
          <a:xfrm flipH="1">
            <a:off x="324139" y="446935"/>
            <a:ext cx="1991861" cy="1807614"/>
          </a:xfrm>
          <a:custGeom>
            <a:avLst/>
            <a:gdLst/>
            <a:ahLst/>
            <a:cxnLst/>
            <a:rect l="l" t="t" r="r" b="b"/>
            <a:pathLst>
              <a:path w="1991861" h="1807614">
                <a:moveTo>
                  <a:pt x="1991861" y="0"/>
                </a:moveTo>
                <a:lnTo>
                  <a:pt x="0" y="0"/>
                </a:lnTo>
                <a:lnTo>
                  <a:pt x="0" y="1807614"/>
                </a:lnTo>
                <a:lnTo>
                  <a:pt x="1991861" y="1807614"/>
                </a:lnTo>
                <a:lnTo>
                  <a:pt x="1991861" y="0"/>
                </a:lnTo>
                <a:close/>
              </a:path>
            </a:pathLst>
          </a:custGeom>
          <a:blipFill>
            <a:blip r:embed="rId8" cstate="email">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a:blipFill>
        </p:spPr>
        <p:txBody>
          <a:bodyPr/>
          <a:lstStyle/>
          <a:p>
            <a:endParaRPr lang="en-US"/>
          </a:p>
        </p:txBody>
      </p:sp>
      <p:sp>
        <p:nvSpPr>
          <p:cNvPr id="13" name="Freeform 13"/>
          <p:cNvSpPr/>
          <p:nvPr/>
        </p:nvSpPr>
        <p:spPr>
          <a:xfrm>
            <a:off x="634650" y="8839695"/>
            <a:ext cx="788099" cy="788099"/>
          </a:xfrm>
          <a:custGeom>
            <a:avLst/>
            <a:gdLst/>
            <a:ahLst/>
            <a:cxnLst/>
            <a:rect l="l" t="t" r="r" b="b"/>
            <a:pathLst>
              <a:path w="788099" h="788099">
                <a:moveTo>
                  <a:pt x="0" y="0"/>
                </a:moveTo>
                <a:lnTo>
                  <a:pt x="788100" y="0"/>
                </a:lnTo>
                <a:lnTo>
                  <a:pt x="788100" y="788100"/>
                </a:lnTo>
                <a:lnTo>
                  <a:pt x="0" y="78810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14" name="TextBox 14"/>
          <p:cNvSpPr txBox="1"/>
          <p:nvPr/>
        </p:nvSpPr>
        <p:spPr>
          <a:xfrm>
            <a:off x="3730251" y="2704144"/>
            <a:ext cx="6555791" cy="497840"/>
          </a:xfrm>
          <a:prstGeom prst="rect">
            <a:avLst/>
          </a:prstGeom>
        </p:spPr>
        <p:txBody>
          <a:bodyPr lIns="0" tIns="0" rIns="0" bIns="0" rtlCol="0" anchor="t">
            <a:spAutoFit/>
          </a:bodyPr>
          <a:lstStyle/>
          <a:p>
            <a:pPr algn="ctr">
              <a:lnSpc>
                <a:spcPts val="4059"/>
              </a:lnSpc>
              <a:spcBef>
                <a:spcPct val="0"/>
              </a:spcBef>
            </a:pPr>
            <a:r>
              <a:rPr lang="en-US" sz="2899">
                <a:solidFill>
                  <a:srgbClr val="0A1F30"/>
                </a:solidFill>
                <a:latin typeface="Noto Serif Bold"/>
              </a:rPr>
              <a:t>Ki lehet egészségügyi influenszer?</a:t>
            </a:r>
          </a:p>
        </p:txBody>
      </p:sp>
      <p:sp>
        <p:nvSpPr>
          <p:cNvPr id="15" name="TextBox 15"/>
          <p:cNvSpPr txBox="1"/>
          <p:nvPr/>
        </p:nvSpPr>
        <p:spPr>
          <a:xfrm>
            <a:off x="3537806" y="3326515"/>
            <a:ext cx="12232536" cy="4751070"/>
          </a:xfrm>
          <a:prstGeom prst="rect">
            <a:avLst/>
          </a:prstGeom>
        </p:spPr>
        <p:txBody>
          <a:bodyPr lIns="0" tIns="0" rIns="0" bIns="0" rtlCol="0" anchor="t">
            <a:spAutoFit/>
          </a:bodyPr>
          <a:lstStyle/>
          <a:p>
            <a:pPr marL="582930" lvl="1" indent="-291465">
              <a:lnSpc>
                <a:spcPts val="3779"/>
              </a:lnSpc>
              <a:buFont typeface="Arial"/>
              <a:buChar char="•"/>
            </a:pPr>
            <a:r>
              <a:rPr lang="en-US" sz="2700">
                <a:solidFill>
                  <a:srgbClr val="0A1F30"/>
                </a:solidFill>
                <a:latin typeface="Noto Serif"/>
              </a:rPr>
              <a:t>Érintett páciens, vagy hozzátartozója, aki lelkesen megosztja saját történetét, tapasztalatait, praktikáit betegtársaival, ezzel támogatja azok betegútját és gyógyulásukat (pl. Szentesi Éva - méhnyakrák)</a:t>
            </a:r>
          </a:p>
          <a:p>
            <a:pPr marL="582930" lvl="1" indent="-291465">
              <a:lnSpc>
                <a:spcPts val="3779"/>
              </a:lnSpc>
              <a:buFont typeface="Arial"/>
              <a:buChar char="•"/>
            </a:pPr>
            <a:r>
              <a:rPr lang="en-US" sz="2700">
                <a:solidFill>
                  <a:srgbClr val="0A1F30"/>
                </a:solidFill>
                <a:latin typeface="Noto Serif"/>
              </a:rPr>
              <a:t>Az egészségügy területén dolgozó, sokak által ismert és elismert szakember, aki személyes márkát épít (pl. Dr. Zacher Gábor - addiktológia)</a:t>
            </a:r>
          </a:p>
          <a:p>
            <a:pPr marL="582930" lvl="1" indent="-291465">
              <a:lnSpc>
                <a:spcPts val="3779"/>
              </a:lnSpc>
              <a:buFont typeface="Arial"/>
              <a:buChar char="•"/>
            </a:pPr>
            <a:r>
              <a:rPr lang="en-US" sz="2700">
                <a:solidFill>
                  <a:srgbClr val="0A1F30"/>
                </a:solidFill>
                <a:latin typeface="Noto Serif"/>
              </a:rPr>
              <a:t>Betegszervezet vezetője, aki saját érintettsége révén aktív kampányt folytat mások javára és a tevékenység arcává válik (pl. Halom Bori - mellrák)</a:t>
            </a:r>
          </a:p>
          <a:p>
            <a:pPr marL="582930" lvl="1" indent="-291465">
              <a:lnSpc>
                <a:spcPts val="3779"/>
              </a:lnSpc>
              <a:buFont typeface="Arial"/>
              <a:buChar char="•"/>
            </a:pPr>
            <a:r>
              <a:rPr lang="en-US" sz="2700">
                <a:solidFill>
                  <a:srgbClr val="0A1F30"/>
                </a:solidFill>
                <a:latin typeface="Noto Serif"/>
              </a:rPr>
              <a:t>Digitális véleményvezér, aktivista (pl. Iványi Orsolya - menopauza)</a:t>
            </a:r>
          </a:p>
        </p:txBody>
      </p:sp>
      <p:grpSp>
        <p:nvGrpSpPr>
          <p:cNvPr id="16" name="Group 16"/>
          <p:cNvGrpSpPr>
            <a:grpSpLocks noChangeAspect="1"/>
          </p:cNvGrpSpPr>
          <p:nvPr/>
        </p:nvGrpSpPr>
        <p:grpSpPr>
          <a:xfrm>
            <a:off x="495732" y="2143919"/>
            <a:ext cx="3358344" cy="3358344"/>
            <a:chOff x="0" y="0"/>
            <a:chExt cx="6350000" cy="6350000"/>
          </a:xfrm>
        </p:grpSpPr>
        <p:sp>
          <p:nvSpPr>
            <p:cNvPr id="17" name="Freeform 17"/>
            <p:cNvSpPr/>
            <p:nvPr/>
          </p:nvSpPr>
          <p:spPr>
            <a:xfrm>
              <a:off x="-156812" y="-5088"/>
              <a:ext cx="6663624" cy="6360176"/>
            </a:xfrm>
            <a:custGeom>
              <a:avLst/>
              <a:gdLst/>
              <a:ahLst/>
              <a:cxnLst/>
              <a:rect l="l" t="t" r="r" b="b"/>
              <a:pathLst>
                <a:path w="6663624" h="6360176">
                  <a:moveTo>
                    <a:pt x="3331812" y="5088"/>
                  </a:moveTo>
                  <a:lnTo>
                    <a:pt x="3331812" y="5088"/>
                  </a:lnTo>
                  <a:cubicBezTo>
                    <a:pt x="2194111" y="0"/>
                    <a:pt x="1140649" y="604036"/>
                    <a:pt x="570324" y="1588475"/>
                  </a:cubicBezTo>
                  <a:cubicBezTo>
                    <a:pt x="0" y="2572913"/>
                    <a:pt x="0" y="3787263"/>
                    <a:pt x="570324" y="4771701"/>
                  </a:cubicBezTo>
                  <a:cubicBezTo>
                    <a:pt x="1140649" y="5756140"/>
                    <a:pt x="2194111" y="6360176"/>
                    <a:pt x="3331812" y="6355088"/>
                  </a:cubicBezTo>
                  <a:cubicBezTo>
                    <a:pt x="4469513" y="6360176"/>
                    <a:pt x="5522976" y="5756140"/>
                    <a:pt x="6093300" y="4771701"/>
                  </a:cubicBezTo>
                  <a:cubicBezTo>
                    <a:pt x="6663624" y="3787263"/>
                    <a:pt x="6663624" y="2572913"/>
                    <a:pt x="6093300" y="1588475"/>
                  </a:cubicBezTo>
                  <a:cubicBezTo>
                    <a:pt x="5522976" y="604036"/>
                    <a:pt x="4469513" y="0"/>
                    <a:pt x="3331812" y="5088"/>
                  </a:cubicBezTo>
                  <a:close/>
                </a:path>
              </a:pathLst>
            </a:custGeom>
            <a:solidFill>
              <a:srgbClr val="FFF8EF"/>
            </a:solidFill>
          </p:spPr>
          <p:txBody>
            <a:bodyPr/>
            <a:lstStyle/>
            <a:p>
              <a:endParaRPr lang="en-US"/>
            </a:p>
          </p:txBody>
        </p:sp>
        <p:sp>
          <p:nvSpPr>
            <p:cNvPr id="18" name="Freeform 18"/>
            <p:cNvSpPr/>
            <p:nvPr/>
          </p:nvSpPr>
          <p:spPr>
            <a:xfrm>
              <a:off x="284320" y="415956"/>
              <a:ext cx="5781360" cy="5518089"/>
            </a:xfrm>
            <a:custGeom>
              <a:avLst/>
              <a:gdLst/>
              <a:ahLst/>
              <a:cxnLst/>
              <a:rect l="l" t="t" r="r" b="b"/>
              <a:pathLst>
                <a:path w="5781360" h="5518089">
                  <a:moveTo>
                    <a:pt x="2890680" y="4414"/>
                  </a:moveTo>
                  <a:cubicBezTo>
                    <a:pt x="1903611" y="0"/>
                    <a:pt x="989627" y="524062"/>
                    <a:pt x="494813" y="1378160"/>
                  </a:cubicBezTo>
                  <a:cubicBezTo>
                    <a:pt x="0" y="2232259"/>
                    <a:pt x="0" y="3285829"/>
                    <a:pt x="494813" y="4139928"/>
                  </a:cubicBezTo>
                  <a:cubicBezTo>
                    <a:pt x="989627" y="4994026"/>
                    <a:pt x="1903611" y="5518088"/>
                    <a:pt x="2890680" y="5513674"/>
                  </a:cubicBezTo>
                  <a:cubicBezTo>
                    <a:pt x="3877749" y="5518088"/>
                    <a:pt x="4791733" y="4994026"/>
                    <a:pt x="5286547" y="4139928"/>
                  </a:cubicBezTo>
                  <a:cubicBezTo>
                    <a:pt x="5781360" y="3285829"/>
                    <a:pt x="5781360" y="2232259"/>
                    <a:pt x="5286547" y="1378161"/>
                  </a:cubicBezTo>
                  <a:cubicBezTo>
                    <a:pt x="4791733" y="524062"/>
                    <a:pt x="3877749" y="0"/>
                    <a:pt x="2890680" y="4414"/>
                  </a:cubicBezTo>
                  <a:close/>
                </a:path>
              </a:pathLst>
            </a:custGeom>
            <a:blipFill>
              <a:blip r:embed="rId12" cstate="email">
                <a:extLst>
                  <a:ext uri="{28A0092B-C50C-407E-A947-70E740481C1C}">
                    <a14:useLocalDpi xmlns:a14="http://schemas.microsoft.com/office/drawing/2010/main"/>
                  </a:ext>
                </a:extLst>
              </a:blip>
              <a:stretch>
                <a:fillRect l="223" r="223"/>
              </a:stretch>
            </a:blipFill>
          </p:spPr>
          <p:txBody>
            <a:bodyPr/>
            <a:lstStyle/>
            <a:p>
              <a:endParaRPr lang="en-US"/>
            </a:p>
          </p:txBody>
        </p:sp>
      </p:grpSp>
      <p:grpSp>
        <p:nvGrpSpPr>
          <p:cNvPr id="19" name="Group 19"/>
          <p:cNvGrpSpPr>
            <a:grpSpLocks noChangeAspect="1"/>
          </p:cNvGrpSpPr>
          <p:nvPr/>
        </p:nvGrpSpPr>
        <p:grpSpPr>
          <a:xfrm>
            <a:off x="14853167" y="6977089"/>
            <a:ext cx="3358344" cy="3358344"/>
            <a:chOff x="0" y="0"/>
            <a:chExt cx="6350000" cy="6350000"/>
          </a:xfrm>
        </p:grpSpPr>
        <p:sp>
          <p:nvSpPr>
            <p:cNvPr id="20" name="Freeform 20"/>
            <p:cNvSpPr/>
            <p:nvPr/>
          </p:nvSpPr>
          <p:spPr>
            <a:xfrm>
              <a:off x="-156812" y="-5088"/>
              <a:ext cx="6663624" cy="6360176"/>
            </a:xfrm>
            <a:custGeom>
              <a:avLst/>
              <a:gdLst/>
              <a:ahLst/>
              <a:cxnLst/>
              <a:rect l="l" t="t" r="r" b="b"/>
              <a:pathLst>
                <a:path w="6663624" h="6360176">
                  <a:moveTo>
                    <a:pt x="3331812" y="5088"/>
                  </a:moveTo>
                  <a:lnTo>
                    <a:pt x="3331812" y="5088"/>
                  </a:lnTo>
                  <a:cubicBezTo>
                    <a:pt x="2194111" y="0"/>
                    <a:pt x="1140649" y="604036"/>
                    <a:pt x="570324" y="1588475"/>
                  </a:cubicBezTo>
                  <a:cubicBezTo>
                    <a:pt x="0" y="2572913"/>
                    <a:pt x="0" y="3787263"/>
                    <a:pt x="570324" y="4771701"/>
                  </a:cubicBezTo>
                  <a:cubicBezTo>
                    <a:pt x="1140649" y="5756140"/>
                    <a:pt x="2194111" y="6360176"/>
                    <a:pt x="3331812" y="6355088"/>
                  </a:cubicBezTo>
                  <a:cubicBezTo>
                    <a:pt x="4469513" y="6360176"/>
                    <a:pt x="5522976" y="5756140"/>
                    <a:pt x="6093300" y="4771701"/>
                  </a:cubicBezTo>
                  <a:cubicBezTo>
                    <a:pt x="6663624" y="3787263"/>
                    <a:pt x="6663624" y="2572913"/>
                    <a:pt x="6093300" y="1588475"/>
                  </a:cubicBezTo>
                  <a:cubicBezTo>
                    <a:pt x="5522976" y="604036"/>
                    <a:pt x="4469513" y="0"/>
                    <a:pt x="3331812" y="5088"/>
                  </a:cubicBezTo>
                  <a:close/>
                </a:path>
              </a:pathLst>
            </a:custGeom>
            <a:solidFill>
              <a:srgbClr val="FFF8EF"/>
            </a:solidFill>
          </p:spPr>
          <p:txBody>
            <a:bodyPr/>
            <a:lstStyle/>
            <a:p>
              <a:endParaRPr lang="en-US"/>
            </a:p>
          </p:txBody>
        </p:sp>
        <p:sp>
          <p:nvSpPr>
            <p:cNvPr id="21" name="Freeform 21"/>
            <p:cNvSpPr/>
            <p:nvPr/>
          </p:nvSpPr>
          <p:spPr>
            <a:xfrm>
              <a:off x="284320" y="415956"/>
              <a:ext cx="5781360" cy="5518089"/>
            </a:xfrm>
            <a:custGeom>
              <a:avLst/>
              <a:gdLst/>
              <a:ahLst/>
              <a:cxnLst/>
              <a:rect l="l" t="t" r="r" b="b"/>
              <a:pathLst>
                <a:path w="5781360" h="5518089">
                  <a:moveTo>
                    <a:pt x="2890680" y="4414"/>
                  </a:moveTo>
                  <a:cubicBezTo>
                    <a:pt x="1903611" y="0"/>
                    <a:pt x="989627" y="524062"/>
                    <a:pt x="494813" y="1378160"/>
                  </a:cubicBezTo>
                  <a:cubicBezTo>
                    <a:pt x="0" y="2232259"/>
                    <a:pt x="0" y="3285829"/>
                    <a:pt x="494813" y="4139928"/>
                  </a:cubicBezTo>
                  <a:cubicBezTo>
                    <a:pt x="989627" y="4994026"/>
                    <a:pt x="1903611" y="5518088"/>
                    <a:pt x="2890680" y="5513674"/>
                  </a:cubicBezTo>
                  <a:cubicBezTo>
                    <a:pt x="3877749" y="5518088"/>
                    <a:pt x="4791733" y="4994026"/>
                    <a:pt x="5286547" y="4139928"/>
                  </a:cubicBezTo>
                  <a:cubicBezTo>
                    <a:pt x="5781360" y="3285829"/>
                    <a:pt x="5781360" y="2232259"/>
                    <a:pt x="5286547" y="1378161"/>
                  </a:cubicBezTo>
                  <a:cubicBezTo>
                    <a:pt x="4791733" y="524062"/>
                    <a:pt x="3877749" y="0"/>
                    <a:pt x="2890680" y="4414"/>
                  </a:cubicBezTo>
                  <a:close/>
                </a:path>
              </a:pathLst>
            </a:custGeom>
            <a:blipFill>
              <a:blip r:embed="rId13" cstate="email">
                <a:extLst>
                  <a:ext uri="{28A0092B-C50C-407E-A947-70E740481C1C}">
                    <a14:useLocalDpi xmlns:a14="http://schemas.microsoft.com/office/drawing/2010/main"/>
                  </a:ext>
                </a:extLst>
              </a:blip>
              <a:stretch>
                <a:fillRect/>
              </a:stretch>
            </a:blipFill>
          </p:spPr>
          <p:txBody>
            <a:bodyPr/>
            <a:lstStyle/>
            <a:p>
              <a:endParaRPr lang="en-US"/>
            </a:p>
          </p:txBody>
        </p:sp>
      </p:grpSp>
      <p:sp>
        <p:nvSpPr>
          <p:cNvPr id="22" name="TextBox 22"/>
          <p:cNvSpPr txBox="1"/>
          <p:nvPr/>
        </p:nvSpPr>
        <p:spPr>
          <a:xfrm>
            <a:off x="2881564" y="-72230"/>
            <a:ext cx="12616010" cy="1892299"/>
          </a:xfrm>
          <a:prstGeom prst="rect">
            <a:avLst/>
          </a:prstGeom>
        </p:spPr>
        <p:txBody>
          <a:bodyPr lIns="0" tIns="0" rIns="0" bIns="0" rtlCol="0" anchor="t">
            <a:spAutoFit/>
          </a:bodyPr>
          <a:lstStyle/>
          <a:p>
            <a:pPr algn="ctr">
              <a:lnSpc>
                <a:spcPts val="15400"/>
              </a:lnSpc>
              <a:spcBef>
                <a:spcPct val="0"/>
              </a:spcBef>
            </a:pPr>
            <a:r>
              <a:rPr lang="en-US" sz="11000">
                <a:solidFill>
                  <a:srgbClr val="0A1F30"/>
                </a:solidFill>
                <a:latin typeface="Vintage Moon"/>
              </a:rPr>
              <a:t>Egészségügyi influenszer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8EF"/>
        </a:solidFill>
        <a:effectLst/>
      </p:bgPr>
    </p:bg>
    <p:spTree>
      <p:nvGrpSpPr>
        <p:cNvPr id="1" name=""/>
        <p:cNvGrpSpPr/>
        <p:nvPr/>
      </p:nvGrpSpPr>
      <p:grpSpPr>
        <a:xfrm>
          <a:off x="0" y="0"/>
          <a:ext cx="0" cy="0"/>
          <a:chOff x="0" y="0"/>
          <a:chExt cx="0" cy="0"/>
        </a:xfrm>
      </p:grpSpPr>
      <p:sp>
        <p:nvSpPr>
          <p:cNvPr id="2" name="AutoShape 2"/>
          <p:cNvSpPr/>
          <p:nvPr/>
        </p:nvSpPr>
        <p:spPr>
          <a:xfrm>
            <a:off x="3119476" y="1786440"/>
            <a:ext cx="12901417" cy="0"/>
          </a:xfrm>
          <a:prstGeom prst="line">
            <a:avLst/>
          </a:prstGeom>
          <a:ln w="66675" cap="rnd">
            <a:solidFill>
              <a:srgbClr val="A64683"/>
            </a:solidFill>
            <a:prstDash val="solid"/>
            <a:headEnd type="oval" w="lg" len="lg"/>
            <a:tailEnd type="oval" w="lg" len="lg"/>
          </a:ln>
        </p:spPr>
        <p:txBody>
          <a:bodyPr/>
          <a:lstStyle/>
          <a:p>
            <a:endParaRPr lang="en-US"/>
          </a:p>
        </p:txBody>
      </p:sp>
      <p:sp>
        <p:nvSpPr>
          <p:cNvPr id="3" name="Freeform 3"/>
          <p:cNvSpPr/>
          <p:nvPr/>
        </p:nvSpPr>
        <p:spPr>
          <a:xfrm>
            <a:off x="10064014" y="6586023"/>
            <a:ext cx="4252341" cy="1854034"/>
          </a:xfrm>
          <a:custGeom>
            <a:avLst/>
            <a:gdLst/>
            <a:ahLst/>
            <a:cxnLst/>
            <a:rect l="l" t="t" r="r" b="b"/>
            <a:pathLst>
              <a:path w="4252341" h="1854034">
                <a:moveTo>
                  <a:pt x="0" y="0"/>
                </a:moveTo>
                <a:lnTo>
                  <a:pt x="4252341" y="0"/>
                </a:lnTo>
                <a:lnTo>
                  <a:pt x="4252341" y="1854033"/>
                </a:lnTo>
                <a:lnTo>
                  <a:pt x="0" y="1854033"/>
                </a:lnTo>
                <a:lnTo>
                  <a:pt x="0" y="0"/>
                </a:lnTo>
                <a:close/>
              </a:path>
            </a:pathLst>
          </a:custGeom>
          <a: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r="-20276"/>
            </a:stretch>
          </a:blipFill>
        </p:spPr>
        <p:txBody>
          <a:bodyPr/>
          <a:lstStyle/>
          <a:p>
            <a:endParaRPr lang="en-US"/>
          </a:p>
        </p:txBody>
      </p:sp>
      <p:sp>
        <p:nvSpPr>
          <p:cNvPr id="4" name="Freeform 4"/>
          <p:cNvSpPr/>
          <p:nvPr/>
        </p:nvSpPr>
        <p:spPr>
          <a:xfrm>
            <a:off x="14225406" y="6586023"/>
            <a:ext cx="4126583" cy="1843201"/>
          </a:xfrm>
          <a:custGeom>
            <a:avLst/>
            <a:gdLst/>
            <a:ahLst/>
            <a:cxnLst/>
            <a:rect l="l" t="t" r="r" b="b"/>
            <a:pathLst>
              <a:path w="4126583" h="1843201">
                <a:moveTo>
                  <a:pt x="0" y="0"/>
                </a:moveTo>
                <a:lnTo>
                  <a:pt x="4126583" y="0"/>
                </a:lnTo>
                <a:lnTo>
                  <a:pt x="4126583" y="1843201"/>
                </a:lnTo>
                <a:lnTo>
                  <a:pt x="0" y="1843201"/>
                </a:lnTo>
                <a:lnTo>
                  <a:pt x="0" y="0"/>
                </a:lnTo>
                <a:close/>
              </a:path>
            </a:pathLst>
          </a:custGeom>
          <a: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l="-23942" b="-587"/>
            </a:stretch>
          </a:blipFill>
        </p:spPr>
        <p:txBody>
          <a:bodyPr/>
          <a:lstStyle/>
          <a:p>
            <a:endParaRPr lang="en-US"/>
          </a:p>
        </p:txBody>
      </p:sp>
      <p:sp>
        <p:nvSpPr>
          <p:cNvPr id="5" name="Freeform 5"/>
          <p:cNvSpPr/>
          <p:nvPr/>
        </p:nvSpPr>
        <p:spPr>
          <a:xfrm rot="-5400000">
            <a:off x="11478682" y="2414374"/>
            <a:ext cx="656407" cy="4688618"/>
          </a:xfrm>
          <a:custGeom>
            <a:avLst/>
            <a:gdLst/>
            <a:ahLst/>
            <a:cxnLst/>
            <a:rect l="l" t="t" r="r" b="b"/>
            <a:pathLst>
              <a:path w="656407" h="4688618">
                <a:moveTo>
                  <a:pt x="0" y="0"/>
                </a:moveTo>
                <a:lnTo>
                  <a:pt x="656407" y="0"/>
                </a:lnTo>
                <a:lnTo>
                  <a:pt x="656407" y="4688618"/>
                </a:lnTo>
                <a:lnTo>
                  <a:pt x="0" y="4688618"/>
                </a:lnTo>
                <a:lnTo>
                  <a:pt x="0" y="0"/>
                </a:lnTo>
                <a:close/>
              </a:path>
            </a:pathLst>
          </a:custGeom>
          <a: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a:blipFill>
        </p:spPr>
        <p:txBody>
          <a:bodyPr/>
          <a:lstStyle/>
          <a:p>
            <a:endParaRPr lang="en-US"/>
          </a:p>
        </p:txBody>
      </p:sp>
      <p:sp>
        <p:nvSpPr>
          <p:cNvPr id="6" name="Freeform 6"/>
          <p:cNvSpPr/>
          <p:nvPr/>
        </p:nvSpPr>
        <p:spPr>
          <a:xfrm rot="-5400000">
            <a:off x="1162764" y="2414374"/>
            <a:ext cx="656407" cy="4688618"/>
          </a:xfrm>
          <a:custGeom>
            <a:avLst/>
            <a:gdLst/>
            <a:ahLst/>
            <a:cxnLst/>
            <a:rect l="l" t="t" r="r" b="b"/>
            <a:pathLst>
              <a:path w="656407" h="4688618">
                <a:moveTo>
                  <a:pt x="0" y="0"/>
                </a:moveTo>
                <a:lnTo>
                  <a:pt x="656407" y="0"/>
                </a:lnTo>
                <a:lnTo>
                  <a:pt x="656407" y="4688618"/>
                </a:lnTo>
                <a:lnTo>
                  <a:pt x="0" y="4688618"/>
                </a:lnTo>
                <a:lnTo>
                  <a:pt x="0" y="0"/>
                </a:lnTo>
                <a:close/>
              </a:path>
            </a:pathLst>
          </a:custGeom>
          <a: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a:blipFill>
        </p:spPr>
        <p:txBody>
          <a:bodyPr/>
          <a:lstStyle/>
          <a:p>
            <a:endParaRPr lang="en-US"/>
          </a:p>
        </p:txBody>
      </p:sp>
      <p:sp>
        <p:nvSpPr>
          <p:cNvPr id="7" name="Freeform 7"/>
          <p:cNvSpPr/>
          <p:nvPr/>
        </p:nvSpPr>
        <p:spPr>
          <a:xfrm rot="-5400000">
            <a:off x="16531488" y="2414374"/>
            <a:ext cx="656407" cy="4688618"/>
          </a:xfrm>
          <a:custGeom>
            <a:avLst/>
            <a:gdLst/>
            <a:ahLst/>
            <a:cxnLst/>
            <a:rect l="l" t="t" r="r" b="b"/>
            <a:pathLst>
              <a:path w="656407" h="4688618">
                <a:moveTo>
                  <a:pt x="0" y="0"/>
                </a:moveTo>
                <a:lnTo>
                  <a:pt x="656406" y="0"/>
                </a:lnTo>
                <a:lnTo>
                  <a:pt x="656406" y="4688618"/>
                </a:lnTo>
                <a:lnTo>
                  <a:pt x="0" y="4688618"/>
                </a:lnTo>
                <a:lnTo>
                  <a:pt x="0" y="0"/>
                </a:lnTo>
                <a:close/>
              </a:path>
            </a:pathLst>
          </a:custGeom>
          <a: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a:blipFill>
        </p:spPr>
        <p:txBody>
          <a:bodyPr/>
          <a:lstStyle/>
          <a:p>
            <a:endParaRPr lang="en-US"/>
          </a:p>
        </p:txBody>
      </p:sp>
      <p:sp>
        <p:nvSpPr>
          <p:cNvPr id="8" name="Freeform 8"/>
          <p:cNvSpPr/>
          <p:nvPr/>
        </p:nvSpPr>
        <p:spPr>
          <a:xfrm rot="5400000">
            <a:off x="-1691722" y="3612993"/>
            <a:ext cx="3891943" cy="2291381"/>
          </a:xfrm>
          <a:custGeom>
            <a:avLst/>
            <a:gdLst/>
            <a:ahLst/>
            <a:cxnLst/>
            <a:rect l="l" t="t" r="r" b="b"/>
            <a:pathLst>
              <a:path w="3891943" h="2291381">
                <a:moveTo>
                  <a:pt x="0" y="0"/>
                </a:moveTo>
                <a:lnTo>
                  <a:pt x="3891943" y="0"/>
                </a:lnTo>
                <a:lnTo>
                  <a:pt x="3891943" y="2291381"/>
                </a:lnTo>
                <a:lnTo>
                  <a:pt x="0" y="2291381"/>
                </a:lnTo>
                <a:lnTo>
                  <a:pt x="0" y="0"/>
                </a:lnTo>
                <a:close/>
              </a:path>
            </a:pathLst>
          </a:custGeom>
          <a: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a:blipFill>
        </p:spPr>
        <p:txBody>
          <a:bodyPr/>
          <a:lstStyle/>
          <a:p>
            <a:endParaRPr lang="en-US"/>
          </a:p>
        </p:txBody>
      </p:sp>
      <p:sp>
        <p:nvSpPr>
          <p:cNvPr id="9" name="TextBox 9"/>
          <p:cNvSpPr txBox="1"/>
          <p:nvPr/>
        </p:nvSpPr>
        <p:spPr>
          <a:xfrm>
            <a:off x="1932348" y="51303"/>
            <a:ext cx="14423305" cy="1717676"/>
          </a:xfrm>
          <a:prstGeom prst="rect">
            <a:avLst/>
          </a:prstGeom>
        </p:spPr>
        <p:txBody>
          <a:bodyPr lIns="0" tIns="0" rIns="0" bIns="0" rtlCol="0" anchor="t">
            <a:spAutoFit/>
          </a:bodyPr>
          <a:lstStyle/>
          <a:p>
            <a:pPr algn="ctr">
              <a:lnSpc>
                <a:spcPts val="13999"/>
              </a:lnSpc>
              <a:spcBef>
                <a:spcPct val="0"/>
              </a:spcBef>
            </a:pPr>
            <a:r>
              <a:rPr lang="en-US" sz="9999">
                <a:solidFill>
                  <a:srgbClr val="0A1F30"/>
                </a:solidFill>
                <a:latin typeface="Vintage Moon"/>
              </a:rPr>
              <a:t>Együttműködési lehetőségek</a:t>
            </a:r>
          </a:p>
        </p:txBody>
      </p:sp>
      <p:sp>
        <p:nvSpPr>
          <p:cNvPr id="10" name="TextBox 10"/>
          <p:cNvSpPr txBox="1"/>
          <p:nvPr/>
        </p:nvSpPr>
        <p:spPr>
          <a:xfrm>
            <a:off x="10069111" y="6974433"/>
            <a:ext cx="8287975" cy="941070"/>
          </a:xfrm>
          <a:prstGeom prst="rect">
            <a:avLst/>
          </a:prstGeom>
        </p:spPr>
        <p:txBody>
          <a:bodyPr lIns="0" tIns="0" rIns="0" bIns="0" rtlCol="0" anchor="t">
            <a:spAutoFit/>
          </a:bodyPr>
          <a:lstStyle/>
          <a:p>
            <a:pPr algn="ctr">
              <a:lnSpc>
                <a:spcPts val="3780"/>
              </a:lnSpc>
              <a:spcBef>
                <a:spcPct val="0"/>
              </a:spcBef>
            </a:pPr>
            <a:r>
              <a:rPr lang="en-US" sz="2700">
                <a:solidFill>
                  <a:srgbClr val="0A1F30"/>
                </a:solidFill>
                <a:latin typeface="Noto Serif Bold"/>
              </a:rPr>
              <a:t>Márkanagykövetként hiteles termékek, terápiák bemutatása a célcsoportnak</a:t>
            </a:r>
          </a:p>
        </p:txBody>
      </p:sp>
      <p:sp>
        <p:nvSpPr>
          <p:cNvPr id="11" name="Freeform 11"/>
          <p:cNvSpPr/>
          <p:nvPr/>
        </p:nvSpPr>
        <p:spPr>
          <a:xfrm rot="5400000" flipV="1">
            <a:off x="16074773" y="3657377"/>
            <a:ext cx="4139708" cy="2437253"/>
          </a:xfrm>
          <a:custGeom>
            <a:avLst/>
            <a:gdLst/>
            <a:ahLst/>
            <a:cxnLst/>
            <a:rect l="l" t="t" r="r" b="b"/>
            <a:pathLst>
              <a:path w="4139708" h="2437253">
                <a:moveTo>
                  <a:pt x="0" y="2437254"/>
                </a:moveTo>
                <a:lnTo>
                  <a:pt x="4139708" y="2437254"/>
                </a:lnTo>
                <a:lnTo>
                  <a:pt x="4139708" y="0"/>
                </a:lnTo>
                <a:lnTo>
                  <a:pt x="0" y="0"/>
                </a:lnTo>
                <a:lnTo>
                  <a:pt x="0" y="2437254"/>
                </a:lnTo>
                <a:close/>
              </a:path>
            </a:pathLst>
          </a:custGeom>
          <a: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a:blipFill>
        </p:spPr>
        <p:txBody>
          <a:bodyPr/>
          <a:lstStyle/>
          <a:p>
            <a:endParaRPr lang="en-US"/>
          </a:p>
        </p:txBody>
      </p:sp>
      <p:sp>
        <p:nvSpPr>
          <p:cNvPr id="12" name="Freeform 12"/>
          <p:cNvSpPr/>
          <p:nvPr/>
        </p:nvSpPr>
        <p:spPr>
          <a:xfrm>
            <a:off x="16031632" y="327241"/>
            <a:ext cx="2489375" cy="2259108"/>
          </a:xfrm>
          <a:custGeom>
            <a:avLst/>
            <a:gdLst/>
            <a:ahLst/>
            <a:cxnLst/>
            <a:rect l="l" t="t" r="r" b="b"/>
            <a:pathLst>
              <a:path w="2489375" h="2259108">
                <a:moveTo>
                  <a:pt x="0" y="0"/>
                </a:moveTo>
                <a:lnTo>
                  <a:pt x="2489375" y="0"/>
                </a:lnTo>
                <a:lnTo>
                  <a:pt x="2489375" y="2259108"/>
                </a:lnTo>
                <a:lnTo>
                  <a:pt x="0" y="2259108"/>
                </a:lnTo>
                <a:lnTo>
                  <a:pt x="0" y="0"/>
                </a:lnTo>
                <a:close/>
              </a:path>
            </a:pathLst>
          </a:custGeom>
          <a:blipFill>
            <a:blip r:embed="rId8" cstate="email">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a:blipFill>
        </p:spPr>
        <p:txBody>
          <a:bodyPr/>
          <a:lstStyle/>
          <a:p>
            <a:endParaRPr lang="en-US"/>
          </a:p>
        </p:txBody>
      </p:sp>
      <p:sp>
        <p:nvSpPr>
          <p:cNvPr id="13" name="Freeform 13"/>
          <p:cNvSpPr/>
          <p:nvPr/>
        </p:nvSpPr>
        <p:spPr>
          <a:xfrm flipH="1">
            <a:off x="0" y="251328"/>
            <a:ext cx="2267107" cy="2057400"/>
          </a:xfrm>
          <a:custGeom>
            <a:avLst/>
            <a:gdLst/>
            <a:ahLst/>
            <a:cxnLst/>
            <a:rect l="l" t="t" r="r" b="b"/>
            <a:pathLst>
              <a:path w="2267107" h="2057400">
                <a:moveTo>
                  <a:pt x="2267107" y="0"/>
                </a:moveTo>
                <a:lnTo>
                  <a:pt x="0" y="0"/>
                </a:lnTo>
                <a:lnTo>
                  <a:pt x="0" y="2057400"/>
                </a:lnTo>
                <a:lnTo>
                  <a:pt x="2267107" y="2057400"/>
                </a:lnTo>
                <a:lnTo>
                  <a:pt x="2267107" y="0"/>
                </a:lnTo>
                <a:close/>
              </a:path>
            </a:pathLst>
          </a:custGeom>
          <a:blipFill>
            <a:blip r:embed="rId10" cstate="email">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a:blipFill>
        </p:spPr>
        <p:txBody>
          <a:bodyPr/>
          <a:lstStyle/>
          <a:p>
            <a:endParaRPr lang="en-US"/>
          </a:p>
        </p:txBody>
      </p:sp>
      <p:grpSp>
        <p:nvGrpSpPr>
          <p:cNvPr id="14" name="Group 14"/>
          <p:cNvGrpSpPr>
            <a:grpSpLocks noChangeAspect="1"/>
          </p:cNvGrpSpPr>
          <p:nvPr/>
        </p:nvGrpSpPr>
        <p:grpSpPr>
          <a:xfrm>
            <a:off x="311427" y="1531778"/>
            <a:ext cx="2808049" cy="2808038"/>
            <a:chOff x="0" y="0"/>
            <a:chExt cx="6350000" cy="6349975"/>
          </a:xfrm>
        </p:grpSpPr>
        <p:sp>
          <p:nvSpPr>
            <p:cNvPr id="15" name="Freeform 15"/>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12" cstate="email">
                <a:extLst>
                  <a:ext uri="{28A0092B-C50C-407E-A947-70E740481C1C}">
                    <a14:useLocalDpi xmlns:a14="http://schemas.microsoft.com/office/drawing/2010/main"/>
                  </a:ext>
                </a:extLst>
              </a:blip>
              <a:stretch>
                <a:fillRect/>
              </a:stretch>
            </a:blipFill>
          </p:spPr>
          <p:txBody>
            <a:bodyPr/>
            <a:lstStyle/>
            <a:p>
              <a:endParaRPr lang="en-US"/>
            </a:p>
          </p:txBody>
        </p:sp>
      </p:grpSp>
      <p:sp>
        <p:nvSpPr>
          <p:cNvPr id="16" name="Freeform 16"/>
          <p:cNvSpPr/>
          <p:nvPr/>
        </p:nvSpPr>
        <p:spPr>
          <a:xfrm>
            <a:off x="3642900" y="2212225"/>
            <a:ext cx="3022362" cy="1317759"/>
          </a:xfrm>
          <a:custGeom>
            <a:avLst/>
            <a:gdLst/>
            <a:ahLst/>
            <a:cxnLst/>
            <a:rect l="l" t="t" r="r" b="b"/>
            <a:pathLst>
              <a:path w="3022362" h="1317759">
                <a:moveTo>
                  <a:pt x="0" y="0"/>
                </a:moveTo>
                <a:lnTo>
                  <a:pt x="3022363" y="0"/>
                </a:lnTo>
                <a:lnTo>
                  <a:pt x="3022363" y="1317759"/>
                </a:lnTo>
                <a:lnTo>
                  <a:pt x="0" y="1317759"/>
                </a:lnTo>
                <a:lnTo>
                  <a:pt x="0" y="0"/>
                </a:lnTo>
                <a:close/>
              </a:path>
            </a:pathLst>
          </a:custGeom>
          <a: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r="-20276"/>
            </a:stretch>
          </a:blipFill>
        </p:spPr>
        <p:txBody>
          <a:bodyPr/>
          <a:lstStyle/>
          <a:p>
            <a:endParaRPr lang="en-US"/>
          </a:p>
        </p:txBody>
      </p:sp>
      <p:sp>
        <p:nvSpPr>
          <p:cNvPr id="17" name="Freeform 17"/>
          <p:cNvSpPr/>
          <p:nvPr/>
        </p:nvSpPr>
        <p:spPr>
          <a:xfrm>
            <a:off x="6600620" y="2212225"/>
            <a:ext cx="2932979" cy="1310060"/>
          </a:xfrm>
          <a:custGeom>
            <a:avLst/>
            <a:gdLst/>
            <a:ahLst/>
            <a:cxnLst/>
            <a:rect l="l" t="t" r="r" b="b"/>
            <a:pathLst>
              <a:path w="2932979" h="1310060">
                <a:moveTo>
                  <a:pt x="0" y="0"/>
                </a:moveTo>
                <a:lnTo>
                  <a:pt x="2932979" y="0"/>
                </a:lnTo>
                <a:lnTo>
                  <a:pt x="2932979" y="1310060"/>
                </a:lnTo>
                <a:lnTo>
                  <a:pt x="0" y="1310060"/>
                </a:lnTo>
                <a:lnTo>
                  <a:pt x="0" y="0"/>
                </a:lnTo>
                <a:close/>
              </a:path>
            </a:pathLst>
          </a:custGeom>
          <a: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l="-23942" b="-587"/>
            </a:stretch>
          </a:blipFill>
        </p:spPr>
        <p:txBody>
          <a:bodyPr/>
          <a:lstStyle/>
          <a:p>
            <a:endParaRPr lang="en-US"/>
          </a:p>
        </p:txBody>
      </p:sp>
      <p:sp>
        <p:nvSpPr>
          <p:cNvPr id="18" name="TextBox 18"/>
          <p:cNvSpPr txBox="1"/>
          <p:nvPr/>
        </p:nvSpPr>
        <p:spPr>
          <a:xfrm>
            <a:off x="3644711" y="2287990"/>
            <a:ext cx="5890699" cy="941070"/>
          </a:xfrm>
          <a:prstGeom prst="rect">
            <a:avLst/>
          </a:prstGeom>
        </p:spPr>
        <p:txBody>
          <a:bodyPr lIns="0" tIns="0" rIns="0" bIns="0" rtlCol="0" anchor="t">
            <a:spAutoFit/>
          </a:bodyPr>
          <a:lstStyle/>
          <a:p>
            <a:pPr algn="ctr">
              <a:lnSpc>
                <a:spcPts val="3779"/>
              </a:lnSpc>
            </a:pPr>
            <a:r>
              <a:rPr lang="en-US" sz="2700">
                <a:solidFill>
                  <a:srgbClr val="0A1F30"/>
                </a:solidFill>
                <a:latin typeface="Noto Serif Bold"/>
              </a:rPr>
              <a:t>Pácienstoborzás </a:t>
            </a:r>
          </a:p>
          <a:p>
            <a:pPr algn="ctr">
              <a:lnSpc>
                <a:spcPts val="3779"/>
              </a:lnSpc>
              <a:spcBef>
                <a:spcPct val="0"/>
              </a:spcBef>
            </a:pPr>
            <a:r>
              <a:rPr lang="en-US" sz="2700">
                <a:solidFill>
                  <a:srgbClr val="0A1F30"/>
                </a:solidFill>
                <a:latin typeface="Noto Serif Bold"/>
              </a:rPr>
              <a:t>klinikai tesztekhez</a:t>
            </a:r>
          </a:p>
        </p:txBody>
      </p:sp>
      <p:sp>
        <p:nvSpPr>
          <p:cNvPr id="19" name="Freeform 19"/>
          <p:cNvSpPr/>
          <p:nvPr/>
        </p:nvSpPr>
        <p:spPr>
          <a:xfrm>
            <a:off x="2183946" y="4248770"/>
            <a:ext cx="4848437" cy="2113933"/>
          </a:xfrm>
          <a:custGeom>
            <a:avLst/>
            <a:gdLst/>
            <a:ahLst/>
            <a:cxnLst/>
            <a:rect l="l" t="t" r="r" b="b"/>
            <a:pathLst>
              <a:path w="4848437" h="2113933">
                <a:moveTo>
                  <a:pt x="0" y="0"/>
                </a:moveTo>
                <a:lnTo>
                  <a:pt x="4848437" y="0"/>
                </a:lnTo>
                <a:lnTo>
                  <a:pt x="4848437" y="2113933"/>
                </a:lnTo>
                <a:lnTo>
                  <a:pt x="0" y="2113933"/>
                </a:lnTo>
                <a:lnTo>
                  <a:pt x="0" y="0"/>
                </a:lnTo>
                <a:close/>
              </a:path>
            </a:pathLst>
          </a:custGeom>
          <a: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r="-20276"/>
            </a:stretch>
          </a:blipFill>
        </p:spPr>
        <p:txBody>
          <a:bodyPr/>
          <a:lstStyle/>
          <a:p>
            <a:endParaRPr lang="en-US"/>
          </a:p>
        </p:txBody>
      </p:sp>
      <p:sp>
        <p:nvSpPr>
          <p:cNvPr id="20" name="Freeform 20"/>
          <p:cNvSpPr/>
          <p:nvPr/>
        </p:nvSpPr>
        <p:spPr>
          <a:xfrm>
            <a:off x="6964098" y="4248770"/>
            <a:ext cx="4732701" cy="2113933"/>
          </a:xfrm>
          <a:custGeom>
            <a:avLst/>
            <a:gdLst/>
            <a:ahLst/>
            <a:cxnLst/>
            <a:rect l="l" t="t" r="r" b="b"/>
            <a:pathLst>
              <a:path w="4732701" h="2113933">
                <a:moveTo>
                  <a:pt x="0" y="0"/>
                </a:moveTo>
                <a:lnTo>
                  <a:pt x="4732701" y="0"/>
                </a:lnTo>
                <a:lnTo>
                  <a:pt x="4732701" y="2113933"/>
                </a:lnTo>
                <a:lnTo>
                  <a:pt x="0" y="2113933"/>
                </a:lnTo>
                <a:lnTo>
                  <a:pt x="0" y="0"/>
                </a:lnTo>
                <a:close/>
              </a:path>
            </a:pathLst>
          </a:custGeom>
          <a: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l="-23942" b="-587"/>
            </a:stretch>
          </a:blipFill>
        </p:spPr>
        <p:txBody>
          <a:bodyPr/>
          <a:lstStyle/>
          <a:p>
            <a:endParaRPr lang="en-US"/>
          </a:p>
        </p:txBody>
      </p:sp>
      <p:sp>
        <p:nvSpPr>
          <p:cNvPr id="21" name="TextBox 21"/>
          <p:cNvSpPr txBox="1"/>
          <p:nvPr/>
        </p:nvSpPr>
        <p:spPr>
          <a:xfrm>
            <a:off x="2642052" y="4502980"/>
            <a:ext cx="8553884" cy="1417320"/>
          </a:xfrm>
          <a:prstGeom prst="rect">
            <a:avLst/>
          </a:prstGeom>
        </p:spPr>
        <p:txBody>
          <a:bodyPr lIns="0" tIns="0" rIns="0" bIns="0" rtlCol="0" anchor="t">
            <a:spAutoFit/>
          </a:bodyPr>
          <a:lstStyle/>
          <a:p>
            <a:pPr algn="ctr">
              <a:lnSpc>
                <a:spcPts val="3779"/>
              </a:lnSpc>
              <a:spcBef>
                <a:spcPct val="0"/>
              </a:spcBef>
            </a:pPr>
            <a:r>
              <a:rPr lang="en-US" sz="2700">
                <a:solidFill>
                  <a:srgbClr val="0A1F30"/>
                </a:solidFill>
                <a:latin typeface="Noto Serif Bold"/>
              </a:rPr>
              <a:t>Páciensek összekapcsolása egészségügyi szakemberekkel - közös tartalmak gyártása, edukációs anyagokon keresztüli támogatás</a:t>
            </a:r>
          </a:p>
        </p:txBody>
      </p:sp>
      <p:sp>
        <p:nvSpPr>
          <p:cNvPr id="22" name="Freeform 22"/>
          <p:cNvSpPr/>
          <p:nvPr/>
        </p:nvSpPr>
        <p:spPr>
          <a:xfrm>
            <a:off x="191663" y="7352355"/>
            <a:ext cx="5018745" cy="2188188"/>
          </a:xfrm>
          <a:custGeom>
            <a:avLst/>
            <a:gdLst/>
            <a:ahLst/>
            <a:cxnLst/>
            <a:rect l="l" t="t" r="r" b="b"/>
            <a:pathLst>
              <a:path w="5018745" h="2188188">
                <a:moveTo>
                  <a:pt x="0" y="0"/>
                </a:moveTo>
                <a:lnTo>
                  <a:pt x="5018745" y="0"/>
                </a:lnTo>
                <a:lnTo>
                  <a:pt x="5018745" y="2188188"/>
                </a:lnTo>
                <a:lnTo>
                  <a:pt x="0" y="2188188"/>
                </a:lnTo>
                <a:lnTo>
                  <a:pt x="0" y="0"/>
                </a:lnTo>
                <a:close/>
              </a:path>
            </a:pathLst>
          </a:custGeom>
          <a: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r="-20276"/>
            </a:stretch>
          </a:blipFill>
        </p:spPr>
        <p:txBody>
          <a:bodyPr/>
          <a:lstStyle/>
          <a:p>
            <a:endParaRPr lang="en-US"/>
          </a:p>
        </p:txBody>
      </p:sp>
      <p:sp>
        <p:nvSpPr>
          <p:cNvPr id="23" name="Freeform 23"/>
          <p:cNvSpPr/>
          <p:nvPr/>
        </p:nvSpPr>
        <p:spPr>
          <a:xfrm>
            <a:off x="5103067" y="7352355"/>
            <a:ext cx="4870321" cy="2175403"/>
          </a:xfrm>
          <a:custGeom>
            <a:avLst/>
            <a:gdLst/>
            <a:ahLst/>
            <a:cxnLst/>
            <a:rect l="l" t="t" r="r" b="b"/>
            <a:pathLst>
              <a:path w="4870321" h="2175403">
                <a:moveTo>
                  <a:pt x="0" y="0"/>
                </a:moveTo>
                <a:lnTo>
                  <a:pt x="4870321" y="0"/>
                </a:lnTo>
                <a:lnTo>
                  <a:pt x="4870321" y="2175403"/>
                </a:lnTo>
                <a:lnTo>
                  <a:pt x="0" y="2175403"/>
                </a:lnTo>
                <a:lnTo>
                  <a:pt x="0" y="0"/>
                </a:lnTo>
                <a:close/>
              </a:path>
            </a:pathLst>
          </a:custGeom>
          <a: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l="-23942" b="-587"/>
            </a:stretch>
          </a:blipFill>
        </p:spPr>
        <p:txBody>
          <a:bodyPr/>
          <a:lstStyle/>
          <a:p>
            <a:endParaRPr lang="en-US"/>
          </a:p>
        </p:txBody>
      </p:sp>
      <p:sp>
        <p:nvSpPr>
          <p:cNvPr id="24" name="TextBox 24"/>
          <p:cNvSpPr txBox="1"/>
          <p:nvPr/>
        </p:nvSpPr>
        <p:spPr>
          <a:xfrm>
            <a:off x="84597" y="7587174"/>
            <a:ext cx="9979417" cy="1417320"/>
          </a:xfrm>
          <a:prstGeom prst="rect">
            <a:avLst/>
          </a:prstGeom>
        </p:spPr>
        <p:txBody>
          <a:bodyPr lIns="0" tIns="0" rIns="0" bIns="0" rtlCol="0" anchor="t">
            <a:spAutoFit/>
          </a:bodyPr>
          <a:lstStyle/>
          <a:p>
            <a:pPr algn="ctr">
              <a:lnSpc>
                <a:spcPts val="3779"/>
              </a:lnSpc>
            </a:pPr>
            <a:r>
              <a:rPr lang="en-US" sz="2700">
                <a:solidFill>
                  <a:srgbClr val="0A1F30"/>
                </a:solidFill>
                <a:latin typeface="Noto Serif Bold"/>
              </a:rPr>
              <a:t>Páciensek mint felhasználók - pl. műtét utáni </a:t>
            </a:r>
          </a:p>
          <a:p>
            <a:pPr algn="ctr">
              <a:lnSpc>
                <a:spcPts val="3779"/>
              </a:lnSpc>
              <a:spcBef>
                <a:spcPct val="0"/>
              </a:spcBef>
            </a:pPr>
            <a:r>
              <a:rPr lang="en-US" sz="2700">
                <a:solidFill>
                  <a:srgbClr val="0A1F30"/>
                </a:solidFill>
                <a:latin typeface="Noto Serif Bold"/>
              </a:rPr>
              <a:t>eszközök, hasznos tárgyak, gyógyászati segédeszközök tesztelése, promóciója a betegcsoportokon belül</a:t>
            </a:r>
          </a:p>
        </p:txBody>
      </p:sp>
      <p:sp>
        <p:nvSpPr>
          <p:cNvPr id="25" name="Freeform 25"/>
          <p:cNvSpPr/>
          <p:nvPr/>
        </p:nvSpPr>
        <p:spPr>
          <a:xfrm>
            <a:off x="9732109" y="2079186"/>
            <a:ext cx="3929380" cy="1713221"/>
          </a:xfrm>
          <a:custGeom>
            <a:avLst/>
            <a:gdLst/>
            <a:ahLst/>
            <a:cxnLst/>
            <a:rect l="l" t="t" r="r" b="b"/>
            <a:pathLst>
              <a:path w="3929380" h="1713221">
                <a:moveTo>
                  <a:pt x="0" y="0"/>
                </a:moveTo>
                <a:lnTo>
                  <a:pt x="3929380" y="0"/>
                </a:lnTo>
                <a:lnTo>
                  <a:pt x="3929380" y="1713222"/>
                </a:lnTo>
                <a:lnTo>
                  <a:pt x="0" y="1713222"/>
                </a:lnTo>
                <a:lnTo>
                  <a:pt x="0" y="0"/>
                </a:lnTo>
                <a:close/>
              </a:path>
            </a:pathLst>
          </a:custGeom>
          <a: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r="-20276"/>
            </a:stretch>
          </a:blipFill>
        </p:spPr>
        <p:txBody>
          <a:bodyPr/>
          <a:lstStyle/>
          <a:p>
            <a:endParaRPr lang="en-US"/>
          </a:p>
        </p:txBody>
      </p:sp>
      <p:sp>
        <p:nvSpPr>
          <p:cNvPr id="26" name="Freeform 26"/>
          <p:cNvSpPr/>
          <p:nvPr/>
        </p:nvSpPr>
        <p:spPr>
          <a:xfrm>
            <a:off x="13577447" y="2079186"/>
            <a:ext cx="3813173" cy="1703212"/>
          </a:xfrm>
          <a:custGeom>
            <a:avLst/>
            <a:gdLst/>
            <a:ahLst/>
            <a:cxnLst/>
            <a:rect l="l" t="t" r="r" b="b"/>
            <a:pathLst>
              <a:path w="3813173" h="1703212">
                <a:moveTo>
                  <a:pt x="0" y="0"/>
                </a:moveTo>
                <a:lnTo>
                  <a:pt x="3813173" y="0"/>
                </a:lnTo>
                <a:lnTo>
                  <a:pt x="3813173" y="1703212"/>
                </a:lnTo>
                <a:lnTo>
                  <a:pt x="0" y="1703212"/>
                </a:lnTo>
                <a:lnTo>
                  <a:pt x="0" y="0"/>
                </a:lnTo>
                <a:close/>
              </a:path>
            </a:pathLst>
          </a:custGeom>
          <a: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l="-23942" b="-587"/>
            </a:stretch>
          </a:blipFill>
        </p:spPr>
        <p:txBody>
          <a:bodyPr/>
          <a:lstStyle/>
          <a:p>
            <a:endParaRPr lang="en-US"/>
          </a:p>
        </p:txBody>
      </p:sp>
      <p:sp>
        <p:nvSpPr>
          <p:cNvPr id="27" name="TextBox 27"/>
          <p:cNvSpPr txBox="1"/>
          <p:nvPr/>
        </p:nvSpPr>
        <p:spPr>
          <a:xfrm>
            <a:off x="9734464" y="2147105"/>
            <a:ext cx="7658510" cy="1417320"/>
          </a:xfrm>
          <a:prstGeom prst="rect">
            <a:avLst/>
          </a:prstGeom>
        </p:spPr>
        <p:txBody>
          <a:bodyPr lIns="0" tIns="0" rIns="0" bIns="0" rtlCol="0" anchor="t">
            <a:spAutoFit/>
          </a:bodyPr>
          <a:lstStyle/>
          <a:p>
            <a:pPr algn="ctr">
              <a:lnSpc>
                <a:spcPts val="3779"/>
              </a:lnSpc>
            </a:pPr>
            <a:r>
              <a:rPr lang="en-US" sz="2700">
                <a:solidFill>
                  <a:srgbClr val="0A1F30"/>
                </a:solidFill>
                <a:latin typeface="Noto Serif Bold"/>
              </a:rPr>
              <a:t>Betegutak felmérése, térképezése, </a:t>
            </a:r>
          </a:p>
          <a:p>
            <a:pPr algn="ctr">
              <a:lnSpc>
                <a:spcPts val="3779"/>
              </a:lnSpc>
              <a:spcBef>
                <a:spcPct val="0"/>
              </a:spcBef>
            </a:pPr>
            <a:r>
              <a:rPr lang="en-US" sz="2700">
                <a:solidFill>
                  <a:srgbClr val="0A1F30"/>
                </a:solidFill>
                <a:latin typeface="Noto Serif Bold"/>
              </a:rPr>
              <a:t>betegút- támogatási program kidolgozása, validálása</a:t>
            </a:r>
          </a:p>
        </p:txBody>
      </p:sp>
      <p:sp>
        <p:nvSpPr>
          <p:cNvPr id="28" name="Freeform 28"/>
          <p:cNvSpPr/>
          <p:nvPr/>
        </p:nvSpPr>
        <p:spPr>
          <a:xfrm>
            <a:off x="16020893" y="8686399"/>
            <a:ext cx="1646737" cy="1494414"/>
          </a:xfrm>
          <a:custGeom>
            <a:avLst/>
            <a:gdLst/>
            <a:ahLst/>
            <a:cxnLst/>
            <a:rect l="l" t="t" r="r" b="b"/>
            <a:pathLst>
              <a:path w="1646737" h="1494414">
                <a:moveTo>
                  <a:pt x="0" y="0"/>
                </a:moveTo>
                <a:lnTo>
                  <a:pt x="1646737" y="0"/>
                </a:lnTo>
                <a:lnTo>
                  <a:pt x="1646737" y="1494414"/>
                </a:lnTo>
                <a:lnTo>
                  <a:pt x="0" y="1494414"/>
                </a:lnTo>
                <a:lnTo>
                  <a:pt x="0" y="0"/>
                </a:lnTo>
                <a:close/>
              </a:path>
            </a:pathLst>
          </a:custGeom>
          <a:blipFill>
            <a:blip r:embed="rId8" cstate="email">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a:blipFill>
        </p:spPr>
        <p:txBody>
          <a:bodyPr/>
          <a:lstStyle/>
          <a:p>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8EF"/>
        </a:solidFill>
        <a:effectLst/>
      </p:bgPr>
    </p:bg>
    <p:spTree>
      <p:nvGrpSpPr>
        <p:cNvPr id="1" name=""/>
        <p:cNvGrpSpPr/>
        <p:nvPr/>
      </p:nvGrpSpPr>
      <p:grpSpPr>
        <a:xfrm>
          <a:off x="0" y="0"/>
          <a:ext cx="0" cy="0"/>
          <a:chOff x="0" y="0"/>
          <a:chExt cx="0" cy="0"/>
        </a:xfrm>
      </p:grpSpPr>
      <p:sp>
        <p:nvSpPr>
          <p:cNvPr id="2" name="AutoShape 2"/>
          <p:cNvSpPr/>
          <p:nvPr/>
        </p:nvSpPr>
        <p:spPr>
          <a:xfrm>
            <a:off x="2693292" y="1640662"/>
            <a:ext cx="12901417" cy="0"/>
          </a:xfrm>
          <a:prstGeom prst="line">
            <a:avLst/>
          </a:prstGeom>
          <a:ln w="66675" cap="rnd">
            <a:solidFill>
              <a:srgbClr val="A64683"/>
            </a:solidFill>
            <a:prstDash val="solid"/>
            <a:headEnd type="oval" w="lg" len="lg"/>
            <a:tailEnd type="oval" w="lg" len="lg"/>
          </a:ln>
        </p:spPr>
        <p:txBody>
          <a:bodyPr/>
          <a:lstStyle/>
          <a:p>
            <a:endParaRPr lang="en-US"/>
          </a:p>
        </p:txBody>
      </p:sp>
      <p:grpSp>
        <p:nvGrpSpPr>
          <p:cNvPr id="3" name="Group 3"/>
          <p:cNvGrpSpPr>
            <a:grpSpLocks noChangeAspect="1"/>
          </p:cNvGrpSpPr>
          <p:nvPr/>
        </p:nvGrpSpPr>
        <p:grpSpPr>
          <a:xfrm>
            <a:off x="-594687" y="2352740"/>
            <a:ext cx="4173442" cy="5962061"/>
            <a:chOff x="0" y="0"/>
            <a:chExt cx="4445000" cy="6350000"/>
          </a:xfrm>
        </p:grpSpPr>
        <p:sp>
          <p:nvSpPr>
            <p:cNvPr id="4" name="Freeform 4"/>
            <p:cNvSpPr/>
            <p:nvPr/>
          </p:nvSpPr>
          <p:spPr>
            <a:xfrm>
              <a:off x="0" y="0"/>
              <a:ext cx="4445000" cy="6350000"/>
            </a:xfrm>
            <a:custGeom>
              <a:avLst/>
              <a:gdLst/>
              <a:ahLst/>
              <a:cxnLst/>
              <a:rect l="l" t="t" r="r" b="b"/>
              <a:pathLst>
                <a:path w="4445000" h="6350000">
                  <a:moveTo>
                    <a:pt x="3429000" y="6350000"/>
                  </a:moveTo>
                  <a:lnTo>
                    <a:pt x="1016000" y="6350000"/>
                  </a:lnTo>
                  <a:cubicBezTo>
                    <a:pt x="454660" y="6350000"/>
                    <a:pt x="0" y="5895340"/>
                    <a:pt x="0" y="5334000"/>
                  </a:cubicBezTo>
                  <a:lnTo>
                    <a:pt x="0" y="1016000"/>
                  </a:lnTo>
                  <a:cubicBezTo>
                    <a:pt x="0" y="454660"/>
                    <a:pt x="454660" y="0"/>
                    <a:pt x="1016000" y="0"/>
                  </a:cubicBezTo>
                  <a:lnTo>
                    <a:pt x="3429000" y="0"/>
                  </a:lnTo>
                  <a:cubicBezTo>
                    <a:pt x="3990340" y="0"/>
                    <a:pt x="4445000" y="454660"/>
                    <a:pt x="4445000" y="1016000"/>
                  </a:cubicBezTo>
                  <a:lnTo>
                    <a:pt x="4445000" y="5334000"/>
                  </a:lnTo>
                  <a:cubicBezTo>
                    <a:pt x="4445000" y="5895340"/>
                    <a:pt x="3990340" y="6350000"/>
                    <a:pt x="3429000" y="6350000"/>
                  </a:cubicBez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n-US"/>
            </a:p>
          </p:txBody>
        </p:sp>
      </p:grpSp>
      <p:sp>
        <p:nvSpPr>
          <p:cNvPr id="5" name="TextBox 5"/>
          <p:cNvSpPr txBox="1"/>
          <p:nvPr/>
        </p:nvSpPr>
        <p:spPr>
          <a:xfrm>
            <a:off x="1932348" y="-43676"/>
            <a:ext cx="14423305" cy="1717676"/>
          </a:xfrm>
          <a:prstGeom prst="rect">
            <a:avLst/>
          </a:prstGeom>
        </p:spPr>
        <p:txBody>
          <a:bodyPr lIns="0" tIns="0" rIns="0" bIns="0" rtlCol="0" anchor="t">
            <a:spAutoFit/>
          </a:bodyPr>
          <a:lstStyle/>
          <a:p>
            <a:pPr algn="ctr">
              <a:lnSpc>
                <a:spcPts val="13999"/>
              </a:lnSpc>
              <a:spcBef>
                <a:spcPct val="0"/>
              </a:spcBef>
            </a:pPr>
            <a:r>
              <a:rPr lang="en-US" sz="9999">
                <a:solidFill>
                  <a:srgbClr val="0A1F30"/>
                </a:solidFill>
                <a:latin typeface="Vintage Moon"/>
              </a:rPr>
              <a:t>Szabályozás, kritériumok</a:t>
            </a:r>
          </a:p>
        </p:txBody>
      </p:sp>
      <p:sp>
        <p:nvSpPr>
          <p:cNvPr id="6" name="Freeform 6"/>
          <p:cNvSpPr/>
          <p:nvPr/>
        </p:nvSpPr>
        <p:spPr>
          <a:xfrm flipH="1">
            <a:off x="358480" y="295340"/>
            <a:ext cx="2267107" cy="2057400"/>
          </a:xfrm>
          <a:custGeom>
            <a:avLst/>
            <a:gdLst/>
            <a:ahLst/>
            <a:cxnLst/>
            <a:rect l="l" t="t" r="r" b="b"/>
            <a:pathLst>
              <a:path w="2267107" h="2057400">
                <a:moveTo>
                  <a:pt x="2267108" y="0"/>
                </a:moveTo>
                <a:lnTo>
                  <a:pt x="0" y="0"/>
                </a:lnTo>
                <a:lnTo>
                  <a:pt x="0" y="2057400"/>
                </a:lnTo>
                <a:lnTo>
                  <a:pt x="2267108" y="2057400"/>
                </a:lnTo>
                <a:lnTo>
                  <a:pt x="2267108" y="0"/>
                </a:lnTo>
                <a:close/>
              </a:path>
            </a:pathLst>
          </a:custGeom>
          <a: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p:spPr>
        <p:txBody>
          <a:bodyPr/>
          <a:lstStyle/>
          <a:p>
            <a:endParaRPr lang="en-US"/>
          </a:p>
        </p:txBody>
      </p:sp>
      <p:sp>
        <p:nvSpPr>
          <p:cNvPr id="7" name="Freeform 7"/>
          <p:cNvSpPr/>
          <p:nvPr/>
        </p:nvSpPr>
        <p:spPr>
          <a:xfrm>
            <a:off x="16127084" y="326353"/>
            <a:ext cx="1547873" cy="1404695"/>
          </a:xfrm>
          <a:custGeom>
            <a:avLst/>
            <a:gdLst/>
            <a:ahLst/>
            <a:cxnLst/>
            <a:rect l="l" t="t" r="r" b="b"/>
            <a:pathLst>
              <a:path w="1547873" h="1404695">
                <a:moveTo>
                  <a:pt x="0" y="0"/>
                </a:moveTo>
                <a:lnTo>
                  <a:pt x="1547873" y="0"/>
                </a:lnTo>
                <a:lnTo>
                  <a:pt x="1547873" y="1404694"/>
                </a:lnTo>
                <a:lnTo>
                  <a:pt x="0" y="1404694"/>
                </a:lnTo>
                <a:lnTo>
                  <a:pt x="0" y="0"/>
                </a:lnTo>
                <a:close/>
              </a:path>
            </a:pathLst>
          </a:custGeom>
          <a: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p:spPr>
        <p:txBody>
          <a:bodyPr/>
          <a:lstStyle/>
          <a:p>
            <a:endParaRPr lang="en-US"/>
          </a:p>
        </p:txBody>
      </p:sp>
      <p:sp>
        <p:nvSpPr>
          <p:cNvPr id="8" name="TextBox 8"/>
          <p:cNvSpPr txBox="1"/>
          <p:nvPr/>
        </p:nvSpPr>
        <p:spPr>
          <a:xfrm>
            <a:off x="16346686" y="8464358"/>
            <a:ext cx="1108670" cy="669925"/>
          </a:xfrm>
          <a:prstGeom prst="rect">
            <a:avLst/>
          </a:prstGeom>
        </p:spPr>
        <p:txBody>
          <a:bodyPr lIns="0" tIns="0" rIns="0" bIns="0" rtlCol="0" anchor="t">
            <a:spAutoFit/>
          </a:bodyPr>
          <a:lstStyle/>
          <a:p>
            <a:pPr algn="ctr">
              <a:lnSpc>
                <a:spcPts val="5599"/>
              </a:lnSpc>
              <a:spcBef>
                <a:spcPct val="0"/>
              </a:spcBef>
            </a:pPr>
            <a:r>
              <a:rPr lang="en-US" sz="3999">
                <a:solidFill>
                  <a:srgbClr val="FFF8EF"/>
                </a:solidFill>
                <a:latin typeface="Candal"/>
              </a:rPr>
              <a:t>07</a:t>
            </a:r>
          </a:p>
        </p:txBody>
      </p:sp>
      <p:grpSp>
        <p:nvGrpSpPr>
          <p:cNvPr id="9" name="Group 9"/>
          <p:cNvGrpSpPr/>
          <p:nvPr/>
        </p:nvGrpSpPr>
        <p:grpSpPr>
          <a:xfrm>
            <a:off x="3056563" y="1925895"/>
            <a:ext cx="14618394" cy="8020686"/>
            <a:chOff x="0" y="0"/>
            <a:chExt cx="3850112" cy="2112444"/>
          </a:xfrm>
        </p:grpSpPr>
        <p:sp>
          <p:nvSpPr>
            <p:cNvPr id="10" name="Freeform 10"/>
            <p:cNvSpPr/>
            <p:nvPr/>
          </p:nvSpPr>
          <p:spPr>
            <a:xfrm>
              <a:off x="0" y="0"/>
              <a:ext cx="3850112" cy="2112444"/>
            </a:xfrm>
            <a:custGeom>
              <a:avLst/>
              <a:gdLst/>
              <a:ahLst/>
              <a:cxnLst/>
              <a:rect l="l" t="t" r="r" b="b"/>
              <a:pathLst>
                <a:path w="3850112" h="2112444">
                  <a:moveTo>
                    <a:pt x="5296" y="0"/>
                  </a:moveTo>
                  <a:lnTo>
                    <a:pt x="3844816" y="0"/>
                  </a:lnTo>
                  <a:cubicBezTo>
                    <a:pt x="3846221" y="0"/>
                    <a:pt x="3847567" y="558"/>
                    <a:pt x="3848561" y="1551"/>
                  </a:cubicBezTo>
                  <a:cubicBezTo>
                    <a:pt x="3849554" y="2544"/>
                    <a:pt x="3850112" y="3891"/>
                    <a:pt x="3850112" y="5296"/>
                  </a:cubicBezTo>
                  <a:lnTo>
                    <a:pt x="3850112" y="2107148"/>
                  </a:lnTo>
                  <a:cubicBezTo>
                    <a:pt x="3850112" y="2108553"/>
                    <a:pt x="3849554" y="2109900"/>
                    <a:pt x="3848561" y="2110893"/>
                  </a:cubicBezTo>
                  <a:cubicBezTo>
                    <a:pt x="3847567" y="2111886"/>
                    <a:pt x="3846221" y="2112444"/>
                    <a:pt x="3844816" y="2112444"/>
                  </a:cubicBezTo>
                  <a:lnTo>
                    <a:pt x="5296" y="2112444"/>
                  </a:lnTo>
                  <a:cubicBezTo>
                    <a:pt x="3891" y="2112444"/>
                    <a:pt x="2544" y="2111886"/>
                    <a:pt x="1551" y="2110893"/>
                  </a:cubicBezTo>
                  <a:cubicBezTo>
                    <a:pt x="558" y="2109900"/>
                    <a:pt x="0" y="2108553"/>
                    <a:pt x="0" y="2107148"/>
                  </a:cubicBezTo>
                  <a:lnTo>
                    <a:pt x="0" y="5296"/>
                  </a:lnTo>
                  <a:cubicBezTo>
                    <a:pt x="0" y="3891"/>
                    <a:pt x="558" y="2544"/>
                    <a:pt x="1551" y="1551"/>
                  </a:cubicBezTo>
                  <a:cubicBezTo>
                    <a:pt x="2544" y="558"/>
                    <a:pt x="3891" y="0"/>
                    <a:pt x="5296" y="0"/>
                  </a:cubicBezTo>
                  <a:close/>
                </a:path>
              </a:pathLst>
            </a:custGeom>
            <a:solidFill>
              <a:srgbClr val="000000">
                <a:alpha val="0"/>
              </a:srgbClr>
            </a:solidFill>
            <a:ln w="28575" cap="sq">
              <a:solidFill>
                <a:srgbClr val="C65750"/>
              </a:solidFill>
              <a:prstDash val="solid"/>
              <a:miter/>
            </a:ln>
          </p:spPr>
          <p:txBody>
            <a:bodyPr/>
            <a:lstStyle/>
            <a:p>
              <a:endParaRPr lang="en-US"/>
            </a:p>
          </p:txBody>
        </p:sp>
        <p:sp>
          <p:nvSpPr>
            <p:cNvPr id="11" name="TextBox 11"/>
            <p:cNvSpPr txBox="1"/>
            <p:nvPr/>
          </p:nvSpPr>
          <p:spPr>
            <a:xfrm>
              <a:off x="0" y="-28575"/>
              <a:ext cx="3850112" cy="2141019"/>
            </a:xfrm>
            <a:prstGeom prst="rect">
              <a:avLst/>
            </a:prstGeom>
          </p:spPr>
          <p:txBody>
            <a:bodyPr lIns="50800" tIns="50800" rIns="50800" bIns="50800" rtlCol="0" anchor="ctr"/>
            <a:lstStyle/>
            <a:p>
              <a:pPr algn="ctr">
                <a:lnSpc>
                  <a:spcPts val="1960"/>
                </a:lnSpc>
              </a:pPr>
              <a:endParaRPr/>
            </a:p>
          </p:txBody>
        </p:sp>
      </p:grpSp>
      <p:sp>
        <p:nvSpPr>
          <p:cNvPr id="12" name="TextBox 12"/>
          <p:cNvSpPr txBox="1"/>
          <p:nvPr/>
        </p:nvSpPr>
        <p:spPr>
          <a:xfrm>
            <a:off x="3351967" y="2117520"/>
            <a:ext cx="14498266" cy="7608570"/>
          </a:xfrm>
          <a:prstGeom prst="rect">
            <a:avLst/>
          </a:prstGeom>
        </p:spPr>
        <p:txBody>
          <a:bodyPr lIns="0" tIns="0" rIns="0" bIns="0" rtlCol="0" anchor="t">
            <a:spAutoFit/>
          </a:bodyPr>
          <a:lstStyle/>
          <a:p>
            <a:pPr marL="582930" lvl="1" indent="-291465">
              <a:lnSpc>
                <a:spcPts val="3779"/>
              </a:lnSpc>
              <a:buFont typeface="Arial"/>
              <a:buChar char="•"/>
            </a:pPr>
            <a:r>
              <a:rPr lang="en-US" sz="2700">
                <a:solidFill>
                  <a:srgbClr val="0A1F30"/>
                </a:solidFill>
                <a:latin typeface="Noto Serif"/>
              </a:rPr>
              <a:t>Az </a:t>
            </a:r>
            <a:r>
              <a:rPr lang="en-US" sz="2700">
                <a:solidFill>
                  <a:srgbClr val="0A1F30"/>
                </a:solidFill>
                <a:latin typeface="Noto Serif Bold"/>
              </a:rPr>
              <a:t>infodémia</a:t>
            </a:r>
            <a:r>
              <a:rPr lang="en-US" sz="2700">
                <a:solidFill>
                  <a:srgbClr val="0A1F30"/>
                </a:solidFill>
                <a:latin typeface="Noto Serif"/>
              </a:rPr>
              <a:t> a WHO meghatározásában: egy problémával kapcsolatos túlzott mennyiségű információ, amely megnehezíti a megoldás meghatározását. Ezek félretájékoztatást, dezinformációt és pletykákat terjeszthetnek egy egészségügyi helyzet során. Az infodémia akadályozhatja a hatékony kezelést, és zavart és bizalmatlanságot okozhat az emberek körében (pl. kemoterápia ellenes FB csoportok, aktivisták).</a:t>
            </a:r>
          </a:p>
          <a:p>
            <a:pPr marL="582930" lvl="1" indent="-291465">
              <a:lnSpc>
                <a:spcPts val="3779"/>
              </a:lnSpc>
              <a:buFont typeface="Arial"/>
              <a:buChar char="•"/>
            </a:pPr>
            <a:r>
              <a:rPr lang="en-US" sz="2700">
                <a:solidFill>
                  <a:srgbClr val="0A1F30"/>
                </a:solidFill>
                <a:latin typeface="Noto Serif"/>
              </a:rPr>
              <a:t>Hitelesség, relevancia, transzparencia, elért emberek mennyisége, diverzitása.</a:t>
            </a:r>
          </a:p>
          <a:p>
            <a:pPr marL="582930" lvl="1" indent="-291465">
              <a:lnSpc>
                <a:spcPts val="3779"/>
              </a:lnSpc>
              <a:buFont typeface="Arial"/>
              <a:buChar char="•"/>
            </a:pPr>
            <a:r>
              <a:rPr lang="en-US" sz="2700">
                <a:solidFill>
                  <a:srgbClr val="0A1F30"/>
                </a:solidFill>
                <a:latin typeface="Noto Serif"/>
              </a:rPr>
              <a:t>Szükséges kiemelni, hogy egyes termékek (pl. vény nélkül is kiadható gyógyszer, támogatással nem rendelhető gyógyászati segédeszközök) vonatkozásában nem megengedett azok ismert személyek és egészségügyi szakemberek ajánlásával történő népszerűsítése. Akár ingyen (pl. „közérdekű célból”), akár ellenszolgáltatás fejében és például a #reklám megjelenítés mellett teszik ezt, jogszabályba ütköző gyakorlatnak minősül. (A biztonságos és gazdaságos gyógyszer- és gyógyászatisegédeszköz-ellátás, valamint a gyógyszerforgalmazás általános szabályairól szóló 2006. évi XCVIII. törvény 17. § (2) bekezdés g) pontja tiltja a tudósok, egészségügyi szakemberek vagy ismert személyiségek ajánlását.)</a:t>
            </a:r>
          </a:p>
        </p:txBody>
      </p:sp>
      <p:sp>
        <p:nvSpPr>
          <p:cNvPr id="13" name="Freeform 13"/>
          <p:cNvSpPr/>
          <p:nvPr/>
        </p:nvSpPr>
        <p:spPr>
          <a:xfrm rot="5400000">
            <a:off x="15407065" y="3655615"/>
            <a:ext cx="5081032" cy="984450"/>
          </a:xfrm>
          <a:custGeom>
            <a:avLst/>
            <a:gdLst/>
            <a:ahLst/>
            <a:cxnLst/>
            <a:rect l="l" t="t" r="r" b="b"/>
            <a:pathLst>
              <a:path w="5081032" h="984450">
                <a:moveTo>
                  <a:pt x="0" y="0"/>
                </a:moveTo>
                <a:lnTo>
                  <a:pt x="5081032" y="0"/>
                </a:lnTo>
                <a:lnTo>
                  <a:pt x="5081032" y="984450"/>
                </a:lnTo>
                <a:lnTo>
                  <a:pt x="0" y="98445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grpSp>
        <p:nvGrpSpPr>
          <p:cNvPr id="14" name="Group 14"/>
          <p:cNvGrpSpPr/>
          <p:nvPr/>
        </p:nvGrpSpPr>
        <p:grpSpPr>
          <a:xfrm>
            <a:off x="1028700" y="8699866"/>
            <a:ext cx="1116867" cy="1116867"/>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54A6B"/>
            </a:solidFill>
          </p:spPr>
          <p:txBody>
            <a:bodyPr/>
            <a:lstStyle/>
            <a:p>
              <a:endParaRPr lang="en-US"/>
            </a:p>
          </p:txBody>
        </p:sp>
        <p:sp>
          <p:nvSpPr>
            <p:cNvPr id="16" name="TextBox 16"/>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a:p>
          </p:txBody>
        </p:sp>
      </p:grpSp>
      <p:sp>
        <p:nvSpPr>
          <p:cNvPr id="17" name="Freeform 17"/>
          <p:cNvSpPr/>
          <p:nvPr/>
        </p:nvSpPr>
        <p:spPr>
          <a:xfrm>
            <a:off x="1193084" y="8883300"/>
            <a:ext cx="788099" cy="788099"/>
          </a:xfrm>
          <a:custGeom>
            <a:avLst/>
            <a:gdLst/>
            <a:ahLst/>
            <a:cxnLst/>
            <a:rect l="l" t="t" r="r" b="b"/>
            <a:pathLst>
              <a:path w="788099" h="788099">
                <a:moveTo>
                  <a:pt x="0" y="0"/>
                </a:moveTo>
                <a:lnTo>
                  <a:pt x="788099" y="0"/>
                </a:lnTo>
                <a:lnTo>
                  <a:pt x="788099" y="788100"/>
                </a:lnTo>
                <a:lnTo>
                  <a:pt x="0" y="78810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8EF"/>
        </a:solidFill>
        <a:effectLst/>
      </p:bgPr>
    </p:bg>
    <p:spTree>
      <p:nvGrpSpPr>
        <p:cNvPr id="1" name=""/>
        <p:cNvGrpSpPr/>
        <p:nvPr/>
      </p:nvGrpSpPr>
      <p:grpSpPr>
        <a:xfrm>
          <a:off x="0" y="0"/>
          <a:ext cx="0" cy="0"/>
          <a:chOff x="0" y="0"/>
          <a:chExt cx="0" cy="0"/>
        </a:xfrm>
      </p:grpSpPr>
      <p:sp>
        <p:nvSpPr>
          <p:cNvPr id="2" name="AutoShape 2"/>
          <p:cNvSpPr/>
          <p:nvPr/>
        </p:nvSpPr>
        <p:spPr>
          <a:xfrm>
            <a:off x="3119476" y="1600943"/>
            <a:ext cx="12901417" cy="0"/>
          </a:xfrm>
          <a:prstGeom prst="line">
            <a:avLst/>
          </a:prstGeom>
          <a:ln w="66675" cap="rnd">
            <a:solidFill>
              <a:srgbClr val="A64683"/>
            </a:solidFill>
            <a:prstDash val="solid"/>
            <a:headEnd type="oval" w="lg" len="lg"/>
            <a:tailEnd type="oval" w="lg" len="lg"/>
          </a:ln>
        </p:spPr>
        <p:txBody>
          <a:bodyPr/>
          <a:lstStyle/>
          <a:p>
            <a:endParaRPr lang="en-US"/>
          </a:p>
        </p:txBody>
      </p:sp>
      <p:sp>
        <p:nvSpPr>
          <p:cNvPr id="3" name="Freeform 3"/>
          <p:cNvSpPr/>
          <p:nvPr/>
        </p:nvSpPr>
        <p:spPr>
          <a:xfrm rot="-5400000">
            <a:off x="11478682" y="2414374"/>
            <a:ext cx="656407" cy="4688618"/>
          </a:xfrm>
          <a:custGeom>
            <a:avLst/>
            <a:gdLst/>
            <a:ahLst/>
            <a:cxnLst/>
            <a:rect l="l" t="t" r="r" b="b"/>
            <a:pathLst>
              <a:path w="656407" h="4688618">
                <a:moveTo>
                  <a:pt x="0" y="0"/>
                </a:moveTo>
                <a:lnTo>
                  <a:pt x="656407" y="0"/>
                </a:lnTo>
                <a:lnTo>
                  <a:pt x="656407" y="4688618"/>
                </a:lnTo>
                <a:lnTo>
                  <a:pt x="0" y="4688618"/>
                </a:lnTo>
                <a:lnTo>
                  <a:pt x="0" y="0"/>
                </a:lnTo>
                <a:close/>
              </a:path>
            </a:pathLst>
          </a:custGeom>
          <a: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rot="-5400000">
            <a:off x="1162764" y="2414374"/>
            <a:ext cx="656407" cy="4688618"/>
          </a:xfrm>
          <a:custGeom>
            <a:avLst/>
            <a:gdLst/>
            <a:ahLst/>
            <a:cxnLst/>
            <a:rect l="l" t="t" r="r" b="b"/>
            <a:pathLst>
              <a:path w="656407" h="4688618">
                <a:moveTo>
                  <a:pt x="0" y="0"/>
                </a:moveTo>
                <a:lnTo>
                  <a:pt x="656407" y="0"/>
                </a:lnTo>
                <a:lnTo>
                  <a:pt x="656407" y="4688618"/>
                </a:lnTo>
                <a:lnTo>
                  <a:pt x="0" y="4688618"/>
                </a:lnTo>
                <a:lnTo>
                  <a:pt x="0" y="0"/>
                </a:lnTo>
                <a:close/>
              </a:path>
            </a:pathLst>
          </a:custGeom>
          <a: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p:cNvSpPr/>
          <p:nvPr/>
        </p:nvSpPr>
        <p:spPr>
          <a:xfrm rot="-5400000">
            <a:off x="16531488" y="2414374"/>
            <a:ext cx="656407" cy="4688618"/>
          </a:xfrm>
          <a:custGeom>
            <a:avLst/>
            <a:gdLst/>
            <a:ahLst/>
            <a:cxnLst/>
            <a:rect l="l" t="t" r="r" b="b"/>
            <a:pathLst>
              <a:path w="656407" h="4688618">
                <a:moveTo>
                  <a:pt x="0" y="0"/>
                </a:moveTo>
                <a:lnTo>
                  <a:pt x="656406" y="0"/>
                </a:lnTo>
                <a:lnTo>
                  <a:pt x="656406" y="4688618"/>
                </a:lnTo>
                <a:lnTo>
                  <a:pt x="0" y="4688618"/>
                </a:lnTo>
                <a:lnTo>
                  <a:pt x="0" y="0"/>
                </a:lnTo>
                <a:close/>
              </a:path>
            </a:pathLst>
          </a:custGeom>
          <a: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p:cNvSpPr/>
          <p:nvPr/>
        </p:nvSpPr>
        <p:spPr>
          <a:xfrm rot="5400000">
            <a:off x="-1691722" y="3612993"/>
            <a:ext cx="3891943" cy="2291381"/>
          </a:xfrm>
          <a:custGeom>
            <a:avLst/>
            <a:gdLst/>
            <a:ahLst/>
            <a:cxnLst/>
            <a:rect l="l" t="t" r="r" b="b"/>
            <a:pathLst>
              <a:path w="3891943" h="2291381">
                <a:moveTo>
                  <a:pt x="0" y="0"/>
                </a:moveTo>
                <a:lnTo>
                  <a:pt x="3891943" y="0"/>
                </a:lnTo>
                <a:lnTo>
                  <a:pt x="3891943" y="2291381"/>
                </a:lnTo>
                <a:lnTo>
                  <a:pt x="0" y="2291381"/>
                </a:lnTo>
                <a:lnTo>
                  <a:pt x="0" y="0"/>
                </a:lnTo>
                <a:close/>
              </a:path>
            </a:pathLst>
          </a:custGeom>
          <a: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a:blipFill>
        </p:spPr>
        <p:txBody>
          <a:bodyPr/>
          <a:lstStyle/>
          <a:p>
            <a:endParaRPr lang="en-US"/>
          </a:p>
        </p:txBody>
      </p:sp>
      <p:sp>
        <p:nvSpPr>
          <p:cNvPr id="7" name="Freeform 7"/>
          <p:cNvSpPr/>
          <p:nvPr/>
        </p:nvSpPr>
        <p:spPr>
          <a:xfrm rot="5400000" flipV="1">
            <a:off x="16074773" y="3657377"/>
            <a:ext cx="4139708" cy="2437253"/>
          </a:xfrm>
          <a:custGeom>
            <a:avLst/>
            <a:gdLst/>
            <a:ahLst/>
            <a:cxnLst/>
            <a:rect l="l" t="t" r="r" b="b"/>
            <a:pathLst>
              <a:path w="4139708" h="2437253">
                <a:moveTo>
                  <a:pt x="0" y="2437254"/>
                </a:moveTo>
                <a:lnTo>
                  <a:pt x="4139708" y="2437254"/>
                </a:lnTo>
                <a:lnTo>
                  <a:pt x="4139708" y="0"/>
                </a:lnTo>
                <a:lnTo>
                  <a:pt x="0" y="0"/>
                </a:lnTo>
                <a:lnTo>
                  <a:pt x="0" y="2437254"/>
                </a:lnTo>
                <a:close/>
              </a:path>
            </a:pathLst>
          </a:custGeom>
          <a: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a:blipFill>
        </p:spPr>
        <p:txBody>
          <a:bodyPr/>
          <a:lstStyle/>
          <a:p>
            <a:endParaRPr lang="en-US"/>
          </a:p>
        </p:txBody>
      </p:sp>
      <p:sp>
        <p:nvSpPr>
          <p:cNvPr id="8" name="Freeform 8"/>
          <p:cNvSpPr/>
          <p:nvPr/>
        </p:nvSpPr>
        <p:spPr>
          <a:xfrm>
            <a:off x="16926000" y="757686"/>
            <a:ext cx="1973872" cy="1791289"/>
          </a:xfrm>
          <a:custGeom>
            <a:avLst/>
            <a:gdLst/>
            <a:ahLst/>
            <a:cxnLst/>
            <a:rect l="l" t="t" r="r" b="b"/>
            <a:pathLst>
              <a:path w="1973872" h="1791289">
                <a:moveTo>
                  <a:pt x="0" y="0"/>
                </a:moveTo>
                <a:lnTo>
                  <a:pt x="1973872" y="0"/>
                </a:lnTo>
                <a:lnTo>
                  <a:pt x="1973872" y="1791289"/>
                </a:lnTo>
                <a:lnTo>
                  <a:pt x="0" y="1791289"/>
                </a:lnTo>
                <a:lnTo>
                  <a:pt x="0" y="0"/>
                </a:lnTo>
                <a:close/>
              </a:path>
            </a:pathLst>
          </a:custGeom>
          <a: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a:blipFill>
        </p:spPr>
        <p:txBody>
          <a:bodyPr/>
          <a:lstStyle/>
          <a:p>
            <a:endParaRPr lang="en-US"/>
          </a:p>
        </p:txBody>
      </p:sp>
      <p:sp>
        <p:nvSpPr>
          <p:cNvPr id="9" name="Freeform 9"/>
          <p:cNvSpPr/>
          <p:nvPr/>
        </p:nvSpPr>
        <p:spPr>
          <a:xfrm flipH="1">
            <a:off x="-304879" y="826940"/>
            <a:ext cx="2267107" cy="2057400"/>
          </a:xfrm>
          <a:custGeom>
            <a:avLst/>
            <a:gdLst/>
            <a:ahLst/>
            <a:cxnLst/>
            <a:rect l="l" t="t" r="r" b="b"/>
            <a:pathLst>
              <a:path w="2267107" h="2057400">
                <a:moveTo>
                  <a:pt x="2267108" y="0"/>
                </a:moveTo>
                <a:lnTo>
                  <a:pt x="0" y="0"/>
                </a:lnTo>
                <a:lnTo>
                  <a:pt x="0" y="2057400"/>
                </a:lnTo>
                <a:lnTo>
                  <a:pt x="2267108" y="2057400"/>
                </a:lnTo>
                <a:lnTo>
                  <a:pt x="2267108" y="0"/>
                </a:lnTo>
                <a:close/>
              </a:path>
            </a:pathLst>
          </a:custGeom>
          <a:blipFill>
            <a:blip r:embed="rId8" cstate="email">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a:blipFill>
        </p:spPr>
        <p:txBody>
          <a:bodyPr/>
          <a:lstStyle/>
          <a:p>
            <a:endParaRPr lang="en-US"/>
          </a:p>
        </p:txBody>
      </p:sp>
      <p:grpSp>
        <p:nvGrpSpPr>
          <p:cNvPr id="10" name="Group 10"/>
          <p:cNvGrpSpPr>
            <a:grpSpLocks noChangeAspect="1"/>
          </p:cNvGrpSpPr>
          <p:nvPr/>
        </p:nvGrpSpPr>
        <p:grpSpPr>
          <a:xfrm>
            <a:off x="311427" y="6549366"/>
            <a:ext cx="3523850" cy="3523836"/>
            <a:chOff x="0" y="0"/>
            <a:chExt cx="6350000" cy="6349975"/>
          </a:xfrm>
        </p:grpSpPr>
        <p:sp>
          <p:nvSpPr>
            <p:cNvPr id="11" name="Freeform 11"/>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10" cstate="email">
                <a:extLst>
                  <a:ext uri="{28A0092B-C50C-407E-A947-70E740481C1C}">
                    <a14:useLocalDpi xmlns:a14="http://schemas.microsoft.com/office/drawing/2010/main"/>
                  </a:ext>
                </a:extLst>
              </a:blip>
              <a:stretch>
                <a:fillRect/>
              </a:stretch>
            </a:blipFill>
          </p:spPr>
          <p:txBody>
            <a:bodyPr/>
            <a:lstStyle/>
            <a:p>
              <a:endParaRPr lang="en-US"/>
            </a:p>
          </p:txBody>
        </p:sp>
      </p:grpSp>
      <p:sp>
        <p:nvSpPr>
          <p:cNvPr id="12" name="Freeform 12"/>
          <p:cNvSpPr/>
          <p:nvPr/>
        </p:nvSpPr>
        <p:spPr>
          <a:xfrm>
            <a:off x="2468493" y="2225461"/>
            <a:ext cx="3022362" cy="1317759"/>
          </a:xfrm>
          <a:custGeom>
            <a:avLst/>
            <a:gdLst/>
            <a:ahLst/>
            <a:cxnLst/>
            <a:rect l="l" t="t" r="r" b="b"/>
            <a:pathLst>
              <a:path w="3022362" h="1317759">
                <a:moveTo>
                  <a:pt x="0" y="0"/>
                </a:moveTo>
                <a:lnTo>
                  <a:pt x="3022362" y="0"/>
                </a:lnTo>
                <a:lnTo>
                  <a:pt x="3022362" y="1317759"/>
                </a:lnTo>
                <a:lnTo>
                  <a:pt x="0" y="1317759"/>
                </a:lnTo>
                <a:lnTo>
                  <a:pt x="0" y="0"/>
                </a:lnTo>
                <a:close/>
              </a:path>
            </a:pathLst>
          </a:custGeom>
          <a:blipFill>
            <a:blip r:embed="rId11" cstate="email">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r="-20276"/>
            </a:stretch>
          </a:blipFill>
        </p:spPr>
        <p:txBody>
          <a:bodyPr/>
          <a:lstStyle/>
          <a:p>
            <a:endParaRPr lang="en-US"/>
          </a:p>
        </p:txBody>
      </p:sp>
      <p:sp>
        <p:nvSpPr>
          <p:cNvPr id="13" name="Freeform 13"/>
          <p:cNvSpPr/>
          <p:nvPr/>
        </p:nvSpPr>
        <p:spPr>
          <a:xfrm>
            <a:off x="5426213" y="2225461"/>
            <a:ext cx="2932979" cy="1310060"/>
          </a:xfrm>
          <a:custGeom>
            <a:avLst/>
            <a:gdLst/>
            <a:ahLst/>
            <a:cxnLst/>
            <a:rect l="l" t="t" r="r" b="b"/>
            <a:pathLst>
              <a:path w="2932979" h="1310060">
                <a:moveTo>
                  <a:pt x="0" y="0"/>
                </a:moveTo>
                <a:lnTo>
                  <a:pt x="2932979" y="0"/>
                </a:lnTo>
                <a:lnTo>
                  <a:pt x="2932979" y="1310060"/>
                </a:lnTo>
                <a:lnTo>
                  <a:pt x="0" y="1310060"/>
                </a:lnTo>
                <a:lnTo>
                  <a:pt x="0" y="0"/>
                </a:lnTo>
                <a:close/>
              </a:path>
            </a:pathLst>
          </a:custGeom>
          <a:blipFill>
            <a:blip r:embed="rId11" cstate="email">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l="-23942" b="-587"/>
            </a:stretch>
          </a:blipFill>
        </p:spPr>
        <p:txBody>
          <a:bodyPr/>
          <a:lstStyle/>
          <a:p>
            <a:endParaRPr lang="en-US"/>
          </a:p>
        </p:txBody>
      </p:sp>
      <p:sp>
        <p:nvSpPr>
          <p:cNvPr id="14" name="TextBox 14"/>
          <p:cNvSpPr txBox="1"/>
          <p:nvPr/>
        </p:nvSpPr>
        <p:spPr>
          <a:xfrm>
            <a:off x="2470304" y="2418087"/>
            <a:ext cx="5890699" cy="825246"/>
          </a:xfrm>
          <a:prstGeom prst="rect">
            <a:avLst/>
          </a:prstGeom>
        </p:spPr>
        <p:txBody>
          <a:bodyPr lIns="0" tIns="0" rIns="0" bIns="0" rtlCol="0" anchor="t">
            <a:spAutoFit/>
          </a:bodyPr>
          <a:lstStyle/>
          <a:p>
            <a:pPr algn="ctr">
              <a:lnSpc>
                <a:spcPts val="3267"/>
              </a:lnSpc>
            </a:pPr>
            <a:r>
              <a:rPr lang="en-US" sz="2700">
                <a:solidFill>
                  <a:srgbClr val="0A1F30"/>
                </a:solidFill>
                <a:latin typeface="Noto Serif Bold"/>
              </a:rPr>
              <a:t>Niche / piaci réseket elérő üzeneteket továbbít</a:t>
            </a:r>
          </a:p>
        </p:txBody>
      </p:sp>
      <p:sp>
        <p:nvSpPr>
          <p:cNvPr id="15" name="Freeform 15"/>
          <p:cNvSpPr/>
          <p:nvPr/>
        </p:nvSpPr>
        <p:spPr>
          <a:xfrm>
            <a:off x="2183946" y="4248770"/>
            <a:ext cx="4848437" cy="2113933"/>
          </a:xfrm>
          <a:custGeom>
            <a:avLst/>
            <a:gdLst/>
            <a:ahLst/>
            <a:cxnLst/>
            <a:rect l="l" t="t" r="r" b="b"/>
            <a:pathLst>
              <a:path w="4848437" h="2113933">
                <a:moveTo>
                  <a:pt x="0" y="0"/>
                </a:moveTo>
                <a:lnTo>
                  <a:pt x="4848437" y="0"/>
                </a:lnTo>
                <a:lnTo>
                  <a:pt x="4848437" y="2113933"/>
                </a:lnTo>
                <a:lnTo>
                  <a:pt x="0" y="2113933"/>
                </a:lnTo>
                <a:lnTo>
                  <a:pt x="0" y="0"/>
                </a:lnTo>
                <a:close/>
              </a:path>
            </a:pathLst>
          </a:custGeom>
          <a:blipFill>
            <a:blip r:embed="rId11" cstate="email">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r="-20276"/>
            </a:stretch>
          </a:blipFill>
        </p:spPr>
        <p:txBody>
          <a:bodyPr/>
          <a:lstStyle/>
          <a:p>
            <a:endParaRPr lang="en-US"/>
          </a:p>
        </p:txBody>
      </p:sp>
      <p:sp>
        <p:nvSpPr>
          <p:cNvPr id="16" name="Freeform 16"/>
          <p:cNvSpPr/>
          <p:nvPr/>
        </p:nvSpPr>
        <p:spPr>
          <a:xfrm>
            <a:off x="6964098" y="4248770"/>
            <a:ext cx="4732701" cy="2113933"/>
          </a:xfrm>
          <a:custGeom>
            <a:avLst/>
            <a:gdLst/>
            <a:ahLst/>
            <a:cxnLst/>
            <a:rect l="l" t="t" r="r" b="b"/>
            <a:pathLst>
              <a:path w="4732701" h="2113933">
                <a:moveTo>
                  <a:pt x="0" y="0"/>
                </a:moveTo>
                <a:lnTo>
                  <a:pt x="4732701" y="0"/>
                </a:lnTo>
                <a:lnTo>
                  <a:pt x="4732701" y="2113933"/>
                </a:lnTo>
                <a:lnTo>
                  <a:pt x="0" y="2113933"/>
                </a:lnTo>
                <a:lnTo>
                  <a:pt x="0" y="0"/>
                </a:lnTo>
                <a:close/>
              </a:path>
            </a:pathLst>
          </a:custGeom>
          <a:blipFill>
            <a:blip r:embed="rId11" cstate="email">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l="-23942" b="-587"/>
            </a:stretch>
          </a:blipFill>
        </p:spPr>
        <p:txBody>
          <a:bodyPr/>
          <a:lstStyle/>
          <a:p>
            <a:endParaRPr lang="en-US"/>
          </a:p>
        </p:txBody>
      </p:sp>
      <p:sp>
        <p:nvSpPr>
          <p:cNvPr id="17" name="TextBox 17"/>
          <p:cNvSpPr txBox="1"/>
          <p:nvPr/>
        </p:nvSpPr>
        <p:spPr>
          <a:xfrm>
            <a:off x="2307771" y="4432865"/>
            <a:ext cx="9283593" cy="1640967"/>
          </a:xfrm>
          <a:prstGeom prst="rect">
            <a:avLst/>
          </a:prstGeom>
        </p:spPr>
        <p:txBody>
          <a:bodyPr lIns="0" tIns="0" rIns="0" bIns="0" rtlCol="0" anchor="t">
            <a:spAutoFit/>
          </a:bodyPr>
          <a:lstStyle/>
          <a:p>
            <a:pPr algn="ctr">
              <a:lnSpc>
                <a:spcPts val="3294"/>
              </a:lnSpc>
            </a:pPr>
            <a:r>
              <a:rPr lang="en-US" sz="2700">
                <a:solidFill>
                  <a:srgbClr val="0A1F30"/>
                </a:solidFill>
                <a:latin typeface="Noto Serif Bold"/>
              </a:rPr>
              <a:t>Leveheti az idő pressziós terhét a túlterhelt egészségügyi szakemberek válláról - amennyiben összehangolt cselekvés valósul meg (pl. Mályvavirág - HPV kampány - fiatal influenszerek</a:t>
            </a:r>
          </a:p>
        </p:txBody>
      </p:sp>
      <p:sp>
        <p:nvSpPr>
          <p:cNvPr id="18" name="Freeform 18"/>
          <p:cNvSpPr/>
          <p:nvPr/>
        </p:nvSpPr>
        <p:spPr>
          <a:xfrm>
            <a:off x="5870562" y="6710621"/>
            <a:ext cx="5843261" cy="2547679"/>
          </a:xfrm>
          <a:custGeom>
            <a:avLst/>
            <a:gdLst/>
            <a:ahLst/>
            <a:cxnLst/>
            <a:rect l="l" t="t" r="r" b="b"/>
            <a:pathLst>
              <a:path w="5843261" h="2547679">
                <a:moveTo>
                  <a:pt x="0" y="0"/>
                </a:moveTo>
                <a:lnTo>
                  <a:pt x="5843261" y="0"/>
                </a:lnTo>
                <a:lnTo>
                  <a:pt x="5843261" y="2547679"/>
                </a:lnTo>
                <a:lnTo>
                  <a:pt x="0" y="2547679"/>
                </a:lnTo>
                <a:lnTo>
                  <a:pt x="0" y="0"/>
                </a:lnTo>
                <a:close/>
              </a:path>
            </a:pathLst>
          </a:custGeom>
          <a:blipFill>
            <a:blip r:embed="rId11" cstate="email">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r="-20276"/>
            </a:stretch>
          </a:blipFill>
        </p:spPr>
        <p:txBody>
          <a:bodyPr/>
          <a:lstStyle/>
          <a:p>
            <a:endParaRPr lang="en-US"/>
          </a:p>
        </p:txBody>
      </p:sp>
      <p:sp>
        <p:nvSpPr>
          <p:cNvPr id="19" name="Freeform 19"/>
          <p:cNvSpPr/>
          <p:nvPr/>
        </p:nvSpPr>
        <p:spPr>
          <a:xfrm>
            <a:off x="11588847" y="6710621"/>
            <a:ext cx="5670453" cy="2532794"/>
          </a:xfrm>
          <a:custGeom>
            <a:avLst/>
            <a:gdLst/>
            <a:ahLst/>
            <a:cxnLst/>
            <a:rect l="l" t="t" r="r" b="b"/>
            <a:pathLst>
              <a:path w="5670453" h="2532794">
                <a:moveTo>
                  <a:pt x="0" y="0"/>
                </a:moveTo>
                <a:lnTo>
                  <a:pt x="5670453" y="0"/>
                </a:lnTo>
                <a:lnTo>
                  <a:pt x="5670453" y="2532794"/>
                </a:lnTo>
                <a:lnTo>
                  <a:pt x="0" y="2532794"/>
                </a:lnTo>
                <a:lnTo>
                  <a:pt x="0" y="0"/>
                </a:lnTo>
                <a:close/>
              </a:path>
            </a:pathLst>
          </a:custGeom>
          <a:blipFill>
            <a:blip r:embed="rId11" cstate="email">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l="-23942" b="-587"/>
            </a:stretch>
          </a:blipFill>
        </p:spPr>
        <p:txBody>
          <a:bodyPr/>
          <a:lstStyle/>
          <a:p>
            <a:endParaRPr lang="en-US"/>
          </a:p>
        </p:txBody>
      </p:sp>
      <p:sp>
        <p:nvSpPr>
          <p:cNvPr id="20" name="TextBox 20"/>
          <p:cNvSpPr txBox="1"/>
          <p:nvPr/>
        </p:nvSpPr>
        <p:spPr>
          <a:xfrm>
            <a:off x="5707067" y="7087271"/>
            <a:ext cx="11618908" cy="1644396"/>
          </a:xfrm>
          <a:prstGeom prst="rect">
            <a:avLst/>
          </a:prstGeom>
        </p:spPr>
        <p:txBody>
          <a:bodyPr lIns="0" tIns="0" rIns="0" bIns="0" rtlCol="0" anchor="t">
            <a:spAutoFit/>
          </a:bodyPr>
          <a:lstStyle/>
          <a:p>
            <a:pPr algn="ctr">
              <a:lnSpc>
                <a:spcPts val="3267"/>
              </a:lnSpc>
            </a:pPr>
            <a:r>
              <a:rPr lang="en-US" sz="2700">
                <a:solidFill>
                  <a:srgbClr val="0A1F30"/>
                </a:solidFill>
                <a:latin typeface="Noto Serif Bold"/>
              </a:rPr>
              <a:t>Társadalmi bázisépítésben hasznos kapocsként </a:t>
            </a:r>
          </a:p>
          <a:p>
            <a:pPr algn="ctr">
              <a:lnSpc>
                <a:spcPts val="3267"/>
              </a:lnSpc>
            </a:pPr>
            <a:r>
              <a:rPr lang="en-US" sz="2700">
                <a:solidFill>
                  <a:srgbClr val="0A1F30"/>
                </a:solidFill>
                <a:latin typeface="Noto Serif Bold"/>
              </a:rPr>
              <a:t>szolgálhatnak a páciensek érdekeit képviselő betegszervezetek. Influenszerek és betegszervezetek kollaborációja kifejezetten hasznos a prevenciós kampányok esetén.</a:t>
            </a:r>
          </a:p>
        </p:txBody>
      </p:sp>
      <p:sp>
        <p:nvSpPr>
          <p:cNvPr id="21" name="Freeform 21"/>
          <p:cNvSpPr/>
          <p:nvPr/>
        </p:nvSpPr>
        <p:spPr>
          <a:xfrm>
            <a:off x="9739847" y="2012408"/>
            <a:ext cx="4082541" cy="1780000"/>
          </a:xfrm>
          <a:custGeom>
            <a:avLst/>
            <a:gdLst/>
            <a:ahLst/>
            <a:cxnLst/>
            <a:rect l="l" t="t" r="r" b="b"/>
            <a:pathLst>
              <a:path w="4082541" h="1780000">
                <a:moveTo>
                  <a:pt x="0" y="0"/>
                </a:moveTo>
                <a:lnTo>
                  <a:pt x="4082541" y="0"/>
                </a:lnTo>
                <a:lnTo>
                  <a:pt x="4082541" y="1780000"/>
                </a:lnTo>
                <a:lnTo>
                  <a:pt x="0" y="1780000"/>
                </a:lnTo>
                <a:lnTo>
                  <a:pt x="0" y="0"/>
                </a:lnTo>
                <a:close/>
              </a:path>
            </a:pathLst>
          </a:custGeom>
          <a:blipFill>
            <a:blip r:embed="rId11" cstate="email">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r="-20276"/>
            </a:stretch>
          </a:blipFill>
        </p:spPr>
        <p:txBody>
          <a:bodyPr/>
          <a:lstStyle/>
          <a:p>
            <a:endParaRPr lang="en-US"/>
          </a:p>
        </p:txBody>
      </p:sp>
      <p:sp>
        <p:nvSpPr>
          <p:cNvPr id="22" name="Freeform 22"/>
          <p:cNvSpPr/>
          <p:nvPr/>
        </p:nvSpPr>
        <p:spPr>
          <a:xfrm>
            <a:off x="13735070" y="2012408"/>
            <a:ext cx="3961804" cy="1769600"/>
          </a:xfrm>
          <a:custGeom>
            <a:avLst/>
            <a:gdLst/>
            <a:ahLst/>
            <a:cxnLst/>
            <a:rect l="l" t="t" r="r" b="b"/>
            <a:pathLst>
              <a:path w="3961804" h="1769600">
                <a:moveTo>
                  <a:pt x="0" y="0"/>
                </a:moveTo>
                <a:lnTo>
                  <a:pt x="3961804" y="0"/>
                </a:lnTo>
                <a:lnTo>
                  <a:pt x="3961804" y="1769600"/>
                </a:lnTo>
                <a:lnTo>
                  <a:pt x="0" y="1769600"/>
                </a:lnTo>
                <a:lnTo>
                  <a:pt x="0" y="0"/>
                </a:lnTo>
                <a:close/>
              </a:path>
            </a:pathLst>
          </a:custGeom>
          <a:blipFill>
            <a:blip r:embed="rId11" cstate="email">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l="-23942" b="-587"/>
            </a:stretch>
          </a:blipFill>
        </p:spPr>
        <p:txBody>
          <a:bodyPr/>
          <a:lstStyle/>
          <a:p>
            <a:endParaRPr lang="en-US"/>
          </a:p>
        </p:txBody>
      </p:sp>
      <p:sp>
        <p:nvSpPr>
          <p:cNvPr id="23" name="Freeform 23"/>
          <p:cNvSpPr/>
          <p:nvPr/>
        </p:nvSpPr>
        <p:spPr>
          <a:xfrm>
            <a:off x="4060329" y="8311284"/>
            <a:ext cx="1646737" cy="1494414"/>
          </a:xfrm>
          <a:custGeom>
            <a:avLst/>
            <a:gdLst/>
            <a:ahLst/>
            <a:cxnLst/>
            <a:rect l="l" t="t" r="r" b="b"/>
            <a:pathLst>
              <a:path w="1646737" h="1494414">
                <a:moveTo>
                  <a:pt x="0" y="0"/>
                </a:moveTo>
                <a:lnTo>
                  <a:pt x="1646738" y="0"/>
                </a:lnTo>
                <a:lnTo>
                  <a:pt x="1646738" y="1494414"/>
                </a:lnTo>
                <a:lnTo>
                  <a:pt x="0" y="1494414"/>
                </a:lnTo>
                <a:lnTo>
                  <a:pt x="0" y="0"/>
                </a:lnTo>
                <a:close/>
              </a:path>
            </a:pathLst>
          </a:custGeom>
          <a: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a:blipFill>
        </p:spPr>
        <p:txBody>
          <a:bodyPr/>
          <a:lstStyle/>
          <a:p>
            <a:endParaRPr lang="en-US"/>
          </a:p>
        </p:txBody>
      </p:sp>
      <p:sp>
        <p:nvSpPr>
          <p:cNvPr id="24" name="TextBox 24"/>
          <p:cNvSpPr txBox="1"/>
          <p:nvPr/>
        </p:nvSpPr>
        <p:spPr>
          <a:xfrm>
            <a:off x="1123950" y="-123825"/>
            <a:ext cx="15829208" cy="1717676"/>
          </a:xfrm>
          <a:prstGeom prst="rect">
            <a:avLst/>
          </a:prstGeom>
        </p:spPr>
        <p:txBody>
          <a:bodyPr lIns="0" tIns="0" rIns="0" bIns="0" rtlCol="0" anchor="t">
            <a:spAutoFit/>
          </a:bodyPr>
          <a:lstStyle/>
          <a:p>
            <a:pPr algn="ctr">
              <a:lnSpc>
                <a:spcPts val="13999"/>
              </a:lnSpc>
              <a:spcBef>
                <a:spcPct val="0"/>
              </a:spcBef>
            </a:pPr>
            <a:r>
              <a:rPr lang="en-US" sz="9999">
                <a:solidFill>
                  <a:srgbClr val="0A1F30"/>
                </a:solidFill>
                <a:latin typeface="Vintage Moon"/>
              </a:rPr>
              <a:t>Miért értékes ez a marketing csatorna?</a:t>
            </a:r>
          </a:p>
        </p:txBody>
      </p:sp>
      <p:sp>
        <p:nvSpPr>
          <p:cNvPr id="25" name="TextBox 25"/>
          <p:cNvSpPr txBox="1"/>
          <p:nvPr/>
        </p:nvSpPr>
        <p:spPr>
          <a:xfrm>
            <a:off x="9429556" y="2179206"/>
            <a:ext cx="8611028" cy="1234821"/>
          </a:xfrm>
          <a:prstGeom prst="rect">
            <a:avLst/>
          </a:prstGeom>
        </p:spPr>
        <p:txBody>
          <a:bodyPr lIns="0" tIns="0" rIns="0" bIns="0" rtlCol="0" anchor="t">
            <a:spAutoFit/>
          </a:bodyPr>
          <a:lstStyle/>
          <a:p>
            <a:pPr algn="ctr">
              <a:lnSpc>
                <a:spcPts val="3267"/>
              </a:lnSpc>
            </a:pPr>
            <a:r>
              <a:rPr lang="en-US" sz="2700">
                <a:solidFill>
                  <a:srgbClr val="0A1F30"/>
                </a:solidFill>
                <a:latin typeface="Noto Serif Bold"/>
              </a:rPr>
              <a:t>Egészségtudatosságot, megelőzést </a:t>
            </a:r>
          </a:p>
          <a:p>
            <a:pPr algn="ctr">
              <a:lnSpc>
                <a:spcPts val="3267"/>
              </a:lnSpc>
            </a:pPr>
            <a:r>
              <a:rPr lang="en-US" sz="2700">
                <a:solidFill>
                  <a:srgbClr val="0A1F30"/>
                </a:solidFill>
                <a:latin typeface="Noto Serif Bold"/>
              </a:rPr>
              <a:t>népszerűsíthet olyan korosztályokban, ahol egyébként nem “trendi” ez az attitűd.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1075</Words>
  <Application>Microsoft Office PowerPoint</Application>
  <PresentationFormat>Custom</PresentationFormat>
  <Paragraphs>91</Paragraphs>
  <Slides>17</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17</vt:i4>
      </vt:variant>
    </vt:vector>
  </HeadingPairs>
  <TitlesOfParts>
    <vt:vector size="27" baseType="lpstr">
      <vt:lpstr>Oswald</vt:lpstr>
      <vt:lpstr>Noto Serif Bold</vt:lpstr>
      <vt:lpstr>Vintage Moon</vt:lpstr>
      <vt:lpstr>Candal</vt:lpstr>
      <vt:lpstr>Noto Serif</vt:lpstr>
      <vt:lpstr>Kollektif</vt:lpstr>
      <vt:lpstr>Calibri</vt:lpstr>
      <vt:lpstr>Arial</vt:lpstr>
      <vt:lpstr>Madelyn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Halom Borbála és Oroszvári Dóra Mellrákinfo Egyesület</dc:title>
  <cp:lastModifiedBy>Nicolas</cp:lastModifiedBy>
  <cp:revision>2</cp:revision>
  <dcterms:created xsi:type="dcterms:W3CDTF">2006-08-16T00:00:00Z</dcterms:created>
  <dcterms:modified xsi:type="dcterms:W3CDTF">2023-10-28T13:10:01Z</dcterms:modified>
  <dc:identifier>DAFybaSvwOE</dc:identifier>
</cp:coreProperties>
</file>