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  <p:sldMasterId id="2147483667" r:id="rId2"/>
  </p:sldMasterIdLst>
  <p:notesMasterIdLst>
    <p:notesMasterId r:id="rId25"/>
  </p:notesMasterIdLst>
  <p:sldIdLst>
    <p:sldId id="256" r:id="rId3"/>
    <p:sldId id="889" r:id="rId4"/>
    <p:sldId id="890" r:id="rId5"/>
    <p:sldId id="891" r:id="rId6"/>
    <p:sldId id="433" r:id="rId7"/>
    <p:sldId id="439" r:id="rId8"/>
    <p:sldId id="378" r:id="rId9"/>
    <p:sldId id="261" r:id="rId10"/>
    <p:sldId id="422" r:id="rId11"/>
    <p:sldId id="885" r:id="rId12"/>
    <p:sldId id="886" r:id="rId13"/>
    <p:sldId id="884" r:id="rId14"/>
    <p:sldId id="581" r:id="rId15"/>
    <p:sldId id="888" r:id="rId16"/>
    <p:sldId id="887" r:id="rId17"/>
    <p:sldId id="865" r:id="rId18"/>
    <p:sldId id="262" r:id="rId19"/>
    <p:sldId id="265" r:id="rId20"/>
    <p:sldId id="269" r:id="rId21"/>
    <p:sldId id="263" r:id="rId22"/>
    <p:sldId id="259" r:id="rId23"/>
    <p:sldId id="274" r:id="rId24"/>
  </p:sldIdLst>
  <p:sldSz cx="12192000" cy="6858000"/>
  <p:notesSz cx="6858000" cy="9144000"/>
  <p:embeddedFontLst>
    <p:embeddedFont>
      <p:font typeface="IM Fell English SC" panose="020B0604020202020204" charset="0"/>
      <p:regular r:id="rId26"/>
    </p:embeddedFont>
    <p:embeddedFont>
      <p:font typeface="Goudy Old Style" panose="02020502050305020303" pitchFamily="18" charset="0"/>
      <p:regular r:id="rId27"/>
      <p:bold r:id="rId28"/>
      <p:italic r:id="rId29"/>
    </p:embeddedFont>
    <p:embeddedFont>
      <p:font typeface="UnifrakturMaguntia" panose="020B0604020202020204" charset="0"/>
      <p:regular r:id="rId30"/>
    </p:embeddedFont>
    <p:embeddedFont>
      <p:font typeface="Aldrich" panose="020B0604020202020204" charset="0"/>
      <p:regular r:id="rId31"/>
    </p:embeddedFont>
    <p:embeddedFont>
      <p:font typeface="Homemade Apple" panose="020B0604020202020204" charset="0"/>
      <p:regular r:id="rId32"/>
    </p:embeddedFont>
    <p:embeddedFont>
      <p:font typeface="Abril Fatface" panose="020B0604020202020204" charset="-18"/>
      <p:regular r:id="rId33"/>
    </p:embeddedFont>
    <p:embeddedFont>
      <p:font typeface="Trade Gothic Next Cond" panose="020B060402020202020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Poppins" panose="020B0604020202020204" charset="-18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91" autoAdjust="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923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0186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7b3df5fc85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7b3df5fc85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78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6879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3415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80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54FAE-4D16-42AB-AA0F-BCA1B36E47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17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C54FAE-4D16-42AB-AA0F-BCA1B36E47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79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11c3728c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11c3728c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0403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11c3728c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11c3728c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0854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11c3728c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11c3728c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49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A5A34-70FB-4B47-89DC-27D0436D479F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0619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4495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7b3df5fc85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7b3df5fc85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30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slidesmania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278627" y="3331325"/>
            <a:ext cx="116349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78551" y="3330125"/>
            <a:ext cx="11634900" cy="586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25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1575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1575"/>
              </a:spcBef>
              <a:spcAft>
                <a:spcPts val="1575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14" name="Google Shape;14;p2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78627" y="3330125"/>
            <a:ext cx="116349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278527" y="641475"/>
            <a:ext cx="11634900" cy="262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ldrich"/>
              <a:buNone/>
              <a:defRPr sz="6900">
                <a:latin typeface="UnifrakturMaguntia"/>
                <a:ea typeface="UnifrakturMaguntia"/>
                <a:cs typeface="UnifrakturMaguntia"/>
                <a:sym typeface="UnifrakturMagunt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4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cxnSp>
        <p:nvCxnSpPr>
          <p:cNvPr id="16" name="Google Shape;16;p2"/>
          <p:cNvCxnSpPr/>
          <p:nvPr/>
        </p:nvCxnSpPr>
        <p:spPr>
          <a:xfrm>
            <a:off x="278527" y="577650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7;p2"/>
          <p:cNvCxnSpPr/>
          <p:nvPr/>
        </p:nvCxnSpPr>
        <p:spPr>
          <a:xfrm>
            <a:off x="278527" y="676007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8;p2"/>
          <p:cNvSpPr txBox="1">
            <a:spLocks noGrp="1"/>
          </p:cNvSpPr>
          <p:nvPr>
            <p:ph type="subTitle" idx="2"/>
          </p:nvPr>
        </p:nvSpPr>
        <p:spPr>
          <a:xfrm>
            <a:off x="9199575" y="7225"/>
            <a:ext cx="27138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125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3pPr>
            <a:lvl4pPr lvl="3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4pPr>
            <a:lvl5pPr lvl="4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5pPr>
            <a:lvl6pPr lvl="5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6pPr>
            <a:lvl7pPr lvl="6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7pPr>
            <a:lvl8pPr lvl="7" algn="r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8pPr>
            <a:lvl9pPr lvl="8" algn="r" rtl="0">
              <a:spcBef>
                <a:spcPts val="1575"/>
              </a:spcBef>
              <a:spcAft>
                <a:spcPts val="1575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3"/>
          </p:nvPr>
        </p:nvSpPr>
        <p:spPr>
          <a:xfrm>
            <a:off x="278527" y="2550"/>
            <a:ext cx="17727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125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1575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1575"/>
              </a:spcBef>
              <a:spcAft>
                <a:spcPts val="1575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One column">
  <p:cSld name="006 One colum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293400" y="1486400"/>
            <a:ext cx="6812400" cy="763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293400" y="2249900"/>
            <a:ext cx="6812400" cy="349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cxnSp>
        <p:nvCxnSpPr>
          <p:cNvPr id="72" name="Google Shape;72;p7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" name="Google Shape;73;p7"/>
          <p:cNvSpPr>
            <a:spLocks noGrp="1"/>
          </p:cNvSpPr>
          <p:nvPr>
            <p:ph type="pic" idx="2"/>
          </p:nvPr>
        </p:nvSpPr>
        <p:spPr>
          <a:xfrm>
            <a:off x="7467750" y="1486400"/>
            <a:ext cx="4445700" cy="47172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4" name="Google Shape;74;p7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75;p7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" name="Google Shape;76;p7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7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subTitle" idx="4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345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Big Title">
  <p:cSld name="007 Big Titl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 txBox="1">
            <a:spLocks noGrp="1"/>
          </p:cNvSpPr>
          <p:nvPr>
            <p:ph type="title"/>
          </p:nvPr>
        </p:nvSpPr>
        <p:spPr>
          <a:xfrm>
            <a:off x="273700" y="887050"/>
            <a:ext cx="11639700" cy="3082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8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subTitle" idx="1"/>
          </p:nvPr>
        </p:nvSpPr>
        <p:spPr>
          <a:xfrm>
            <a:off x="632875" y="5919475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cxnSp>
        <p:nvCxnSpPr>
          <p:cNvPr id="82" name="Google Shape;82;p8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8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8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Google Shape;85;p8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8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8"/>
          <p:cNvSpPr txBox="1">
            <a:spLocks noGrp="1"/>
          </p:cNvSpPr>
          <p:nvPr>
            <p:ph type="subTitle" idx="3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9126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008 Three columns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subTitle" idx="1"/>
          </p:nvPr>
        </p:nvSpPr>
        <p:spPr>
          <a:xfrm>
            <a:off x="928653" y="5108175"/>
            <a:ext cx="3233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2"/>
          </p:nvPr>
        </p:nvSpPr>
        <p:spPr>
          <a:xfrm>
            <a:off x="4483203" y="5108175"/>
            <a:ext cx="3233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91" name="Google Shape;91;p9"/>
          <p:cNvSpPr txBox="1">
            <a:spLocks noGrp="1"/>
          </p:cNvSpPr>
          <p:nvPr>
            <p:ph type="subTitle" idx="3"/>
          </p:nvPr>
        </p:nvSpPr>
        <p:spPr>
          <a:xfrm>
            <a:off x="8037753" y="5108175"/>
            <a:ext cx="32328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title"/>
          </p:nvPr>
        </p:nvSpPr>
        <p:spPr>
          <a:xfrm>
            <a:off x="293400" y="1088675"/>
            <a:ext cx="116202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3" name="Google Shape;93;p9"/>
          <p:cNvSpPr txBox="1">
            <a:spLocks noGrp="1"/>
          </p:cNvSpPr>
          <p:nvPr>
            <p:ph type="body" idx="4"/>
          </p:nvPr>
        </p:nvSpPr>
        <p:spPr>
          <a:xfrm>
            <a:off x="928650" y="5578628"/>
            <a:ext cx="3233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ctr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94" name="Google Shape;94;p9"/>
          <p:cNvSpPr txBox="1">
            <a:spLocks noGrp="1"/>
          </p:cNvSpPr>
          <p:nvPr>
            <p:ph type="body" idx="5"/>
          </p:nvPr>
        </p:nvSpPr>
        <p:spPr>
          <a:xfrm>
            <a:off x="4483200" y="5580142"/>
            <a:ext cx="3233100" cy="76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ctr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95" name="Google Shape;95;p9"/>
          <p:cNvSpPr txBox="1">
            <a:spLocks noGrp="1"/>
          </p:cNvSpPr>
          <p:nvPr>
            <p:ph type="body" idx="6"/>
          </p:nvPr>
        </p:nvSpPr>
        <p:spPr>
          <a:xfrm>
            <a:off x="8037750" y="5580142"/>
            <a:ext cx="3233100" cy="76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algn="ctr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cxnSp>
        <p:nvCxnSpPr>
          <p:cNvPr id="96" name="Google Shape;96;p9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9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" name="Google Shape;98;p9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9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9"/>
          <p:cNvSpPr txBox="1">
            <a:spLocks noGrp="1"/>
          </p:cNvSpPr>
          <p:nvPr>
            <p:ph type="subTitle" idx="7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subTitle" idx="8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222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Text and Image">
  <p:cSld name="009 Text and Imag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"/>
          <p:cNvSpPr txBox="1">
            <a:spLocks noGrp="1"/>
          </p:cNvSpPr>
          <p:nvPr>
            <p:ph type="title"/>
          </p:nvPr>
        </p:nvSpPr>
        <p:spPr>
          <a:xfrm>
            <a:off x="439850" y="1946050"/>
            <a:ext cx="5170500" cy="2397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ubTitle" idx="1"/>
          </p:nvPr>
        </p:nvSpPr>
        <p:spPr>
          <a:xfrm>
            <a:off x="439850" y="4343250"/>
            <a:ext cx="5170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5" name="Google Shape;105;p10"/>
          <p:cNvSpPr>
            <a:spLocks noGrp="1"/>
          </p:cNvSpPr>
          <p:nvPr>
            <p:ph type="pic" idx="2"/>
          </p:nvPr>
        </p:nvSpPr>
        <p:spPr>
          <a:xfrm>
            <a:off x="5616000" y="1514400"/>
            <a:ext cx="6297600" cy="403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06" name="Google Shape;106;p10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7" name="Google Shape;107;p10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8" name="Google Shape;108;p10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10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0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0"/>
          <p:cNvSpPr txBox="1">
            <a:spLocks noGrp="1"/>
          </p:cNvSpPr>
          <p:nvPr>
            <p:ph type="subTitle" idx="4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9791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Recap">
  <p:cSld name="014 Recap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Google Shape;113;p11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" name="Google Shape;114;p11"/>
          <p:cNvSpPr txBox="1">
            <a:spLocks noGrp="1"/>
          </p:cNvSpPr>
          <p:nvPr>
            <p:ph type="title"/>
          </p:nvPr>
        </p:nvSpPr>
        <p:spPr>
          <a:xfrm>
            <a:off x="293400" y="1313675"/>
            <a:ext cx="11620200" cy="763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ldrich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bril Fatface"/>
              <a:buNone/>
              <a:defRPr sz="40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5" name="Google Shape;115;p11"/>
          <p:cNvSpPr txBox="1">
            <a:spLocks noGrp="1"/>
          </p:cNvSpPr>
          <p:nvPr>
            <p:ph type="body" idx="1"/>
          </p:nvPr>
        </p:nvSpPr>
        <p:spPr>
          <a:xfrm>
            <a:off x="766225" y="3303262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11"/>
          <p:cNvSpPr txBox="1">
            <a:spLocks noGrp="1"/>
          </p:cNvSpPr>
          <p:nvPr>
            <p:ph type="body" idx="2"/>
          </p:nvPr>
        </p:nvSpPr>
        <p:spPr>
          <a:xfrm>
            <a:off x="4724150" y="3303261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11"/>
          <p:cNvSpPr txBox="1">
            <a:spLocks noGrp="1"/>
          </p:cNvSpPr>
          <p:nvPr>
            <p:ph type="body" idx="3"/>
          </p:nvPr>
        </p:nvSpPr>
        <p:spPr>
          <a:xfrm>
            <a:off x="5562350" y="5420516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18" name="Google Shape;118;p11"/>
          <p:cNvSpPr txBox="1">
            <a:spLocks noGrp="1"/>
          </p:cNvSpPr>
          <p:nvPr>
            <p:ph type="title" idx="4"/>
          </p:nvPr>
        </p:nvSpPr>
        <p:spPr>
          <a:xfrm>
            <a:off x="766225" y="253128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title" idx="5"/>
          </p:nvPr>
        </p:nvSpPr>
        <p:spPr>
          <a:xfrm>
            <a:off x="4724150" y="253128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title" idx="6"/>
          </p:nvPr>
        </p:nvSpPr>
        <p:spPr>
          <a:xfrm>
            <a:off x="5562350" y="464854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body" idx="7"/>
          </p:nvPr>
        </p:nvSpPr>
        <p:spPr>
          <a:xfrm>
            <a:off x="1604425" y="5420511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11"/>
          <p:cNvSpPr txBox="1">
            <a:spLocks noGrp="1"/>
          </p:cNvSpPr>
          <p:nvPr>
            <p:ph type="title" idx="8"/>
          </p:nvPr>
        </p:nvSpPr>
        <p:spPr>
          <a:xfrm>
            <a:off x="1604425" y="464853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cxnSp>
        <p:nvCxnSpPr>
          <p:cNvPr id="123" name="Google Shape;123;p11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4" name="Google Shape;124;p11"/>
          <p:cNvSpPr>
            <a:spLocks noGrp="1"/>
          </p:cNvSpPr>
          <p:nvPr>
            <p:ph type="pic" idx="9"/>
          </p:nvPr>
        </p:nvSpPr>
        <p:spPr>
          <a:xfrm>
            <a:off x="9029975" y="2302425"/>
            <a:ext cx="2888400" cy="402870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11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11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1"/>
          <p:cNvSpPr txBox="1">
            <a:spLocks noGrp="1"/>
          </p:cNvSpPr>
          <p:nvPr>
            <p:ph type="subTitle" idx="1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1"/>
          <p:cNvSpPr txBox="1">
            <a:spLocks noGrp="1"/>
          </p:cNvSpPr>
          <p:nvPr>
            <p:ph type="subTitle" idx="14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878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imeline">
  <p:cSld name="010 Timelin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 txBox="1">
            <a:spLocks noGrp="1"/>
          </p:cNvSpPr>
          <p:nvPr>
            <p:ph type="subTitle" idx="1"/>
          </p:nvPr>
        </p:nvSpPr>
        <p:spPr>
          <a:xfrm>
            <a:off x="922100" y="4038600"/>
            <a:ext cx="1448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30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131" name="Google Shape;131;p12"/>
          <p:cNvSpPr txBox="1">
            <a:spLocks noGrp="1"/>
          </p:cNvSpPr>
          <p:nvPr>
            <p:ph type="subTitle" idx="2"/>
          </p:nvPr>
        </p:nvSpPr>
        <p:spPr>
          <a:xfrm>
            <a:off x="3147025" y="4038600"/>
            <a:ext cx="1448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30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132" name="Google Shape;132;p12"/>
          <p:cNvSpPr txBox="1">
            <a:spLocks noGrp="1"/>
          </p:cNvSpPr>
          <p:nvPr>
            <p:ph type="subTitle" idx="3"/>
          </p:nvPr>
        </p:nvSpPr>
        <p:spPr>
          <a:xfrm>
            <a:off x="5371950" y="4038600"/>
            <a:ext cx="1448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30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subTitle" idx="4"/>
          </p:nvPr>
        </p:nvSpPr>
        <p:spPr>
          <a:xfrm>
            <a:off x="7596876" y="4038600"/>
            <a:ext cx="1448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30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subTitle" idx="5"/>
          </p:nvPr>
        </p:nvSpPr>
        <p:spPr>
          <a:xfrm>
            <a:off x="9821801" y="4038600"/>
            <a:ext cx="1448100" cy="60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3000" b="1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200"/>
              <a:buNone/>
              <a:defRPr sz="22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200"/>
              <a:buNone/>
              <a:defRPr sz="2200" b="1"/>
            </a:lvl9pPr>
          </a:lstStyle>
          <a:p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6" name="Google Shape;136;p12"/>
          <p:cNvSpPr txBox="1">
            <a:spLocks noGrp="1"/>
          </p:cNvSpPr>
          <p:nvPr>
            <p:ph type="body" idx="6"/>
          </p:nvPr>
        </p:nvSpPr>
        <p:spPr>
          <a:xfrm>
            <a:off x="274538" y="5550225"/>
            <a:ext cx="2743200" cy="8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body" idx="7"/>
          </p:nvPr>
        </p:nvSpPr>
        <p:spPr>
          <a:xfrm>
            <a:off x="2499463" y="2642463"/>
            <a:ext cx="2743200" cy="8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8" name="Google Shape;138;p12"/>
          <p:cNvSpPr txBox="1">
            <a:spLocks noGrp="1"/>
          </p:cNvSpPr>
          <p:nvPr>
            <p:ph type="body" idx="8"/>
          </p:nvPr>
        </p:nvSpPr>
        <p:spPr>
          <a:xfrm>
            <a:off x="4724397" y="5550225"/>
            <a:ext cx="2743200" cy="8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39" name="Google Shape;139;p12"/>
          <p:cNvSpPr txBox="1">
            <a:spLocks noGrp="1"/>
          </p:cNvSpPr>
          <p:nvPr>
            <p:ph type="body" idx="9"/>
          </p:nvPr>
        </p:nvSpPr>
        <p:spPr>
          <a:xfrm>
            <a:off x="6949336" y="2642463"/>
            <a:ext cx="2743200" cy="8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13"/>
          </p:nvPr>
        </p:nvSpPr>
        <p:spPr>
          <a:xfrm>
            <a:off x="9044975" y="5550225"/>
            <a:ext cx="2743200" cy="87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cxnSp>
        <p:nvCxnSpPr>
          <p:cNvPr id="141" name="Google Shape;141;p12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" name="Google Shape;142;p12"/>
          <p:cNvSpPr txBox="1">
            <a:spLocks noGrp="1"/>
          </p:cNvSpPr>
          <p:nvPr>
            <p:ph type="subTitle" idx="14"/>
          </p:nvPr>
        </p:nvSpPr>
        <p:spPr>
          <a:xfrm>
            <a:off x="2499463" y="2206713"/>
            <a:ext cx="2743200" cy="60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/>
            </a:lvl1pPr>
            <a:lvl2pPr lvl="1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2"/>
          <p:cNvSpPr txBox="1">
            <a:spLocks noGrp="1"/>
          </p:cNvSpPr>
          <p:nvPr>
            <p:ph type="subTitle" idx="15"/>
          </p:nvPr>
        </p:nvSpPr>
        <p:spPr>
          <a:xfrm>
            <a:off x="6949336" y="2206713"/>
            <a:ext cx="2743200" cy="60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2"/>
          <p:cNvSpPr txBox="1">
            <a:spLocks noGrp="1"/>
          </p:cNvSpPr>
          <p:nvPr>
            <p:ph type="subTitle" idx="16"/>
          </p:nvPr>
        </p:nvSpPr>
        <p:spPr>
          <a:xfrm>
            <a:off x="274550" y="5062700"/>
            <a:ext cx="2743200" cy="60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2"/>
          <p:cNvSpPr txBox="1">
            <a:spLocks noGrp="1"/>
          </p:cNvSpPr>
          <p:nvPr>
            <p:ph type="subTitle" idx="17"/>
          </p:nvPr>
        </p:nvSpPr>
        <p:spPr>
          <a:xfrm>
            <a:off x="4722672" y="5062700"/>
            <a:ext cx="2743200" cy="60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2"/>
          <p:cNvSpPr txBox="1">
            <a:spLocks noGrp="1"/>
          </p:cNvSpPr>
          <p:nvPr>
            <p:ph type="subTitle" idx="18"/>
          </p:nvPr>
        </p:nvSpPr>
        <p:spPr>
          <a:xfrm>
            <a:off x="9044975" y="5062700"/>
            <a:ext cx="2743200" cy="60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2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12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2"/>
          <p:cNvSpPr txBox="1">
            <a:spLocks noGrp="1"/>
          </p:cNvSpPr>
          <p:nvPr>
            <p:ph type="subTitle" idx="19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2"/>
          <p:cNvSpPr txBox="1">
            <a:spLocks noGrp="1"/>
          </p:cNvSpPr>
          <p:nvPr>
            <p:ph type="subTitle" idx="20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140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Title and text left">
  <p:cSld name="011 Title and text lef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"/>
          <p:cNvSpPr txBox="1">
            <a:spLocks noGrp="1"/>
          </p:cNvSpPr>
          <p:nvPr>
            <p:ph type="title"/>
          </p:nvPr>
        </p:nvSpPr>
        <p:spPr>
          <a:xfrm>
            <a:off x="846225" y="1497213"/>
            <a:ext cx="6678900" cy="3391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body" idx="1"/>
          </p:nvPr>
        </p:nvSpPr>
        <p:spPr>
          <a:xfrm>
            <a:off x="846225" y="4888663"/>
            <a:ext cx="6678900" cy="1102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algn="r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r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r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cxnSp>
        <p:nvCxnSpPr>
          <p:cNvPr id="154" name="Google Shape;154;p13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13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6" name="Google Shape;156;p13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158" name="Google Shape;158;p13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3"/>
          <p:cNvSpPr txBox="1">
            <a:spLocks noGrp="1"/>
          </p:cNvSpPr>
          <p:nvPr>
            <p:ph type="subTitle" idx="3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5500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Title and text right">
  <p:cSld name="012 Title and text righ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4022050" y="1683650"/>
            <a:ext cx="6994500" cy="30861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body" idx="1"/>
          </p:nvPr>
        </p:nvSpPr>
        <p:spPr>
          <a:xfrm>
            <a:off x="4022050" y="4939150"/>
            <a:ext cx="6994500" cy="935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cxnSp>
        <p:nvCxnSpPr>
          <p:cNvPr id="163" name="Google Shape;163;p14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14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p14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14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4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14"/>
          <p:cNvSpPr txBox="1">
            <a:spLocks noGrp="1"/>
          </p:cNvSpPr>
          <p:nvPr>
            <p:ph type="subTitle" idx="3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7992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Just title">
  <p:cSld name="013 Just title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"/>
          <p:cNvSpPr txBox="1">
            <a:spLocks noGrp="1"/>
          </p:cNvSpPr>
          <p:nvPr>
            <p:ph type="title"/>
          </p:nvPr>
        </p:nvSpPr>
        <p:spPr>
          <a:xfrm>
            <a:off x="415650" y="421101"/>
            <a:ext cx="11360700" cy="991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cxnSp>
        <p:nvCxnSpPr>
          <p:cNvPr id="171" name="Google Shape;171;p15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" name="Google Shape;172;p15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15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" name="Google Shape;174;p15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5"/>
          <p:cNvSpPr txBox="1">
            <a:spLocks noGrp="1"/>
          </p:cNvSpPr>
          <p:nvPr>
            <p:ph type="subTitle" idx="1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subTitle" idx="2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7644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100 DO NOT REMOVE · SlidesMania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9" name="Google Shape;179;p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6"/>
            <p:cNvSpPr txBox="1"/>
            <p:nvPr/>
          </p:nvSpPr>
          <p:spPr>
            <a:xfrm>
              <a:off x="463500" y="2858044"/>
              <a:ext cx="8956500" cy="38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81" name="Google Shape;181;p16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82" name="Google Shape;182;p16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6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6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6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16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87" name="Google Shape;187;p16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6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4FAFA-780A-4580-B9D9-5FAA711ADB40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E0DF-3E5E-49BF-93F7-A49EE2301E3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414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4FAFA-780A-4580-B9D9-5FAA711ADB40}" type="datetimeFigureOut">
              <a:rPr lang="hu-HU" smtClean="0"/>
              <a:t>2023. 10. 27.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E0DF-3E5E-49BF-93F7-A49EE2301E3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279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83125" y="5951811"/>
            <a:ext cx="2844800" cy="365125"/>
          </a:xfrm>
          <a:prstGeom prst="rect">
            <a:avLst/>
          </a:prstGeom>
        </p:spPr>
        <p:txBody>
          <a:bodyPr/>
          <a:lstStyle/>
          <a:p>
            <a:fld id="{4A44F43B-323A-47D6-861C-DE46A2668609}" type="datetimeFigureOut">
              <a:rPr lang="hu-HU" smtClean="0">
                <a:solidFill>
                  <a:srgbClr val="D4D2D0">
                    <a:shade val="50000"/>
                  </a:srgbClr>
                </a:solidFill>
              </a:rPr>
              <a:pPr/>
              <a:t>2023. 10. 27.</a:t>
            </a:fld>
            <a:endParaRPr lang="hu-HU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74594" y="5951811"/>
            <a:ext cx="7008532" cy="365125"/>
          </a:xfrm>
          <a:prstGeom prst="rect">
            <a:avLst/>
          </a:prstGeom>
        </p:spPr>
        <p:txBody>
          <a:bodyPr/>
          <a:lstStyle/>
          <a:p>
            <a:endParaRPr lang="hu-HU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C6DB6-A720-4A59-828F-44B4817F052B}" type="slidenum">
              <a:rPr lang="hu-HU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hu-HU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695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001 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278625" y="3331325"/>
            <a:ext cx="116349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78550" y="3330125"/>
            <a:ext cx="11634900" cy="586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3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pic>
        <p:nvPicPr>
          <p:cNvPr id="14" name="Google Shape;14;p2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78625" y="3330125"/>
            <a:ext cx="116349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278525" y="641475"/>
            <a:ext cx="11634900" cy="262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ldrich"/>
              <a:buNone/>
              <a:defRPr sz="9200">
                <a:latin typeface="UnifrakturMaguntia"/>
                <a:ea typeface="UnifrakturMaguntia"/>
                <a:cs typeface="UnifrakturMaguntia"/>
                <a:sym typeface="UnifrakturMagunt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cxnSp>
        <p:nvCxnSpPr>
          <p:cNvPr id="16" name="Google Shape;16;p2"/>
          <p:cNvCxnSpPr/>
          <p:nvPr/>
        </p:nvCxnSpPr>
        <p:spPr>
          <a:xfrm>
            <a:off x="278525" y="577650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7;p2"/>
          <p:cNvCxnSpPr/>
          <p:nvPr/>
        </p:nvCxnSpPr>
        <p:spPr>
          <a:xfrm>
            <a:off x="278525" y="676007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8;p2"/>
          <p:cNvSpPr txBox="1">
            <a:spLocks noGrp="1"/>
          </p:cNvSpPr>
          <p:nvPr>
            <p:ph type="subTitle" idx="2"/>
          </p:nvPr>
        </p:nvSpPr>
        <p:spPr>
          <a:xfrm>
            <a:off x="9199575" y="7225"/>
            <a:ext cx="27138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algn="r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algn="r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3"/>
          </p:nvPr>
        </p:nvSpPr>
        <p:spPr>
          <a:xfrm>
            <a:off x="278525" y="2550"/>
            <a:ext cx="17727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253650" y="1362000"/>
            <a:ext cx="11634900" cy="45912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Google Shape;23;p3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5003500" y="1789500"/>
            <a:ext cx="6116400" cy="6117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5003500" y="2499875"/>
            <a:ext cx="6116400" cy="293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>
            <a:spLocks noGrp="1"/>
          </p:cNvSpPr>
          <p:nvPr>
            <p:ph type="pic" idx="2"/>
          </p:nvPr>
        </p:nvSpPr>
        <p:spPr>
          <a:xfrm>
            <a:off x="742125" y="1713300"/>
            <a:ext cx="3723300" cy="37233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27" name="Google Shape;27;p3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28;p3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4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cxnSp>
        <p:nvCxnSpPr>
          <p:cNvPr id="30" name="Google Shape;30;p3"/>
          <p:cNvCxnSpPr/>
          <p:nvPr/>
        </p:nvCxnSpPr>
        <p:spPr>
          <a:xfrm>
            <a:off x="278550" y="6221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99213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Six columns">
  <p:cSld name="003 Six 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253650" y="1133400"/>
            <a:ext cx="11634900" cy="53127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Google Shape;34;p4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cxnSp>
        <p:nvCxnSpPr>
          <p:cNvPr id="37" name="Google Shape;37;p4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4470425" y="1389875"/>
            <a:ext cx="7112400" cy="763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3"/>
          </p:nvPr>
        </p:nvSpPr>
        <p:spPr>
          <a:xfrm>
            <a:off x="4470425" y="3265162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4"/>
          </p:nvPr>
        </p:nvSpPr>
        <p:spPr>
          <a:xfrm>
            <a:off x="8428350" y="3265161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5"/>
          </p:nvPr>
        </p:nvSpPr>
        <p:spPr>
          <a:xfrm>
            <a:off x="8428350" y="5153816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 idx="6"/>
          </p:nvPr>
        </p:nvSpPr>
        <p:spPr>
          <a:xfrm>
            <a:off x="4470425" y="256938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title" idx="7"/>
          </p:nvPr>
        </p:nvSpPr>
        <p:spPr>
          <a:xfrm>
            <a:off x="8428350" y="256938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title" idx="8"/>
          </p:nvPr>
        </p:nvSpPr>
        <p:spPr>
          <a:xfrm>
            <a:off x="8428350" y="445804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9"/>
          </p:nvPr>
        </p:nvSpPr>
        <p:spPr>
          <a:xfrm>
            <a:off x="4470425" y="5153811"/>
            <a:ext cx="3294600" cy="98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title" idx="13"/>
          </p:nvPr>
        </p:nvSpPr>
        <p:spPr>
          <a:xfrm>
            <a:off x="4470425" y="4458038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cxnSp>
        <p:nvCxnSpPr>
          <p:cNvPr id="47" name="Google Shape;47;p4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" name="Google Shape;48;p4"/>
          <p:cNvSpPr>
            <a:spLocks noGrp="1"/>
          </p:cNvSpPr>
          <p:nvPr>
            <p:ph type="pic" idx="14"/>
          </p:nvPr>
        </p:nvSpPr>
        <p:spPr>
          <a:xfrm>
            <a:off x="450000" y="1430150"/>
            <a:ext cx="3512700" cy="47103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5680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004 Section Title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293325" y="887050"/>
            <a:ext cx="11620200" cy="3797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85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 b="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293325" y="4958375"/>
            <a:ext cx="11620200" cy="964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cxnSp>
        <p:nvCxnSpPr>
          <p:cNvPr id="52" name="Google Shape;52;p5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5"/>
          <p:cNvCxnSpPr/>
          <p:nvPr/>
        </p:nvCxnSpPr>
        <p:spPr>
          <a:xfrm>
            <a:off x="278475" y="4669000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" name="Google Shape;54;p5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5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ubTitle" idx="3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813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Two columns">
  <p:cSld name="005 Two column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/>
          <p:nvPr/>
        </p:nvSpPr>
        <p:spPr>
          <a:xfrm>
            <a:off x="253650" y="1261075"/>
            <a:ext cx="11634900" cy="4920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285900" y="1587025"/>
            <a:ext cx="11620200" cy="763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1"/>
          </p:nvPr>
        </p:nvSpPr>
        <p:spPr>
          <a:xfrm>
            <a:off x="285900" y="2796875"/>
            <a:ext cx="5507700" cy="293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body" idx="2"/>
          </p:nvPr>
        </p:nvSpPr>
        <p:spPr>
          <a:xfrm>
            <a:off x="6482448" y="2785825"/>
            <a:ext cx="5423400" cy="293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21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21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21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2100"/>
              </a:spcBef>
              <a:spcAft>
                <a:spcPts val="21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cxnSp>
        <p:nvCxnSpPr>
          <p:cNvPr id="63" name="Google Shape;63;p6"/>
          <p:cNvCxnSpPr/>
          <p:nvPr/>
        </p:nvCxnSpPr>
        <p:spPr>
          <a:xfrm>
            <a:off x="278550" y="887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6"/>
          <p:cNvCxnSpPr/>
          <p:nvPr/>
        </p:nvCxnSpPr>
        <p:spPr>
          <a:xfrm>
            <a:off x="278550" y="6602125"/>
            <a:ext cx="11634900" cy="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6"/>
          <p:cNvSpPr/>
          <p:nvPr/>
        </p:nvSpPr>
        <p:spPr>
          <a:xfrm>
            <a:off x="247725" y="204950"/>
            <a:ext cx="11665800" cy="57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6" name="Google Shape;66;p6" descr="Imagen que contiene suelo, exterior&#10;&#10;Descripción generada automáticamente"/>
          <p:cNvPicPr preferRelativeResize="0"/>
          <p:nvPr/>
        </p:nvPicPr>
        <p:blipFill rotWithShape="1">
          <a:blip r:embed="rId2">
            <a:alphaModFix amt="20000"/>
          </a:blip>
          <a:srcRect t="54664" b="39165"/>
          <a:stretch/>
        </p:blipFill>
        <p:spPr>
          <a:xfrm>
            <a:off x="253650" y="204950"/>
            <a:ext cx="11665800" cy="5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subTitle" idx="4"/>
          </p:nvPr>
        </p:nvSpPr>
        <p:spPr>
          <a:xfrm>
            <a:off x="65908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15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2pPr>
            <a:lvl3pPr lvl="2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3pPr>
            <a:lvl4pPr lvl="3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4pPr>
            <a:lvl5pPr lvl="4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5pPr>
            <a:lvl6pPr lvl="5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6pPr>
            <a:lvl7pPr lvl="6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7pPr>
            <a:lvl8pPr lvl="7" algn="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8pPr>
            <a:lvl9pPr lvl="8" algn="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879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Imagen que contiene suelo, exterior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 t="22690"/>
          <a:stretch/>
        </p:blipFill>
        <p:spPr>
          <a:xfrm>
            <a:off x="5" y="5250"/>
            <a:ext cx="12191999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3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03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1pPr>
            <a:lvl2pPr marL="914400" lvl="1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2pPr>
            <a:lvl3pPr marL="1371600" lvl="2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3pPr>
            <a:lvl4pPr marL="1828800" lvl="3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4pPr>
            <a:lvl5pPr marL="2286000" lvl="4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5pPr>
            <a:lvl6pPr marL="2743200" lvl="5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6pPr>
            <a:lvl7pPr marL="3200400" lvl="6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7pPr>
            <a:lvl8pPr marL="3657600" lvl="7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8pPr>
            <a:lvl9pPr marL="4114800" lvl="8" indent="-3556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975">
                <a:solidFill>
                  <a:schemeClr val="dk2"/>
                </a:solidFill>
              </a:defRPr>
            </a:lvl1pPr>
            <a:lvl2pPr lvl="1" algn="r" rtl="0">
              <a:buNone/>
              <a:defRPr sz="975">
                <a:solidFill>
                  <a:schemeClr val="dk2"/>
                </a:solidFill>
              </a:defRPr>
            </a:lvl2pPr>
            <a:lvl3pPr lvl="2" algn="r" rtl="0">
              <a:buNone/>
              <a:defRPr sz="975">
                <a:solidFill>
                  <a:schemeClr val="dk2"/>
                </a:solidFill>
              </a:defRPr>
            </a:lvl3pPr>
            <a:lvl4pPr lvl="3" algn="r" rtl="0">
              <a:buNone/>
              <a:defRPr sz="975">
                <a:solidFill>
                  <a:schemeClr val="dk2"/>
                </a:solidFill>
              </a:defRPr>
            </a:lvl4pPr>
            <a:lvl5pPr lvl="4" algn="r" rtl="0">
              <a:buNone/>
              <a:defRPr sz="975">
                <a:solidFill>
                  <a:schemeClr val="dk2"/>
                </a:solidFill>
              </a:defRPr>
            </a:lvl5pPr>
            <a:lvl6pPr lvl="5" algn="r" rtl="0">
              <a:buNone/>
              <a:defRPr sz="975">
                <a:solidFill>
                  <a:schemeClr val="dk2"/>
                </a:solidFill>
              </a:defRPr>
            </a:lvl6pPr>
            <a:lvl7pPr lvl="6" algn="r" rtl="0">
              <a:buNone/>
              <a:defRPr sz="975">
                <a:solidFill>
                  <a:schemeClr val="dk2"/>
                </a:solidFill>
              </a:defRPr>
            </a:lvl7pPr>
            <a:lvl8pPr lvl="7" algn="r" rtl="0">
              <a:buNone/>
              <a:defRPr sz="975">
                <a:solidFill>
                  <a:schemeClr val="dk2"/>
                </a:solidFill>
              </a:defRPr>
            </a:lvl8pPr>
            <a:lvl9pPr lvl="8" algn="r" rtl="0">
              <a:buNone/>
              <a:defRPr sz="975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0" name="Google Shape;10;p1"/>
          <p:cNvSpPr/>
          <p:nvPr/>
        </p:nvSpPr>
        <p:spPr>
          <a:xfrm rot="5400000">
            <a:off x="-462657" y="6119358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4" r:id="rId2"/>
    <p:sldLayoutId id="2147483666" r:id="rId3"/>
    <p:sldLayoutId id="214748368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Imagen que contiene suelo, exterior&#10;&#10;Descripción generada automáticamente"/>
          <p:cNvPicPr preferRelativeResize="0"/>
          <p:nvPr/>
        </p:nvPicPr>
        <p:blipFill rotWithShape="1">
          <a:blip r:embed="rId17">
            <a:alphaModFix/>
          </a:blip>
          <a:srcRect t="22690"/>
          <a:stretch/>
        </p:blipFill>
        <p:spPr>
          <a:xfrm>
            <a:off x="0" y="5250"/>
            <a:ext cx="12191999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IM Fell English SC"/>
              <a:buNone/>
              <a:defRPr sz="5000">
                <a:solidFill>
                  <a:schemeClr val="dk1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1pPr>
            <a:lvl2pPr marL="914400" lvl="1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2pPr>
            <a:lvl3pPr marL="1371600" lvl="2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3pPr>
            <a:lvl4pPr marL="1828800" lvl="3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4pPr>
            <a:lvl5pPr marL="2286000" lvl="4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5pPr>
            <a:lvl6pPr marL="2743200" lvl="5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6pPr>
            <a:lvl7pPr marL="3200400" lvl="6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●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7pPr>
            <a:lvl8pPr marL="3657600" lvl="7" indent="-355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IM Fell English SC"/>
              <a:buChar char="○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8pPr>
            <a:lvl9pPr marL="4114800" lvl="8" indent="-3556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000"/>
              <a:buFont typeface="IM Fell English SC"/>
              <a:buChar char="■"/>
              <a:defRPr sz="2000">
                <a:solidFill>
                  <a:schemeClr val="dk2"/>
                </a:solidFill>
                <a:latin typeface="IM Fell English SC"/>
                <a:ea typeface="IM Fell English SC"/>
                <a:cs typeface="IM Fell English SC"/>
                <a:sym typeface="IM Fell English SC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93672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stvan.kiss@aok.pte.h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"/>
          <p:cNvSpPr txBox="1">
            <a:spLocks noGrp="1"/>
          </p:cNvSpPr>
          <p:nvPr>
            <p:ph type="subTitle" idx="1"/>
          </p:nvPr>
        </p:nvSpPr>
        <p:spPr>
          <a:xfrm>
            <a:off x="1732912" y="4663192"/>
            <a:ext cx="9120618" cy="12400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hu-HU" sz="28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Dr. Kiss István</a:t>
            </a:r>
          </a:p>
          <a:p>
            <a:pPr marL="0" indent="0"/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Intézetigazgató egyetemi tanár</a:t>
            </a:r>
          </a:p>
          <a:p>
            <a:pPr marL="0" indent="0"/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Pécsi Tudományegyetem Általános Orvostudományi Kar</a:t>
            </a:r>
          </a:p>
          <a:p>
            <a:pPr marL="0" indent="0"/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Orvosi Népegészségtani Intézet</a:t>
            </a:r>
          </a:p>
          <a:p>
            <a:pPr marL="0" indent="0"/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Email: </a:t>
            </a:r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  <a:hlinkClick r:id="rId3"/>
              </a:rPr>
              <a:t>istvan.kiss@aok.pte.hu</a:t>
            </a:r>
            <a:r>
              <a:rPr lang="hu-HU" sz="28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193" name="Google Shape;193;p17"/>
          <p:cNvSpPr txBox="1">
            <a:spLocks noGrp="1"/>
          </p:cNvSpPr>
          <p:nvPr>
            <p:ph type="title"/>
          </p:nvPr>
        </p:nvSpPr>
        <p:spPr>
          <a:xfrm>
            <a:off x="225453" y="954792"/>
            <a:ext cx="11763346" cy="19721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5400" dirty="0" err="1">
                <a:latin typeface="IM Fell English SC"/>
                <a:sym typeface="IM Fell English SC"/>
              </a:rPr>
              <a:t>Egészségmeg</a:t>
            </a:r>
            <a:r>
              <a:rPr lang="hu-HU" sz="5400" dirty="0">
                <a:latin typeface="IM Fell English SC"/>
                <a:sym typeface="IM Fell English SC"/>
              </a:rPr>
              <a:t>ő</a:t>
            </a:r>
            <a:r>
              <a:rPr lang="en-US" sz="5400" dirty="0" err="1">
                <a:latin typeface="IM Fell English SC"/>
                <a:sym typeface="IM Fell English SC"/>
              </a:rPr>
              <a:t>rzés</a:t>
            </a:r>
            <a:r>
              <a:rPr lang="en-US" sz="5400" dirty="0">
                <a:latin typeface="IM Fell English SC"/>
                <a:sym typeface="IM Fell English SC"/>
              </a:rPr>
              <a:t>,</a:t>
            </a:r>
            <a:r>
              <a:rPr lang="hu-HU" sz="5400" dirty="0">
                <a:latin typeface="IM Fell English SC"/>
                <a:sym typeface="IM Fell English SC"/>
              </a:rPr>
              <a:t> </a:t>
            </a:r>
            <a:r>
              <a:rPr lang="en-US" sz="5400" dirty="0" err="1">
                <a:latin typeface="IM Fell English SC"/>
                <a:sym typeface="IM Fell English SC"/>
              </a:rPr>
              <a:t>egészségfejlesztés</a:t>
            </a:r>
            <a:r>
              <a:rPr lang="hu-HU" sz="5400" dirty="0">
                <a:latin typeface="IM Fell English SC"/>
                <a:sym typeface="IM Fell English SC"/>
              </a:rPr>
              <a:t> </a:t>
            </a:r>
            <a:r>
              <a:rPr lang="en-US" sz="5400" dirty="0" err="1">
                <a:latin typeface="IM Fell English SC"/>
                <a:sym typeface="IM Fell English SC"/>
              </a:rPr>
              <a:t>oktatása</a:t>
            </a:r>
            <a:r>
              <a:rPr lang="en-US" sz="5400" dirty="0">
                <a:latin typeface="IM Fell English SC"/>
                <a:sym typeface="IM Fell English SC"/>
              </a:rPr>
              <a:t> a </a:t>
            </a:r>
            <a:r>
              <a:rPr lang="en-US" sz="5400" dirty="0" err="1">
                <a:latin typeface="IM Fell English SC"/>
                <a:sym typeface="IM Fell English SC"/>
              </a:rPr>
              <a:t>graduális</a:t>
            </a:r>
            <a:r>
              <a:rPr lang="hu-HU" sz="5400" dirty="0">
                <a:latin typeface="IM Fell English SC"/>
                <a:sym typeface="IM Fell English SC"/>
              </a:rPr>
              <a:t> </a:t>
            </a:r>
            <a:r>
              <a:rPr lang="en-US" sz="5400" dirty="0">
                <a:latin typeface="IM Fell English SC"/>
                <a:sym typeface="IM Fell English SC"/>
              </a:rPr>
              <a:t>és a </a:t>
            </a:r>
            <a:r>
              <a:rPr lang="en-US" sz="5400" dirty="0" err="1">
                <a:latin typeface="IM Fell English SC"/>
                <a:sym typeface="IM Fell English SC"/>
              </a:rPr>
              <a:t>posztgraduális</a:t>
            </a:r>
            <a:r>
              <a:rPr lang="hu-HU" sz="5400" dirty="0">
                <a:latin typeface="IM Fell English SC"/>
                <a:sym typeface="IM Fell English SC"/>
              </a:rPr>
              <a:t> </a:t>
            </a:r>
            <a:r>
              <a:rPr lang="en-US" sz="5400" dirty="0" err="1">
                <a:latin typeface="IM Fell English SC"/>
                <a:sym typeface="IM Fell English SC"/>
              </a:rPr>
              <a:t>orvosképzésben</a:t>
            </a:r>
            <a:endParaRPr sz="5400" dirty="0">
              <a:latin typeface="IM Fell English SC"/>
              <a:sym typeface="IM Fell English SC"/>
            </a:endParaRPr>
          </a:p>
        </p:txBody>
      </p:sp>
      <p:sp>
        <p:nvSpPr>
          <p:cNvPr id="194" name="Google Shape;194;p17"/>
          <p:cNvSpPr txBox="1">
            <a:spLocks noGrp="1"/>
          </p:cNvSpPr>
          <p:nvPr>
            <p:ph type="subTitle" idx="2"/>
          </p:nvPr>
        </p:nvSpPr>
        <p:spPr>
          <a:xfrm>
            <a:off x="9402616" y="79232"/>
            <a:ext cx="2469615" cy="4313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hu-HU" dirty="0"/>
              <a:t>TEGYÜK SZERETHETŐVÉ</a:t>
            </a:r>
          </a:p>
          <a:p>
            <a:pPr marL="0" indent="0"/>
            <a:r>
              <a:rPr lang="hu-HU" dirty="0"/>
              <a:t>A RÁKELLENES ÉLETMÓDOT! </a:t>
            </a:r>
          </a:p>
        </p:txBody>
      </p:sp>
      <p:sp>
        <p:nvSpPr>
          <p:cNvPr id="195" name="Google Shape;195;p17"/>
          <p:cNvSpPr txBox="1">
            <a:spLocks noGrp="1"/>
          </p:cNvSpPr>
          <p:nvPr>
            <p:ph type="subTitle" idx="3"/>
          </p:nvPr>
        </p:nvSpPr>
        <p:spPr>
          <a:xfrm>
            <a:off x="227378" y="15255"/>
            <a:ext cx="1329525" cy="4313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hu-HU" sz="1400" dirty="0"/>
              <a:t>2023.10.27.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B6D4690B-91FE-B228-8250-08EF09431B0C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17D25FCC-6735-DCC9-C09E-DD44102C0C7E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2" name="Tartalom helye 2">
            <a:extLst>
              <a:ext uri="{FF2B5EF4-FFF2-40B4-BE49-F238E27FC236}">
                <a16:creationId xmlns:a16="http://schemas.microsoft.com/office/drawing/2014/main" xmlns="" id="{751528F7-2346-67A2-FFEF-B038424428FD}"/>
              </a:ext>
            </a:extLst>
          </p:cNvPr>
          <p:cNvSpPr txBox="1">
            <a:spLocks/>
          </p:cNvSpPr>
          <p:nvPr/>
        </p:nvSpPr>
        <p:spPr>
          <a:xfrm>
            <a:off x="414260" y="1446293"/>
            <a:ext cx="11479695" cy="571749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A daganat megelőzhető!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Táplálkozás és a rák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A táplálkozás szerepe speciális kórállapotok megelőzésében és kezelésében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Alkoholfogyasztás és egészség: kihívások a XXI. században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Az alternatív táplálkozási szokások egészségügyi hatásai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Divatdiéták a bizonyítékokon alapuló orvoslás szemszögéből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Az életmód-orvoslás alapjai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Dohányzás, leszokástámogatás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Egészséges életmód a gyakorlatban – Amit a gyaloglásról tudni érdemes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6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6688CDB3-42F7-F738-5275-CB9C8CC79B9F}"/>
              </a:ext>
            </a:extLst>
          </p:cNvPr>
          <p:cNvSpPr txBox="1"/>
          <p:nvPr/>
        </p:nvSpPr>
        <p:spPr>
          <a:xfrm>
            <a:off x="692591" y="-9770"/>
            <a:ext cx="118573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dirty="0">
                <a:solidFill>
                  <a:schemeClr val="dk1"/>
                </a:solidFill>
                <a:latin typeface="IM Fell English SC"/>
                <a:sym typeface="IM Fell English SC"/>
              </a:rPr>
              <a:t>Az Orvosi Népegészségtani Intézet egyes releváns </a:t>
            </a:r>
            <a:r>
              <a:rPr lang="hu-HU" sz="4400" dirty="0" err="1">
                <a:solidFill>
                  <a:schemeClr val="dk1"/>
                </a:solidFill>
                <a:latin typeface="IM Fell English SC"/>
                <a:sym typeface="IM Fell English SC"/>
              </a:rPr>
              <a:t>elektív</a:t>
            </a:r>
            <a:r>
              <a:rPr lang="hu-HU" sz="4400" dirty="0">
                <a:solidFill>
                  <a:schemeClr val="dk1"/>
                </a:solidFill>
                <a:latin typeface="IM Fell English SC"/>
                <a:sym typeface="IM Fell English SC"/>
              </a:rPr>
              <a:t> vagy fakultatív tantárgyai</a:t>
            </a:r>
          </a:p>
        </p:txBody>
      </p:sp>
    </p:spTree>
    <p:extLst>
      <p:ext uri="{BB962C8B-B14F-4D97-AF65-F5344CB8AC3E}">
        <p14:creationId xmlns:p14="http://schemas.microsoft.com/office/powerpoint/2010/main" val="3303393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17D25FCC-6735-DCC9-C09E-DD44102C0C7E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2" name="Tartalom helye 2">
            <a:extLst>
              <a:ext uri="{FF2B5EF4-FFF2-40B4-BE49-F238E27FC236}">
                <a16:creationId xmlns:a16="http://schemas.microsoft.com/office/drawing/2014/main" xmlns="" id="{751528F7-2346-67A2-FFEF-B038424428FD}"/>
              </a:ext>
            </a:extLst>
          </p:cNvPr>
          <p:cNvSpPr txBox="1">
            <a:spLocks/>
          </p:cNvSpPr>
          <p:nvPr/>
        </p:nvSpPr>
        <p:spPr>
          <a:xfrm>
            <a:off x="513619" y="1635133"/>
            <a:ext cx="11479695" cy="571749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Egészségnevelés lehetőségei és módszerei az orvosi és fogorvosi hivatás gyakorlása során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Egy lépéssel több a gyermekek egészségéért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Fogyni csak okosan! A testtömeg sikeres (ön)kontrollja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 err="1">
                <a:solidFill>
                  <a:schemeClr val="dk2"/>
                </a:solidFill>
                <a:latin typeface="IM Fell English SC"/>
              </a:rPr>
              <a:t>Kemoprevenció</a:t>
            </a:r>
            <a:endParaRPr lang="hu-HU" sz="3200" dirty="0">
              <a:solidFill>
                <a:schemeClr val="dk2"/>
              </a:solidFill>
              <a:latin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Mentális egészségfejlesztés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Vallásosság és egészség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A természetes </a:t>
            </a:r>
            <a:r>
              <a:rPr lang="hu-HU" sz="3200" dirty="0" err="1">
                <a:solidFill>
                  <a:schemeClr val="dk2"/>
                </a:solidFill>
                <a:latin typeface="IM Fell English SC"/>
              </a:rPr>
              <a:t>gyógytényezők</a:t>
            </a:r>
            <a:r>
              <a:rPr lang="hu-HU" sz="3200" dirty="0">
                <a:solidFill>
                  <a:schemeClr val="dk2"/>
                </a:solidFill>
                <a:latin typeface="IM Fell English SC"/>
              </a:rPr>
              <a:t> szerepe a modern orvoslásban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</a:rPr>
              <a:t>A humán </a:t>
            </a:r>
            <a:r>
              <a:rPr lang="hu-HU" sz="3200" dirty="0" err="1">
                <a:solidFill>
                  <a:schemeClr val="dk2"/>
                </a:solidFill>
                <a:latin typeface="IM Fell English SC"/>
              </a:rPr>
              <a:t>mikrobiom</a:t>
            </a:r>
            <a:r>
              <a:rPr lang="hu-HU" sz="3200" dirty="0">
                <a:solidFill>
                  <a:schemeClr val="dk2"/>
                </a:solidFill>
                <a:latin typeface="IM Fell English SC"/>
              </a:rPr>
              <a:t> és kapcsolata a betegségek kialakulásával, megelőzésével</a:t>
            </a:r>
            <a:endParaRPr lang="hu-HU" sz="36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83D7BE89-9A58-E3A2-D54A-A902FE6255F6}"/>
              </a:ext>
            </a:extLst>
          </p:cNvPr>
          <p:cNvSpPr txBox="1"/>
          <p:nvPr/>
        </p:nvSpPr>
        <p:spPr>
          <a:xfrm>
            <a:off x="692591" y="-9770"/>
            <a:ext cx="118573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400" dirty="0">
                <a:solidFill>
                  <a:schemeClr val="dk1"/>
                </a:solidFill>
                <a:latin typeface="IM Fell English SC"/>
                <a:sym typeface="IM Fell English SC"/>
              </a:rPr>
              <a:t>Az Orvosi Népegészségtani Intézet egyes releváns </a:t>
            </a:r>
            <a:r>
              <a:rPr lang="hu-HU" sz="4400" dirty="0" err="1">
                <a:solidFill>
                  <a:schemeClr val="dk1"/>
                </a:solidFill>
                <a:latin typeface="IM Fell English SC"/>
                <a:sym typeface="IM Fell English SC"/>
              </a:rPr>
              <a:t>elektív</a:t>
            </a:r>
            <a:r>
              <a:rPr lang="hu-HU" sz="4400" dirty="0">
                <a:solidFill>
                  <a:schemeClr val="dk1"/>
                </a:solidFill>
                <a:latin typeface="IM Fell English SC"/>
                <a:sym typeface="IM Fell English SC"/>
              </a:rPr>
              <a:t> vagy fakultatív tantárgyai</a:t>
            </a:r>
          </a:p>
        </p:txBody>
      </p:sp>
    </p:spTree>
    <p:extLst>
      <p:ext uri="{BB962C8B-B14F-4D97-AF65-F5344CB8AC3E}">
        <p14:creationId xmlns:p14="http://schemas.microsoft.com/office/powerpoint/2010/main" val="2895797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06EF6D16-C606-97A6-8DD2-58AEA5D48DB0}"/>
              </a:ext>
            </a:extLst>
          </p:cNvPr>
          <p:cNvSpPr txBox="1"/>
          <p:nvPr/>
        </p:nvSpPr>
        <p:spPr>
          <a:xfrm>
            <a:off x="940631" y="4294353"/>
            <a:ext cx="4572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  <a:sym typeface="IM Fell English SC"/>
              </a:rPr>
              <a:t>Ha hatást akarunk gyakorolni másokra, a példamutatás nem csupán a legfontosabb, hanem az egyetlen célravezető dolog.</a:t>
            </a:r>
          </a:p>
          <a:p>
            <a:endParaRPr lang="hu-HU" sz="2400" dirty="0">
              <a:solidFill>
                <a:schemeClr val="bg2">
                  <a:lumMod val="90000"/>
                  <a:lumOff val="10000"/>
                </a:schemeClr>
              </a:solidFill>
              <a:latin typeface="IM Fell English SC"/>
              <a:sym typeface="IM Fell English SC"/>
            </a:endParaRPr>
          </a:p>
          <a:p>
            <a:r>
              <a:rPr lang="hu-HU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  <a:sym typeface="IM Fell English SC"/>
              </a:rPr>
              <a:t>Albert Schweitzer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xmlns="" id="{BCBDBB35-C53C-FB66-D8AD-E5A844AE4AC8}"/>
              </a:ext>
            </a:extLst>
          </p:cNvPr>
          <p:cNvSpPr txBox="1"/>
          <p:nvPr/>
        </p:nvSpPr>
        <p:spPr>
          <a:xfrm>
            <a:off x="6981490" y="2450499"/>
            <a:ext cx="52155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</a:rPr>
              <a:t>A példamutatás nem az egyik útja a tanításnak, hanem az egyetlen útja.</a:t>
            </a:r>
          </a:p>
          <a:p>
            <a:endParaRPr lang="hu-HU" sz="2400" dirty="0">
              <a:solidFill>
                <a:schemeClr val="bg2">
                  <a:lumMod val="90000"/>
                  <a:lumOff val="10000"/>
                </a:schemeClr>
              </a:solidFill>
              <a:latin typeface="IM Fell English SC"/>
            </a:endParaRPr>
          </a:p>
          <a:p>
            <a:r>
              <a:rPr lang="hu-HU" sz="2400" i="1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</a:rPr>
              <a:t>Albert Einstein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xmlns="" id="{D8D7A603-B98C-3BE4-6D88-7672D2BAF3E5}"/>
              </a:ext>
            </a:extLst>
          </p:cNvPr>
          <p:cNvSpPr txBox="1"/>
          <p:nvPr/>
        </p:nvSpPr>
        <p:spPr>
          <a:xfrm>
            <a:off x="912191" y="155897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</a:rPr>
              <a:t>(A nemes) cselekszik, mielőtt beszél, és azután tetteinek megfelelően (tanít).</a:t>
            </a:r>
          </a:p>
          <a:p>
            <a:endParaRPr lang="hu-HU" sz="2400" dirty="0">
              <a:solidFill>
                <a:schemeClr val="bg2">
                  <a:lumMod val="90000"/>
                  <a:lumOff val="10000"/>
                </a:schemeClr>
              </a:solidFill>
              <a:latin typeface="IM Fell English SC"/>
            </a:endParaRPr>
          </a:p>
          <a:p>
            <a:r>
              <a:rPr lang="hu-HU" sz="2400" i="1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</a:rPr>
              <a:t>Konfuciusz</a:t>
            </a:r>
            <a:endParaRPr lang="hu-HU" sz="2400" i="1" dirty="0">
              <a:solidFill>
                <a:schemeClr val="bg2">
                  <a:lumMod val="90000"/>
                  <a:lumOff val="10000"/>
                </a:schemeClr>
              </a:solidFill>
              <a:latin typeface="IM Fell English SC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xmlns="" id="{BB666D4A-CE2C-6FEE-F6CF-361FF8DAE76F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xmlns="" id="{67F9A220-D205-3781-FAAC-1D952779C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6388"/>
            <a:ext cx="3374240" cy="1898010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xmlns="" id="{65F6D6A9-BAA3-13B5-48BC-86039274F8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724"/>
          <a:stretch/>
        </p:blipFill>
        <p:spPr>
          <a:xfrm>
            <a:off x="3181501" y="2200268"/>
            <a:ext cx="3038186" cy="1988705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xmlns="" id="{26E062ED-1E60-B640-D4FA-41A087977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407501"/>
            <a:ext cx="3701381" cy="208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08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xmlns="" id="{8034CD30-A15E-2949-5CEF-2496924B0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131" y="2178540"/>
            <a:ext cx="9144000" cy="4670227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xmlns="" id="{D3388602-935F-9739-48CD-BB7830D73869}"/>
              </a:ext>
            </a:extLst>
          </p:cNvPr>
          <p:cNvSpPr txBox="1"/>
          <p:nvPr/>
        </p:nvSpPr>
        <p:spPr>
          <a:xfrm>
            <a:off x="350982" y="9242"/>
            <a:ext cx="1126836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200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  <a:sym typeface="IM Fell English SC"/>
              </a:rPr>
              <a:t>Kicsi ország ez, kevés hírességgel, így óhatatlanul példát mutatsz valamivel, ha akarsz, ha nem. És ha kövérként </a:t>
            </a:r>
            <a:r>
              <a:rPr lang="hu-HU" sz="2200" dirty="0" err="1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  <a:sym typeface="IM Fell English SC"/>
              </a:rPr>
              <a:t>tündöklöm</a:t>
            </a:r>
            <a:r>
              <a:rPr lang="hu-HU" sz="2200" dirty="0">
                <a:solidFill>
                  <a:schemeClr val="bg2">
                    <a:lumMod val="90000"/>
                    <a:lumOff val="10000"/>
                  </a:schemeClr>
                </a:solidFill>
                <a:latin typeface="IM Fell English SC"/>
                <a:sym typeface="IM Fell English SC"/>
              </a:rPr>
              <a:t>, majd a fogyás után visszahízom, akkor a többi túlsúlyos gondolhatja, hogy ez így normális, visszaállt a normál állapotába. Egy kövér család azt mondhatja otthon: "Dombóvári is visszahízott, rosszabb lett neki ettől? Ugyanúgy ott van a tévében." Ezért mennek és kirabolják a hűtőt. Akkor én ártottam. Finoman, nem offenzív módon, de én azt szeretném mondani a túlsúlyos társaimnak, hogy nem szabad kövérnek maradniuk.</a:t>
            </a:r>
          </a:p>
          <a:p>
            <a:endParaRPr lang="hu-HU" sz="22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xmlns="" id="{1B68B1FE-683A-A68A-B51A-D63AC66601C3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6289745B-38BE-F65C-EAB8-0AC9BDA7939A}"/>
              </a:ext>
            </a:extLst>
          </p:cNvPr>
          <p:cNvSpPr txBox="1"/>
          <p:nvPr/>
        </p:nvSpPr>
        <p:spPr>
          <a:xfrm>
            <a:off x="2198255" y="2178540"/>
            <a:ext cx="3103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M Fell English SC"/>
                <a:cs typeface="Arial"/>
                <a:sym typeface="Arial"/>
              </a:rPr>
              <a:t>Dombóvári István</a:t>
            </a:r>
          </a:p>
        </p:txBody>
      </p:sp>
    </p:spTree>
    <p:extLst>
      <p:ext uri="{BB962C8B-B14F-4D97-AF65-F5344CB8AC3E}">
        <p14:creationId xmlns:p14="http://schemas.microsoft.com/office/powerpoint/2010/main" val="390827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>
            <a:spLocks noGrp="1"/>
          </p:cNvSpPr>
          <p:nvPr>
            <p:ph type="title" idx="4294967295"/>
          </p:nvPr>
        </p:nvSpPr>
        <p:spPr>
          <a:xfrm>
            <a:off x="7613374" y="1272183"/>
            <a:ext cx="4419344" cy="435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 b="0" dirty="0"/>
              <a:t>A vizsgálatot megelőző 30 napban dohányzó hallgatók aránya</a:t>
            </a:r>
            <a:br>
              <a:rPr lang="hu-HU" sz="3600" b="0" dirty="0"/>
            </a:br>
            <a:r>
              <a:rPr lang="hu-HU" sz="3600" b="0" dirty="0"/>
              <a:t/>
            </a:r>
            <a:br>
              <a:rPr lang="hu-HU" sz="3600" b="0" dirty="0"/>
            </a:br>
            <a:r>
              <a:rPr lang="hu-HU" sz="3200" i="1" dirty="0">
                <a:solidFill>
                  <a:srgbClr val="4F3934"/>
                </a:solidFill>
                <a:latin typeface="Trade Gothic Next Cond" panose="020F0502020204030204" pitchFamily="34" charset="0"/>
                <a:cs typeface="Arial"/>
                <a:sym typeface="Arial"/>
              </a:rPr>
              <a:t>(dr. Balogh Erika, PTE ÁOK, PhD-disszertáció, 2023)</a:t>
            </a:r>
          </a:p>
        </p:txBody>
      </p:sp>
      <p:sp>
        <p:nvSpPr>
          <p:cNvPr id="248" name="Google Shape;248;p22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11678224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400" b="0" dirty="0"/>
              <a:t>Mi orvosok, orvostanhallgatók valóban példát mutatunk?</a:t>
            </a:r>
            <a:endParaRPr sz="3400" b="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60EE7ADF-92F3-B2AC-78FE-64CADDC55835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800" b="0" i="0" u="none" strike="noStrike" kern="0" cap="none" spc="0" normalizeH="0" baseline="0" noProof="0" dirty="0">
                <a:ln>
                  <a:noFill/>
                </a:ln>
                <a:solidFill>
                  <a:srgbClr val="331B17"/>
                </a:solidFill>
                <a:effectLst/>
                <a:uLnTx/>
                <a:uFillTx/>
                <a:latin typeface="Goudy Old Style" panose="02020502050305020303" pitchFamily="18" charset="0"/>
                <a:cs typeface="Arial"/>
                <a:sym typeface="Arial"/>
              </a:rPr>
              <a:t>RÁKELLENES KONFERENCIA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98081DEF-69F3-886E-5CF5-A2D70453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36" y="917573"/>
            <a:ext cx="6748017" cy="4706110"/>
          </a:xfrm>
          <a:prstGeom prst="rect">
            <a:avLst/>
          </a:pr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xmlns="" id="{5AC1C930-0564-0C94-7759-9B40A6C3856F}"/>
              </a:ext>
            </a:extLst>
          </p:cNvPr>
          <p:cNvSpPr txBox="1"/>
          <p:nvPr/>
        </p:nvSpPr>
        <p:spPr>
          <a:xfrm>
            <a:off x="675636" y="5570583"/>
            <a:ext cx="61026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200" b="1" i="0" u="none" strike="noStrike" kern="0" cap="none" spc="0" normalizeH="0" baseline="0" noProof="0" dirty="0">
                <a:ln>
                  <a:noFill/>
                </a:ln>
                <a:solidFill>
                  <a:srgbClr val="4F3934"/>
                </a:solidFill>
                <a:effectLst/>
                <a:uLnTx/>
                <a:uFillTx/>
                <a:latin typeface="Trade Gothic Next Cond" panose="020F0502020204030204" pitchFamily="34" charset="0"/>
                <a:cs typeface="Arial"/>
                <a:sym typeface="UnifrakturMaguntia"/>
              </a:rPr>
              <a:t>Dohányzás-prevalencia orvostanhallgatók körében</a:t>
            </a:r>
          </a:p>
        </p:txBody>
      </p:sp>
    </p:spTree>
    <p:extLst>
      <p:ext uri="{BB962C8B-B14F-4D97-AF65-F5344CB8AC3E}">
        <p14:creationId xmlns:p14="http://schemas.microsoft.com/office/powerpoint/2010/main" val="2634206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11628528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b="0" dirty="0" err="1"/>
              <a:t>YourLife</a:t>
            </a:r>
            <a:r>
              <a:rPr lang="hu-HU" b="0" dirty="0"/>
              <a:t> – Egészségprogram az Orvoskaron</a:t>
            </a:r>
            <a:endParaRPr b="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60EE7ADF-92F3-B2AC-78FE-64CADDC55835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800" b="0" i="0" u="none" strike="noStrike" kern="0" cap="none" spc="0" normalizeH="0" baseline="0" noProof="0" dirty="0">
                <a:ln>
                  <a:noFill/>
                </a:ln>
                <a:solidFill>
                  <a:srgbClr val="331B17"/>
                </a:solidFill>
                <a:effectLst/>
                <a:uLnTx/>
                <a:uFillTx/>
                <a:latin typeface="Goudy Old Style" panose="02020502050305020303" pitchFamily="18" charset="0"/>
                <a:cs typeface="Arial"/>
                <a:sym typeface="Arial"/>
              </a:rPr>
              <a:t>RÁKELLENES KONFERENCIA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xmlns="" id="{600DA08E-7CB9-86AE-C337-98BCA05B3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9998"/>
            <a:ext cx="12192000" cy="452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58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3E6C9391-2530-84A8-40D6-A515A487A2E9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xmlns="" id="{D716EF51-9407-D15E-4B33-9D67AE98A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289" y="0"/>
            <a:ext cx="4517137" cy="685800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xmlns="" id="{9B0D14E6-1597-59C9-C323-3F2AE55343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620" y="0"/>
            <a:ext cx="4541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07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23"/>
          <p:cNvGrpSpPr/>
          <p:nvPr/>
        </p:nvGrpSpPr>
        <p:grpSpPr>
          <a:xfrm rot="10800000">
            <a:off x="273727" y="1463420"/>
            <a:ext cx="6180655" cy="4353977"/>
            <a:chOff x="621403" y="597265"/>
            <a:chExt cx="1588204" cy="1118814"/>
          </a:xfrm>
        </p:grpSpPr>
        <p:sp>
          <p:nvSpPr>
            <p:cNvPr id="255" name="Google Shape;255;p23"/>
            <p:cNvSpPr/>
            <p:nvPr/>
          </p:nvSpPr>
          <p:spPr>
            <a:xfrm>
              <a:off x="1448058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solidFill>
              <a:srgbClr val="000000">
                <a:alpha val="264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621403" y="597265"/>
              <a:ext cx="761549" cy="1118814"/>
            </a:xfrm>
            <a:custGeom>
              <a:avLst/>
              <a:gdLst/>
              <a:ahLst/>
              <a:cxnLst/>
              <a:rect l="l" t="t" r="r" b="b"/>
              <a:pathLst>
                <a:path w="761549" h="1118814" extrusionOk="0">
                  <a:moveTo>
                    <a:pt x="-524" y="1117297"/>
                  </a:moveTo>
                  <a:lnTo>
                    <a:pt x="-524" y="996558"/>
                  </a:lnTo>
                  <a:cubicBezTo>
                    <a:pt x="160246" y="977266"/>
                    <a:pt x="278895" y="901864"/>
                    <a:pt x="338058" y="740612"/>
                  </a:cubicBezTo>
                  <a:cubicBezTo>
                    <a:pt x="312656" y="732412"/>
                    <a:pt x="292400" y="726464"/>
                    <a:pt x="272463" y="719551"/>
                  </a:cubicBezTo>
                  <a:cubicBezTo>
                    <a:pt x="93848" y="657011"/>
                    <a:pt x="-5830" y="480325"/>
                    <a:pt x="31308" y="291741"/>
                  </a:cubicBezTo>
                  <a:cubicBezTo>
                    <a:pt x="64909" y="120199"/>
                    <a:pt x="237095" y="-11311"/>
                    <a:pt x="412334" y="425"/>
                  </a:cubicBezTo>
                  <a:cubicBezTo>
                    <a:pt x="596255" y="11358"/>
                    <a:pt x="744051" y="156019"/>
                    <a:pt x="758954" y="339651"/>
                  </a:cubicBezTo>
                  <a:cubicBezTo>
                    <a:pt x="792877" y="741255"/>
                    <a:pt x="404456" y="1143502"/>
                    <a:pt x="-524" y="1117297"/>
                  </a:cubicBezTo>
                  <a:close/>
                </a:path>
              </a:pathLst>
            </a:custGeom>
            <a:solidFill>
              <a:srgbClr val="000000">
                <a:alpha val="264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23"/>
          <p:cNvSpPr txBox="1">
            <a:spLocks noGrp="1"/>
          </p:cNvSpPr>
          <p:nvPr>
            <p:ph type="title"/>
          </p:nvPr>
        </p:nvSpPr>
        <p:spPr>
          <a:xfrm>
            <a:off x="273700" y="1344250"/>
            <a:ext cx="11639700" cy="4930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7000" dirty="0"/>
              <a:t>A „Megelőző orvostan és népegészségtan” szakképzés átalakítása</a:t>
            </a:r>
            <a:endParaRPr sz="7000" dirty="0"/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Posztgraduális képzés</a:t>
            </a:r>
            <a:endParaRPr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990C5440-1DA2-D491-3EEC-2662F92FD62D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"/>
          <p:cNvSpPr/>
          <p:nvPr/>
        </p:nvSpPr>
        <p:spPr>
          <a:xfrm>
            <a:off x="7108327" y="4906462"/>
            <a:ext cx="841354" cy="12247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alpha val="26420"/>
                  </a:srgbClr>
                </a:solidFill>
                <a:effectLst/>
                <a:uLnTx/>
                <a:uFillTx/>
                <a:latin typeface="UnifrakturMaguntia"/>
                <a:cs typeface="Arial"/>
                <a:sym typeface="Arial"/>
              </a:rPr>
              <a:t>4</a:t>
            </a:r>
          </a:p>
        </p:txBody>
      </p:sp>
      <p:sp>
        <p:nvSpPr>
          <p:cNvPr id="285" name="Google Shape;285;p26"/>
          <p:cNvSpPr/>
          <p:nvPr/>
        </p:nvSpPr>
        <p:spPr>
          <a:xfrm>
            <a:off x="1131595" y="4906462"/>
            <a:ext cx="917686" cy="125863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alpha val="26420"/>
                  </a:srgbClr>
                </a:solidFill>
                <a:effectLst/>
                <a:uLnTx/>
                <a:uFillTx/>
                <a:latin typeface="UnifrakturMaguntia"/>
                <a:cs typeface="Arial"/>
                <a:sym typeface="Arial"/>
              </a:rPr>
              <a:t>3</a:t>
            </a:r>
          </a:p>
        </p:txBody>
      </p:sp>
      <p:sp>
        <p:nvSpPr>
          <p:cNvPr id="286" name="Google Shape;286;p26"/>
          <p:cNvSpPr/>
          <p:nvPr/>
        </p:nvSpPr>
        <p:spPr>
          <a:xfrm>
            <a:off x="5798776" y="2692878"/>
            <a:ext cx="971967" cy="123149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alpha val="26420"/>
                  </a:srgbClr>
                </a:solidFill>
                <a:effectLst/>
                <a:uLnTx/>
                <a:uFillTx/>
                <a:latin typeface="UnifrakturMaguntia"/>
                <a:cs typeface="Arial"/>
                <a:sym typeface="Arial"/>
              </a:rPr>
              <a:t>2</a:t>
            </a:r>
          </a:p>
        </p:txBody>
      </p:sp>
      <p:sp>
        <p:nvSpPr>
          <p:cNvPr id="287" name="Google Shape;287;p26"/>
          <p:cNvSpPr/>
          <p:nvPr/>
        </p:nvSpPr>
        <p:spPr>
          <a:xfrm>
            <a:off x="293395" y="2696662"/>
            <a:ext cx="639497" cy="12298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sz="14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alpha val="26420"/>
                  </a:srgbClr>
                </a:solidFill>
                <a:effectLst/>
                <a:uLnTx/>
                <a:uFillTx/>
                <a:latin typeface="UnifrakturMaguntia"/>
                <a:cs typeface="Arial"/>
                <a:sym typeface="Arial"/>
              </a:rPr>
              <a:t>1</a:t>
            </a:r>
          </a:p>
        </p:txBody>
      </p:sp>
      <p:sp>
        <p:nvSpPr>
          <p:cNvPr id="288" name="Google Shape;288;p26"/>
          <p:cNvSpPr txBox="1">
            <a:spLocks noGrp="1"/>
          </p:cNvSpPr>
          <p:nvPr>
            <p:ph type="title"/>
          </p:nvPr>
        </p:nvSpPr>
        <p:spPr>
          <a:xfrm>
            <a:off x="293395" y="1107534"/>
            <a:ext cx="11620200" cy="7635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dk1"/>
                </a:solidFill>
              </a:rPr>
              <a:t>Főbb jellemzők / változások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92" name="Google Shape;292;p26"/>
          <p:cNvSpPr txBox="1">
            <a:spLocks noGrp="1"/>
          </p:cNvSpPr>
          <p:nvPr>
            <p:ph type="title" idx="4"/>
          </p:nvPr>
        </p:nvSpPr>
        <p:spPr>
          <a:xfrm>
            <a:off x="932892" y="2615862"/>
            <a:ext cx="5146372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/>
              <a:t>A megelőző orvostan előtérbe kerülése</a:t>
            </a:r>
            <a:endParaRPr sz="4000" dirty="0"/>
          </a:p>
        </p:txBody>
      </p:sp>
      <p:sp>
        <p:nvSpPr>
          <p:cNvPr id="293" name="Google Shape;293;p26"/>
          <p:cNvSpPr txBox="1">
            <a:spLocks noGrp="1"/>
          </p:cNvSpPr>
          <p:nvPr>
            <p:ph type="title" idx="5"/>
          </p:nvPr>
        </p:nvSpPr>
        <p:spPr>
          <a:xfrm>
            <a:off x="6539949" y="2552285"/>
            <a:ext cx="581171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/>
              <a:t>Gyakorlat-orientáltság, életmód-prevenció</a:t>
            </a:r>
            <a:endParaRPr sz="4000" dirty="0"/>
          </a:p>
        </p:txBody>
      </p:sp>
      <p:sp>
        <p:nvSpPr>
          <p:cNvPr id="294" name="Google Shape;294;p26"/>
          <p:cNvSpPr txBox="1">
            <a:spLocks noGrp="1"/>
          </p:cNvSpPr>
          <p:nvPr>
            <p:ph type="title" idx="6"/>
          </p:nvPr>
        </p:nvSpPr>
        <p:spPr>
          <a:xfrm>
            <a:off x="7840169" y="4906462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/>
              <a:t>Részvizsgák bevezetése</a:t>
            </a:r>
            <a:endParaRPr sz="4000" dirty="0"/>
          </a:p>
        </p:txBody>
      </p:sp>
      <p:sp>
        <p:nvSpPr>
          <p:cNvPr id="296" name="Google Shape;296;p26"/>
          <p:cNvSpPr txBox="1">
            <a:spLocks noGrp="1"/>
          </p:cNvSpPr>
          <p:nvPr>
            <p:ph type="title" idx="8"/>
          </p:nvPr>
        </p:nvSpPr>
        <p:spPr>
          <a:xfrm>
            <a:off x="2049281" y="4840081"/>
            <a:ext cx="3892414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000" dirty="0"/>
              <a:t>Együttműködés az NNK-</a:t>
            </a:r>
            <a:r>
              <a:rPr lang="hu-HU" sz="4000" dirty="0" err="1"/>
              <a:t>val</a:t>
            </a:r>
            <a:endParaRPr sz="4000" dirty="0"/>
          </a:p>
        </p:txBody>
      </p:sp>
      <p:sp>
        <p:nvSpPr>
          <p:cNvPr id="298" name="Google Shape;298;p26"/>
          <p:cNvSpPr txBox="1">
            <a:spLocks noGrp="1"/>
          </p:cNvSpPr>
          <p:nvPr>
            <p:ph type="subTitle" idx="13"/>
          </p:nvPr>
        </p:nvSpPr>
        <p:spPr>
          <a:xfrm>
            <a:off x="278549" y="204950"/>
            <a:ext cx="11141511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Az új szakképzés és szakvizsga</a:t>
            </a:r>
            <a:endParaRPr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75A706AD-24F8-1D8C-1655-1801BD15948C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0"/>
          <p:cNvSpPr/>
          <p:nvPr/>
        </p:nvSpPr>
        <p:spPr>
          <a:xfrm>
            <a:off x="4265250" y="2236100"/>
            <a:ext cx="3676500" cy="3943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30"/>
          <p:cNvSpPr/>
          <p:nvPr/>
        </p:nvSpPr>
        <p:spPr>
          <a:xfrm>
            <a:off x="8237100" y="2236100"/>
            <a:ext cx="3676500" cy="3943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30"/>
          <p:cNvSpPr/>
          <p:nvPr/>
        </p:nvSpPr>
        <p:spPr>
          <a:xfrm>
            <a:off x="293400" y="2236100"/>
            <a:ext cx="3676500" cy="3943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30"/>
          <p:cNvSpPr txBox="1">
            <a:spLocks noGrp="1"/>
          </p:cNvSpPr>
          <p:nvPr>
            <p:ph type="subTitle" idx="1"/>
          </p:nvPr>
        </p:nvSpPr>
        <p:spPr>
          <a:xfrm>
            <a:off x="278400" y="2776325"/>
            <a:ext cx="3691500" cy="1068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100" dirty="0"/>
              <a:t>Az életmódorvoslás térnyerése világszerte</a:t>
            </a:r>
            <a:endParaRPr sz="3100" dirty="0"/>
          </a:p>
        </p:txBody>
      </p:sp>
      <p:sp>
        <p:nvSpPr>
          <p:cNvPr id="365" name="Google Shape;365;p30"/>
          <p:cNvSpPr txBox="1">
            <a:spLocks noGrp="1"/>
          </p:cNvSpPr>
          <p:nvPr>
            <p:ph type="subTitle" idx="2"/>
          </p:nvPr>
        </p:nvSpPr>
        <p:spPr>
          <a:xfrm>
            <a:off x="4265250" y="2843523"/>
            <a:ext cx="3676500" cy="1068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100" dirty="0"/>
              <a:t>Lehetőség/igény önálló preventív tevékenység kifejtésére</a:t>
            </a:r>
            <a:endParaRPr sz="3100" dirty="0"/>
          </a:p>
        </p:txBody>
      </p:sp>
      <p:sp>
        <p:nvSpPr>
          <p:cNvPr id="366" name="Google Shape;366;p30"/>
          <p:cNvSpPr txBox="1">
            <a:spLocks noGrp="1"/>
          </p:cNvSpPr>
          <p:nvPr>
            <p:ph type="subTitle" idx="3"/>
          </p:nvPr>
        </p:nvSpPr>
        <p:spPr>
          <a:xfrm>
            <a:off x="8237100" y="2843523"/>
            <a:ext cx="3661500" cy="1068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100" dirty="0"/>
              <a:t>Az életmód, illetve a prevenció szakmai irányelvekben</a:t>
            </a:r>
            <a:endParaRPr sz="3100" dirty="0"/>
          </a:p>
        </p:txBody>
      </p:sp>
      <p:sp>
        <p:nvSpPr>
          <p:cNvPr id="368" name="Google Shape;368;p30"/>
          <p:cNvSpPr txBox="1">
            <a:spLocks noGrp="1"/>
          </p:cNvSpPr>
          <p:nvPr>
            <p:ph type="body" idx="4"/>
          </p:nvPr>
        </p:nvSpPr>
        <p:spPr>
          <a:xfrm>
            <a:off x="563550" y="4276012"/>
            <a:ext cx="3136200" cy="1759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Együttműködés a 4 hazai Orvoskar Megelőző orvostani Grémiumai és a  Magyar Életmód Orvostani Társaság között</a:t>
            </a:r>
            <a:endParaRPr dirty="0"/>
          </a:p>
        </p:txBody>
      </p:sp>
      <p:sp>
        <p:nvSpPr>
          <p:cNvPr id="369" name="Google Shape;369;p30"/>
          <p:cNvSpPr txBox="1">
            <a:spLocks noGrp="1"/>
          </p:cNvSpPr>
          <p:nvPr>
            <p:ph type="body" idx="5"/>
          </p:nvPr>
        </p:nvSpPr>
        <p:spPr>
          <a:xfrm>
            <a:off x="4535400" y="4366724"/>
            <a:ext cx="3136200" cy="1756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Az alapellátásban a praxisközösségekben kötelező prevenciós rendelést tartani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0" name="Google Shape;370;p30"/>
          <p:cNvSpPr txBox="1">
            <a:spLocks noGrp="1"/>
          </p:cNvSpPr>
          <p:nvPr>
            <p:ph type="body" idx="6"/>
          </p:nvPr>
        </p:nvSpPr>
        <p:spPr>
          <a:xfrm>
            <a:off x="8507255" y="4279551"/>
            <a:ext cx="3136200" cy="1756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Világos iránymutatások az életmódi változások beépítésére számos betegség terápiájában, megelőzésében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1" name="Google Shape;371;p30"/>
          <p:cNvSpPr txBox="1">
            <a:spLocks noGrp="1"/>
          </p:cNvSpPr>
          <p:nvPr>
            <p:ph type="subTitle" idx="7"/>
          </p:nvPr>
        </p:nvSpPr>
        <p:spPr>
          <a:xfrm>
            <a:off x="278549" y="204950"/>
            <a:ext cx="11635051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dirty="0"/>
              <a:t>Életmódorvoslás és prevenció  - javaslat licencvizsga létrehozására</a:t>
            </a:r>
            <a:endParaRPr sz="3000" dirty="0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xmlns="" id="{49AAE148-ED70-B06E-A8B0-DFC2237852DD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73" y="1048214"/>
            <a:ext cx="8429704" cy="580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0008" y="-134513"/>
            <a:ext cx="11720491" cy="6858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G</a:t>
            </a:r>
            <a:r>
              <a:rPr lang="hu-HU" sz="3200" dirty="0" err="1" smtClean="0">
                <a:solidFill>
                  <a:schemeClr val="tx1"/>
                </a:solidFill>
              </a:rPr>
              <a:t>lobal</a:t>
            </a:r>
            <a:r>
              <a:rPr lang="hu-HU" sz="3200" dirty="0" smtClean="0">
                <a:solidFill>
                  <a:schemeClr val="tx1"/>
                </a:solidFill>
              </a:rPr>
              <a:t> </a:t>
            </a:r>
            <a:r>
              <a:rPr lang="hu-HU" sz="3200" dirty="0" err="1" smtClean="0">
                <a:solidFill>
                  <a:schemeClr val="tx1"/>
                </a:solidFill>
              </a:rPr>
              <a:t>Burden</a:t>
            </a:r>
            <a:r>
              <a:rPr lang="hu-HU" sz="3200" dirty="0" smtClean="0">
                <a:solidFill>
                  <a:schemeClr val="tx1"/>
                </a:solidFill>
              </a:rPr>
              <a:t> of </a:t>
            </a:r>
            <a:r>
              <a:rPr lang="hu-HU" sz="3200" dirty="0" err="1" smtClean="0">
                <a:solidFill>
                  <a:schemeClr val="tx1"/>
                </a:solidFill>
              </a:rPr>
              <a:t>Disease</a:t>
            </a:r>
            <a:r>
              <a:rPr lang="hu-HU" sz="3200" dirty="0" smtClean="0">
                <a:solidFill>
                  <a:schemeClr val="tx1"/>
                </a:solidFill>
              </a:rPr>
              <a:t>: 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2010 </a:t>
            </a:r>
            <a:r>
              <a:rPr lang="hu-HU" sz="3200" dirty="0">
                <a:solidFill>
                  <a:schemeClr val="tx1"/>
                </a:solidFill>
              </a:rPr>
              <a:t>elveszített egészséges életévek </a:t>
            </a:r>
            <a:r>
              <a:rPr lang="hu-HU" sz="3200" dirty="0" err="1">
                <a:solidFill>
                  <a:schemeClr val="tx1"/>
                </a:solidFill>
              </a:rPr>
              <a:t>vs</a:t>
            </a:r>
            <a:r>
              <a:rPr lang="hu-HU" sz="3200" dirty="0">
                <a:solidFill>
                  <a:schemeClr val="tx1"/>
                </a:solidFill>
              </a:rPr>
              <a:t>. </a:t>
            </a:r>
            <a:r>
              <a:rPr lang="hu-HU" sz="3200" dirty="0"/>
              <a:t>v</a:t>
            </a:r>
            <a:r>
              <a:rPr lang="hu-HU" sz="3200" dirty="0">
                <a:solidFill>
                  <a:schemeClr val="tx1"/>
                </a:solidFill>
              </a:rPr>
              <a:t>árható élettartam</a:t>
            </a:r>
          </a:p>
        </p:txBody>
      </p:sp>
      <p:cxnSp>
        <p:nvCxnSpPr>
          <p:cNvPr id="4" name="Egyenes összekötő 3"/>
          <p:cNvCxnSpPr/>
          <p:nvPr/>
        </p:nvCxnSpPr>
        <p:spPr>
          <a:xfrm flipH="1" flipV="1">
            <a:off x="6332394" y="1936578"/>
            <a:ext cx="1728192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zövegdoboz 4"/>
          <p:cNvSpPr txBox="1"/>
          <p:nvPr/>
        </p:nvSpPr>
        <p:spPr>
          <a:xfrm>
            <a:off x="5807968" y="1628801"/>
            <a:ext cx="1388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>
                <a:solidFill>
                  <a:schemeClr val="accent1"/>
                </a:solidFill>
              </a:rPr>
              <a:t>Magyarország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xmlns="" id="{CE50474A-9C4C-A910-F0A9-70018A5B7A72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  <p:extLst>
      <p:ext uri="{BB962C8B-B14F-4D97-AF65-F5344CB8AC3E}">
        <p14:creationId xmlns:p14="http://schemas.microsoft.com/office/powerpoint/2010/main" val="3816760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 txBox="1">
            <a:spLocks noGrp="1"/>
          </p:cNvSpPr>
          <p:nvPr>
            <p:ph type="title"/>
          </p:nvPr>
        </p:nvSpPr>
        <p:spPr>
          <a:xfrm>
            <a:off x="278548" y="1571419"/>
            <a:ext cx="116202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solidFill>
                  <a:schemeClr val="dk1"/>
                </a:solidFill>
              </a:rPr>
              <a:t>Megelőző orvostan rendelés</a:t>
            </a:r>
            <a:br>
              <a:rPr lang="hu-HU" dirty="0">
                <a:solidFill>
                  <a:schemeClr val="dk1"/>
                </a:solidFill>
              </a:rPr>
            </a:br>
            <a:r>
              <a:rPr lang="hu-HU" sz="4400" dirty="0">
                <a:solidFill>
                  <a:schemeClr val="dk1"/>
                </a:solidFill>
              </a:rPr>
              <a:t>(tisztázandó kérdések)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267" name="Google Shape;267;p24"/>
          <p:cNvSpPr txBox="1">
            <a:spLocks noGrp="1"/>
          </p:cNvSpPr>
          <p:nvPr>
            <p:ph type="body" idx="2"/>
          </p:nvPr>
        </p:nvSpPr>
        <p:spPr>
          <a:xfrm>
            <a:off x="6482448" y="2924975"/>
            <a:ext cx="5423400" cy="293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Receptírási jog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indent="0">
              <a:buNone/>
            </a:pPr>
            <a:r>
              <a:rPr lang="hu-HU" sz="2400" dirty="0"/>
              <a:t>Laboratóriumi beutalás lehetősége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8" name="Google Shape;268;p24"/>
          <p:cNvSpPr txBox="1">
            <a:spLocks noGrp="1"/>
          </p:cNvSpPr>
          <p:nvPr>
            <p:ph type="body" idx="1"/>
          </p:nvPr>
        </p:nvSpPr>
        <p:spPr>
          <a:xfrm>
            <a:off x="285900" y="2936025"/>
            <a:ext cx="5507700" cy="293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Tárgyi feltételek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Végezhető tevékenységek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	Meglevő OENO-kódok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	Új OENO-kódok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Finanszírozás lehetősége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	Magánfinanszírozás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	Közfinanszírozás</a:t>
            </a:r>
            <a:endParaRPr sz="24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69" name="Google Shape;269;p24"/>
          <p:cNvSpPr txBox="1">
            <a:spLocks noGrp="1"/>
          </p:cNvSpPr>
          <p:nvPr>
            <p:ph type="subTitle" idx="3"/>
          </p:nvPr>
        </p:nvSpPr>
        <p:spPr>
          <a:xfrm>
            <a:off x="278549" y="204950"/>
            <a:ext cx="11620199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dirty="0"/>
              <a:t>Az önálló megelőző orvoslás technikai feltételeinek megteremtése</a:t>
            </a:r>
            <a:endParaRPr sz="30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D37BDDA8-AE5E-7FFD-5724-ED7626089F61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"/>
          <p:cNvSpPr txBox="1">
            <a:spLocks noGrp="1"/>
          </p:cNvSpPr>
          <p:nvPr>
            <p:ph type="title"/>
          </p:nvPr>
        </p:nvSpPr>
        <p:spPr>
          <a:xfrm>
            <a:off x="293325" y="1039450"/>
            <a:ext cx="11620200" cy="3797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b="0" dirty="0"/>
              <a:t>Átfogó </a:t>
            </a:r>
            <a:r>
              <a:rPr lang="hu-HU" b="0" u="sng" dirty="0"/>
              <a:t>Népegészségügyi Program </a:t>
            </a:r>
            <a:r>
              <a:rPr lang="hu-HU" b="0" dirty="0"/>
              <a:t>szükségessége</a:t>
            </a:r>
            <a:endParaRPr b="0" dirty="0"/>
          </a:p>
        </p:txBody>
      </p:sp>
      <p:sp>
        <p:nvSpPr>
          <p:cNvPr id="228" name="Google Shape;228;p20"/>
          <p:cNvSpPr txBox="1">
            <a:spLocks noGrp="1"/>
          </p:cNvSpPr>
          <p:nvPr>
            <p:ph type="body" idx="1"/>
          </p:nvPr>
        </p:nvSpPr>
        <p:spPr>
          <a:xfrm>
            <a:off x="293325" y="5239983"/>
            <a:ext cx="11620200" cy="964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 megelőző orvoslásnak, megelőző orvosi / prevenciós rendelésnek, az életmódorvoslásnak / életmódprevenciónak kiemelt helyet kell kapnia a jövő népegészségügyi programjaiban</a:t>
            </a:r>
            <a:endParaRPr sz="2800" dirty="0"/>
          </a:p>
        </p:txBody>
      </p:sp>
      <p:sp>
        <p:nvSpPr>
          <p:cNvPr id="229" name="Google Shape;229;p20"/>
          <p:cNvSpPr txBox="1">
            <a:spLocks noGrp="1"/>
          </p:cNvSpPr>
          <p:nvPr>
            <p:ph type="subTitle" idx="2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/>
              <a:t>Egészségpolitika</a:t>
            </a:r>
            <a:endParaRPr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49DE8E35-8F16-0EE0-5743-7B41BC03BF1E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5"/>
          <p:cNvSpPr/>
          <p:nvPr/>
        </p:nvSpPr>
        <p:spPr>
          <a:xfrm>
            <a:off x="253650" y="1261075"/>
            <a:ext cx="11634900" cy="4920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3" name="Google Shape;473;p35"/>
          <p:cNvSpPr/>
          <p:nvPr/>
        </p:nvSpPr>
        <p:spPr>
          <a:xfrm>
            <a:off x="2115494" y="1570070"/>
            <a:ext cx="1285778" cy="13230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alpha val="26420"/>
                  </a:srgbClr>
                </a:solidFill>
                <a:effectLst/>
                <a:uLnTx/>
                <a:uFillTx/>
                <a:latin typeface="UnifrakturMaguntia"/>
                <a:cs typeface="Arial"/>
                <a:sym typeface="Arial"/>
              </a:rPr>
              <a:t>K</a:t>
            </a:r>
            <a:endParaRPr kumimoji="0" sz="1400" b="1" i="1" u="none" strike="noStrike" kern="0" cap="none" spc="0" normalizeH="0" baseline="0" noProof="0" dirty="0">
              <a:ln>
                <a:noFill/>
              </a:ln>
              <a:solidFill>
                <a:srgbClr val="000000">
                  <a:alpha val="26420"/>
                </a:srgbClr>
              </a:solidFill>
              <a:effectLst/>
              <a:uLnTx/>
              <a:uFillTx/>
              <a:latin typeface="UnifrakturMaguntia"/>
              <a:cs typeface="Arial"/>
              <a:sym typeface="Arial"/>
            </a:endParaRPr>
          </a:p>
        </p:txBody>
      </p:sp>
      <p:sp>
        <p:nvSpPr>
          <p:cNvPr id="474" name="Google Shape;474;p35"/>
          <p:cNvSpPr txBox="1">
            <a:spLocks noGrp="1"/>
          </p:cNvSpPr>
          <p:nvPr>
            <p:ph type="title"/>
          </p:nvPr>
        </p:nvSpPr>
        <p:spPr>
          <a:xfrm>
            <a:off x="673526" y="1898154"/>
            <a:ext cx="11620200" cy="906000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100" dirty="0"/>
              <a:t>Köszönöm a figyelmet</a:t>
            </a:r>
            <a:endParaRPr sz="5100" dirty="0"/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1"/>
          </p:nvPr>
        </p:nvSpPr>
        <p:spPr>
          <a:xfrm>
            <a:off x="285900" y="3338400"/>
            <a:ext cx="11620200" cy="2115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Tegyenek meg legalább 10 000 lépést naponta!</a:t>
            </a:r>
            <a:endParaRPr sz="2400" dirty="0"/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dirty="0"/>
              <a:t>Egyenek naponta ötször zöldséget és gyümölcsöt!</a:t>
            </a:r>
            <a:endParaRPr sz="24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34707D11-6701-1781-ED71-6382307227DD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08685" y="260748"/>
            <a:ext cx="7543800" cy="1431925"/>
          </a:xfrm>
        </p:spPr>
        <p:txBody>
          <a:bodyPr/>
          <a:lstStyle/>
          <a:p>
            <a:pPr>
              <a:defRPr/>
            </a:pPr>
            <a:r>
              <a:rPr lang="hu-HU" sz="6000" dirty="0"/>
              <a:t>Prevenció vs. terápia</a:t>
            </a:r>
          </a:p>
        </p:txBody>
      </p:sp>
      <p:pic>
        <p:nvPicPr>
          <p:cNvPr id="13315" name="Picture 2" descr="Gemüse und Obst schützen vor Kre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183" y="1845073"/>
            <a:ext cx="3160712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http://blog.regiondo.de/wp-content/uploads/2013/05/sport_in_deiner_freize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59" y="4670823"/>
            <a:ext cx="3195637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" descr="http://t1.gstatic.com/images?q=tbn:ANd9GcRlq0Gm7yY8UXtS8BLgOW_f0sWLMHWN-6JhZtdLj1CH9qcfzkccU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621" y="1868885"/>
            <a:ext cx="2417763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http://t3.gstatic.com/images?q=tbn:ANd9GcQxwfoTl7Ds88DHkoT5FS_SNv7255vAi50cOKx58-21EaF6j1_1X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496" y="1870472"/>
            <a:ext cx="2562225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2" descr="Bild: Krebs: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621" y="4364434"/>
            <a:ext cx="2062163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Egyenes összekötő 5"/>
          <p:cNvCxnSpPr/>
          <p:nvPr/>
        </p:nvCxnSpPr>
        <p:spPr>
          <a:xfrm>
            <a:off x="4892359" y="1845072"/>
            <a:ext cx="71437" cy="50403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AutoShape 14" descr="data:image/jpeg;base64,/9j/4AAQSkZJRgABAQAAAQABAAD/2wCEAAkGBxQSERIUExQVFRUUFxcVGRcYFRcYFBQYFxQWGBUYGhcYHCggGxolHBgVITEhJSkrLi4uFx8zODMsNygtLisBCgoKBQUFDgUFDisZExkrKysrKysrKysrKysrKysrKysrKysrKysrKysrKysrKysrKysrKysrKysrKysrKysrK//AABEIALwBDAMBIgACEQEDEQH/xAAcAAEAAgIDAQAAAAAAAAAAAAAABgcEBQECAwj/xAA+EAABAwIDBQcBBgQFBQEAAAABAAIDBBESITEFBhNBUQciYXGBkaEyFCNCscHwUoLR4TNTYnKSFiSiwvEV/8QAFAEBAAAAAAAAAAAAAAAAAAAAAP/EABQRAQAAAAAAAAAAAAAAAAAAAAD/2gAMAwEAAhEDEQA/ALxREQEREBERAREQEREBERAREQEREBERAREQEUb3k31pqPuudjk/y2ZuHmdAq5212tTPuIWNjB/mNvP9UF0Yx1C7L5fr98KiR5e9+Jx655DkAcgP7Lmk33rIzeOolb4Yy5v/ABdcIPp9FSWwe2SZthUxNlHN7O4/1H0n4Vo7tb2Utc37iTvAXMbu7I3+XmPEXCDeIiICIiAiIgIiICIiAiIgIiICIiAiIgIiICIiAiIgIiIPOonaxpe9wa1ouXE2AHiVUW/HaaZCYaNxDLWdLaznf7b/AEjx1PgvTtl3sGVFETkQ6UjQ2zaz01Poq53e2O+ok0OHmgxZHvkOV8+fVcfYDbM6hWENgNDLAWIHRa9+wXEjLw8uiCDf/n3XDaDI5KcHd2QNuAMvNdY9nCxuLG+tsv7IIOKJ3RdqesfC9r2Ocx7DdrmkhzSpqzZwufNava+ygQUFrdnHaC2tAhqC1tSNOTZhbUdHdR7dBP18iNLonggkEG4IvcW0IPI+S+i+zLej7dSDGbzQ2Y/q7Luv9c7+IKCYIiICIiAiIgIiICIiAiIgIiICIiAiIgIiICIiAtBvvvCKGkklyxnuxg/ieQbZeGZ9Fv1TnbbtQOngp8P+GOIXc+/lYDpYfuyCtCXSyFziXPcSSTqSTc++atrdXZnDhaLZnM+qr3YFLiqYxbK97eQvb8lcmzobAIOY6DnZe7dmDp/VbSFuSyGRINK6gsOq0O1NlggkC3Udf3+SmtQ3JayqiQQg7PLRey0e04dQrEqowG+ahW3GgFBX21abPln+9Vn9nu8H2GsZI65Zmx4z+h1rkdSLA+i42qL5jktCwd/XxQfW8Ugc0OaQQ4AgjQgi4IXZV92PbeM1M6ndrT2wuv8AUxxNh6aeVlYKAiIgIiICIiAiIgIiICIiAiIgIiICIiAiIgKk+1uiw12PUyRtOfKxw2Hhl8q7FT/alVNdVuwi7o2NYSeubjbwGLPxbZBHt0ofvmuOo+eR/RWtQjIKvt3qYAMPS9z52/dlYmz25BBs4lkB6x2BelkHEzlg1Ky3heUkd0Gl2k7C3NQnbribm2inu0IMVh0/RRraVJcOyOSCu62PIjmo65lj6qVbYFnnwK0k8d2O8M/Xl+RQWT2GykS1DeRY12mWTra+quBUb2I1gbWvYTbHE4DxIc1wA9MR9FeSAiIgIiICIiAiIgIiICIiAiIgIiICIiAiIg1m820jTUk8wFyxhI8zk35IVD1+0HzN+0EFzn5948tLk6aXV6710hlo6hgzJjJA6lveA+FTd4GQiMyAOjbZoOhOVwflBs93pC/A3kbuIHQOsFYlKMlW+4YONwdlcWZllhBzA8rj3Clu06F0jbtlMTxoRmPG7eaCVRrs5yrL/qeWjFpZ4X26ODnW8rtA+VnbP7Q4pbCxv4a+x18gSUE6kkF11xrQ0+1BO4cPMc16Vu0hA3E82QZVVKAStPVR4gbKL7R34BcTHbCDbE79AMyc/wAtFqRvhxL/AHuWhFgP/ZBxvHTWv+9FEnS2NuRuPbMLcbQmeQXtcHN6i9xfLO+nnp4rR1ILgD4+3UoGydvTUkuOAhr9A7CHEC/LECOoX0nuLtl9ZQwTyAB7gQ6wsC5ri0m3K9r28V8yRxjHlzX0r2d0Jh2dTNOrml//ADcXD4IQSRERAREQEREBFWlRPh2jMNpTVkGKdv2R8cskdEYu7gYTH3eIXBwcJNbiyy6XfOojq9q/aY2tpaLASWvBfG0xF7bDDeR0nd5jDe2eqCwEUDPaE5rZA6mbxBTvqo2R1LJcbI8JkjeWN7koab2s4G2RWwr9+oY3NOEuiFGa6SQH6IyQImhtu855JAFx9JQSxFFN3t8ePUNp5YmRvkiM0eCdkwLWkBzH4QMEgxNNsxnkTYpvxVPZNsoMe5ofWsa8NcQHt4MpLXW1bcA2PRBK0UHZ2gEsZU/ZXCgfKIW1HEbjzk4bZTDa4iLsr3vney02x94p6U7YkbSvqIoa6d8juK1pYwNZiEbHXxFoBcR3RnlcoLRRRSn3x41Y2np4mvbw4ZXSPlEbjHM3E10UZaTIANcxbTVStAREQEREHSePE1zeoI9xZUVWbIZ9ucyVvdN7Dxz/ACt7q+FX+8mzBx5TlcESNNr4SczbzN/dBqtk02GFrmtJdGceFo7zv42gdbXsOoCk1ZSNna6MSWvk7CRjtlit01HutHu7UWuObXEHnz+VLomsuXgDE7nbPllfpkEEZqNy4RBw48TCHF7ZGOtKCWlpBdcEgtJFr81oWbnRwhjRl3hqNcrAWucvVWVIBZa6SFoINrm+XggwtiMZFIYhcki+VrNAyJJOuaj3aVG90eBoyLgA7EBqeY5DxuppR0TQ7FaxfrbK/n8ewUS7QosLB5oIDutsVzpe+Mm93hvGdiLjLI3N7+t1u59zMLi77x2gFzicGtFmtuToBkMguuwYfvAbk353zN9Dfqp9FFiH1m3TmgqWHZMjJHMaCb3uBnlbMHrkFq66ANuB5f1VrV9FEA8DO4OJx5DxVY7cmBkNhlnkg1MkYa5tuYBX1NsdpFPACLERsBHQhguvm3ZFHxaqGMj63RtH8zgD+a+nggIiICIiAiIgiG3926usEkE1VD9kkeHFradwnwNeHtj4hkLRoBiw3XnX7kGWfaBMw+z7QjY2WPB96x8cXDY6OTFa2QJDgdFM151DXFrg0hriMnEYgD1tcX90Ed3d2BNC605o5GiMsvFSmKV5yGJzuIRmL3aBnfXktZsbs8bHSVlNNKZBUgRNcBZ0UEbbQRi97lhLjfmSsf8A6kqhT08zi8XpaaZuGDHHUzSFwljkcGkRi3Dw2LM5L3dbCtm6uqhJVREyiodHUPpoy2n4LmMka1j2OHexND4rtkIzfoQMgyt2thzwOHGdSPDWYQ6KlMUrjcd5zuIRoDdoGp9F0rt356ishlnmi+z00hmiiZG4SOfgLG8R7nEEDE490C91l7H2oDG1rnVDpC98Z4kIL2PaR3Xmnbw2gXaQ69iDrqtUyvqHSiBlQSx8xjFRw4uJdkEj5mRjDwzZzWDEWnSQZkXAYcW4cwijojUsOz45RIGcI/aC1snFZC6Qvw4A63ew3IHJJ9y6u1dHHVxMhr5pZJQYXOkjbKA1wjdjAxFgsbg9QthsjalTM+AGRg4tLK/KLuiSKWJhkF3XIdicQ29gCNdVud1qx81FSSyG75IInuNgLudG0uNhkMyg0O09zpJZKVokhZTUroXRWgd9rYIQ3uCfiWwuIzOHQ2UyREBERAREQFH95aAkiRvTC6wvlyd8n4UgRBUcZMUgv+J1vLIf/PRS/ZtTiYPZaDalH966/wCEvGfTEc/W/wArZbKksBfw/f5IN5yXg/wy8enkOqyGaLpEzEf9I+Sg9I32tyHJRXtJe1rCSLnID1spJJNZxabW5EHPysoV2obXYIbm17i2eYsgh27le9s+B+h7zb6H+6sKOrGDQ+/9lTOz68yStOljl8f0Vk09eOGBfO3ugxtubUOEtNgM7AaE+PMnzVe1Ehc4+fqFvN4avEbcwtIyPmdT8/3QT/ss2Fxq1sxvggbxPAuOTB+Z/lV3LRbjU3D2fSiwBMTXG3MuF7/K3qAiIgIiICIiAiIgwGbGgHBtGLQANjbnhjDfps0m1xyNrhdRsSC7zgzkFnOxvxWxYrNdiuwXzs2wutiiDGpqCOOPhsaGsOK4F8y65cSdSSSSTe+awYt2qZsYjbFZgLS1oe/uFoIbgOK7MnOHdtkSFt0QYsOz4mFhYxreGzhMsLBkZw3YAMgO632C9KSmZFGyONoaxjQxrRo1rRZoHgAvZEBERAREQEREBERBC97abhy4gDaQXyGVxrfpyzWNSGwaP2cs/wA/lS7bdDxonN56i2qg/HLRmQMJAN+Vv38eqCRSzANutSzbAxEA6XHrlp/XyWPtGpHA1y+fPwy9lrNi7DfIwSOkcy5JDQB9Oetxqb6+XRB02xXl2Eh1nNdl0OYH9FCtqu+0B4fdzgCc+o8fS6safde5vxD7N8B08Fptpbq90gSEX6YQTkOfoAgqyng4ZNj9Jvpkcsv34Fb6i2xe7RmMyeo0Fxn48ui8dtbDLCWl2nK/5kL02JRtYQ4jJubumh1Qczd6UmwsRnfTQgH39rlYeC78LebrDrmbD9FtKuoDQbZEC1if4jfL1OnmsjcDZv2jaELeTTxXX/hYbj/ywhBf2zIOHDEz+BjW+zQFkoEQEREBERAREQEREBERAREQEREBERAREQEREBERAVdb/wADmynh5FzcWl7ag2HofdWKoX2jMt9ne11nAvFv4hYHTn/dBEqAXa1ri59yMVxYiw8Mh7lTSmsW93pl4KC0sneHme6DhAPTS2fXx9pZTxODDawP5ep180GFt90/0sBN+l7ADrZROulmDnXJaATYFmovlnpnb5U3qNogWsQSPnX2zC0u2NsAjMXIz0FrO0N+nNBBap0kznD99df3ossR8KmkeRnl6gjl8e/mtzThrXY3DU2y5GwNvb8x5qJ7z7YAfI1lmg2BtodTmD6INNSThxuSRf8AQZefRbbcve8UddFKf8NzhG/wjdkT6GzvRQ+qqssLdOawJJc/JB9rwTNe0OY4Oa4XDmkFpHUEar0Xy52ddpE2zHOYW8WneQXRl1iw/idGdATzByNhpqrl2d2v7MlNjK+LMD7yNwGfO7bgDzsgnyLypqlkjWvY5r2uALXNILXA6EEZEL1QEREBERAREQEREBERAREQEREBERAREQERR7enfOkoB99JeS1xEzvSHobch4myCQqpu1veiBk1Ixkge6N7xKGm7WNe0DvEfixNGXKxUM347TKitcGwufTwD8DXkPkPMvc22X+kZdbqCSuxBBbsjGysa5js9WkaEEfIXts7bcjfu5Q7HiIabXBxaeN9Aqq2JvFNSZNIcy/0O09DqFP93N5BWva2ONwmaMVtW5HUv0A87IJgN3HFoc59ibEgAW5m1/C60u/5w0eFkeB8ZZm3PEwHMX55clONkzEtDZG4XgC7b3HoeYXbaGzGytLXAEEEZoKEqt88u7mcjb8Is3D6myiFXWF7ieqme/8AuG+kc+WHvxElxb+OPr5t8VX5KDs566hcLkIOwXdpXUBerGoN7u9vZW0YtT1D42XvgydGT/scCM/BWPu724StIbWQtkbzfF3XjxwOOF3oQqeC7AIPrzdzeelrmY6aVslvqbo9ng5hzC3C+MaerfE9skT3RyN0exxa4eoVjbO7ca2ONrZIYJXDLGcbS7LUhptfyt5IPohERAREQEREBERAREQEREBEXhW1scLC+V7WMbq5xAA9Sg91qt4N4aeijx1EgYDfC3V7yOTWjMqu97O2SNmJlEzG7TivFmDxDdT628iqb21tmaqlMs8jpHnK5Og5ADQDwCCfb29rtTOSyl/7aPqLGZ3m7Rv8ufiq4qatzyXPcXOcblziS4nqScyvIFdS1B6t0XZwXSEr1sgxXhWv2HtZwqsC2PiMJ/iwYO56YuJ8qsoKUyPaxou57g0ebjYfJV77rbtx0bRwGAuIGORx+9lHPl3RfMD4QSOSK+Eg4SDkf08lnxyHK9v0WNYEEE2yJ9lG2bWLXOaDe2h8PJBzvtO1tiPqORHUXzVAb3UjWVMhZ9JNzYZAny65n3Vt7wSmTE6+eE2VfVYa2Q4xiY8FrgeYOYPmDY3QQldgF7VkHDe5utjkeo5FeQCD0YF7ALyjCyGtQGhdgF2DUAQdHBdcC9CFyg+zkREBERAREQEREBERAXBK5Ko7tt3rqWTupGPwQhjHENuHPxXuHOvmMtBYdboJnvj2o0tGHMiInlGVmn7tp/1OGp8G+tlRe8m9tTXSF00jiOTdGt8A0ZD8+pK0BcTqu7Ag9l0IXcrq1BxG1d3sXZq7FB5iNegai7NQWJ2d7msmiFXIXYg4mJoNgCxxGJ1tSSDlpbrfK1mN7uIcrZZLT7jRgUNMB/kxn3YCfkle225C0OsSMroG06sWJaTpbJQ2QuEbjzJ+Ctw55A1/dlhP+m/h+qDQueSCCdFGNsQ555lS+pbn+/BR/bDNUEG2m3Q825enL9+KwgFua9ownyPxmtKUHrGFktXhCshqDuuF2XCDgrhclcFB/9k="/>
          <p:cNvSpPr>
            <a:spLocks noChangeAspect="1" noChangeArrowheads="1"/>
          </p:cNvSpPr>
          <p:nvPr/>
        </p:nvSpPr>
        <p:spPr bwMode="auto">
          <a:xfrm>
            <a:off x="1679575" y="-852488"/>
            <a:ext cx="2552700" cy="179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13322" name="AutoShape 16" descr="data:image/jpeg;base64,/9j/4AAQSkZJRgABAQAAAQABAAD/2wCEAAkGBxQSERIUExQVFRUUFxcVGRcYFRcYFBQYFxQWGBUYGhcYHCggGxolHBgVITEhJSkrLi4uFx8zODMsNygtLisBCgoKBQUFDgUFDisZExkrKysrKysrKysrKysrKysrKysrKysrKysrKysrKysrKysrKysrKysrKysrKysrKysrK//AABEIALwBDAMBIgACEQEDEQH/xAAcAAEAAgIDAQAAAAAAAAAAAAAABgcEBQECAwj/xAA+EAABAwIDBQcBBgQFBQEAAAABAAIDBBESITEFBhNBUQciYXGBkaEyFCNCscHwUoLR4TNTYnKSFiSiwvEV/8QAFAEBAAAAAAAAAAAAAAAAAAAAAP/EABQRAQAAAAAAAAAAAAAAAAAAAAD/2gAMAwEAAhEDEQA/ALxREQEREBERAREQEREBERAREQEREBERAREQEUb3k31pqPuudjk/y2ZuHmdAq5212tTPuIWNjB/mNvP9UF0Yx1C7L5fr98KiR5e9+Jx655DkAcgP7Lmk33rIzeOolb4Yy5v/ABdcIPp9FSWwe2SZthUxNlHN7O4/1H0n4Vo7tb2Utc37iTvAXMbu7I3+XmPEXCDeIiICIiAiIgIiICIiAiIgIiICIiAiIgIiICIiAiIgIiIPOonaxpe9wa1ouXE2AHiVUW/HaaZCYaNxDLWdLaznf7b/AEjx1PgvTtl3sGVFETkQ6UjQ2zaz01Poq53e2O+ok0OHmgxZHvkOV8+fVcfYDbM6hWENgNDLAWIHRa9+wXEjLw8uiCDf/n3XDaDI5KcHd2QNuAMvNdY9nCxuLG+tsv7IIOKJ3RdqesfC9r2Ocx7DdrmkhzSpqzZwufNava+ygQUFrdnHaC2tAhqC1tSNOTZhbUdHdR7dBP18iNLonggkEG4IvcW0IPI+S+i+zLej7dSDGbzQ2Y/q7Luv9c7+IKCYIiICIiAiIgIiICIiAiIgIiICIiAiIgIiICIiAtBvvvCKGkklyxnuxg/ieQbZeGZ9Fv1TnbbtQOngp8P+GOIXc+/lYDpYfuyCtCXSyFziXPcSSTqSTc++atrdXZnDhaLZnM+qr3YFLiqYxbK97eQvb8lcmzobAIOY6DnZe7dmDp/VbSFuSyGRINK6gsOq0O1NlggkC3Udf3+SmtQ3JayqiQQg7PLRey0e04dQrEqowG+ahW3GgFBX21abPln+9Vn9nu8H2GsZI65Zmx4z+h1rkdSLA+i42qL5jktCwd/XxQfW8Ugc0OaQQ4AgjQgi4IXZV92PbeM1M6ndrT2wuv8AUxxNh6aeVlYKAiIgIiICIiAiIgIiICIiAiIgIiICIiAiIgKk+1uiw12PUyRtOfKxw2Hhl8q7FT/alVNdVuwi7o2NYSeubjbwGLPxbZBHt0ofvmuOo+eR/RWtQjIKvt3qYAMPS9z52/dlYmz25BBs4lkB6x2BelkHEzlg1Ky3heUkd0Gl2k7C3NQnbribm2inu0IMVh0/RRraVJcOyOSCu62PIjmo65lj6qVbYFnnwK0k8d2O8M/Xl+RQWT2GykS1DeRY12mWTra+quBUb2I1gbWvYTbHE4DxIc1wA9MR9FeSAiIgIiICIiAiIgIiICIiAiIgIiICIiAiIg1m820jTUk8wFyxhI8zk35IVD1+0HzN+0EFzn5948tLk6aXV6710hlo6hgzJjJA6lveA+FTd4GQiMyAOjbZoOhOVwflBs93pC/A3kbuIHQOsFYlKMlW+4YONwdlcWZllhBzA8rj3Clu06F0jbtlMTxoRmPG7eaCVRrs5yrL/qeWjFpZ4X26ODnW8rtA+VnbP7Q4pbCxv4a+x18gSUE6kkF11xrQ0+1BO4cPMc16Vu0hA3E82QZVVKAStPVR4gbKL7R34BcTHbCDbE79AMyc/wAtFqRvhxL/AHuWhFgP/ZBxvHTWv+9FEnS2NuRuPbMLcbQmeQXtcHN6i9xfLO+nnp4rR1ILgD4+3UoGydvTUkuOAhr9A7CHEC/LECOoX0nuLtl9ZQwTyAB7gQ6wsC5ri0m3K9r28V8yRxjHlzX0r2d0Jh2dTNOrml//ADcXD4IQSRERAREQEREBFWlRPh2jMNpTVkGKdv2R8cskdEYu7gYTH3eIXBwcJNbiyy6XfOojq9q/aY2tpaLASWvBfG0xF7bDDeR0nd5jDe2eqCwEUDPaE5rZA6mbxBTvqo2R1LJcbI8JkjeWN7koab2s4G2RWwr9+oY3NOEuiFGa6SQH6IyQImhtu855JAFx9JQSxFFN3t8ePUNp5YmRvkiM0eCdkwLWkBzH4QMEgxNNsxnkTYpvxVPZNsoMe5ofWsa8NcQHt4MpLXW1bcA2PRBK0UHZ2gEsZU/ZXCgfKIW1HEbjzk4bZTDa4iLsr3vney02x94p6U7YkbSvqIoa6d8juK1pYwNZiEbHXxFoBcR3RnlcoLRRRSn3x41Y2np4mvbw4ZXSPlEbjHM3E10UZaTIANcxbTVStAREQEREHSePE1zeoI9xZUVWbIZ9ucyVvdN7Dxz/ACt7q+FX+8mzBx5TlcESNNr4SczbzN/dBqtk02GFrmtJdGceFo7zv42gdbXsOoCk1ZSNna6MSWvk7CRjtlit01HutHu7UWuObXEHnz+VLomsuXgDE7nbPllfpkEEZqNy4RBw48TCHF7ZGOtKCWlpBdcEgtJFr81oWbnRwhjRl3hqNcrAWucvVWVIBZa6SFoINrm+XggwtiMZFIYhcki+VrNAyJJOuaj3aVG90eBoyLgA7EBqeY5DxuppR0TQ7FaxfrbK/n8ewUS7QosLB5oIDutsVzpe+Mm93hvGdiLjLI3N7+t1u59zMLi77x2gFzicGtFmtuToBkMguuwYfvAbk353zN9Dfqp9FFiH1m3TmgqWHZMjJHMaCb3uBnlbMHrkFq66ANuB5f1VrV9FEA8DO4OJx5DxVY7cmBkNhlnkg1MkYa5tuYBX1NsdpFPACLERsBHQhguvm3ZFHxaqGMj63RtH8zgD+a+nggIiICIiAiIgiG3926usEkE1VD9kkeHFradwnwNeHtj4hkLRoBiw3XnX7kGWfaBMw+z7QjY2WPB96x8cXDY6OTFa2QJDgdFM151DXFrg0hriMnEYgD1tcX90Ed3d2BNC605o5GiMsvFSmKV5yGJzuIRmL3aBnfXktZsbs8bHSVlNNKZBUgRNcBZ0UEbbQRi97lhLjfmSsf8A6kqhT08zi8XpaaZuGDHHUzSFwljkcGkRi3Dw2LM5L3dbCtm6uqhJVREyiodHUPpoy2n4LmMka1j2OHexND4rtkIzfoQMgyt2thzwOHGdSPDWYQ6KlMUrjcd5zuIRoDdoGp9F0rt356ishlnmi+z00hmiiZG4SOfgLG8R7nEEDE490C91l7H2oDG1rnVDpC98Z4kIL2PaR3Xmnbw2gXaQ69iDrqtUyvqHSiBlQSx8xjFRw4uJdkEj5mRjDwzZzWDEWnSQZkXAYcW4cwijojUsOz45RIGcI/aC1snFZC6Qvw4A63ew3IHJJ9y6u1dHHVxMhr5pZJQYXOkjbKA1wjdjAxFgsbg9QthsjalTM+AGRg4tLK/KLuiSKWJhkF3XIdicQ29gCNdVud1qx81FSSyG75IInuNgLudG0uNhkMyg0O09zpJZKVokhZTUroXRWgd9rYIQ3uCfiWwuIzOHQ2UyREBERAREQFH95aAkiRvTC6wvlyd8n4UgRBUcZMUgv+J1vLIf/PRS/ZtTiYPZaDalH966/wCEvGfTEc/W/wArZbKksBfw/f5IN5yXg/wy8enkOqyGaLpEzEf9I+Sg9I32tyHJRXtJe1rCSLnID1spJJNZxabW5EHPysoV2obXYIbm17i2eYsgh27le9s+B+h7zb6H+6sKOrGDQ+/9lTOz68yStOljl8f0Vk09eOGBfO3ugxtubUOEtNgM7AaE+PMnzVe1Ehc4+fqFvN4avEbcwtIyPmdT8/3QT/ss2Fxq1sxvggbxPAuOTB+Z/lV3LRbjU3D2fSiwBMTXG3MuF7/K3qAiIgIiICIiAiIgwGbGgHBtGLQANjbnhjDfps0m1xyNrhdRsSC7zgzkFnOxvxWxYrNdiuwXzs2wutiiDGpqCOOPhsaGsOK4F8y65cSdSSSSTe+awYt2qZsYjbFZgLS1oe/uFoIbgOK7MnOHdtkSFt0QYsOz4mFhYxreGzhMsLBkZw3YAMgO632C9KSmZFGyONoaxjQxrRo1rRZoHgAvZEBERAREQEREBERBC97abhy4gDaQXyGVxrfpyzWNSGwaP2cs/wA/lS7bdDxonN56i2qg/HLRmQMJAN+Vv38eqCRSzANutSzbAxEA6XHrlp/XyWPtGpHA1y+fPwy9lrNi7DfIwSOkcy5JDQB9Oetxqb6+XRB02xXl2Eh1nNdl0OYH9FCtqu+0B4fdzgCc+o8fS6safde5vxD7N8B08Fptpbq90gSEX6YQTkOfoAgqyng4ZNj9Jvpkcsv34Fb6i2xe7RmMyeo0Fxn48ui8dtbDLCWl2nK/5kL02JRtYQ4jJubumh1Qczd6UmwsRnfTQgH39rlYeC78LebrDrmbD9FtKuoDQbZEC1if4jfL1OnmsjcDZv2jaELeTTxXX/hYbj/ywhBf2zIOHDEz+BjW+zQFkoEQEREBERAREQEREBERAREQEREBERAREQEREBERAVdb/wADmynh5FzcWl7ag2HofdWKoX2jMt9ne11nAvFv4hYHTn/dBEqAXa1ri59yMVxYiw8Mh7lTSmsW93pl4KC0sneHme6DhAPTS2fXx9pZTxODDawP5ep180GFt90/0sBN+l7ADrZROulmDnXJaATYFmovlnpnb5U3qNogWsQSPnX2zC0u2NsAjMXIz0FrO0N+nNBBap0kznD99df3ossR8KmkeRnl6gjl8e/mtzThrXY3DU2y5GwNvb8x5qJ7z7YAfI1lmg2BtodTmD6INNSThxuSRf8AQZefRbbcve8UddFKf8NzhG/wjdkT6GzvRQ+qqssLdOawJJc/JB9rwTNe0OY4Oa4XDmkFpHUEar0Xy52ddpE2zHOYW8WneQXRl1iw/idGdATzByNhpqrl2d2v7MlNjK+LMD7yNwGfO7bgDzsgnyLypqlkjWvY5r2uALXNILXA6EEZEL1QEREBERAREQEREBERAREQEREBERAREQERR7enfOkoB99JeS1xEzvSHobch4myCQqpu1veiBk1Ixkge6N7xKGm7WNe0DvEfixNGXKxUM347TKitcGwufTwD8DXkPkPMvc22X+kZdbqCSuxBBbsjGysa5js9WkaEEfIXts7bcjfu5Q7HiIabXBxaeN9Aqq2JvFNSZNIcy/0O09DqFP93N5BWva2ONwmaMVtW5HUv0A87IJgN3HFoc59ibEgAW5m1/C60u/5w0eFkeB8ZZm3PEwHMX55clONkzEtDZG4XgC7b3HoeYXbaGzGytLXAEEEZoKEqt88u7mcjb8Is3D6myiFXWF7ieqme/8AuG+kc+WHvxElxb+OPr5t8VX5KDs566hcLkIOwXdpXUBerGoN7u9vZW0YtT1D42XvgydGT/scCM/BWPu724StIbWQtkbzfF3XjxwOOF3oQqeC7AIPrzdzeelrmY6aVslvqbo9ng5hzC3C+MaerfE9skT3RyN0exxa4eoVjbO7ca2ONrZIYJXDLGcbS7LUhptfyt5IPohERAREQEREBERAREQEREBEXhW1scLC+V7WMbq5xAA9Sg91qt4N4aeijx1EgYDfC3V7yOTWjMqu97O2SNmJlEzG7TivFmDxDdT628iqb21tmaqlMs8jpHnK5Og5ADQDwCCfb29rtTOSyl/7aPqLGZ3m7Rv8ufiq4qatzyXPcXOcblziS4nqScyvIFdS1B6t0XZwXSEr1sgxXhWv2HtZwqsC2PiMJ/iwYO56YuJ8qsoKUyPaxou57g0ebjYfJV77rbtx0bRwGAuIGORx+9lHPl3RfMD4QSOSK+Eg4SDkf08lnxyHK9v0WNYEEE2yJ9lG2bWLXOaDe2h8PJBzvtO1tiPqORHUXzVAb3UjWVMhZ9JNzYZAny65n3Vt7wSmTE6+eE2VfVYa2Q4xiY8FrgeYOYPmDY3QQldgF7VkHDe5utjkeo5FeQCD0YF7ALyjCyGtQGhdgF2DUAQdHBdcC9CFyg+zkREBERAREQEREBERAXBK5Ko7tt3rqWTupGPwQhjHENuHPxXuHOvmMtBYdboJnvj2o0tGHMiInlGVmn7tp/1OGp8G+tlRe8m9tTXSF00jiOTdGt8A0ZD8+pK0BcTqu7Ag9l0IXcrq1BxG1d3sXZq7FB5iNegai7NQWJ2d7msmiFXIXYg4mJoNgCxxGJ1tSSDlpbrfK1mN7uIcrZZLT7jRgUNMB/kxn3YCfkle225C0OsSMroG06sWJaTpbJQ2QuEbjzJ+Ctw55A1/dlhP+m/h+qDQueSCCdFGNsQ555lS+pbn+/BR/bDNUEG2m3Q825enL9+KwgFua9ownyPxmtKUHrGFktXhCshqDuuF2XCDgrhclcFB/9k="/>
          <p:cNvSpPr>
            <a:spLocks noChangeAspect="1" noChangeArrowheads="1"/>
          </p:cNvSpPr>
          <p:nvPr/>
        </p:nvSpPr>
        <p:spPr bwMode="auto">
          <a:xfrm>
            <a:off x="1831975" y="-700088"/>
            <a:ext cx="2552700" cy="179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13323" name="Picture 18" descr="http://blogs-images.forbes.com/connieguglielmo/files/2012/11/Steve-Jobs-dat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458" y="4437460"/>
            <a:ext cx="316230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xmlns="" id="{CE50474A-9C4C-A910-F0A9-70018A5B7A72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  <p:extLst>
      <p:ext uri="{BB962C8B-B14F-4D97-AF65-F5344CB8AC3E}">
        <p14:creationId xmlns:p14="http://schemas.microsoft.com/office/powerpoint/2010/main" val="305913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6469" y="0"/>
            <a:ext cx="11360700" cy="763500"/>
          </a:xfrm>
        </p:spPr>
        <p:txBody>
          <a:bodyPr/>
          <a:lstStyle/>
          <a:p>
            <a:r>
              <a:rPr lang="hu-HU" dirty="0" smtClean="0"/>
              <a:t>Az egészségügyre fordított kiadások és a nemzeti össztermék változása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1600" indent="0">
              <a:buNone/>
            </a:pP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085" y="1678506"/>
            <a:ext cx="6223000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CE50474A-9C4C-A910-F0A9-70018A5B7A72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  <p:extLst>
      <p:ext uri="{BB962C8B-B14F-4D97-AF65-F5344CB8AC3E}">
        <p14:creationId xmlns:p14="http://schemas.microsoft.com/office/powerpoint/2010/main" val="1740795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xmlns="" id="{FD7E2B08-9A97-79A8-FC50-BB38C55C3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40" y="-2328"/>
            <a:ext cx="8013290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A8A6E74F-6790-6129-818C-5F4B76269796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xmlns="" id="{2D0E98D9-6FB6-BED9-A513-4753847278B9}"/>
              </a:ext>
            </a:extLst>
          </p:cNvPr>
          <p:cNvSpPr txBox="1"/>
          <p:nvPr/>
        </p:nvSpPr>
        <p:spPr>
          <a:xfrm>
            <a:off x="8480838" y="1680140"/>
            <a:ext cx="37756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600" dirty="0">
                <a:solidFill>
                  <a:schemeClr val="dk2"/>
                </a:solidFill>
                <a:latin typeface="IM Fell English SC"/>
                <a:sym typeface="IM Fell English SC"/>
              </a:rPr>
              <a:t>Gyöngyös, 1965. január 19. Röntgenlaboratórium a </a:t>
            </a:r>
            <a:r>
              <a:rPr lang="hu-HU" sz="2600" dirty="0" err="1">
                <a:solidFill>
                  <a:schemeClr val="dk2"/>
                </a:solidFill>
                <a:latin typeface="IM Fell English SC"/>
                <a:sym typeface="IM Fell English SC"/>
              </a:rPr>
              <a:t>Bugáth</a:t>
            </a:r>
            <a:r>
              <a:rPr lang="hu-HU" sz="2600" dirty="0">
                <a:solidFill>
                  <a:schemeClr val="dk2"/>
                </a:solidFill>
                <a:latin typeface="IM Fell English SC"/>
                <a:sym typeface="IM Fell English SC"/>
              </a:rPr>
              <a:t> Pál kórház rendelőintézetében</a:t>
            </a:r>
          </a:p>
          <a:p>
            <a:endParaRPr lang="hu-HU" sz="26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endParaRPr lang="hu-HU" sz="26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r>
              <a:rPr lang="hu-HU" sz="1800" i="1" dirty="0">
                <a:solidFill>
                  <a:schemeClr val="dk2"/>
                </a:solidFill>
                <a:latin typeface="IM Fell English SC"/>
                <a:sym typeface="IM Fell English SC"/>
              </a:rPr>
              <a:t>(MTI Fotó: Járai Rudolf)</a:t>
            </a:r>
          </a:p>
        </p:txBody>
      </p:sp>
    </p:spTree>
    <p:extLst>
      <p:ext uri="{BB962C8B-B14F-4D97-AF65-F5344CB8AC3E}">
        <p14:creationId xmlns:p14="http://schemas.microsoft.com/office/powerpoint/2010/main" val="4179740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xmlns="" id="{E14F1FAD-7398-B472-880D-29567E5A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xmlns="" id="{A5CFB421-49C0-7A0A-E2A9-4AA32A1B0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3" y="316327"/>
            <a:ext cx="9144000" cy="6096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DA85B73C-0925-B1C9-E02E-AF2FEA814ADD}"/>
              </a:ext>
            </a:extLst>
          </p:cNvPr>
          <p:cNvSpPr txBox="1"/>
          <p:nvPr/>
        </p:nvSpPr>
        <p:spPr>
          <a:xfrm rot="10800000" flipV="1">
            <a:off x="9661203" y="1439116"/>
            <a:ext cx="263239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600" dirty="0">
                <a:solidFill>
                  <a:schemeClr val="dk2"/>
                </a:solidFill>
                <a:latin typeface="IM Fell English SC"/>
              </a:rPr>
              <a:t>A Pécsi Diagnosztikai Központ 1,5 Tesla </a:t>
            </a:r>
            <a:r>
              <a:rPr lang="hu-HU" sz="2600" dirty="0" err="1">
                <a:solidFill>
                  <a:schemeClr val="dk2"/>
                </a:solidFill>
                <a:latin typeface="IM Fell English SC"/>
              </a:rPr>
              <a:t>térerejű</a:t>
            </a:r>
            <a:r>
              <a:rPr lang="hu-HU" sz="2600" dirty="0">
                <a:solidFill>
                  <a:schemeClr val="dk2"/>
                </a:solidFill>
                <a:latin typeface="IM Fell English SC"/>
              </a:rPr>
              <a:t> MR-készüléke</a:t>
            </a:r>
          </a:p>
          <a:p>
            <a:endParaRPr lang="hu-HU" sz="2600" dirty="0">
              <a:solidFill>
                <a:schemeClr val="dk2"/>
              </a:solidFill>
              <a:latin typeface="IM Fell English SC"/>
            </a:endParaRPr>
          </a:p>
          <a:p>
            <a:endParaRPr lang="hu-HU" sz="2600" dirty="0">
              <a:solidFill>
                <a:schemeClr val="dk2"/>
              </a:solidFill>
              <a:latin typeface="IM Fell English SC"/>
            </a:endParaRPr>
          </a:p>
          <a:p>
            <a:r>
              <a:rPr lang="hu-HU" sz="2000" i="1" dirty="0">
                <a:solidFill>
                  <a:schemeClr val="dk2"/>
                </a:solidFill>
                <a:latin typeface="IM Fell English SC"/>
              </a:rPr>
              <a:t>(Pecsma.hu, 2019)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AE9C042F-60ED-02BB-1657-96C5D9B3C40E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  <p:extLst>
      <p:ext uri="{BB962C8B-B14F-4D97-AF65-F5344CB8AC3E}">
        <p14:creationId xmlns:p14="http://schemas.microsoft.com/office/powerpoint/2010/main" val="120038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xmlns="" id="{E50FAEE8-0852-0827-9D7D-48357EB18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508" y="1182255"/>
            <a:ext cx="9883755" cy="5572691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xmlns="" id="{CE50474A-9C4C-A910-F0A9-70018A5B7A72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683C0B6B-50DF-E2AB-F97D-C1B9F7DC9BA5}"/>
              </a:ext>
            </a:extLst>
          </p:cNvPr>
          <p:cNvSpPr txBox="1"/>
          <p:nvPr/>
        </p:nvSpPr>
        <p:spPr>
          <a:xfrm rot="10800000" flipV="1">
            <a:off x="10008" y="-50834"/>
            <a:ext cx="1231207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500" dirty="0">
                <a:solidFill>
                  <a:schemeClr val="dk2"/>
                </a:solidFill>
                <a:latin typeface="IM Fell English SC"/>
              </a:rPr>
              <a:t>Ezer megfelelő korú férfira jutó halálozás az 1-59 éves korosztályban Magyarországon</a:t>
            </a:r>
          </a:p>
          <a:p>
            <a:pPr>
              <a:lnSpc>
                <a:spcPct val="150000"/>
              </a:lnSpc>
            </a:pPr>
            <a:r>
              <a:rPr lang="hu-HU" sz="2000" i="1" dirty="0">
                <a:solidFill>
                  <a:schemeClr val="dk2"/>
                </a:solidFill>
                <a:latin typeface="IM Fell English SC"/>
              </a:rPr>
              <a:t>(Központi Statisztikai Hivatal, Egészségügyi Statisztikai Évkönyv)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xmlns="" id="{ABB224DF-A612-BEF2-01EC-F5B71C37266D}"/>
              </a:ext>
            </a:extLst>
          </p:cNvPr>
          <p:cNvSpPr/>
          <p:nvPr/>
        </p:nvSpPr>
        <p:spPr>
          <a:xfrm rot="18649169">
            <a:off x="7937537" y="3404106"/>
            <a:ext cx="4832586" cy="16676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093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>
            <a:spLocks noGrp="1"/>
          </p:cNvSpPr>
          <p:nvPr>
            <p:ph type="title" idx="4294967295"/>
          </p:nvPr>
        </p:nvSpPr>
        <p:spPr>
          <a:xfrm>
            <a:off x="7873836" y="1580296"/>
            <a:ext cx="4188699" cy="4351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600" b="0" dirty="0"/>
              <a:t>Nem azért kapáljuk a kertet, mert gazos, hanem azért, hogy ne legyen gazos.</a:t>
            </a:r>
            <a:br>
              <a:rPr lang="hu-HU" sz="4600" b="0" dirty="0"/>
            </a:br>
            <a:r>
              <a:rPr lang="hu-HU" sz="4600" b="0" dirty="0"/>
              <a:t/>
            </a:r>
            <a:br>
              <a:rPr lang="hu-HU" sz="4600" b="0" dirty="0"/>
            </a:br>
            <a:r>
              <a:rPr lang="hu-HU" sz="4600" b="0" i="1" dirty="0"/>
              <a:t>Kassai Lajos</a:t>
            </a:r>
            <a:br>
              <a:rPr lang="hu-HU" sz="4600" b="0" i="1" dirty="0"/>
            </a:br>
            <a:r>
              <a:rPr lang="hu-HU" sz="4600" b="0" i="1" dirty="0"/>
              <a:t/>
            </a:r>
            <a:br>
              <a:rPr lang="hu-HU" sz="4600" b="0" i="1" dirty="0"/>
            </a:br>
            <a:r>
              <a:rPr lang="hu-HU" sz="4600" b="0" i="1" dirty="0"/>
              <a:t>„A Lovasíjász”</a:t>
            </a:r>
            <a:endParaRPr sz="4600" b="0" i="1" dirty="0"/>
          </a:p>
        </p:txBody>
      </p:sp>
      <p:sp>
        <p:nvSpPr>
          <p:cNvPr id="248" name="Google Shape;248;p22"/>
          <p:cNvSpPr txBox="1">
            <a:spLocks noGrp="1"/>
          </p:cNvSpPr>
          <p:nvPr>
            <p:ph type="subTitle" idx="3"/>
          </p:nvPr>
        </p:nvSpPr>
        <p:spPr>
          <a:xfrm>
            <a:off x="278550" y="204950"/>
            <a:ext cx="5322600" cy="5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b="0" dirty="0"/>
              <a:t>Megelőzés</a:t>
            </a:r>
            <a:endParaRPr b="0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xmlns="" id="{C582E32F-2FF9-F15D-D17B-AF6BCD841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7" y="1273127"/>
            <a:ext cx="7334250" cy="4886325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xmlns="" id="{60EE7ADF-92F3-B2AC-78FE-64CADDC55835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>
            <a:extLst>
              <a:ext uri="{FF2B5EF4-FFF2-40B4-BE49-F238E27FC236}">
                <a16:creationId xmlns:a16="http://schemas.microsoft.com/office/drawing/2014/main" xmlns="" id="{17D25FCC-6735-DCC9-C09E-DD44102C0C7E}"/>
              </a:ext>
            </a:extLst>
          </p:cNvPr>
          <p:cNvSpPr txBox="1"/>
          <p:nvPr/>
        </p:nvSpPr>
        <p:spPr>
          <a:xfrm rot="5400000">
            <a:off x="-668505" y="5961714"/>
            <a:ext cx="1572471" cy="21544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hu-HU" sz="800" dirty="0">
                <a:solidFill>
                  <a:schemeClr val="bg2"/>
                </a:solidFill>
                <a:latin typeface="Goudy Old Style" panose="02020502050305020303" pitchFamily="18" charset="0"/>
              </a:rPr>
              <a:t>RÁKELLENES KONFERENCIA</a:t>
            </a:r>
          </a:p>
        </p:txBody>
      </p:sp>
      <p:sp>
        <p:nvSpPr>
          <p:cNvPr id="2" name="Tartalom helye 2">
            <a:extLst>
              <a:ext uri="{FF2B5EF4-FFF2-40B4-BE49-F238E27FC236}">
                <a16:creationId xmlns:a16="http://schemas.microsoft.com/office/drawing/2014/main" xmlns="" id="{751528F7-2346-67A2-FFEF-B038424428FD}"/>
              </a:ext>
            </a:extLst>
          </p:cNvPr>
          <p:cNvSpPr txBox="1">
            <a:spLocks/>
          </p:cNvSpPr>
          <p:nvPr/>
        </p:nvSpPr>
        <p:spPr>
          <a:xfrm>
            <a:off x="603071" y="1138179"/>
            <a:ext cx="11479695" cy="571749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1. (A betegségmegelőzés alapjai)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2. (Általános epidemiológia és demográfia)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3. (Környezet-egészségtan)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4.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5. (Részletes epidemiológia)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dk2"/>
              </a:solidFill>
              <a:latin typeface="IM Fell English SC"/>
              <a:sym typeface="IM Fell English SC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dk2"/>
                </a:solidFill>
                <a:latin typeface="IM Fell English SC"/>
                <a:sym typeface="IM Fell English SC"/>
              </a:rPr>
              <a:t>Közegészségtan 6. (Foglalkozás-egészségtan)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600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xmlns="" id="{6688CDB3-42F7-F738-5275-CB9C8CC79B9F}"/>
              </a:ext>
            </a:extLst>
          </p:cNvPr>
          <p:cNvSpPr txBox="1"/>
          <p:nvPr/>
        </p:nvSpPr>
        <p:spPr>
          <a:xfrm>
            <a:off x="603071" y="79681"/>
            <a:ext cx="1098585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5000" dirty="0">
                <a:solidFill>
                  <a:schemeClr val="dk1"/>
                </a:solidFill>
                <a:latin typeface="IM Fell English SC"/>
                <a:sym typeface="IM Fell English SC"/>
              </a:rPr>
              <a:t>Közegészségtani tárgyak a PTE ÁOK-n </a:t>
            </a:r>
          </a:p>
        </p:txBody>
      </p:sp>
    </p:spTree>
    <p:extLst>
      <p:ext uri="{BB962C8B-B14F-4D97-AF65-F5344CB8AC3E}">
        <p14:creationId xmlns:p14="http://schemas.microsoft.com/office/powerpoint/2010/main" val="384652206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4F3934"/>
      </a:dk1>
      <a:lt1>
        <a:srgbClr val="FFFFFF"/>
      </a:lt1>
      <a:dk2>
        <a:srgbClr val="331B17"/>
      </a:dk2>
      <a:lt2>
        <a:srgbClr val="EEEEEE"/>
      </a:lt2>
      <a:accent1>
        <a:srgbClr val="331B17"/>
      </a:accent1>
      <a:accent2>
        <a:srgbClr val="CFC6BD"/>
      </a:accent2>
      <a:accent3>
        <a:srgbClr val="BEB5AB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lidesMania">
  <a:themeElements>
    <a:clrScheme name="Simple Light">
      <a:dk1>
        <a:srgbClr val="4F3934"/>
      </a:dk1>
      <a:lt1>
        <a:srgbClr val="FFFFFF"/>
      </a:lt1>
      <a:dk2>
        <a:srgbClr val="331B17"/>
      </a:dk2>
      <a:lt2>
        <a:srgbClr val="EEEEEE"/>
      </a:lt2>
      <a:accent1>
        <a:srgbClr val="331B17"/>
      </a:accent1>
      <a:accent2>
        <a:srgbClr val="CFC6BD"/>
      </a:accent2>
      <a:accent3>
        <a:srgbClr val="BEB5AB"/>
      </a:accent3>
      <a:accent4>
        <a:srgbClr val="FFFFFF"/>
      </a:accent4>
      <a:accent5>
        <a:srgbClr val="FFFFFF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691</Words>
  <Application>Microsoft Office PowerPoint</Application>
  <PresentationFormat>Szélesvásznú</PresentationFormat>
  <Paragraphs>135</Paragraphs>
  <Slides>22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22</vt:i4>
      </vt:variant>
    </vt:vector>
  </HeadingPairs>
  <TitlesOfParts>
    <vt:vector size="35" baseType="lpstr">
      <vt:lpstr>IM Fell English SC</vt:lpstr>
      <vt:lpstr>Goudy Old Style</vt:lpstr>
      <vt:lpstr>UnifrakturMaguntia</vt:lpstr>
      <vt:lpstr>Aldrich</vt:lpstr>
      <vt:lpstr>Homemade Apple</vt:lpstr>
      <vt:lpstr>Arial</vt:lpstr>
      <vt:lpstr>Abril Fatface</vt:lpstr>
      <vt:lpstr>Trade Gothic Next Cond</vt:lpstr>
      <vt:lpstr>Courier New</vt:lpstr>
      <vt:lpstr>Calibri</vt:lpstr>
      <vt:lpstr>Poppins</vt:lpstr>
      <vt:lpstr>SlidesMania</vt:lpstr>
      <vt:lpstr>1_SlidesMania</vt:lpstr>
      <vt:lpstr>Egészségmegőrzés, egészségfejlesztés oktatása a graduális és a posztgraduális orvosképzésben</vt:lpstr>
      <vt:lpstr>Global Burden of Disease:  2010 elveszített egészséges életévek vs. várható élettartam</vt:lpstr>
      <vt:lpstr>Prevenció vs. terápia</vt:lpstr>
      <vt:lpstr>Az egészségügyre fordított kiadások és a nemzeti össztermék változása</vt:lpstr>
      <vt:lpstr>PowerPoint bemutató</vt:lpstr>
      <vt:lpstr>PowerPoint bemutató</vt:lpstr>
      <vt:lpstr>PowerPoint bemutató</vt:lpstr>
      <vt:lpstr>Nem azért kapáljuk a kertet, mert gazos, hanem azért, hogy ne legyen gazos.  Kassai Lajos  „A Lovasíjász”</vt:lpstr>
      <vt:lpstr>PowerPoint bemutató</vt:lpstr>
      <vt:lpstr>PowerPoint bemutató</vt:lpstr>
      <vt:lpstr>PowerPoint bemutató</vt:lpstr>
      <vt:lpstr>PowerPoint bemutató</vt:lpstr>
      <vt:lpstr>PowerPoint bemutató</vt:lpstr>
      <vt:lpstr>A vizsgálatot megelőző 30 napban dohányzó hallgatók aránya  (dr. Balogh Erika, PTE ÁOK, PhD-disszertáció, 2023)</vt:lpstr>
      <vt:lpstr>PowerPoint bemutató</vt:lpstr>
      <vt:lpstr>PowerPoint bemutató</vt:lpstr>
      <vt:lpstr>A „Megelőző orvostan és népegészségtan” szakképzés átalakítása</vt:lpstr>
      <vt:lpstr>Főbb jellemzők / változások</vt:lpstr>
      <vt:lpstr>PowerPoint bemutató</vt:lpstr>
      <vt:lpstr>Megelőző orvostan rendelés (tisztázandó kérdések)</vt:lpstr>
      <vt:lpstr>Átfogó Népegészségügyi Program szükségessége</vt:lpstr>
      <vt:lpstr>Köszönöm a figyelmet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status, attitudes and health related knowledge of disadvantaged people living in segregated and rural community</dc:title>
  <dc:creator>Admin</dc:creator>
  <cp:lastModifiedBy>SugterAula</cp:lastModifiedBy>
  <cp:revision>30</cp:revision>
  <dcterms:modified xsi:type="dcterms:W3CDTF">2023-10-27T09:56:04Z</dcterms:modified>
</cp:coreProperties>
</file>