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  <Override PartName="/ppt/authors.xml" ContentType="application/vnd.ms-powerpoint.author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4"/>
  </p:sldMasterIdLst>
  <p:notesMasterIdLst>
    <p:notesMasterId r:id="rId29"/>
  </p:notesMasterIdLst>
  <p:handoutMasterIdLst>
    <p:handoutMasterId r:id="rId30"/>
  </p:handoutMasterIdLst>
  <p:sldIdLst>
    <p:sldId id="307" r:id="rId5"/>
    <p:sldId id="362" r:id="rId6"/>
    <p:sldId id="308" r:id="rId7"/>
    <p:sldId id="352" r:id="rId8"/>
    <p:sldId id="353" r:id="rId9"/>
    <p:sldId id="358" r:id="rId10"/>
    <p:sldId id="359" r:id="rId11"/>
    <p:sldId id="360" r:id="rId12"/>
    <p:sldId id="361" r:id="rId13"/>
    <p:sldId id="354" r:id="rId14"/>
    <p:sldId id="364" r:id="rId15"/>
    <p:sldId id="365" r:id="rId16"/>
    <p:sldId id="366" r:id="rId17"/>
    <p:sldId id="367" r:id="rId18"/>
    <p:sldId id="368" r:id="rId19"/>
    <p:sldId id="369" r:id="rId20"/>
    <p:sldId id="370" r:id="rId21"/>
    <p:sldId id="371" r:id="rId22"/>
    <p:sldId id="373" r:id="rId23"/>
    <p:sldId id="374" r:id="rId24"/>
    <p:sldId id="372" r:id="rId25"/>
    <p:sldId id="375" r:id="rId26"/>
    <p:sldId id="376" r:id="rId27"/>
    <p:sldId id="323" r:id="rId2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B339656-DE38-8D1B-B600-2A1B55598D0D}" name="DALY Louise" initials="DL" userId="S::louise.daly@danone.com::c3721022-aa3c-4bb5-9541-961ebfd27173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465" autoAdjust="0"/>
    <p:restoredTop sz="94595" autoAdjust="0"/>
  </p:normalViewPr>
  <p:slideViewPr>
    <p:cSldViewPr snapToGrid="0">
      <p:cViewPr>
        <p:scale>
          <a:sx n="58" d="100"/>
          <a:sy n="58" d="100"/>
        </p:scale>
        <p:origin x="38" y="223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0" d="100"/>
        <a:sy n="60" d="100"/>
      </p:scale>
      <p:origin x="0" y="0"/>
    </p:cViewPr>
  </p:sorterViewPr>
  <p:notesViewPr>
    <p:cSldViewPr snapToGrid="0">
      <p:cViewPr varScale="1">
        <p:scale>
          <a:sx n="62" d="100"/>
          <a:sy n="62" d="100"/>
        </p:scale>
        <p:origin x="3154" y="77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viewProps" Target="viewProps.xml"/><Relationship Id="rId40" Type="http://schemas.microsoft.com/office/2018/10/relationships/authors" Target="author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-munkalap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-munkalap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-munkalap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Munka1!$B$1</c:f>
              <c:strCache>
                <c:ptCount val="1"/>
                <c:pt idx="0">
                  <c:v>1. adatsor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Munka1!$A$2:$A$7</c:f>
              <c:strCache>
                <c:ptCount val="6"/>
                <c:pt idx="0">
                  <c:v>Méhnyak</c:v>
                </c:pt>
                <c:pt idx="1">
                  <c:v>Tüdő</c:v>
                </c:pt>
                <c:pt idx="2">
                  <c:v>Szájürreg</c:v>
                </c:pt>
                <c:pt idx="3">
                  <c:v>Nyelőcső</c:v>
                </c:pt>
                <c:pt idx="4">
                  <c:v>Melanoma</c:v>
                </c:pt>
                <c:pt idx="5">
                  <c:v>Gyomor</c:v>
                </c:pt>
              </c:strCache>
            </c:strRef>
          </c:cat>
          <c:val>
            <c:numRef>
              <c:f>Munka1!$B$2:$B$7</c:f>
              <c:numCache>
                <c:formatCode>General</c:formatCode>
                <c:ptCount val="6"/>
                <c:pt idx="0">
                  <c:v>100</c:v>
                </c:pt>
                <c:pt idx="1">
                  <c:v>90</c:v>
                </c:pt>
                <c:pt idx="2">
                  <c:v>90</c:v>
                </c:pt>
                <c:pt idx="3">
                  <c:v>90</c:v>
                </c:pt>
                <c:pt idx="4">
                  <c:v>75</c:v>
                </c:pt>
                <c:pt idx="5">
                  <c:v>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F66-42D3-8D2F-87837A3C347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684065632"/>
        <c:axId val="684069896"/>
      </c:barChart>
      <c:catAx>
        <c:axId val="6840656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hu-HU"/>
          </a:p>
        </c:txPr>
        <c:crossAx val="684069896"/>
        <c:crosses val="autoZero"/>
        <c:auto val="1"/>
        <c:lblAlgn val="ctr"/>
        <c:lblOffset val="100"/>
        <c:noMultiLvlLbl val="0"/>
      </c:catAx>
      <c:valAx>
        <c:axId val="684069896"/>
        <c:scaling>
          <c:orientation val="minMax"/>
          <c:max val="100"/>
        </c:scaling>
        <c:delete val="0"/>
        <c:axPos val="l"/>
        <c:majorGridlines>
          <c:spPr>
            <a:ln w="9525" cap="flat" cmpd="sng" algn="ctr">
              <a:solidFill>
                <a:schemeClr val="accent1"/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hu-HU"/>
          </a:p>
        </c:txPr>
        <c:crossAx val="68406563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hu-H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Munka1!$B$1</c:f>
              <c:strCache>
                <c:ptCount val="1"/>
                <c:pt idx="0">
                  <c:v>1. adatsor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Munka1!$A$2:$A$8</c:f>
              <c:strCache>
                <c:ptCount val="7"/>
                <c:pt idx="0">
                  <c:v>Vastagbél</c:v>
                </c:pt>
                <c:pt idx="1">
                  <c:v>Húgyhólyag</c:v>
                </c:pt>
                <c:pt idx="2">
                  <c:v>Vese</c:v>
                </c:pt>
                <c:pt idx="3">
                  <c:v>Máj</c:v>
                </c:pt>
                <c:pt idx="4">
                  <c:v>Méhtest</c:v>
                </c:pt>
                <c:pt idx="5">
                  <c:v>Hasnyálmirigy</c:v>
                </c:pt>
                <c:pt idx="6">
                  <c:v>Emlő</c:v>
                </c:pt>
              </c:strCache>
            </c:strRef>
          </c:cat>
          <c:val>
            <c:numRef>
              <c:f>Munka1!$B$2:$B$8</c:f>
              <c:numCache>
                <c:formatCode>General</c:formatCode>
                <c:ptCount val="7"/>
                <c:pt idx="0">
                  <c:v>55</c:v>
                </c:pt>
                <c:pt idx="1">
                  <c:v>40</c:v>
                </c:pt>
                <c:pt idx="2">
                  <c:v>40</c:v>
                </c:pt>
                <c:pt idx="3">
                  <c:v>40</c:v>
                </c:pt>
                <c:pt idx="4">
                  <c:v>35</c:v>
                </c:pt>
                <c:pt idx="5">
                  <c:v>35</c:v>
                </c:pt>
                <c:pt idx="6">
                  <c:v>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F66-42D3-8D2F-87837A3C347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684065632"/>
        <c:axId val="684069896"/>
      </c:barChart>
      <c:catAx>
        <c:axId val="6840656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hu-HU"/>
          </a:p>
        </c:txPr>
        <c:crossAx val="684069896"/>
        <c:crosses val="autoZero"/>
        <c:auto val="1"/>
        <c:lblAlgn val="ctr"/>
        <c:lblOffset val="100"/>
        <c:noMultiLvlLbl val="0"/>
      </c:catAx>
      <c:valAx>
        <c:axId val="684069896"/>
        <c:scaling>
          <c:orientation val="minMax"/>
          <c:max val="100"/>
        </c:scaling>
        <c:delete val="0"/>
        <c:axPos val="l"/>
        <c:majorGridlines>
          <c:spPr>
            <a:ln w="9525" cap="flat" cmpd="sng" algn="ctr">
              <a:solidFill>
                <a:schemeClr val="accent1"/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hu-HU"/>
          </a:p>
        </c:txPr>
        <c:crossAx val="68406563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hu-HU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881804929228693"/>
          <c:y val="3.6640846870166485E-2"/>
          <c:w val="0.88574256156396292"/>
          <c:h val="0.6518502704971790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Munka1!$B$1</c:f>
              <c:strCache>
                <c:ptCount val="1"/>
                <c:pt idx="0">
                  <c:v>1. adatsor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Munka1!$A$2:$A$6</c:f>
              <c:strCache>
                <c:ptCount val="5"/>
                <c:pt idx="0">
                  <c:v>Petefészek</c:v>
                </c:pt>
                <c:pt idx="1">
                  <c:v>Leukémia</c:v>
                </c:pt>
                <c:pt idx="2">
                  <c:v>Nyiroksejtes</c:v>
                </c:pt>
                <c:pt idx="3">
                  <c:v>Prosztata</c:v>
                </c:pt>
                <c:pt idx="4">
                  <c:v>Agy</c:v>
                </c:pt>
              </c:strCache>
            </c:strRef>
          </c:cat>
          <c:val>
            <c:numRef>
              <c:f>Munka1!$B$2:$B$6</c:f>
              <c:numCache>
                <c:formatCode>General</c:formatCode>
                <c:ptCount val="5"/>
                <c:pt idx="0">
                  <c:v>20</c:v>
                </c:pt>
                <c:pt idx="1">
                  <c:v>15</c:v>
                </c:pt>
                <c:pt idx="2">
                  <c:v>5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F66-42D3-8D2F-87837A3C347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684065632"/>
        <c:axId val="684069896"/>
      </c:barChart>
      <c:catAx>
        <c:axId val="6840656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hu-HU"/>
          </a:p>
        </c:txPr>
        <c:crossAx val="684069896"/>
        <c:crosses val="autoZero"/>
        <c:auto val="1"/>
        <c:lblAlgn val="ctr"/>
        <c:lblOffset val="100"/>
        <c:noMultiLvlLbl val="0"/>
      </c:catAx>
      <c:valAx>
        <c:axId val="684069896"/>
        <c:scaling>
          <c:orientation val="minMax"/>
          <c:max val="100"/>
        </c:scaling>
        <c:delete val="0"/>
        <c:axPos val="l"/>
        <c:majorGridlines>
          <c:spPr>
            <a:ln w="9525" cap="flat" cmpd="sng" algn="ctr">
              <a:solidFill>
                <a:schemeClr val="accent1"/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hu-HU"/>
          </a:p>
        </c:txPr>
        <c:crossAx val="68406563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hu-H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0EC026C9-4C52-4B60-A858-A50E4BE56DA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6160113-35DB-4BB4-9269-631D6FEB5E4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410D272-305C-421E-A9EF-95D63D599B42}" type="datetimeFigureOut">
              <a:rPr lang="en-US" smtClean="0"/>
              <a:t>10/25/2023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F40E5BB-A291-4B94-8433-B9D3F16854C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857D678-038E-42A6-961E-EAB034DB470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1DE7DFA-63CC-4ED7-B30E-ACF88B4B893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009129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5E16E63-7886-43BC-8DD4-4F14C3DD7360}" type="datetimeFigureOut">
              <a:rPr lang="en-US" smtClean="0"/>
              <a:t>10/25/2023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Kattintson a gombra a mester szövegstílusok szerkesztéséhez</a:t>
            </a:r>
          </a:p>
          <a:p>
            <a:pPr lvl="1"/>
            <a:r>
              <a:rPr lang="en-US"/>
              <a:t>Második szint</a:t>
            </a:r>
          </a:p>
          <a:p>
            <a:pPr lvl="2"/>
            <a:r>
              <a:rPr lang="en-US"/>
              <a:t>Harmadik szint</a:t>
            </a:r>
          </a:p>
          <a:p>
            <a:pPr lvl="3"/>
            <a:r>
              <a:rPr lang="en-US"/>
              <a:t>Negyedik szint</a:t>
            </a:r>
          </a:p>
          <a:p>
            <a:pPr lvl="4"/>
            <a:r>
              <a:rPr lang="en-US"/>
              <a:t>Ötödik szint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98C5307-140F-447F-BCBA-BB92E3A2906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31543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98C5307-140F-447F-BCBA-BB92E3A2906B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47460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8C5307-140F-447F-BCBA-BB92E3A2906B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97612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Lovey József</a:t>
            </a:r>
          </a:p>
          <a:p>
            <a:r>
              <a:rPr lang="en-US" dirty="0"/>
              <a:t>Nemzeti Onkológiai Intézet, </a:t>
            </a:r>
            <a:endParaRPr lang="hu-HU" dirty="0"/>
          </a:p>
          <a:p>
            <a:r>
              <a:rPr lang="en-US" dirty="0"/>
              <a:t>Budapest, Magyarország</a:t>
            </a:r>
          </a:p>
          <a:p>
            <a:endParaRPr lang="hu-H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98C5307-140F-447F-BCBA-BB92E3A2906B}" type="slidenum">
              <a:rPr lang="en-US" smtClean="0"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33523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4FD2957-8595-499F-896A-E9A0888D058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C44A184-010C-483F-8B5A-3D1E7E6EF98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1" y="0"/>
            <a:ext cx="81153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CAB4C3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9582A2E2-E6DD-4321-B03A-F6C071C1BB7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9044" y="753034"/>
            <a:ext cx="6815446" cy="3887390"/>
          </a:xfrm>
        </p:spPr>
        <p:txBody>
          <a:bodyPr anchor="t">
            <a:normAutofit/>
          </a:bodyPr>
          <a:lstStyle>
            <a:lvl1pPr>
              <a:defRPr sz="8500" spc="-20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D21B6D9B-E3FB-48D2-A477-5B73E221668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9045" y="4640424"/>
            <a:ext cx="6437555" cy="1303176"/>
          </a:xfrm>
        </p:spPr>
        <p:txBody>
          <a:bodyPr anchor="b">
            <a:normAutofit/>
          </a:bodyPr>
          <a:lstStyle>
            <a:lvl1pPr marL="0" indent="0">
              <a:buNone/>
              <a:defRPr sz="2800"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8" name="Picture Placeholder 16">
            <a:extLst>
              <a:ext uri="{FF2B5EF4-FFF2-40B4-BE49-F238E27FC236}">
                <a16:creationId xmlns:a16="http://schemas.microsoft.com/office/drawing/2014/main" id="{38823550-6B12-4BFD-9C91-668B623E353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113533" y="0"/>
            <a:ext cx="4082983" cy="6858000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to add photo</a:t>
            </a:r>
          </a:p>
        </p:txBody>
      </p:sp>
    </p:spTree>
    <p:extLst>
      <p:ext uri="{BB962C8B-B14F-4D97-AF65-F5344CB8AC3E}">
        <p14:creationId xmlns:p14="http://schemas.microsoft.com/office/powerpoint/2010/main" val="37062243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2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D5F516FD-E4AF-4BA2-902A-DA467465572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0" y="0"/>
            <a:ext cx="12192000" cy="115046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7F0F480-E13D-4322-ADF4-56769DC5AFF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49680" y="190500"/>
            <a:ext cx="10036292" cy="773776"/>
          </a:xfrm>
        </p:spPr>
        <p:txBody>
          <a:bodyPr anchor="ctr"/>
          <a:lstStyle>
            <a:lvl1pPr algn="r">
              <a:lnSpc>
                <a:spcPct val="100000"/>
              </a:lnSpc>
              <a:defRPr spc="-2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2" name="Text Placeholder 30">
            <a:extLst>
              <a:ext uri="{FF2B5EF4-FFF2-40B4-BE49-F238E27FC236}">
                <a16:creationId xmlns:a16="http://schemas.microsoft.com/office/drawing/2014/main" id="{7F0BA818-CA3B-46FD-9A79-7BDC1D9CA71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209243" y="1764139"/>
            <a:ext cx="4756714" cy="59760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17" name="Text Placeholder 15">
            <a:extLst>
              <a:ext uri="{FF2B5EF4-FFF2-40B4-BE49-F238E27FC236}">
                <a16:creationId xmlns:a16="http://schemas.microsoft.com/office/drawing/2014/main" id="{4EAD007E-B9BB-4C9F-BDC8-127A77F0F96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209243" y="2374900"/>
            <a:ext cx="4756714" cy="3365500"/>
          </a:xfrm>
        </p:spPr>
        <p:txBody>
          <a:bodyPr>
            <a:normAutofit/>
          </a:bodyPr>
          <a:lstStyle>
            <a:lvl1pPr>
              <a:defRPr sz="2000"/>
            </a:lvl1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4" name="Text Placeholder 30">
            <a:extLst>
              <a:ext uri="{FF2B5EF4-FFF2-40B4-BE49-F238E27FC236}">
                <a16:creationId xmlns:a16="http://schemas.microsoft.com/office/drawing/2014/main" id="{9ECBA1DE-781A-4AA7-86CA-0EBE52A9B41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57467" y="1764031"/>
            <a:ext cx="4756714" cy="59760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18" name="Text Placeholder 15">
            <a:extLst>
              <a:ext uri="{FF2B5EF4-FFF2-40B4-BE49-F238E27FC236}">
                <a16:creationId xmlns:a16="http://schemas.microsoft.com/office/drawing/2014/main" id="{53A9CA10-3BBC-41E7-A34E-C6CCFEC8205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257467" y="2374900"/>
            <a:ext cx="4756714" cy="3365500"/>
          </a:xfrm>
        </p:spPr>
        <p:txBody>
          <a:bodyPr>
            <a:normAutofit/>
          </a:bodyPr>
          <a:lstStyle>
            <a:lvl1pPr>
              <a:defRPr sz="2000"/>
            </a:lvl1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27F3D4E9-1171-434D-AA71-EA27F72E0D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01168" y="6356350"/>
            <a:ext cx="4837176" cy="365125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t>Presentation title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57A29A0D-15CB-4460-9435-7E7D645346A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013448" y="6355080"/>
            <a:ext cx="4352544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>
                <a:solidFill>
                  <a:prstClr val="black"/>
                </a:solidFill>
              </a:rPr>
              <a:t>20XX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8B6F95C2-7834-44D3-B93B-79D944E128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65992" y="6356350"/>
            <a:ext cx="630936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6B786C7-B8F9-4072-AAAA-17258464D730}" type="slidenum">
              <a:rPr kumimoji="0" lang="en-US" sz="105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93628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3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EE97352E-C52D-43BE-BCE2-2D71FE0353E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0" y="0"/>
            <a:ext cx="12192000" cy="115046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92051A8D-592F-40C1-A65D-E1F17B07C9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79600" y="183988"/>
            <a:ext cx="9406372" cy="803380"/>
          </a:xfrm>
        </p:spPr>
        <p:txBody>
          <a:bodyPr anchor="ctr"/>
          <a:lstStyle>
            <a:lvl1pPr algn="r">
              <a:lnSpc>
                <a:spcPct val="100000"/>
              </a:lnSpc>
              <a:defRPr spc="-2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8" name="Text Placeholder 30">
            <a:extLst>
              <a:ext uri="{FF2B5EF4-FFF2-40B4-BE49-F238E27FC236}">
                <a16:creationId xmlns:a16="http://schemas.microsoft.com/office/drawing/2014/main" id="{CF4C4703-C9D4-483C-8E41-17BB7193D01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51300" y="1764193"/>
            <a:ext cx="3327366" cy="59760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14" name="Text Placeholder 15">
            <a:extLst>
              <a:ext uri="{FF2B5EF4-FFF2-40B4-BE49-F238E27FC236}">
                <a16:creationId xmlns:a16="http://schemas.microsoft.com/office/drawing/2014/main" id="{7393281D-B77A-4BB8-A3E2-49E0F1259DA9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51193" y="2374899"/>
            <a:ext cx="3327366" cy="3485573"/>
          </a:xfrm>
        </p:spPr>
        <p:txBody>
          <a:bodyPr>
            <a:normAutofit/>
          </a:bodyPr>
          <a:lstStyle>
            <a:lvl1pPr>
              <a:defRPr sz="2000"/>
            </a:lvl1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2" name="Text Placeholder 30">
            <a:extLst>
              <a:ext uri="{FF2B5EF4-FFF2-40B4-BE49-F238E27FC236}">
                <a16:creationId xmlns:a16="http://schemas.microsoft.com/office/drawing/2014/main" id="{6B205DED-723B-48E3-AE9F-556696225CA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432317" y="1764193"/>
            <a:ext cx="3327366" cy="59760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15" name="Text Placeholder 15">
            <a:extLst>
              <a:ext uri="{FF2B5EF4-FFF2-40B4-BE49-F238E27FC236}">
                <a16:creationId xmlns:a16="http://schemas.microsoft.com/office/drawing/2014/main" id="{77D63D24-8466-44F3-898F-5CBC42C7681F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432317" y="2374899"/>
            <a:ext cx="3327366" cy="3485573"/>
          </a:xfrm>
        </p:spPr>
        <p:txBody>
          <a:bodyPr>
            <a:normAutofit/>
          </a:bodyPr>
          <a:lstStyle>
            <a:lvl1pPr>
              <a:defRPr sz="2000"/>
            </a:lvl1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0" name="Text Placeholder 30">
            <a:extLst>
              <a:ext uri="{FF2B5EF4-FFF2-40B4-BE49-F238E27FC236}">
                <a16:creationId xmlns:a16="http://schemas.microsoft.com/office/drawing/2014/main" id="{F600D1D1-B6A8-4A4E-BC6A-897FE089CBE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025393" y="1764193"/>
            <a:ext cx="3327366" cy="59760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A205F643-67E9-4E41-A65F-163C816090B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025393" y="2374899"/>
            <a:ext cx="3327366" cy="3485573"/>
          </a:xfrm>
        </p:spPr>
        <p:txBody>
          <a:bodyPr>
            <a:normAutofit/>
          </a:bodyPr>
          <a:lstStyle>
            <a:lvl1pPr>
              <a:defRPr sz="2000"/>
            </a:lvl1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B0EF04CC-F1B1-495C-BA2F-F28A5D9715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01168" y="6356350"/>
            <a:ext cx="4837176" cy="365125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t>Presentation title</a:t>
            </a:r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657B66A6-EBC5-4A75-B938-7148B7A1262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013448" y="6355080"/>
            <a:ext cx="4352544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>
                <a:solidFill>
                  <a:prstClr val="black"/>
                </a:solidFill>
              </a:rPr>
              <a:t>20XX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D83DD707-C769-4868-9B2F-1BF7ABBCD2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65992" y="6356350"/>
            <a:ext cx="630936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6B786C7-B8F9-4072-AAAA-17258464D730}" type="slidenum">
              <a:rPr kumimoji="0" lang="en-US" sz="105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098077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umma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6B926107-51B9-44DD-8581-AA5E8B601C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7698" y="484494"/>
            <a:ext cx="5800867" cy="1569493"/>
          </a:xfrm>
        </p:spPr>
        <p:txBody>
          <a:bodyPr anchor="b"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CD144A4B-34B7-47EC-888B-0D20760065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7702" y="2156346"/>
            <a:ext cx="5800866" cy="3963937"/>
          </a:xfrm>
        </p:spPr>
        <p:txBody>
          <a:bodyPr>
            <a:norm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C6A9B852-DA3F-4566-BDEB-F1F69334E1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99277" y="6356350"/>
            <a:ext cx="3877423" cy="365125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t>Presentation title</a:t>
            </a:r>
          </a:p>
        </p:txBody>
      </p:sp>
      <p:sp>
        <p:nvSpPr>
          <p:cNvPr id="17" name="Picture Placeholder 12">
            <a:extLst>
              <a:ext uri="{FF2B5EF4-FFF2-40B4-BE49-F238E27FC236}">
                <a16:creationId xmlns:a16="http://schemas.microsoft.com/office/drawing/2014/main" id="{116EBB24-A127-412B-99DB-A7FBCA68A2F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700838" y="665163"/>
            <a:ext cx="2214562" cy="2513012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to add photo</a:t>
            </a:r>
          </a:p>
        </p:txBody>
      </p:sp>
      <p:sp>
        <p:nvSpPr>
          <p:cNvPr id="18" name="Picture Placeholder 12">
            <a:extLst>
              <a:ext uri="{FF2B5EF4-FFF2-40B4-BE49-F238E27FC236}">
                <a16:creationId xmlns:a16="http://schemas.microsoft.com/office/drawing/2014/main" id="{63CCB0A6-D7F6-4C78-B6C0-A045E3B25B00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9329737" y="665579"/>
            <a:ext cx="2214562" cy="2513012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to add photo</a:t>
            </a:r>
          </a:p>
        </p:txBody>
      </p:sp>
      <p:sp>
        <p:nvSpPr>
          <p:cNvPr id="19" name="Picture Placeholder 12">
            <a:extLst>
              <a:ext uri="{FF2B5EF4-FFF2-40B4-BE49-F238E27FC236}">
                <a16:creationId xmlns:a16="http://schemas.microsoft.com/office/drawing/2014/main" id="{F3038A14-3DB7-4BDC-A247-674224BFB8B1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700854" y="3607271"/>
            <a:ext cx="2214562" cy="2513012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to add photo</a:t>
            </a:r>
          </a:p>
        </p:txBody>
      </p:sp>
      <p:sp>
        <p:nvSpPr>
          <p:cNvPr id="20" name="Picture Placeholder 12">
            <a:extLst>
              <a:ext uri="{FF2B5EF4-FFF2-40B4-BE49-F238E27FC236}">
                <a16:creationId xmlns:a16="http://schemas.microsoft.com/office/drawing/2014/main" id="{59BCC1BB-4299-409F-9215-B3A4ECAB5238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9324845" y="3607271"/>
            <a:ext cx="2214562" cy="2513012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to add photo</a:t>
            </a:r>
          </a:p>
        </p:txBody>
      </p:sp>
      <p:sp>
        <p:nvSpPr>
          <p:cNvPr id="10" name="Date Placeholder 3">
            <a:extLst>
              <a:ext uri="{FF2B5EF4-FFF2-40B4-BE49-F238E27FC236}">
                <a16:creationId xmlns:a16="http://schemas.microsoft.com/office/drawing/2014/main" id="{7FB415D6-2F2D-46E2-94AF-1F3BE10F351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013448" y="6355080"/>
            <a:ext cx="4352544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>
                <a:solidFill>
                  <a:prstClr val="black"/>
                </a:solidFill>
              </a:rPr>
              <a:t>20XX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FEC8DC3B-1AAD-429C-A1EA-FAEE9D8844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65992" y="6356350"/>
            <a:ext cx="630936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39F39FF-F5CB-4ACA-9B46-4CCF89ECA75F}" type="slidenum">
              <a:rPr kumimoji="0" lang="en-US" sz="105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0016232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los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3152F41C-45C5-4E09-A91A-8F4AE80B065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0" y="4533900"/>
            <a:ext cx="9144000" cy="23241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CAB4C3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  <p:sp>
        <p:nvSpPr>
          <p:cNvPr id="10" name="Title 6">
            <a:extLst>
              <a:ext uri="{FF2B5EF4-FFF2-40B4-BE49-F238E27FC236}">
                <a16:creationId xmlns:a16="http://schemas.microsoft.com/office/drawing/2014/main" id="{DA9EBEF3-E8A8-4C5C-B6D9-B322242DC9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77001" y="4947313"/>
            <a:ext cx="7700617" cy="1409037"/>
          </a:xfrm>
        </p:spPr>
        <p:txBody>
          <a:bodyPr anchor="ctr">
            <a:norm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sz="5400"/>
              <a:t>Click to edit Master title style</a:t>
            </a:r>
            <a:endParaRPr lang="en-US" sz="5400" dirty="0"/>
          </a:p>
        </p:txBody>
      </p:sp>
      <p:sp>
        <p:nvSpPr>
          <p:cNvPr id="11" name="Subtitle 7">
            <a:extLst>
              <a:ext uri="{FF2B5EF4-FFF2-40B4-BE49-F238E27FC236}">
                <a16:creationId xmlns:a16="http://schemas.microsoft.com/office/drawing/2014/main" id="{6A90C83B-4674-4CF1-9CD4-78C3B7CDCCA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446252" y="386989"/>
            <a:ext cx="2443495" cy="3758334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800" b="1">
                <a:solidFill>
                  <a:schemeClr val="accent1"/>
                </a:solidFill>
              </a:defRPr>
            </a:lvl1pPr>
          </a:lstStyle>
          <a:p>
            <a:r>
              <a:rPr lang="en-US">
                <a:solidFill>
                  <a:schemeClr val="accent1"/>
                </a:solidFill>
              </a:rPr>
              <a:t>Click to edit Master subtitle style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19" name="Picture Placeholder 17">
            <a:extLst>
              <a:ext uri="{FF2B5EF4-FFF2-40B4-BE49-F238E27FC236}">
                <a16:creationId xmlns:a16="http://schemas.microsoft.com/office/drawing/2014/main" id="{1894E094-44B9-4024-A43A-438DEB225DB2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9144000" cy="4532313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to add photo</a:t>
            </a:r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9BCFB5F5-AD25-4F9C-8AE7-E0E891F1AF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01168" y="6356350"/>
            <a:ext cx="4837176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23" name="Picture Placeholder 20">
            <a:extLst>
              <a:ext uri="{FF2B5EF4-FFF2-40B4-BE49-F238E27FC236}">
                <a16:creationId xmlns:a16="http://schemas.microsoft.com/office/drawing/2014/main" id="{919568B3-FE67-4E6E-BA92-FEF29CBFE1B4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9144000" y="4532313"/>
            <a:ext cx="3048000" cy="2325687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to add photo</a:t>
            </a:r>
          </a:p>
        </p:txBody>
      </p:sp>
      <p:sp>
        <p:nvSpPr>
          <p:cNvPr id="15" name="Date Placeholder 3">
            <a:extLst>
              <a:ext uri="{FF2B5EF4-FFF2-40B4-BE49-F238E27FC236}">
                <a16:creationId xmlns:a16="http://schemas.microsoft.com/office/drawing/2014/main" id="{D87D4A75-1737-4D5B-A386-9FE32DFB5E5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013448" y="6355080"/>
            <a:ext cx="4352544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EB52AA41-FD0C-42C6-BD04-9E5B55A489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65992" y="6356350"/>
            <a:ext cx="630936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fld id="{244D815C-8BF3-4ECF-A945-A2A7C2983AF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46769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74716EF3-1422-48C0-BC49-14FAC3550FC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F2AAFDE-CB45-46CA-8961-8133FCA5F38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0" y="0"/>
            <a:ext cx="40767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B209C30D-AB58-482B-B553-F71367094E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2264" y="776941"/>
            <a:ext cx="3209008" cy="5166659"/>
          </a:xfrm>
        </p:spPr>
        <p:txBody>
          <a:bodyPr anchor="b"/>
          <a:lstStyle>
            <a:lvl1pPr>
              <a:defRPr spc="-20" baseline="0">
                <a:solidFill>
                  <a:schemeClr val="bg1"/>
                </a:solidFill>
              </a:defRPr>
            </a:lvl1pPr>
          </a:lstStyle>
          <a:p>
            <a:r>
              <a:rPr lang="en-US">
                <a:solidFill>
                  <a:srgbClr val="FFFFFF"/>
                </a:solidFill>
              </a:rPr>
              <a:t>Click to edit Master title style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D946F5EF-2C45-4A87-A1DD-BD2A6FB91B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99277" y="6356350"/>
            <a:ext cx="374904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19" name="Picture Placeholder 16">
            <a:extLst>
              <a:ext uri="{FF2B5EF4-FFF2-40B4-BE49-F238E27FC236}">
                <a16:creationId xmlns:a16="http://schemas.microsoft.com/office/drawing/2014/main" id="{B1A8891C-A2D4-4238-ABCE-62AB3A9121A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076700" y="0"/>
            <a:ext cx="4038600" cy="3429000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to add photo</a:t>
            </a:r>
          </a:p>
        </p:txBody>
      </p:sp>
      <p:sp>
        <p:nvSpPr>
          <p:cNvPr id="20" name="Picture Placeholder 16">
            <a:extLst>
              <a:ext uri="{FF2B5EF4-FFF2-40B4-BE49-F238E27FC236}">
                <a16:creationId xmlns:a16="http://schemas.microsoft.com/office/drawing/2014/main" id="{7B51DFB6-C977-4551-BE38-57688D7FF0B7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115300" y="0"/>
            <a:ext cx="4076701" cy="3429000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to add photo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DFCFAED4-0A56-424D-BF74-4051B0BDA9A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864100" y="3841750"/>
            <a:ext cx="6599238" cy="2296083"/>
          </a:xfrm>
        </p:spPr>
        <p:txBody>
          <a:bodyPr>
            <a:normAutofit/>
          </a:bodyPr>
          <a:lstStyle>
            <a:lvl1pPr marL="342900" indent="-342900">
              <a:buFont typeface="Arial" panose="020B0604020202020204" pitchFamily="34" charset="0"/>
              <a:buChar char="•"/>
              <a:defRPr sz="2000"/>
            </a:lvl1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4" name="Date Placeholder 3">
            <a:extLst>
              <a:ext uri="{FF2B5EF4-FFF2-40B4-BE49-F238E27FC236}">
                <a16:creationId xmlns:a16="http://schemas.microsoft.com/office/drawing/2014/main" id="{9188F17E-DD3B-4CCC-957F-5A691448846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013448" y="6355080"/>
            <a:ext cx="4352544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>
                <a:solidFill>
                  <a:prstClr val="black"/>
                </a:solidFill>
              </a:rPr>
              <a:t>20XX</a:t>
            </a:r>
          </a:p>
        </p:txBody>
      </p:sp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id="{2A0235C7-971D-4E52-B991-EFA44A9AFC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65992" y="6356350"/>
            <a:ext cx="630936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44D815C-8BF3-4ECF-A945-A2A7C2983AF9}" type="slidenum">
              <a:rPr kumimoji="0" lang="en-US" sz="105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436725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du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783698AF-A86A-4D69-8272-76C9C1914A3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0" y="0"/>
            <a:ext cx="12192000" cy="2286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F9E2DC86-4009-449C-8F4E-779A8C762B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9045" y="365124"/>
            <a:ext cx="9523655" cy="1501327"/>
          </a:xfrm>
        </p:spPr>
        <p:txBody>
          <a:bodyPr/>
          <a:lstStyle>
            <a:lvl1pPr>
              <a:defRPr spc="-20" baseline="0">
                <a:solidFill>
                  <a:schemeClr val="bg1"/>
                </a:solidFill>
              </a:defRPr>
            </a:lvl1pPr>
          </a:lstStyle>
          <a:p>
            <a:r>
              <a:rPr lang="en-US">
                <a:solidFill>
                  <a:srgbClr val="FFFFFF"/>
                </a:solidFill>
              </a:rPr>
              <a:t>Click to edit Master title style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2" name="Picture Placeholder 10">
            <a:extLst>
              <a:ext uri="{FF2B5EF4-FFF2-40B4-BE49-F238E27FC236}">
                <a16:creationId xmlns:a16="http://schemas.microsoft.com/office/drawing/2014/main" id="{671630E1-6506-4E93-BB6A-0604E0D04932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2286000"/>
            <a:ext cx="5067300" cy="4572000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to add photo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51BAB65B-02AF-4992-85D0-8E98AB1BD9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01168" y="6356350"/>
            <a:ext cx="4837176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Presentation title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CFE115BC-4A4C-4385-82D5-106D1FAC35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9887" y="2899186"/>
            <a:ext cx="5610113" cy="3284359"/>
          </a:xfrm>
        </p:spPr>
        <p:txBody>
          <a:bodyPr>
            <a:norm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5CD3EB2B-80EF-4DC6-B2B6-F4B56844397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013448" y="6355080"/>
            <a:ext cx="4352544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>
                <a:solidFill>
                  <a:prstClr val="black"/>
                </a:solidFill>
              </a:rPr>
              <a:t>20XX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3DC3E33A-8A0A-4767-A4D9-CD89563793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65992" y="6356350"/>
            <a:ext cx="630936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D6D940D-6D44-4DF9-9322-B4B11F7EDCD0}" type="slidenum">
              <a:rPr kumimoji="0" lang="en-US" sz="105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999301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046EB31F-C5DF-49FF-8DEA-86AC0C1860A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1" y="0"/>
            <a:ext cx="7086599" cy="45339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CAB4C3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ACFE912F-46EC-49B0-9C9A-DE9CBDF9FBB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9045" y="753035"/>
            <a:ext cx="5945393" cy="2366683"/>
          </a:xfrm>
        </p:spPr>
        <p:txBody>
          <a:bodyPr>
            <a:normAutofit/>
          </a:bodyPr>
          <a:lstStyle>
            <a:lvl1pPr>
              <a:defRPr spc="-20" baseline="0">
                <a:solidFill>
                  <a:schemeClr val="bg1"/>
                </a:solidFill>
              </a:defRPr>
            </a:lvl1pPr>
          </a:lstStyle>
          <a:p>
            <a:r>
              <a:rPr lang="en-US" sz="6000"/>
              <a:t>Click to edit Master title style</a:t>
            </a:r>
            <a:endParaRPr lang="en-US" sz="6000" dirty="0"/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9BF32D81-1E24-45B8-A09D-EEAD404D8F3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9045" y="3075868"/>
            <a:ext cx="5945393" cy="1108335"/>
          </a:xfr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9F9C7900-0694-4FDF-B29C-24016C0B9C60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4533900"/>
            <a:ext cx="7086598" cy="2324100"/>
          </a:xfrm>
        </p:spPr>
        <p:txBody>
          <a:bodyPr/>
          <a:lstStyle>
            <a:lvl1pPr marL="0" indent="0" algn="l">
              <a:buNone/>
              <a:defRPr/>
            </a:lvl1pPr>
          </a:lstStyle>
          <a:p>
            <a:r>
              <a:rPr lang="en-US" dirty="0"/>
              <a:t>Click to add photo</a:t>
            </a: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52F1BABA-5C8C-4693-BD5A-974A171125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01168" y="6356350"/>
            <a:ext cx="4837176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Presentation title</a:t>
            </a:r>
          </a:p>
        </p:txBody>
      </p:sp>
      <p:sp>
        <p:nvSpPr>
          <p:cNvPr id="14" name="Picture Placeholder 12">
            <a:extLst>
              <a:ext uri="{FF2B5EF4-FFF2-40B4-BE49-F238E27FC236}">
                <a16:creationId xmlns:a16="http://schemas.microsoft.com/office/drawing/2014/main" id="{D71BA6F2-2182-4910-8DA6-71E5AB274588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086600" y="0"/>
            <a:ext cx="5105400" cy="4533900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to add photo</a:t>
            </a:r>
          </a:p>
        </p:txBody>
      </p:sp>
      <p:sp>
        <p:nvSpPr>
          <p:cNvPr id="17" name="Picture Placeholder 15">
            <a:extLst>
              <a:ext uri="{FF2B5EF4-FFF2-40B4-BE49-F238E27FC236}">
                <a16:creationId xmlns:a16="http://schemas.microsoft.com/office/drawing/2014/main" id="{83DCD7D2-7B94-48E9-9DCA-E72E1BCE4375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7086598" y="4533900"/>
            <a:ext cx="5105402" cy="23241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Click to add photo</a:t>
            </a:r>
          </a:p>
        </p:txBody>
      </p:sp>
      <p:sp>
        <p:nvSpPr>
          <p:cNvPr id="10" name="Date Placeholder 3">
            <a:extLst>
              <a:ext uri="{FF2B5EF4-FFF2-40B4-BE49-F238E27FC236}">
                <a16:creationId xmlns:a16="http://schemas.microsoft.com/office/drawing/2014/main" id="{94253B29-520A-4014-A821-4F52F57CBC6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013448" y="6355080"/>
            <a:ext cx="4352544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20XX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46B60DEE-1456-46C0-A3E5-4CAF3E128D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65992" y="6356350"/>
            <a:ext cx="630936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2722F022-211C-4882-844C-086FEA6806AA}" type="slidenum">
              <a:rPr lang="en-US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pPr>
                <a:defRPr/>
              </a:pPr>
              <a:t>‹#›</a:t>
            </a:fld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5784073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24F4DD58-525D-4728-A769-9F38711D57D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0" y="0"/>
            <a:ext cx="3048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C1F862FE-7A72-432B-9888-FB389D35BDF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1788" y="875030"/>
            <a:ext cx="2384425" cy="5068570"/>
          </a:xfrm>
        </p:spPr>
        <p:txBody>
          <a:bodyPr/>
          <a:lstStyle>
            <a:lvl1pPr>
              <a:lnSpc>
                <a:spcPct val="100000"/>
              </a:lnSpc>
              <a:defRPr spc="-2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 to add text</a:t>
            </a:r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A256B58A-EC2F-48AB-BF2D-AB678AF0C0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99277" y="6356350"/>
            <a:ext cx="2771138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en-US" dirty="0"/>
              <a:t>Presentation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D33DA1-34CB-434E-99AF-EA31D28A1941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3302000" y="876300"/>
            <a:ext cx="8607425" cy="47498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14" name="Date Placeholder 3">
            <a:extLst>
              <a:ext uri="{FF2B5EF4-FFF2-40B4-BE49-F238E27FC236}">
                <a16:creationId xmlns:a16="http://schemas.microsoft.com/office/drawing/2014/main" id="{DB48D9BB-04DF-4542-8DF6-C4C78753805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013448" y="6355080"/>
            <a:ext cx="4352544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>
                <a:solidFill>
                  <a:prstClr val="black"/>
                </a:solidFill>
              </a:rPr>
              <a:t>20XX</a:t>
            </a:r>
          </a:p>
        </p:txBody>
      </p:sp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id="{F22742E1-6009-4FFB-A391-37B987F530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65992" y="6356350"/>
            <a:ext cx="630936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6B786C7-B8F9-4072-AAAA-17258464D730}" type="slidenum">
              <a:rPr kumimoji="0" lang="en-US" sz="105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892165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83FEABB-56CC-491D-830B-02C0466DABB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0" y="0"/>
            <a:ext cx="3048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34F3EF5A-453C-4D68-BA86-2FB1DE61C1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1787" y="996950"/>
            <a:ext cx="2384425" cy="4946650"/>
          </a:xfrm>
        </p:spPr>
        <p:txBody>
          <a:bodyPr/>
          <a:lstStyle>
            <a:lvl1pPr>
              <a:lnSpc>
                <a:spcPct val="100000"/>
              </a:lnSpc>
              <a:defRPr spc="-2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 to add text</a:t>
            </a:r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59321BA0-41E1-404D-9063-DF281D1865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99277" y="6356350"/>
            <a:ext cx="2771138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en-US" dirty="0"/>
              <a:t>Presentation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71CEA4-8F84-4893-8A45-28DB0AE2068C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3422650" y="996950"/>
            <a:ext cx="8367713" cy="454501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10" name="Date Placeholder 3">
            <a:extLst>
              <a:ext uri="{FF2B5EF4-FFF2-40B4-BE49-F238E27FC236}">
                <a16:creationId xmlns:a16="http://schemas.microsoft.com/office/drawing/2014/main" id="{C99D2EA6-8453-4240-88D1-460E269D888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013448" y="6355080"/>
            <a:ext cx="4352544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>
                <a:solidFill>
                  <a:prstClr val="black"/>
                </a:solidFill>
              </a:rPr>
              <a:t>20XX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02DD4984-9B40-488F-B903-2E0419551F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65992" y="6356350"/>
            <a:ext cx="630936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6B786C7-B8F9-4072-AAAA-17258464D730}" type="slidenum">
              <a:rPr kumimoji="0" lang="en-US" sz="105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737591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icture Placeholder 22">
            <a:extLst>
              <a:ext uri="{FF2B5EF4-FFF2-40B4-BE49-F238E27FC236}">
                <a16:creationId xmlns:a16="http://schemas.microsoft.com/office/drawing/2014/main" id="{AD3C5B21-C400-4C50-8684-59543CDC43F2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-2" y="0"/>
            <a:ext cx="12192000" cy="6858000"/>
          </a:xfrm>
          <a:noFill/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to add photo</a:t>
            </a: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F81B040C-8943-4433-BFE9-AFB1F7C9ED4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77636" y="-2"/>
            <a:ext cx="11014364" cy="4100947"/>
          </a:xfrm>
          <a:gradFill>
            <a:gsLst>
              <a:gs pos="77000">
                <a:srgbClr val="000000">
                  <a:alpha val="30000"/>
                </a:srgbClr>
              </a:gs>
              <a:gs pos="38000">
                <a:srgbClr val="000000">
                  <a:alpha val="20000"/>
                </a:srgbClr>
              </a:gs>
              <a:gs pos="0">
                <a:srgbClr val="000000">
                  <a:alpha val="0"/>
                </a:srgbClr>
              </a:gs>
              <a:gs pos="20000">
                <a:srgbClr val="000000">
                  <a:alpha val="0"/>
                </a:srgbClr>
              </a:gs>
              <a:gs pos="100000">
                <a:srgbClr val="000000">
                  <a:alpha val="30000"/>
                </a:srgbClr>
              </a:gs>
            </a:gsLst>
            <a:lin ang="21594000" scaled="0"/>
          </a:gradFill>
        </p:spPr>
        <p:txBody>
          <a:bodyPr rIns="731520">
            <a:normAutofit/>
          </a:bodyPr>
          <a:lstStyle>
            <a:lvl1pPr algn="r">
              <a:defRPr sz="6000">
                <a:solidFill>
                  <a:schemeClr val="bg1"/>
                </a:solidFill>
              </a:defRPr>
            </a:lvl1pPr>
          </a:lstStyle>
          <a:p>
            <a:pPr algn="r"/>
            <a:r>
              <a:rPr lang="en-US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Click to edit Master title style</a:t>
            </a:r>
            <a:endParaRPr lang="en-US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8" name="Subtitle 2">
            <a:extLst>
              <a:ext uri="{FF2B5EF4-FFF2-40B4-BE49-F238E27FC236}">
                <a16:creationId xmlns:a16="http://schemas.microsoft.com/office/drawing/2014/main" id="{741A6711-44B3-4723-90E5-802B2DBD861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241963" y="4089656"/>
            <a:ext cx="8950035" cy="2796566"/>
          </a:xfrm>
          <a:gradFill>
            <a:gsLst>
              <a:gs pos="77000">
                <a:srgbClr val="000000">
                  <a:alpha val="30000"/>
                </a:srgbClr>
              </a:gs>
              <a:gs pos="33000">
                <a:srgbClr val="000000">
                  <a:alpha val="20000"/>
                </a:srgbClr>
              </a:gs>
              <a:gs pos="0">
                <a:srgbClr val="000000">
                  <a:alpha val="0"/>
                </a:srgbClr>
              </a:gs>
              <a:gs pos="100000">
                <a:srgbClr val="000000">
                  <a:alpha val="30000"/>
                </a:srgbClr>
              </a:gs>
            </a:gsLst>
            <a:lin ang="21594000" scaled="0"/>
          </a:gradFill>
        </p:spPr>
        <p:txBody>
          <a:bodyPr tIns="640080" rIns="731520" anchor="t">
            <a:normAutofit/>
          </a:bodyPr>
          <a:lstStyle>
            <a:lvl1pPr marL="0" indent="0" algn="r">
              <a:buNone/>
              <a:defRPr sz="2800" b="1" baseline="0">
                <a:solidFill>
                  <a:schemeClr val="bg1"/>
                </a:solidFill>
              </a:defRPr>
            </a:lvl1pPr>
          </a:lstStyle>
          <a:p>
            <a:pPr algn="r"/>
            <a:r>
              <a:rPr lang="en-US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Click to edit Master subtitle style</a:t>
            </a:r>
            <a:endParaRPr lang="en-US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9" name="Footer Placeholder 4">
            <a:extLst>
              <a:ext uri="{FF2B5EF4-FFF2-40B4-BE49-F238E27FC236}">
                <a16:creationId xmlns:a16="http://schemas.microsoft.com/office/drawing/2014/main" id="{B79A2161-66FE-4C11-AD83-5824307CBD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01168" y="6356350"/>
            <a:ext cx="4837176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Presentation title</a:t>
            </a:r>
          </a:p>
        </p:txBody>
      </p:sp>
      <p:sp>
        <p:nvSpPr>
          <p:cNvPr id="20" name="Date Placeholder 3">
            <a:extLst>
              <a:ext uri="{FF2B5EF4-FFF2-40B4-BE49-F238E27FC236}">
                <a16:creationId xmlns:a16="http://schemas.microsoft.com/office/drawing/2014/main" id="{91399727-F37D-4748-90E8-B5B6F5312FF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013448" y="6355080"/>
            <a:ext cx="4352544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20XX</a:t>
            </a:r>
          </a:p>
        </p:txBody>
      </p:sp>
      <p:sp>
        <p:nvSpPr>
          <p:cNvPr id="21" name="Slide Number Placeholder 5">
            <a:extLst>
              <a:ext uri="{FF2B5EF4-FFF2-40B4-BE49-F238E27FC236}">
                <a16:creationId xmlns:a16="http://schemas.microsoft.com/office/drawing/2014/main" id="{B9DE4FD1-0950-4A6A-8167-F0E9C622D1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65992" y="6356350"/>
            <a:ext cx="630936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CD6D940D-6D44-4DF9-9322-B4B11F7EDCD0}" type="slidenum">
              <a:rPr lang="en-US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pPr>
                <a:defRPr/>
              </a:pPr>
              <a:t>‹#›</a:t>
            </a:fld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0670471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4A42DEE-636F-4A79-B56A-5AF989E1FDC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0" y="0"/>
            <a:ext cx="12192000" cy="115046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B75C9195-04C9-4D9A-B613-44A5F5900DB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02983" y="194783"/>
            <a:ext cx="9421177" cy="769493"/>
          </a:xfrm>
        </p:spPr>
        <p:txBody>
          <a:bodyPr anchor="ctr"/>
          <a:lstStyle>
            <a:lvl1pPr>
              <a:lnSpc>
                <a:spcPct val="100000"/>
              </a:lnSpc>
              <a:defRPr spc="-2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4C5A662A-E279-494E-8389-ADC6E870E38D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931863" y="1695450"/>
            <a:ext cx="10328275" cy="4314825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1420B3F9-9DEF-4500-91D7-25F0B5E91F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01168" y="6356350"/>
            <a:ext cx="4837176" cy="365125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>
                <a:solidFill>
                  <a:prstClr val="black"/>
                </a:solidFill>
              </a:rPr>
              <a:t>Presentation title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05E504E9-EAD2-4BE5-9736-CED43FF2455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013448" y="6355080"/>
            <a:ext cx="4352544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>
                <a:solidFill>
                  <a:prstClr val="black"/>
                </a:solidFill>
              </a:rPr>
              <a:t>20XX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C3EB613-AF5E-423F-A78B-94F856BF64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65992" y="6356350"/>
            <a:ext cx="630936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6B786C7-B8F9-4072-AAAA-17258464D730}" type="slidenum">
              <a:rPr kumimoji="0" lang="en-US" sz="105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719984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6F922A0-5527-4314-A2EA-E5CF34EF943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0" y="0"/>
            <a:ext cx="12192000" cy="115046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96EC4CB6-956E-48EB-86AC-B40D89D7421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00759" y="194783"/>
            <a:ext cx="10022841" cy="760892"/>
          </a:xfrm>
        </p:spPr>
        <p:txBody>
          <a:bodyPr anchor="ctr"/>
          <a:lstStyle>
            <a:lvl1pPr>
              <a:lnSpc>
                <a:spcPct val="100000"/>
              </a:lnSpc>
              <a:defRPr spc="-2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3FA4250-BD33-40AE-934A-A473029C5CA5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646112" y="1560513"/>
            <a:ext cx="10899776" cy="4341812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771E7CA1-3FAA-4961-8BAC-93AB2EF652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01168" y="6356350"/>
            <a:ext cx="4837176" cy="365125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>
                <a:solidFill>
                  <a:prstClr val="black"/>
                </a:solidFill>
              </a:rPr>
              <a:t>Presentation title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520CC547-8B7E-4C4B-9B2A-04BD498A71C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013448" y="6355080"/>
            <a:ext cx="4352544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>
                <a:solidFill>
                  <a:prstClr val="black"/>
                </a:solidFill>
              </a:rPr>
              <a:t>20XX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34245B-9DC4-457D-AB68-8E3BBB8529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65992" y="6356350"/>
            <a:ext cx="630936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6B786C7-B8F9-4072-AAAA-17258464D730}" type="slidenum">
              <a:rPr kumimoji="0" lang="en-US" sz="105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909065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33E30A8-0D9C-47BB-8249-8A2EEEFC72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9224" y="365124"/>
            <a:ext cx="10552176" cy="149961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Kattintson a Mestercím stílusának szerkesztéséhez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FE93687-61FE-460F-A66F-4DF17994F3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49224" y="1984248"/>
            <a:ext cx="10552176" cy="41970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Kattintson a gombra a mester szövegstílusok szerkesztéséhez</a:t>
            </a:r>
          </a:p>
          <a:p>
            <a:pPr lvl="1"/>
            <a:r>
              <a:rPr lang="en-US"/>
              <a:t>Második szint</a:t>
            </a:r>
          </a:p>
          <a:p>
            <a:pPr lvl="2"/>
            <a:r>
              <a:rPr lang="en-US"/>
              <a:t>Harmadik szint</a:t>
            </a:r>
          </a:p>
          <a:p>
            <a:pPr lvl="3"/>
            <a:r>
              <a:rPr lang="en-US"/>
              <a:t>Negyedik szint</a:t>
            </a:r>
          </a:p>
          <a:p>
            <a:pPr lvl="4"/>
            <a:r>
              <a:rPr lang="en-US"/>
              <a:t>Ötödik szint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AEE1FFB-7673-4E75-9B5C-5572E2B0683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013448" y="6355080"/>
            <a:ext cx="435254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C4B9AF-F93C-43E8-8E68-3B700825CE9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01168" y="6356350"/>
            <a:ext cx="483717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r>
              <a:rPr lang="en-US" sz="1050" dirty="0"/>
              <a:t>Bemutató címe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CD739F7-0AE5-4677-8957-9961D67C18E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65992" y="6356350"/>
            <a:ext cx="63093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fld id="{0D4885A8-DDA8-4FCF-AB25-DA8F78EC755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98404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72" r:id="rId12"/>
    <p:sldLayoutId id="2147483685" r:id="rId13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800" b="1" kern="1200" spc="-40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Font typeface="Arial" panose="020B0604020202020204" pitchFamily="34" charset="0"/>
        <a:buChar char="•"/>
        <a:defRPr sz="2400" kern="1200" spc="-20" baseline="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000" kern="1200" spc="-2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800" kern="1200" spc="-2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600" kern="1200" spc="-2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600" kern="1200" spc="-2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4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98D150CF-F888-48EA-89E8-311ED5E9161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65760" y="753034"/>
            <a:ext cx="7747773" cy="3887390"/>
          </a:xfrm>
        </p:spPr>
        <p:txBody>
          <a:bodyPr>
            <a:noAutofit/>
          </a:bodyPr>
          <a:lstStyle/>
          <a:p>
            <a:r>
              <a:rPr lang="hu-HU" sz="2800" dirty="0"/>
              <a:t/>
            </a:r>
            <a:br>
              <a:rPr lang="hu-HU" sz="2800" dirty="0"/>
            </a:br>
            <a:r>
              <a:rPr lang="hu-HU" sz="2800" dirty="0"/>
              <a:t/>
            </a:r>
            <a:br>
              <a:rPr lang="hu-HU" sz="2800" dirty="0"/>
            </a:br>
            <a:r>
              <a:rPr lang="en-GB" sz="5400" b="0" dirty="0" err="1"/>
              <a:t>Megelőzhetők</a:t>
            </a:r>
            <a:r>
              <a:rPr lang="en-GB" sz="5400" b="0" dirty="0"/>
              <a:t>-e a</a:t>
            </a:r>
            <a:br>
              <a:rPr lang="en-GB" sz="5400" b="0" dirty="0"/>
            </a:br>
            <a:r>
              <a:rPr lang="en-GB" sz="5400" b="0" dirty="0" err="1"/>
              <a:t>daganatos</a:t>
            </a:r>
            <a:r>
              <a:rPr lang="en-GB" sz="5400" b="0" dirty="0"/>
              <a:t> </a:t>
            </a:r>
            <a:r>
              <a:rPr lang="en-GB" sz="5400" b="0" dirty="0" err="1"/>
              <a:t>betegségek</a:t>
            </a:r>
            <a:r>
              <a:rPr lang="en-GB" sz="5400" b="0" dirty="0" smtClean="0"/>
              <a:t>?</a:t>
            </a:r>
            <a:r>
              <a:rPr lang="en-US" sz="2800" dirty="0"/>
              <a:t/>
            </a:r>
            <a:br>
              <a:rPr lang="en-US" sz="2800" dirty="0"/>
            </a:br>
            <a:endParaRPr lang="en-US" sz="2800" dirty="0"/>
          </a:p>
        </p:txBody>
      </p:sp>
      <p:sp>
        <p:nvSpPr>
          <p:cNvPr id="8" name="Subtitle 7">
            <a:extLst>
              <a:ext uri="{FF2B5EF4-FFF2-40B4-BE49-F238E27FC236}">
                <a16:creationId xmlns:a16="http://schemas.microsoft.com/office/drawing/2014/main" id="{6BBE0348-1527-4055-BA8A-E2754222743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25774" y="4446036"/>
            <a:ext cx="7258340" cy="1303176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/>
              <a:t>L</a:t>
            </a:r>
            <a:r>
              <a:rPr lang="hu-HU" dirty="0" smtClean="0"/>
              <a:t>ö</a:t>
            </a:r>
            <a:r>
              <a:rPr lang="en-US" dirty="0" smtClean="0"/>
              <a:t>vey </a:t>
            </a:r>
            <a:r>
              <a:rPr lang="en-US" dirty="0"/>
              <a:t>József</a:t>
            </a:r>
          </a:p>
          <a:p>
            <a:r>
              <a:rPr lang="hu-HU" dirty="0"/>
              <a:t>Országos</a:t>
            </a:r>
            <a:r>
              <a:rPr lang="en-US" dirty="0"/>
              <a:t> Onkológiai Intézet, </a:t>
            </a:r>
            <a:endParaRPr lang="hu-HU" dirty="0"/>
          </a:p>
          <a:p>
            <a:r>
              <a:rPr lang="en-US" dirty="0"/>
              <a:t>Budapest, Magyarország</a:t>
            </a:r>
          </a:p>
        </p:txBody>
      </p:sp>
      <p:pic>
        <p:nvPicPr>
          <p:cNvPr id="5" name="Picture Placeholder 4" descr="A picture containing mountain, sky, outdoor, nature, sunrise ">
            <a:extLst>
              <a:ext uri="{FF2B5EF4-FFF2-40B4-BE49-F238E27FC236}">
                <a16:creationId xmlns:a16="http://schemas.microsoft.com/office/drawing/2014/main" id="{A33E67C0-6C95-48DB-97CC-8CE8D36C05FB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113533" y="0"/>
            <a:ext cx="4082983" cy="6858000"/>
          </a:xfrm>
        </p:spPr>
      </p:pic>
    </p:spTree>
    <p:extLst>
      <p:ext uri="{BB962C8B-B14F-4D97-AF65-F5344CB8AC3E}">
        <p14:creationId xmlns:p14="http://schemas.microsoft.com/office/powerpoint/2010/main" val="4113067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ím 2"/>
          <p:cNvSpPr>
            <a:spLocks noGrp="1"/>
          </p:cNvSpPr>
          <p:nvPr>
            <p:ph type="title"/>
          </p:nvPr>
        </p:nvSpPr>
        <p:spPr>
          <a:xfrm>
            <a:off x="565151" y="194783"/>
            <a:ext cx="11372850" cy="769493"/>
          </a:xfrm>
        </p:spPr>
        <p:txBody>
          <a:bodyPr>
            <a:normAutofit fontScale="90000"/>
          </a:bodyPr>
          <a:lstStyle/>
          <a:p>
            <a:pPr algn="ctr"/>
            <a:r>
              <a:rPr lang="hu-HU" dirty="0" smtClean="0"/>
              <a:t>Megelőzés lehetőségei</a:t>
            </a:r>
            <a:endParaRPr lang="en-GB" dirty="0"/>
          </a:p>
        </p:txBody>
      </p:sp>
      <p:sp>
        <p:nvSpPr>
          <p:cNvPr id="4" name="Tartalom helye 3"/>
          <p:cNvSpPr>
            <a:spLocks noGrp="1"/>
          </p:cNvSpPr>
          <p:nvPr>
            <p:ph sz="quarter" idx="14"/>
          </p:nvPr>
        </p:nvSpPr>
        <p:spPr>
          <a:xfrm>
            <a:off x="254001" y="1308100"/>
            <a:ext cx="11569700" cy="4314825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hu-HU" sz="3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Fizikai tényezők</a:t>
            </a:r>
          </a:p>
          <a:p>
            <a:pPr lvl="1">
              <a:defRPr/>
            </a:pPr>
            <a:r>
              <a:rPr lang="hu-HU" sz="32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Sugárvédelem, munkavédelem, környezetvédelem</a:t>
            </a:r>
          </a:p>
          <a:p>
            <a:pPr>
              <a:defRPr/>
            </a:pPr>
            <a:r>
              <a:rPr lang="hu-HU" sz="3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Biológiai tényezők</a:t>
            </a:r>
          </a:p>
          <a:p>
            <a:pPr lvl="1">
              <a:defRPr/>
            </a:pPr>
            <a:r>
              <a:rPr lang="hu-HU" sz="32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Védőoltás (HPV, HBV) a fertőzések elkerülése, gyógyítása</a:t>
            </a:r>
          </a:p>
          <a:p>
            <a:pPr>
              <a:defRPr/>
            </a:pPr>
            <a:r>
              <a:rPr lang="hu-HU" sz="3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Örökletes</a:t>
            </a:r>
          </a:p>
          <a:p>
            <a:pPr lvl="1">
              <a:defRPr/>
            </a:pPr>
            <a:r>
              <a:rPr lang="hu-HU" sz="32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Megelőző műtét</a:t>
            </a:r>
            <a:endParaRPr lang="hu-HU" sz="3200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6B786C7-B8F9-4072-AAAA-17258464D730}" type="slidenum">
              <a:rPr kumimoji="0" lang="en-US" sz="105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t>10</a:t>
            </a:fld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  <p:grpSp>
        <p:nvGrpSpPr>
          <p:cNvPr id="5" name="Group 4"/>
          <p:cNvGrpSpPr>
            <a:grpSpLocks noChangeAspect="1"/>
          </p:cNvGrpSpPr>
          <p:nvPr/>
        </p:nvGrpSpPr>
        <p:grpSpPr bwMode="auto">
          <a:xfrm>
            <a:off x="5365750" y="3975406"/>
            <a:ext cx="5935662" cy="2563506"/>
            <a:chOff x="98" y="808"/>
            <a:chExt cx="7465" cy="3224"/>
          </a:xfrm>
        </p:grpSpPr>
        <p:sp>
          <p:nvSpPr>
            <p:cNvPr id="6" name="AutoShape 3"/>
            <p:cNvSpPr>
              <a:spLocks noChangeAspect="1" noChangeArrowheads="1" noTextEdit="1"/>
            </p:cNvSpPr>
            <p:nvPr/>
          </p:nvSpPr>
          <p:spPr bwMode="auto">
            <a:xfrm>
              <a:off x="98" y="808"/>
              <a:ext cx="7465" cy="32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pic>
          <p:nvPicPr>
            <p:cNvPr id="7" name="Picture 5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8" y="808"/>
              <a:ext cx="7468" cy="32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" name="Szövegdoboz 1"/>
          <p:cNvSpPr txBox="1"/>
          <p:nvPr/>
        </p:nvSpPr>
        <p:spPr>
          <a:xfrm>
            <a:off x="421017" y="6154085"/>
            <a:ext cx="50522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b="1" dirty="0"/>
          </a:p>
          <a:p>
            <a:r>
              <a:rPr lang="en-GB" b="1" dirty="0"/>
              <a:t> </a:t>
            </a:r>
            <a:r>
              <a:rPr lang="hu-HU" b="1" dirty="0" smtClean="0"/>
              <a:t>OECD Onkológiai</a:t>
            </a:r>
            <a:r>
              <a:rPr lang="en-GB" b="1" dirty="0" smtClean="0"/>
              <a:t> </a:t>
            </a:r>
            <a:r>
              <a:rPr lang="en-GB" b="1" dirty="0" err="1" smtClean="0"/>
              <a:t>országprofil</a:t>
            </a:r>
            <a:r>
              <a:rPr lang="hu-HU" b="1" dirty="0" smtClean="0"/>
              <a:t> </a:t>
            </a:r>
            <a:r>
              <a:rPr lang="en-GB" b="1" dirty="0" smtClean="0"/>
              <a:t>2023 </a:t>
            </a:r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2603112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u-HU" dirty="0" err="1" smtClean="0"/>
              <a:t>Életmdódi</a:t>
            </a:r>
            <a:r>
              <a:rPr lang="hu-HU" dirty="0" smtClean="0"/>
              <a:t> tényezők: Dohányzás</a:t>
            </a:r>
            <a:endParaRPr lang="en-GB" dirty="0"/>
          </a:p>
        </p:txBody>
      </p:sp>
      <p:sp>
        <p:nvSpPr>
          <p:cNvPr id="3" name="Tartalom helye 2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prstClr val="black"/>
                </a:solidFill>
              </a:rPr>
              <a:t>20XX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6B786C7-B8F9-4072-AAAA-17258464D730}" type="slidenum">
              <a:rPr kumimoji="0" lang="en-US" sz="105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  <p:grpSp>
        <p:nvGrpSpPr>
          <p:cNvPr id="8" name="Group 4"/>
          <p:cNvGrpSpPr>
            <a:grpSpLocks noChangeAspect="1"/>
          </p:cNvGrpSpPr>
          <p:nvPr/>
        </p:nvGrpSpPr>
        <p:grpSpPr bwMode="auto">
          <a:xfrm>
            <a:off x="1670049" y="1223963"/>
            <a:ext cx="8642573" cy="1616147"/>
            <a:chOff x="2482" y="959"/>
            <a:chExt cx="2492" cy="466"/>
          </a:xfrm>
        </p:grpSpPr>
        <p:sp>
          <p:nvSpPr>
            <p:cNvPr id="9" name="AutoShape 3"/>
            <p:cNvSpPr>
              <a:spLocks noChangeAspect="1" noChangeArrowheads="1" noTextEdit="1"/>
            </p:cNvSpPr>
            <p:nvPr/>
          </p:nvSpPr>
          <p:spPr bwMode="auto">
            <a:xfrm>
              <a:off x="2482" y="959"/>
              <a:ext cx="2492" cy="4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pic>
          <p:nvPicPr>
            <p:cNvPr id="2053" name="Picture 5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82" y="959"/>
              <a:ext cx="2494" cy="4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0" name="Kép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4296" y="1324298"/>
            <a:ext cx="10861404" cy="5456911"/>
          </a:xfrm>
          <a:prstGeom prst="rect">
            <a:avLst/>
          </a:prstGeom>
        </p:spPr>
      </p:pic>
      <p:sp>
        <p:nvSpPr>
          <p:cNvPr id="12" name="Szövegdoboz 11"/>
          <p:cNvSpPr txBox="1"/>
          <p:nvPr/>
        </p:nvSpPr>
        <p:spPr>
          <a:xfrm>
            <a:off x="3856399" y="6134878"/>
            <a:ext cx="50522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b="1" dirty="0"/>
          </a:p>
          <a:p>
            <a:r>
              <a:rPr lang="en-GB" b="1" dirty="0"/>
              <a:t> </a:t>
            </a:r>
            <a:r>
              <a:rPr lang="hu-HU" b="1" dirty="0" smtClean="0"/>
              <a:t>OECD Onkológiai</a:t>
            </a:r>
            <a:r>
              <a:rPr lang="en-GB" b="1" dirty="0" smtClean="0"/>
              <a:t> </a:t>
            </a:r>
            <a:r>
              <a:rPr lang="en-GB" b="1" dirty="0" err="1" smtClean="0"/>
              <a:t>országprofil</a:t>
            </a:r>
            <a:r>
              <a:rPr lang="hu-HU" b="1" dirty="0" smtClean="0"/>
              <a:t> </a:t>
            </a:r>
            <a:r>
              <a:rPr lang="en-GB" b="1" dirty="0" smtClean="0"/>
              <a:t>2023 </a:t>
            </a:r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1775081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u-HU" dirty="0" smtClean="0"/>
              <a:t>Életmódi </a:t>
            </a:r>
            <a:r>
              <a:rPr lang="hu-HU" dirty="0"/>
              <a:t>tényezők: Dohányzás</a:t>
            </a:r>
            <a:endParaRPr lang="en-GB" dirty="0"/>
          </a:p>
        </p:txBody>
      </p:sp>
      <p:sp>
        <p:nvSpPr>
          <p:cNvPr id="3" name="Tartalom helye 2"/>
          <p:cNvSpPr>
            <a:spLocks noGrp="1"/>
          </p:cNvSpPr>
          <p:nvPr>
            <p:ph sz="quarter" idx="14"/>
          </p:nvPr>
        </p:nvSpPr>
        <p:spPr>
          <a:xfrm>
            <a:off x="565471" y="1412874"/>
            <a:ext cx="6065838" cy="4922837"/>
          </a:xfrm>
        </p:spPr>
        <p:txBody>
          <a:bodyPr/>
          <a:lstStyle/>
          <a:p>
            <a:r>
              <a:rPr lang="hu-HU" b="1" dirty="0" smtClean="0">
                <a:solidFill>
                  <a:srgbClr val="7030A0"/>
                </a:solidFill>
              </a:rPr>
              <a:t>A dohányzás abbahagyása által nyert évek életkor szerint</a:t>
            </a:r>
            <a:endParaRPr lang="en-GB" b="1" dirty="0">
              <a:solidFill>
                <a:srgbClr val="7030A0"/>
              </a:solidFill>
            </a:endParaRPr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6B786C7-B8F9-4072-AAAA-17258464D730}" type="slidenum">
              <a:rPr kumimoji="0" lang="en-US" sz="105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  <p:pic>
        <p:nvPicPr>
          <p:cNvPr id="7" name="Kép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1020" y="2496700"/>
            <a:ext cx="3995460" cy="2118600"/>
          </a:xfrm>
          <a:prstGeom prst="rect">
            <a:avLst/>
          </a:prstGeom>
        </p:spPr>
      </p:pic>
      <p:pic>
        <p:nvPicPr>
          <p:cNvPr id="8" name="Kép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1020" y="4512550"/>
            <a:ext cx="5794741" cy="1630200"/>
          </a:xfrm>
          <a:prstGeom prst="rect">
            <a:avLst/>
          </a:prstGeom>
        </p:spPr>
      </p:pic>
      <p:sp>
        <p:nvSpPr>
          <p:cNvPr id="12" name="Tartalom helye 2"/>
          <p:cNvSpPr txBox="1">
            <a:spLocks/>
          </p:cNvSpPr>
          <p:nvPr/>
        </p:nvSpPr>
        <p:spPr>
          <a:xfrm>
            <a:off x="6569719" y="1370012"/>
            <a:ext cx="5304781" cy="51450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 spc="-2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 spc="-2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spc="-2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 spc="-2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 spc="-2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b="1" dirty="0">
                <a:solidFill>
                  <a:srgbClr val="7030A0"/>
                </a:solidFill>
              </a:rPr>
              <a:t>A </a:t>
            </a:r>
            <a:r>
              <a:rPr lang="en-GB" b="1" dirty="0" err="1">
                <a:solidFill>
                  <a:srgbClr val="7030A0"/>
                </a:solidFill>
              </a:rPr>
              <a:t>dohányipar</a:t>
            </a:r>
            <a:r>
              <a:rPr lang="en-GB" b="1" dirty="0">
                <a:solidFill>
                  <a:srgbClr val="7030A0"/>
                </a:solidFill>
              </a:rPr>
              <a:t> ~</a:t>
            </a:r>
            <a:r>
              <a:rPr lang="en-GB" b="1" dirty="0">
                <a:solidFill>
                  <a:srgbClr val="C00000"/>
                </a:solidFill>
              </a:rPr>
              <a:t>10,000 </a:t>
            </a:r>
            <a:r>
              <a:rPr lang="en-GB" b="1" dirty="0" err="1">
                <a:solidFill>
                  <a:srgbClr val="C00000"/>
                </a:solidFill>
              </a:rPr>
              <a:t>dollár</a:t>
            </a:r>
            <a:r>
              <a:rPr lang="en-GB" b="1" dirty="0">
                <a:solidFill>
                  <a:srgbClr val="C00000"/>
                </a:solidFill>
              </a:rPr>
              <a:t> </a:t>
            </a:r>
            <a:r>
              <a:rPr lang="en-GB" b="1" dirty="0" err="1">
                <a:solidFill>
                  <a:srgbClr val="7030A0"/>
                </a:solidFill>
              </a:rPr>
              <a:t>profitot</a:t>
            </a:r>
            <a:r>
              <a:rPr lang="en-GB" b="1" dirty="0">
                <a:solidFill>
                  <a:srgbClr val="7030A0"/>
                </a:solidFill>
              </a:rPr>
              <a:t> </a:t>
            </a:r>
            <a:r>
              <a:rPr lang="en-GB" b="1" dirty="0" err="1" smtClean="0">
                <a:solidFill>
                  <a:srgbClr val="7030A0"/>
                </a:solidFill>
              </a:rPr>
              <a:t>termel</a:t>
            </a:r>
            <a:r>
              <a:rPr lang="hu-HU" b="1" dirty="0" smtClean="0">
                <a:solidFill>
                  <a:srgbClr val="7030A0"/>
                </a:solidFill>
              </a:rPr>
              <a:t> </a:t>
            </a:r>
            <a:r>
              <a:rPr lang="en-GB" b="1" dirty="0" err="1" smtClean="0">
                <a:solidFill>
                  <a:srgbClr val="C00000"/>
                </a:solidFill>
              </a:rPr>
              <a:t>halál</a:t>
            </a:r>
            <a:r>
              <a:rPr lang="en-GB" b="1" dirty="0" err="1" smtClean="0">
                <a:solidFill>
                  <a:srgbClr val="7030A0"/>
                </a:solidFill>
              </a:rPr>
              <a:t>esetenként</a:t>
            </a:r>
            <a:r>
              <a:rPr lang="en-GB" b="1" dirty="0" smtClean="0">
                <a:solidFill>
                  <a:srgbClr val="7030A0"/>
                </a:solidFill>
              </a:rPr>
              <a:t> </a:t>
            </a:r>
            <a:endParaRPr lang="hu-HU" b="1" dirty="0" smtClean="0">
              <a:solidFill>
                <a:srgbClr val="7030A0"/>
              </a:solidFill>
            </a:endParaRPr>
          </a:p>
          <a:p>
            <a:r>
              <a:rPr lang="en-GB" b="1" dirty="0" smtClean="0">
                <a:solidFill>
                  <a:srgbClr val="7030A0"/>
                </a:solidFill>
              </a:rPr>
              <a:t>1 </a:t>
            </a:r>
            <a:r>
              <a:rPr lang="en-GB" b="1" dirty="0" err="1">
                <a:solidFill>
                  <a:srgbClr val="7030A0"/>
                </a:solidFill>
              </a:rPr>
              <a:t>tonna</a:t>
            </a:r>
            <a:r>
              <a:rPr lang="en-GB" b="1" dirty="0">
                <a:solidFill>
                  <a:srgbClr val="7030A0"/>
                </a:solidFill>
              </a:rPr>
              <a:t> </a:t>
            </a:r>
            <a:r>
              <a:rPr lang="en-GB" b="1" dirty="0" err="1" smtClean="0">
                <a:solidFill>
                  <a:srgbClr val="7030A0"/>
                </a:solidFill>
              </a:rPr>
              <a:t>dohány</a:t>
            </a:r>
            <a:r>
              <a:rPr lang="hu-HU" b="1" dirty="0" smtClean="0">
                <a:solidFill>
                  <a:srgbClr val="7030A0"/>
                </a:solidFill>
              </a:rPr>
              <a:t> </a:t>
            </a:r>
            <a:r>
              <a:rPr lang="en-GB" b="1" dirty="0" smtClean="0">
                <a:solidFill>
                  <a:srgbClr val="7030A0"/>
                </a:solidFill>
              </a:rPr>
              <a:t>=</a:t>
            </a:r>
            <a:r>
              <a:rPr lang="hu-HU" b="1" dirty="0" smtClean="0">
                <a:solidFill>
                  <a:srgbClr val="7030A0"/>
                </a:solidFill>
              </a:rPr>
              <a:t> </a:t>
            </a:r>
            <a:r>
              <a:rPr lang="en-GB" b="1" dirty="0" smtClean="0">
                <a:solidFill>
                  <a:srgbClr val="7030A0"/>
                </a:solidFill>
              </a:rPr>
              <a:t>1 </a:t>
            </a:r>
            <a:r>
              <a:rPr lang="en-GB" b="1" dirty="0">
                <a:solidFill>
                  <a:srgbClr val="7030A0"/>
                </a:solidFill>
              </a:rPr>
              <a:t>M </a:t>
            </a:r>
            <a:r>
              <a:rPr lang="hu-HU" b="1" dirty="0" smtClean="0">
                <a:solidFill>
                  <a:srgbClr val="7030A0"/>
                </a:solidFill>
              </a:rPr>
              <a:t>cigaretta </a:t>
            </a:r>
            <a:r>
              <a:rPr lang="en-GB" b="1" dirty="0" smtClean="0">
                <a:solidFill>
                  <a:srgbClr val="7030A0"/>
                </a:solidFill>
              </a:rPr>
              <a:t>=</a:t>
            </a:r>
            <a:r>
              <a:rPr lang="hu-HU" b="1" dirty="0" smtClean="0">
                <a:solidFill>
                  <a:srgbClr val="7030A0"/>
                </a:solidFill>
              </a:rPr>
              <a:t> </a:t>
            </a:r>
            <a:r>
              <a:rPr lang="en-GB" b="1" dirty="0" smtClean="0">
                <a:solidFill>
                  <a:srgbClr val="7030A0"/>
                </a:solidFill>
              </a:rPr>
              <a:t>1</a:t>
            </a:r>
            <a:r>
              <a:rPr lang="hu-HU" b="1" dirty="0" smtClean="0">
                <a:solidFill>
                  <a:srgbClr val="7030A0"/>
                </a:solidFill>
              </a:rPr>
              <a:t> </a:t>
            </a:r>
            <a:r>
              <a:rPr lang="en-GB" b="1" dirty="0" err="1" smtClean="0">
                <a:solidFill>
                  <a:srgbClr val="7030A0"/>
                </a:solidFill>
              </a:rPr>
              <a:t>haláleset</a:t>
            </a:r>
            <a:endParaRPr lang="hu-HU" b="1" dirty="0" smtClean="0">
              <a:solidFill>
                <a:srgbClr val="7030A0"/>
              </a:solidFill>
            </a:endParaRPr>
          </a:p>
          <a:p>
            <a:r>
              <a:rPr lang="hu-HU" b="1" dirty="0" smtClean="0">
                <a:solidFill>
                  <a:srgbClr val="7030A0"/>
                </a:solidFill>
              </a:rPr>
              <a:t>Passzív </a:t>
            </a:r>
            <a:r>
              <a:rPr lang="hu-HU" b="1" dirty="0" err="1" smtClean="0">
                <a:solidFill>
                  <a:srgbClr val="7030A0"/>
                </a:solidFill>
              </a:rPr>
              <a:t>dohányás</a:t>
            </a:r>
            <a:r>
              <a:rPr lang="hu-HU" b="1" dirty="0" smtClean="0">
                <a:solidFill>
                  <a:srgbClr val="7030A0"/>
                </a:solidFill>
              </a:rPr>
              <a:t>: 2-3000 halál</a:t>
            </a:r>
          </a:p>
          <a:p>
            <a:r>
              <a:rPr lang="hu-HU" b="1" dirty="0" smtClean="0">
                <a:solidFill>
                  <a:srgbClr val="7030A0"/>
                </a:solidFill>
              </a:rPr>
              <a:t>A dohányzás gazdasági kárt okoz</a:t>
            </a:r>
          </a:p>
          <a:p>
            <a:r>
              <a:rPr lang="hu-HU" b="1" dirty="0" smtClean="0">
                <a:solidFill>
                  <a:srgbClr val="7030A0"/>
                </a:solidFill>
              </a:rPr>
              <a:t>Kampányok, oktatás</a:t>
            </a:r>
          </a:p>
          <a:p>
            <a:r>
              <a:rPr lang="hu-HU" b="1" dirty="0" smtClean="0">
                <a:solidFill>
                  <a:srgbClr val="7030A0"/>
                </a:solidFill>
              </a:rPr>
              <a:t>Leszokást elősegítő programok</a:t>
            </a:r>
          </a:p>
          <a:p>
            <a:endParaRPr lang="hu-HU" b="1" dirty="0">
              <a:solidFill>
                <a:srgbClr val="7030A0"/>
              </a:solidFill>
            </a:endParaRPr>
          </a:p>
          <a:p>
            <a:r>
              <a:rPr lang="hu-HU" b="1" dirty="0" smtClean="0">
                <a:solidFill>
                  <a:srgbClr val="7030A0"/>
                </a:solidFill>
              </a:rPr>
              <a:t>Kevéssé hatékonyak</a:t>
            </a:r>
          </a:p>
        </p:txBody>
      </p:sp>
      <p:sp>
        <p:nvSpPr>
          <p:cNvPr id="14" name="Téglalap 13"/>
          <p:cNvSpPr/>
          <p:nvPr/>
        </p:nvSpPr>
        <p:spPr>
          <a:xfrm>
            <a:off x="268995" y="6330434"/>
            <a:ext cx="21150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 err="1">
                <a:latin typeface="Calibri" panose="020F0502020204030204" pitchFamily="34" charset="0"/>
              </a:rPr>
              <a:t>Jha</a:t>
            </a:r>
            <a:r>
              <a:rPr lang="en-GB" dirty="0">
                <a:latin typeface="Calibri" panose="020F0502020204030204" pitchFamily="34" charset="0"/>
              </a:rPr>
              <a:t> et al, NEJM 2013</a:t>
            </a:r>
            <a:endParaRPr lang="en-GB" dirty="0"/>
          </a:p>
        </p:txBody>
      </p:sp>
      <p:sp>
        <p:nvSpPr>
          <p:cNvPr id="15" name="Téglalap 14"/>
          <p:cNvSpPr/>
          <p:nvPr/>
        </p:nvSpPr>
        <p:spPr>
          <a:xfrm>
            <a:off x="8792379" y="6422462"/>
            <a:ext cx="274363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 err="1">
                <a:latin typeface="Calibri" panose="020F0502020204030204" pitchFamily="34" charset="0"/>
              </a:rPr>
              <a:t>Jha</a:t>
            </a:r>
            <a:r>
              <a:rPr lang="en-GB" dirty="0">
                <a:latin typeface="Calibri" panose="020F0502020204030204" pitchFamily="34" charset="0"/>
              </a:rPr>
              <a:t> </a:t>
            </a:r>
            <a:r>
              <a:rPr lang="en-GB" dirty="0" err="1">
                <a:latin typeface="Calibri" panose="020F0502020204030204" pitchFamily="34" charset="0"/>
              </a:rPr>
              <a:t>és</a:t>
            </a:r>
            <a:r>
              <a:rPr lang="en-GB" dirty="0">
                <a:latin typeface="Calibri" panose="020F0502020204030204" pitchFamily="34" charset="0"/>
              </a:rPr>
              <a:t> </a:t>
            </a:r>
            <a:r>
              <a:rPr lang="en-GB" dirty="0" err="1">
                <a:latin typeface="Calibri" panose="020F0502020204030204" pitchFamily="34" charset="0"/>
              </a:rPr>
              <a:t>Peto</a:t>
            </a:r>
            <a:r>
              <a:rPr lang="en-GB" dirty="0">
                <a:latin typeface="Calibri" panose="020F0502020204030204" pitchFamily="34" charset="0"/>
              </a:rPr>
              <a:t>, 2014; </a:t>
            </a:r>
            <a:r>
              <a:rPr lang="en-GB" dirty="0" err="1">
                <a:latin typeface="Calibri" panose="020F0502020204030204" pitchFamily="34" charset="0"/>
              </a:rPr>
              <a:t>Jha</a:t>
            </a:r>
            <a:r>
              <a:rPr lang="en-GB" dirty="0">
                <a:latin typeface="Calibri" panose="020F0502020204030204" pitchFamily="34" charset="0"/>
              </a:rPr>
              <a:t> 2019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44110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u-HU" dirty="0"/>
              <a:t>Életmódi tényezők: Dohányzás</a:t>
            </a:r>
            <a:endParaRPr lang="en-GB" dirty="0"/>
          </a:p>
        </p:txBody>
      </p:sp>
      <p:sp>
        <p:nvSpPr>
          <p:cNvPr id="3" name="Tartalom helye 2"/>
          <p:cNvSpPr>
            <a:spLocks noGrp="1"/>
          </p:cNvSpPr>
          <p:nvPr>
            <p:ph sz="quarter" idx="14"/>
          </p:nvPr>
        </p:nvSpPr>
        <p:spPr>
          <a:xfrm>
            <a:off x="349250" y="1365250"/>
            <a:ext cx="11647677" cy="4645025"/>
          </a:xfrm>
        </p:spPr>
        <p:txBody>
          <a:bodyPr>
            <a:noAutofit/>
          </a:bodyPr>
          <a:lstStyle/>
          <a:p>
            <a:r>
              <a:rPr lang="en-GB" sz="2800" b="1" dirty="0" err="1">
                <a:solidFill>
                  <a:srgbClr val="C00000"/>
                </a:solidFill>
              </a:rPr>
              <a:t>Magasabb</a:t>
            </a:r>
            <a:r>
              <a:rPr lang="en-GB" sz="2800" b="1" dirty="0">
                <a:solidFill>
                  <a:srgbClr val="C00000"/>
                </a:solidFill>
              </a:rPr>
              <a:t> </a:t>
            </a:r>
            <a:r>
              <a:rPr lang="en-GB" sz="2800" b="1" dirty="0" err="1" smtClean="0">
                <a:solidFill>
                  <a:srgbClr val="C00000"/>
                </a:solidFill>
              </a:rPr>
              <a:t>adók</a:t>
            </a:r>
            <a:r>
              <a:rPr lang="hu-HU" sz="2800" b="1" dirty="0" smtClean="0">
                <a:solidFill>
                  <a:srgbClr val="C00000"/>
                </a:solidFill>
              </a:rPr>
              <a:t> / ár</a:t>
            </a:r>
            <a:r>
              <a:rPr lang="en-GB" sz="2800" b="1" dirty="0" smtClean="0">
                <a:solidFill>
                  <a:srgbClr val="C00000"/>
                </a:solidFill>
              </a:rPr>
              <a:t>: </a:t>
            </a:r>
            <a:endParaRPr lang="hu-HU" sz="2800" b="1" dirty="0" smtClean="0">
              <a:solidFill>
                <a:srgbClr val="C00000"/>
              </a:solidFill>
            </a:endParaRPr>
          </a:p>
          <a:p>
            <a:pPr lvl="1"/>
            <a:r>
              <a:rPr lang="en-GB" sz="2800" b="1" dirty="0" smtClean="0">
                <a:solidFill>
                  <a:srgbClr val="7030A0"/>
                </a:solidFill>
              </a:rPr>
              <a:t>A </a:t>
            </a:r>
            <a:r>
              <a:rPr lang="en-GB" sz="2800" b="1" dirty="0">
                <a:solidFill>
                  <a:srgbClr val="7030A0"/>
                </a:solidFill>
              </a:rPr>
              <a:t>100%-</a:t>
            </a:r>
            <a:r>
              <a:rPr lang="en-GB" sz="2800" b="1" dirty="0" err="1">
                <a:solidFill>
                  <a:srgbClr val="7030A0"/>
                </a:solidFill>
              </a:rPr>
              <a:t>kal</a:t>
            </a:r>
            <a:r>
              <a:rPr lang="en-GB" sz="2800" b="1" dirty="0">
                <a:solidFill>
                  <a:srgbClr val="7030A0"/>
                </a:solidFill>
              </a:rPr>
              <a:t> </a:t>
            </a:r>
            <a:r>
              <a:rPr lang="en-GB" sz="2800" b="1" dirty="0" err="1" smtClean="0">
                <a:solidFill>
                  <a:srgbClr val="7030A0"/>
                </a:solidFill>
              </a:rPr>
              <a:t>magasabb</a:t>
            </a:r>
            <a:r>
              <a:rPr lang="hu-HU" sz="2800" b="1" dirty="0" smtClean="0">
                <a:solidFill>
                  <a:srgbClr val="7030A0"/>
                </a:solidFill>
              </a:rPr>
              <a:t> </a:t>
            </a:r>
            <a:r>
              <a:rPr lang="en-GB" sz="2800" b="1" dirty="0" err="1" smtClean="0">
                <a:solidFill>
                  <a:srgbClr val="7030A0"/>
                </a:solidFill>
              </a:rPr>
              <a:t>ár</a:t>
            </a:r>
            <a:r>
              <a:rPr lang="en-GB" sz="2800" b="1" dirty="0" smtClean="0">
                <a:solidFill>
                  <a:srgbClr val="7030A0"/>
                </a:solidFill>
              </a:rPr>
              <a:t> </a:t>
            </a:r>
            <a:r>
              <a:rPr lang="en-GB" sz="2800" b="1" dirty="0" err="1">
                <a:solidFill>
                  <a:srgbClr val="7030A0"/>
                </a:solidFill>
              </a:rPr>
              <a:t>azt</a:t>
            </a:r>
            <a:r>
              <a:rPr lang="en-GB" sz="2800" b="1" dirty="0">
                <a:solidFill>
                  <a:srgbClr val="7030A0"/>
                </a:solidFill>
              </a:rPr>
              <a:t> </a:t>
            </a:r>
            <a:r>
              <a:rPr lang="en-GB" sz="2800" b="1" dirty="0" err="1">
                <a:solidFill>
                  <a:srgbClr val="7030A0"/>
                </a:solidFill>
              </a:rPr>
              <a:t>jelenti</a:t>
            </a:r>
            <a:r>
              <a:rPr lang="en-GB" sz="2800" b="1" dirty="0">
                <a:solidFill>
                  <a:srgbClr val="7030A0"/>
                </a:solidFill>
              </a:rPr>
              <a:t>, </a:t>
            </a:r>
            <a:r>
              <a:rPr lang="en-GB" sz="2800" b="1" dirty="0" err="1">
                <a:solidFill>
                  <a:srgbClr val="7030A0"/>
                </a:solidFill>
              </a:rPr>
              <a:t>hogy</a:t>
            </a:r>
            <a:r>
              <a:rPr lang="en-GB" sz="2800" b="1" dirty="0">
                <a:solidFill>
                  <a:srgbClr val="7030A0"/>
                </a:solidFill>
              </a:rPr>
              <a:t> a </a:t>
            </a:r>
            <a:r>
              <a:rPr lang="en-GB" sz="2800" b="1" dirty="0" err="1">
                <a:solidFill>
                  <a:srgbClr val="7030A0"/>
                </a:solidFill>
              </a:rPr>
              <a:t>jelenlegi</a:t>
            </a:r>
            <a:r>
              <a:rPr lang="en-GB" sz="2800" b="1" dirty="0">
                <a:solidFill>
                  <a:srgbClr val="7030A0"/>
                </a:solidFill>
              </a:rPr>
              <a:t> </a:t>
            </a:r>
            <a:r>
              <a:rPr lang="en-GB" sz="2800" b="1" dirty="0" err="1">
                <a:solidFill>
                  <a:srgbClr val="7030A0"/>
                </a:solidFill>
              </a:rPr>
              <a:t>dohányosok</a:t>
            </a:r>
            <a:r>
              <a:rPr lang="en-GB" sz="2800" b="1" dirty="0">
                <a:solidFill>
                  <a:srgbClr val="7030A0"/>
                </a:solidFill>
              </a:rPr>
              <a:t> 20%-</a:t>
            </a:r>
            <a:r>
              <a:rPr lang="en-GB" sz="2800" b="1" dirty="0" smtClean="0">
                <a:solidFill>
                  <a:srgbClr val="7030A0"/>
                </a:solidFill>
              </a:rPr>
              <a:t>a</a:t>
            </a:r>
            <a:r>
              <a:rPr lang="hu-HU" sz="2800" b="1" dirty="0" smtClean="0">
                <a:solidFill>
                  <a:srgbClr val="7030A0"/>
                </a:solidFill>
              </a:rPr>
              <a:t> </a:t>
            </a:r>
            <a:r>
              <a:rPr lang="en-GB" sz="2800" b="1" dirty="0" err="1" smtClean="0">
                <a:solidFill>
                  <a:srgbClr val="7030A0"/>
                </a:solidFill>
              </a:rPr>
              <a:t>leszokik</a:t>
            </a:r>
            <a:r>
              <a:rPr lang="en-GB" sz="2800" b="1" dirty="0" smtClean="0">
                <a:solidFill>
                  <a:srgbClr val="7030A0"/>
                </a:solidFill>
              </a:rPr>
              <a:t> </a:t>
            </a:r>
            <a:r>
              <a:rPr lang="en-GB" sz="2800" b="1" dirty="0">
                <a:solidFill>
                  <a:srgbClr val="7030A0"/>
                </a:solidFill>
              </a:rPr>
              <a:t>a </a:t>
            </a:r>
            <a:r>
              <a:rPr lang="en-GB" sz="2800" b="1" dirty="0" err="1">
                <a:solidFill>
                  <a:srgbClr val="7030A0"/>
                </a:solidFill>
              </a:rPr>
              <a:t>dohányzásról</a:t>
            </a:r>
            <a:r>
              <a:rPr lang="en-GB" sz="2800" b="1" dirty="0">
                <a:solidFill>
                  <a:srgbClr val="7030A0"/>
                </a:solidFill>
              </a:rPr>
              <a:t>.</a:t>
            </a:r>
          </a:p>
          <a:p>
            <a:r>
              <a:rPr lang="en-GB" sz="2800" b="1" dirty="0" err="1" smtClean="0">
                <a:solidFill>
                  <a:srgbClr val="7030A0"/>
                </a:solidFill>
              </a:rPr>
              <a:t>Nagyobb</a:t>
            </a:r>
            <a:r>
              <a:rPr lang="en-GB" sz="2800" b="1" dirty="0" smtClean="0">
                <a:solidFill>
                  <a:srgbClr val="7030A0"/>
                </a:solidFill>
              </a:rPr>
              <a:t> </a:t>
            </a:r>
            <a:r>
              <a:rPr lang="en-GB" sz="2800" b="1" dirty="0" err="1">
                <a:solidFill>
                  <a:srgbClr val="7030A0"/>
                </a:solidFill>
              </a:rPr>
              <a:t>hatás</a:t>
            </a:r>
            <a:r>
              <a:rPr lang="en-GB" sz="2800" b="1" dirty="0">
                <a:solidFill>
                  <a:srgbClr val="7030A0"/>
                </a:solidFill>
              </a:rPr>
              <a:t> a </a:t>
            </a:r>
            <a:r>
              <a:rPr lang="en-GB" sz="2800" b="1" dirty="0" err="1">
                <a:solidFill>
                  <a:srgbClr val="C00000"/>
                </a:solidFill>
              </a:rPr>
              <a:t>szegényekre</a:t>
            </a:r>
            <a:r>
              <a:rPr lang="en-GB" sz="2800" b="1" dirty="0">
                <a:solidFill>
                  <a:srgbClr val="7030A0"/>
                </a:solidFill>
              </a:rPr>
              <a:t> </a:t>
            </a:r>
            <a:r>
              <a:rPr lang="en-GB" sz="2800" b="1" dirty="0" err="1">
                <a:solidFill>
                  <a:srgbClr val="7030A0"/>
                </a:solidFill>
              </a:rPr>
              <a:t>és</a:t>
            </a:r>
            <a:r>
              <a:rPr lang="en-GB" sz="2800" b="1" dirty="0">
                <a:solidFill>
                  <a:srgbClr val="7030A0"/>
                </a:solidFill>
              </a:rPr>
              <a:t> a </a:t>
            </a:r>
            <a:r>
              <a:rPr lang="en-GB" sz="2800" b="1" dirty="0" err="1">
                <a:solidFill>
                  <a:srgbClr val="C00000"/>
                </a:solidFill>
              </a:rPr>
              <a:t>fiatalokra</a:t>
            </a:r>
            <a:endParaRPr lang="en-GB" sz="2800" b="1" dirty="0">
              <a:solidFill>
                <a:srgbClr val="C00000"/>
              </a:solidFill>
            </a:endParaRPr>
          </a:p>
          <a:p>
            <a:r>
              <a:rPr lang="en-GB" sz="2800" b="1" dirty="0" err="1" smtClean="0">
                <a:solidFill>
                  <a:srgbClr val="7030A0"/>
                </a:solidFill>
              </a:rPr>
              <a:t>Egy</a:t>
            </a:r>
            <a:r>
              <a:rPr lang="en-GB" sz="2800" b="1" dirty="0" smtClean="0">
                <a:solidFill>
                  <a:srgbClr val="7030A0"/>
                </a:solidFill>
              </a:rPr>
              <a:t> </a:t>
            </a:r>
            <a:r>
              <a:rPr lang="en-GB" sz="2800" b="1" dirty="0" err="1">
                <a:solidFill>
                  <a:srgbClr val="7030A0"/>
                </a:solidFill>
              </a:rPr>
              <a:t>egyszeri</a:t>
            </a:r>
            <a:r>
              <a:rPr lang="en-GB" sz="2800" b="1" dirty="0">
                <a:solidFill>
                  <a:srgbClr val="7030A0"/>
                </a:solidFill>
              </a:rPr>
              <a:t> </a:t>
            </a:r>
            <a:r>
              <a:rPr lang="en-GB" sz="2800" b="1" dirty="0">
                <a:solidFill>
                  <a:srgbClr val="C00000"/>
                </a:solidFill>
              </a:rPr>
              <a:t>NAGY</a:t>
            </a:r>
            <a:r>
              <a:rPr lang="en-GB" sz="2800" b="1" dirty="0">
                <a:solidFill>
                  <a:srgbClr val="7030A0"/>
                </a:solidFill>
              </a:rPr>
              <a:t> </a:t>
            </a:r>
            <a:r>
              <a:rPr lang="en-GB" sz="2800" b="1" dirty="0" err="1">
                <a:solidFill>
                  <a:srgbClr val="7030A0"/>
                </a:solidFill>
              </a:rPr>
              <a:t>emelés</a:t>
            </a:r>
            <a:r>
              <a:rPr lang="en-GB" sz="2800" b="1" dirty="0">
                <a:solidFill>
                  <a:srgbClr val="7030A0"/>
                </a:solidFill>
              </a:rPr>
              <a:t> (pl. 100%) </a:t>
            </a:r>
            <a:r>
              <a:rPr lang="en-GB" sz="2800" b="1" dirty="0" err="1" smtClean="0">
                <a:solidFill>
                  <a:srgbClr val="7030A0"/>
                </a:solidFill>
              </a:rPr>
              <a:t>nagyobb</a:t>
            </a:r>
            <a:r>
              <a:rPr lang="hu-HU" sz="2800" b="1" dirty="0" smtClean="0">
                <a:solidFill>
                  <a:srgbClr val="7030A0"/>
                </a:solidFill>
              </a:rPr>
              <a:t> </a:t>
            </a:r>
            <a:r>
              <a:rPr lang="en-GB" sz="2800" b="1" dirty="0" err="1" smtClean="0">
                <a:solidFill>
                  <a:srgbClr val="7030A0"/>
                </a:solidFill>
              </a:rPr>
              <a:t>hatással</a:t>
            </a:r>
            <a:r>
              <a:rPr lang="en-GB" sz="2800" b="1" dirty="0" smtClean="0">
                <a:solidFill>
                  <a:srgbClr val="7030A0"/>
                </a:solidFill>
              </a:rPr>
              <a:t> </a:t>
            </a:r>
            <a:r>
              <a:rPr lang="en-GB" sz="2800" b="1" dirty="0">
                <a:solidFill>
                  <a:srgbClr val="7030A0"/>
                </a:solidFill>
              </a:rPr>
              <a:t>van, mint </a:t>
            </a:r>
            <a:r>
              <a:rPr lang="en-GB" sz="2800" b="1" dirty="0" err="1">
                <a:solidFill>
                  <a:srgbClr val="7030A0"/>
                </a:solidFill>
              </a:rPr>
              <a:t>az</a:t>
            </a:r>
            <a:r>
              <a:rPr lang="en-GB" sz="2800" b="1" dirty="0">
                <a:solidFill>
                  <a:srgbClr val="7030A0"/>
                </a:solidFill>
              </a:rPr>
              <a:t> </a:t>
            </a:r>
            <a:r>
              <a:rPr lang="en-GB" sz="2800" b="1" dirty="0" err="1">
                <a:solidFill>
                  <a:srgbClr val="7030A0"/>
                </a:solidFill>
              </a:rPr>
              <a:t>évenkénti</a:t>
            </a:r>
            <a:r>
              <a:rPr lang="en-GB" sz="2800" b="1" dirty="0">
                <a:solidFill>
                  <a:srgbClr val="7030A0"/>
                </a:solidFill>
              </a:rPr>
              <a:t> </a:t>
            </a:r>
            <a:r>
              <a:rPr lang="en-GB" sz="2800" b="1" dirty="0" err="1">
                <a:solidFill>
                  <a:srgbClr val="7030A0"/>
                </a:solidFill>
              </a:rPr>
              <a:t>kisebb</a:t>
            </a:r>
            <a:r>
              <a:rPr lang="en-GB" sz="2800" b="1" dirty="0">
                <a:solidFill>
                  <a:srgbClr val="7030A0"/>
                </a:solidFill>
              </a:rPr>
              <a:t> </a:t>
            </a:r>
            <a:r>
              <a:rPr lang="en-GB" sz="2800" b="1" dirty="0" err="1">
                <a:solidFill>
                  <a:srgbClr val="7030A0"/>
                </a:solidFill>
              </a:rPr>
              <a:t>emelések</a:t>
            </a:r>
            <a:r>
              <a:rPr lang="en-GB" sz="2800" b="1" dirty="0">
                <a:solidFill>
                  <a:srgbClr val="7030A0"/>
                </a:solidFill>
              </a:rPr>
              <a:t> (pl</a:t>
            </a:r>
            <a:r>
              <a:rPr lang="en-GB" sz="2800" b="1" dirty="0" smtClean="0">
                <a:solidFill>
                  <a:srgbClr val="7030A0"/>
                </a:solidFill>
              </a:rPr>
              <a:t>.</a:t>
            </a:r>
            <a:r>
              <a:rPr lang="hu-HU" sz="2800" b="1" dirty="0" smtClean="0">
                <a:solidFill>
                  <a:srgbClr val="7030A0"/>
                </a:solidFill>
              </a:rPr>
              <a:t> </a:t>
            </a:r>
            <a:r>
              <a:rPr lang="en-GB" sz="2800" b="1" dirty="0" smtClean="0">
                <a:solidFill>
                  <a:srgbClr val="7030A0"/>
                </a:solidFill>
              </a:rPr>
              <a:t>10</a:t>
            </a:r>
            <a:r>
              <a:rPr lang="en-GB" sz="2800" b="1" dirty="0">
                <a:solidFill>
                  <a:srgbClr val="7030A0"/>
                </a:solidFill>
              </a:rPr>
              <a:t>% </a:t>
            </a:r>
            <a:r>
              <a:rPr lang="en-GB" sz="2800" b="1" dirty="0" err="1">
                <a:solidFill>
                  <a:srgbClr val="7030A0"/>
                </a:solidFill>
              </a:rPr>
              <a:t>évente</a:t>
            </a:r>
            <a:r>
              <a:rPr lang="en-GB" sz="2800" b="1" dirty="0">
                <a:solidFill>
                  <a:srgbClr val="7030A0"/>
                </a:solidFill>
              </a:rPr>
              <a:t> 10 </a:t>
            </a:r>
            <a:r>
              <a:rPr lang="en-GB" sz="2800" b="1" dirty="0" err="1">
                <a:solidFill>
                  <a:srgbClr val="7030A0"/>
                </a:solidFill>
              </a:rPr>
              <a:t>éven</a:t>
            </a:r>
            <a:r>
              <a:rPr lang="en-GB" sz="2800" b="1" dirty="0">
                <a:solidFill>
                  <a:srgbClr val="7030A0"/>
                </a:solidFill>
              </a:rPr>
              <a:t> </a:t>
            </a:r>
            <a:r>
              <a:rPr lang="en-GB" sz="2800" b="1" dirty="0" err="1">
                <a:solidFill>
                  <a:srgbClr val="7030A0"/>
                </a:solidFill>
              </a:rPr>
              <a:t>keresztül</a:t>
            </a:r>
            <a:r>
              <a:rPr lang="en-GB" sz="2800" b="1" dirty="0">
                <a:solidFill>
                  <a:srgbClr val="7030A0"/>
                </a:solidFill>
              </a:rPr>
              <a:t>).</a:t>
            </a:r>
          </a:p>
          <a:p>
            <a:r>
              <a:rPr lang="en-GB" sz="2800" b="1" dirty="0" err="1" smtClean="0">
                <a:solidFill>
                  <a:srgbClr val="7030A0"/>
                </a:solidFill>
              </a:rPr>
              <a:t>Az</a:t>
            </a:r>
            <a:r>
              <a:rPr lang="en-GB" sz="2800" b="1" dirty="0" smtClean="0">
                <a:solidFill>
                  <a:srgbClr val="7030A0"/>
                </a:solidFill>
              </a:rPr>
              <a:t> </a:t>
            </a:r>
            <a:r>
              <a:rPr lang="en-GB" sz="2800" b="1" dirty="0" err="1">
                <a:solidFill>
                  <a:srgbClr val="7030A0"/>
                </a:solidFill>
              </a:rPr>
              <a:t>árra</a:t>
            </a:r>
            <a:r>
              <a:rPr lang="en-GB" sz="2800" b="1" dirty="0">
                <a:solidFill>
                  <a:srgbClr val="7030A0"/>
                </a:solidFill>
              </a:rPr>
              <a:t> </a:t>
            </a:r>
            <a:r>
              <a:rPr lang="en-GB" sz="2800" b="1" dirty="0" err="1">
                <a:solidFill>
                  <a:srgbClr val="7030A0"/>
                </a:solidFill>
              </a:rPr>
              <a:t>való</a:t>
            </a:r>
            <a:r>
              <a:rPr lang="en-GB" sz="2800" b="1" dirty="0">
                <a:solidFill>
                  <a:srgbClr val="7030A0"/>
                </a:solidFill>
              </a:rPr>
              <a:t> </a:t>
            </a:r>
            <a:r>
              <a:rPr lang="en-GB" sz="2800" b="1" dirty="0" err="1">
                <a:solidFill>
                  <a:srgbClr val="7030A0"/>
                </a:solidFill>
              </a:rPr>
              <a:t>reagálás</a:t>
            </a:r>
            <a:r>
              <a:rPr lang="en-GB" sz="2800" b="1" dirty="0">
                <a:solidFill>
                  <a:srgbClr val="7030A0"/>
                </a:solidFill>
              </a:rPr>
              <a:t> </a:t>
            </a:r>
            <a:r>
              <a:rPr lang="en-GB" sz="2800" b="1" dirty="0" err="1">
                <a:solidFill>
                  <a:srgbClr val="7030A0"/>
                </a:solidFill>
              </a:rPr>
              <a:t>még</a:t>
            </a:r>
            <a:r>
              <a:rPr lang="en-GB" sz="2800" b="1" dirty="0">
                <a:solidFill>
                  <a:srgbClr val="7030A0"/>
                </a:solidFill>
              </a:rPr>
              <a:t> </a:t>
            </a:r>
            <a:r>
              <a:rPr lang="en-GB" sz="2800" b="1" dirty="0" err="1">
                <a:solidFill>
                  <a:srgbClr val="7030A0"/>
                </a:solidFill>
              </a:rPr>
              <a:t>magasabb</a:t>
            </a:r>
            <a:r>
              <a:rPr lang="en-GB" sz="2800" b="1" dirty="0">
                <a:solidFill>
                  <a:srgbClr val="7030A0"/>
                </a:solidFill>
              </a:rPr>
              <a:t> </a:t>
            </a:r>
            <a:r>
              <a:rPr lang="en-GB" sz="2800" b="1" dirty="0" err="1">
                <a:solidFill>
                  <a:srgbClr val="7030A0"/>
                </a:solidFill>
              </a:rPr>
              <a:t>árak</a:t>
            </a:r>
            <a:r>
              <a:rPr lang="en-GB" sz="2800" b="1" dirty="0">
                <a:solidFill>
                  <a:srgbClr val="7030A0"/>
                </a:solidFill>
              </a:rPr>
              <a:t> </a:t>
            </a:r>
            <a:r>
              <a:rPr lang="en-GB" sz="2800" b="1" dirty="0" err="1">
                <a:solidFill>
                  <a:srgbClr val="7030A0"/>
                </a:solidFill>
              </a:rPr>
              <a:t>mellett</a:t>
            </a:r>
            <a:r>
              <a:rPr lang="en-GB" sz="2800" b="1" dirty="0">
                <a:solidFill>
                  <a:srgbClr val="7030A0"/>
                </a:solidFill>
              </a:rPr>
              <a:t> </a:t>
            </a:r>
            <a:r>
              <a:rPr lang="en-GB" sz="2800" b="1" dirty="0" err="1" smtClean="0">
                <a:solidFill>
                  <a:srgbClr val="7030A0"/>
                </a:solidFill>
              </a:rPr>
              <a:t>sem</a:t>
            </a:r>
            <a:r>
              <a:rPr lang="hu-HU" sz="2800" b="1" dirty="0" smtClean="0">
                <a:solidFill>
                  <a:srgbClr val="7030A0"/>
                </a:solidFill>
              </a:rPr>
              <a:t> </a:t>
            </a:r>
            <a:r>
              <a:rPr lang="en-GB" sz="2800" b="1" dirty="0" err="1" smtClean="0">
                <a:solidFill>
                  <a:srgbClr val="7030A0"/>
                </a:solidFill>
              </a:rPr>
              <a:t>csökken</a:t>
            </a:r>
            <a:r>
              <a:rPr lang="en-GB" sz="2800" b="1" dirty="0">
                <a:solidFill>
                  <a:srgbClr val="7030A0"/>
                </a:solidFill>
              </a:rPr>
              <a:t>.</a:t>
            </a:r>
          </a:p>
          <a:p>
            <a:r>
              <a:rPr lang="en-GB" sz="2800" b="1" dirty="0" smtClean="0">
                <a:solidFill>
                  <a:srgbClr val="7030A0"/>
                </a:solidFill>
              </a:rPr>
              <a:t> </a:t>
            </a:r>
            <a:r>
              <a:rPr lang="en-GB" sz="2800" b="1" dirty="0" err="1">
                <a:solidFill>
                  <a:srgbClr val="7030A0"/>
                </a:solidFill>
              </a:rPr>
              <a:t>Széles</a:t>
            </a:r>
            <a:r>
              <a:rPr lang="en-GB" sz="2800" b="1" dirty="0">
                <a:solidFill>
                  <a:srgbClr val="7030A0"/>
                </a:solidFill>
              </a:rPr>
              <a:t> </a:t>
            </a:r>
            <a:r>
              <a:rPr lang="en-GB" sz="2800" b="1" dirty="0" err="1">
                <a:solidFill>
                  <a:srgbClr val="7030A0"/>
                </a:solidFill>
              </a:rPr>
              <a:t>körben</a:t>
            </a:r>
            <a:r>
              <a:rPr lang="en-GB" sz="2800" b="1" dirty="0">
                <a:solidFill>
                  <a:srgbClr val="7030A0"/>
                </a:solidFill>
              </a:rPr>
              <a:t> </a:t>
            </a:r>
            <a:r>
              <a:rPr lang="en-GB" sz="2800" b="1" dirty="0" err="1">
                <a:solidFill>
                  <a:srgbClr val="7030A0"/>
                </a:solidFill>
              </a:rPr>
              <a:t>csökkenti</a:t>
            </a:r>
            <a:r>
              <a:rPr lang="en-GB" sz="2800" b="1" dirty="0">
                <a:solidFill>
                  <a:srgbClr val="7030A0"/>
                </a:solidFill>
              </a:rPr>
              <a:t> a </a:t>
            </a:r>
            <a:r>
              <a:rPr lang="en-GB" sz="2800" b="1" dirty="0" err="1">
                <a:solidFill>
                  <a:srgbClr val="7030A0"/>
                </a:solidFill>
              </a:rPr>
              <a:t>fogyasztást</a:t>
            </a:r>
            <a:r>
              <a:rPr lang="en-GB" sz="2800" b="1" dirty="0">
                <a:solidFill>
                  <a:srgbClr val="7030A0"/>
                </a:solidFill>
              </a:rPr>
              <a:t>; </a:t>
            </a:r>
            <a:r>
              <a:rPr lang="en-GB" sz="2800" b="1" dirty="0" err="1">
                <a:solidFill>
                  <a:srgbClr val="7030A0"/>
                </a:solidFill>
              </a:rPr>
              <a:t>nincs</a:t>
            </a:r>
            <a:r>
              <a:rPr lang="en-GB" sz="2800" b="1" dirty="0">
                <a:solidFill>
                  <a:srgbClr val="7030A0"/>
                </a:solidFill>
              </a:rPr>
              <a:t> </a:t>
            </a:r>
            <a:r>
              <a:rPr lang="en-GB" sz="2800" b="1" dirty="0" err="1">
                <a:solidFill>
                  <a:srgbClr val="7030A0"/>
                </a:solidFill>
              </a:rPr>
              <a:t>olyan</a:t>
            </a:r>
            <a:r>
              <a:rPr lang="en-GB" sz="2800" b="1" dirty="0" smtClean="0">
                <a:solidFill>
                  <a:srgbClr val="7030A0"/>
                </a:solidFill>
              </a:rPr>
              <a:t>,</a:t>
            </a:r>
            <a:r>
              <a:rPr lang="hu-HU" sz="2800" b="1" dirty="0" smtClean="0">
                <a:solidFill>
                  <a:srgbClr val="7030A0"/>
                </a:solidFill>
              </a:rPr>
              <a:t> </a:t>
            </a:r>
            <a:r>
              <a:rPr lang="en-GB" sz="2800" b="1" dirty="0" err="1" smtClean="0">
                <a:solidFill>
                  <a:srgbClr val="7030A0"/>
                </a:solidFill>
              </a:rPr>
              <a:t>hogy</a:t>
            </a:r>
            <a:r>
              <a:rPr lang="en-GB" sz="2800" b="1" dirty="0" smtClean="0">
                <a:solidFill>
                  <a:srgbClr val="7030A0"/>
                </a:solidFill>
              </a:rPr>
              <a:t> „</a:t>
            </a:r>
            <a:r>
              <a:rPr lang="hu-HU" sz="2800" b="1" dirty="0" smtClean="0">
                <a:solidFill>
                  <a:srgbClr val="7030A0"/>
                </a:solidFill>
              </a:rPr>
              <a:t>abszolút </a:t>
            </a:r>
            <a:r>
              <a:rPr lang="en-GB" sz="2800" b="1" dirty="0" err="1" smtClean="0">
                <a:solidFill>
                  <a:srgbClr val="7030A0"/>
                </a:solidFill>
              </a:rPr>
              <a:t>függő</a:t>
            </a:r>
            <a:r>
              <a:rPr lang="en-GB" sz="2800" b="1" dirty="0" smtClean="0">
                <a:solidFill>
                  <a:srgbClr val="7030A0"/>
                </a:solidFill>
              </a:rPr>
              <a:t> </a:t>
            </a:r>
            <a:r>
              <a:rPr lang="en-GB" sz="2800" b="1" dirty="0" err="1">
                <a:solidFill>
                  <a:srgbClr val="7030A0"/>
                </a:solidFill>
              </a:rPr>
              <a:t>dohányos</a:t>
            </a:r>
            <a:r>
              <a:rPr lang="en-GB" sz="2800" b="1" dirty="0">
                <a:solidFill>
                  <a:srgbClr val="7030A0"/>
                </a:solidFill>
              </a:rPr>
              <a:t>".</a:t>
            </a:r>
            <a:endParaRPr lang="en-GB" sz="2800" b="1" dirty="0">
              <a:solidFill>
                <a:srgbClr val="7030A0"/>
              </a:solidFill>
            </a:endParaRPr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6B786C7-B8F9-4072-AAAA-17258464D730}" type="slidenum">
              <a:rPr kumimoji="0" lang="en-US" sz="105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  <p:sp>
        <p:nvSpPr>
          <p:cNvPr id="8" name="Téglalap 7"/>
          <p:cNvSpPr/>
          <p:nvPr/>
        </p:nvSpPr>
        <p:spPr>
          <a:xfrm>
            <a:off x="403402" y="6338951"/>
            <a:ext cx="54119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alibri" panose="020F0502020204030204" pitchFamily="34" charset="0"/>
              </a:rPr>
              <a:t>Curbing the Epidemic, </a:t>
            </a:r>
            <a:r>
              <a:rPr lang="en-US" dirty="0" err="1">
                <a:latin typeface="Calibri" panose="020F0502020204030204" pitchFamily="34" charset="0"/>
              </a:rPr>
              <a:t>Jha</a:t>
            </a:r>
            <a:r>
              <a:rPr lang="en-US" dirty="0">
                <a:latin typeface="Calibri" panose="020F0502020204030204" pitchFamily="34" charset="0"/>
              </a:rPr>
              <a:t> et al., 2015-DCP3; IARC 2011.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17690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u-HU" dirty="0"/>
              <a:t>Életmódi tényezők: Dohányzás</a:t>
            </a:r>
            <a:endParaRPr lang="en-GB" dirty="0"/>
          </a:p>
        </p:txBody>
      </p:sp>
      <p:sp>
        <p:nvSpPr>
          <p:cNvPr id="3" name="Tartalom helye 2"/>
          <p:cNvSpPr>
            <a:spLocks noGrp="1"/>
          </p:cNvSpPr>
          <p:nvPr>
            <p:ph sz="quarter" idx="14"/>
          </p:nvPr>
        </p:nvSpPr>
        <p:spPr>
          <a:xfrm>
            <a:off x="260350" y="1498600"/>
            <a:ext cx="11607799" cy="4511675"/>
          </a:xfrm>
        </p:spPr>
        <p:txBody>
          <a:bodyPr>
            <a:noAutofit/>
          </a:bodyPr>
          <a:lstStyle/>
          <a:p>
            <a:r>
              <a:rPr lang="en-GB" sz="3200" b="1" dirty="0" err="1">
                <a:solidFill>
                  <a:srgbClr val="7030A0"/>
                </a:solidFill>
              </a:rPr>
              <a:t>Azok</a:t>
            </a:r>
            <a:r>
              <a:rPr lang="en-GB" sz="3200" b="1" dirty="0">
                <a:solidFill>
                  <a:srgbClr val="7030A0"/>
                </a:solidFill>
              </a:rPr>
              <a:t> a </a:t>
            </a:r>
            <a:r>
              <a:rPr lang="en-GB" sz="3200" b="1" dirty="0" err="1">
                <a:solidFill>
                  <a:srgbClr val="7030A0"/>
                </a:solidFill>
              </a:rPr>
              <a:t>dohányosok</a:t>
            </a:r>
            <a:r>
              <a:rPr lang="en-GB" sz="3200" b="1" dirty="0">
                <a:solidFill>
                  <a:srgbClr val="7030A0"/>
                </a:solidFill>
              </a:rPr>
              <a:t>, </a:t>
            </a:r>
            <a:r>
              <a:rPr lang="en-GB" sz="3200" b="1" dirty="0" err="1">
                <a:solidFill>
                  <a:srgbClr val="7030A0"/>
                </a:solidFill>
              </a:rPr>
              <a:t>akik</a:t>
            </a:r>
            <a:r>
              <a:rPr lang="en-GB" sz="3200" b="1" dirty="0">
                <a:solidFill>
                  <a:srgbClr val="7030A0"/>
                </a:solidFill>
              </a:rPr>
              <a:t> </a:t>
            </a:r>
            <a:r>
              <a:rPr lang="en-GB" sz="3200" b="1" dirty="0" err="1">
                <a:solidFill>
                  <a:srgbClr val="7030A0"/>
                </a:solidFill>
              </a:rPr>
              <a:t>korán</a:t>
            </a:r>
            <a:r>
              <a:rPr lang="en-GB" sz="3200" b="1" dirty="0">
                <a:solidFill>
                  <a:srgbClr val="7030A0"/>
                </a:solidFill>
              </a:rPr>
              <a:t> </a:t>
            </a:r>
            <a:r>
              <a:rPr lang="en-GB" sz="3200" b="1" dirty="0" err="1">
                <a:solidFill>
                  <a:srgbClr val="7030A0"/>
                </a:solidFill>
              </a:rPr>
              <a:t>kezdik</a:t>
            </a:r>
            <a:r>
              <a:rPr lang="en-GB" sz="3200" b="1" dirty="0">
                <a:solidFill>
                  <a:srgbClr val="7030A0"/>
                </a:solidFill>
              </a:rPr>
              <a:t> el a </a:t>
            </a:r>
            <a:r>
              <a:rPr lang="en-GB" sz="3200" b="1" dirty="0" err="1">
                <a:solidFill>
                  <a:srgbClr val="7030A0"/>
                </a:solidFill>
              </a:rPr>
              <a:t>dohányzást</a:t>
            </a:r>
            <a:r>
              <a:rPr lang="en-GB" sz="3200" b="1" dirty="0">
                <a:solidFill>
                  <a:srgbClr val="7030A0"/>
                </a:solidFill>
              </a:rPr>
              <a:t> </a:t>
            </a:r>
            <a:r>
              <a:rPr lang="en-GB" sz="3200" b="1" dirty="0" err="1" smtClean="0">
                <a:solidFill>
                  <a:srgbClr val="7030A0"/>
                </a:solidFill>
              </a:rPr>
              <a:t>és</a:t>
            </a:r>
            <a:r>
              <a:rPr lang="hu-HU" sz="3200" b="1" dirty="0" smtClean="0">
                <a:solidFill>
                  <a:srgbClr val="7030A0"/>
                </a:solidFill>
              </a:rPr>
              <a:t> </a:t>
            </a:r>
            <a:r>
              <a:rPr lang="en-GB" sz="3200" b="1" dirty="0" err="1" smtClean="0">
                <a:solidFill>
                  <a:srgbClr val="7030A0"/>
                </a:solidFill>
              </a:rPr>
              <a:t>nem</a:t>
            </a:r>
            <a:r>
              <a:rPr lang="en-GB" sz="3200" b="1" dirty="0" smtClean="0">
                <a:solidFill>
                  <a:srgbClr val="7030A0"/>
                </a:solidFill>
              </a:rPr>
              <a:t> </a:t>
            </a:r>
            <a:r>
              <a:rPr lang="en-GB" sz="3200" b="1" dirty="0" err="1">
                <a:solidFill>
                  <a:srgbClr val="7030A0"/>
                </a:solidFill>
              </a:rPr>
              <a:t>szoknak</a:t>
            </a:r>
            <a:r>
              <a:rPr lang="en-GB" sz="3200" b="1" dirty="0">
                <a:solidFill>
                  <a:srgbClr val="7030A0"/>
                </a:solidFill>
              </a:rPr>
              <a:t> le, </a:t>
            </a:r>
            <a:r>
              <a:rPr lang="hu-HU" sz="3200" b="1" dirty="0" smtClean="0">
                <a:solidFill>
                  <a:srgbClr val="7030A0"/>
                </a:solidFill>
              </a:rPr>
              <a:t>várhatóan</a:t>
            </a:r>
            <a:r>
              <a:rPr lang="hu-HU" sz="3200" b="1" dirty="0">
                <a:solidFill>
                  <a:srgbClr val="7030A0"/>
                </a:solidFill>
              </a:rPr>
              <a:t> </a:t>
            </a:r>
            <a:r>
              <a:rPr lang="en-GB" sz="3200" b="1" dirty="0" err="1" smtClean="0">
                <a:solidFill>
                  <a:srgbClr val="7030A0"/>
                </a:solidFill>
              </a:rPr>
              <a:t>legalább</a:t>
            </a:r>
            <a:r>
              <a:rPr lang="en-GB" sz="3200" b="1" dirty="0" smtClean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C00000"/>
                </a:solidFill>
              </a:rPr>
              <a:t>egy</a:t>
            </a:r>
            <a:r>
              <a:rPr lang="en-GB" sz="3600" b="1" dirty="0">
                <a:solidFill>
                  <a:srgbClr val="C00000"/>
                </a:solidFill>
              </a:rPr>
              <a:t> </a:t>
            </a:r>
            <a:r>
              <a:rPr lang="en-GB" sz="3600" b="1" dirty="0" err="1">
                <a:solidFill>
                  <a:srgbClr val="C00000"/>
                </a:solidFill>
              </a:rPr>
              <a:t>évtizedet</a:t>
            </a:r>
            <a:r>
              <a:rPr lang="en-GB" sz="3600" b="1" dirty="0">
                <a:solidFill>
                  <a:srgbClr val="C00000"/>
                </a:solidFill>
              </a:rPr>
              <a:t> </a:t>
            </a:r>
            <a:r>
              <a:rPr lang="en-GB" sz="3200" b="1" dirty="0" err="1" smtClean="0">
                <a:solidFill>
                  <a:srgbClr val="7030A0"/>
                </a:solidFill>
              </a:rPr>
              <a:t>veszít</a:t>
            </a:r>
            <a:r>
              <a:rPr lang="hu-HU" sz="3200" b="1" dirty="0" err="1" smtClean="0">
                <a:solidFill>
                  <a:srgbClr val="7030A0"/>
                </a:solidFill>
              </a:rPr>
              <a:t>enek</a:t>
            </a:r>
            <a:r>
              <a:rPr lang="en-GB" sz="3200" b="1" dirty="0" smtClean="0">
                <a:solidFill>
                  <a:srgbClr val="7030A0"/>
                </a:solidFill>
              </a:rPr>
              <a:t> </a:t>
            </a:r>
            <a:r>
              <a:rPr lang="en-GB" sz="3200" b="1" dirty="0" err="1">
                <a:solidFill>
                  <a:srgbClr val="7030A0"/>
                </a:solidFill>
              </a:rPr>
              <a:t>az</a:t>
            </a:r>
            <a:r>
              <a:rPr lang="en-GB" sz="3200" b="1" dirty="0">
                <a:solidFill>
                  <a:srgbClr val="7030A0"/>
                </a:solidFill>
              </a:rPr>
              <a:t> </a:t>
            </a:r>
            <a:r>
              <a:rPr lang="en-GB" sz="3200" b="1" dirty="0" err="1" smtClean="0">
                <a:solidFill>
                  <a:srgbClr val="7030A0"/>
                </a:solidFill>
              </a:rPr>
              <a:t>élet</a:t>
            </a:r>
            <a:r>
              <a:rPr lang="hu-HU" sz="3200" b="1" dirty="0" smtClean="0">
                <a:solidFill>
                  <a:srgbClr val="7030A0"/>
                </a:solidFill>
              </a:rPr>
              <a:t>ük</a:t>
            </a:r>
            <a:r>
              <a:rPr lang="en-GB" sz="3200" b="1" dirty="0" err="1" smtClean="0">
                <a:solidFill>
                  <a:srgbClr val="7030A0"/>
                </a:solidFill>
              </a:rPr>
              <a:t>ből</a:t>
            </a:r>
            <a:endParaRPr lang="en-GB" sz="3200" b="1" dirty="0">
              <a:solidFill>
                <a:srgbClr val="7030A0"/>
              </a:solidFill>
            </a:endParaRPr>
          </a:p>
          <a:p>
            <a:r>
              <a:rPr lang="en-GB" sz="3200" dirty="0" smtClean="0">
                <a:solidFill>
                  <a:srgbClr val="7030A0"/>
                </a:solidFill>
              </a:rPr>
              <a:t> </a:t>
            </a:r>
            <a:r>
              <a:rPr lang="en-GB" sz="3200" b="1" dirty="0">
                <a:solidFill>
                  <a:srgbClr val="7030A0"/>
                </a:solidFill>
              </a:rPr>
              <a:t>A </a:t>
            </a:r>
            <a:r>
              <a:rPr lang="en-GB" sz="3200" b="1" dirty="0" err="1">
                <a:solidFill>
                  <a:srgbClr val="7030A0"/>
                </a:solidFill>
              </a:rPr>
              <a:t>dohányzásról</a:t>
            </a:r>
            <a:r>
              <a:rPr lang="en-GB" sz="3200" b="1" dirty="0">
                <a:solidFill>
                  <a:srgbClr val="7030A0"/>
                </a:solidFill>
              </a:rPr>
              <a:t> </a:t>
            </a:r>
            <a:r>
              <a:rPr lang="en-GB" sz="3200" b="1" dirty="0" err="1">
                <a:solidFill>
                  <a:srgbClr val="7030A0"/>
                </a:solidFill>
              </a:rPr>
              <a:t>leszokó</a:t>
            </a:r>
            <a:r>
              <a:rPr lang="en-GB" sz="3200" b="1" dirty="0">
                <a:solidFill>
                  <a:srgbClr val="7030A0"/>
                </a:solidFill>
              </a:rPr>
              <a:t> </a:t>
            </a:r>
            <a:r>
              <a:rPr lang="en-GB" sz="3200" b="1" dirty="0" err="1">
                <a:solidFill>
                  <a:srgbClr val="7030A0"/>
                </a:solidFill>
              </a:rPr>
              <a:t>felnőttek</a:t>
            </a:r>
            <a:r>
              <a:rPr lang="en-GB" sz="3200" b="1" dirty="0">
                <a:solidFill>
                  <a:srgbClr val="7030A0"/>
                </a:solidFill>
              </a:rPr>
              <a:t> (</a:t>
            </a:r>
            <a:r>
              <a:rPr lang="en-GB" sz="3200" b="1" dirty="0" err="1">
                <a:solidFill>
                  <a:srgbClr val="7030A0"/>
                </a:solidFill>
              </a:rPr>
              <a:t>bármely</a:t>
            </a:r>
            <a:r>
              <a:rPr lang="en-GB" sz="3200" b="1" dirty="0">
                <a:solidFill>
                  <a:srgbClr val="7030A0"/>
                </a:solidFill>
              </a:rPr>
              <a:t> </a:t>
            </a:r>
            <a:r>
              <a:rPr lang="en-GB" sz="3200" b="1" dirty="0" err="1">
                <a:solidFill>
                  <a:srgbClr val="7030A0"/>
                </a:solidFill>
              </a:rPr>
              <a:t>életkorban</a:t>
            </a:r>
            <a:r>
              <a:rPr lang="en-GB" sz="3200" b="1" dirty="0" smtClean="0">
                <a:solidFill>
                  <a:srgbClr val="7030A0"/>
                </a:solidFill>
              </a:rPr>
              <a:t>,</a:t>
            </a:r>
            <a:r>
              <a:rPr lang="hu-HU" sz="3200" b="1" dirty="0" smtClean="0">
                <a:solidFill>
                  <a:srgbClr val="7030A0"/>
                </a:solidFill>
              </a:rPr>
              <a:t> </a:t>
            </a:r>
            <a:r>
              <a:rPr lang="en-GB" sz="3200" b="1" dirty="0" smtClean="0">
                <a:solidFill>
                  <a:srgbClr val="7030A0"/>
                </a:solidFill>
              </a:rPr>
              <a:t>de </a:t>
            </a:r>
            <a:r>
              <a:rPr lang="en-GB" sz="3200" b="1" dirty="0" err="1">
                <a:solidFill>
                  <a:srgbClr val="7030A0"/>
                </a:solidFill>
              </a:rPr>
              <a:t>inkább</a:t>
            </a:r>
            <a:r>
              <a:rPr lang="en-GB" sz="3200" b="1" dirty="0">
                <a:solidFill>
                  <a:srgbClr val="7030A0"/>
                </a:solidFill>
              </a:rPr>
              <a:t> &lt;40 </a:t>
            </a:r>
            <a:r>
              <a:rPr lang="en-GB" sz="3200" b="1" dirty="0" err="1">
                <a:solidFill>
                  <a:srgbClr val="7030A0"/>
                </a:solidFill>
              </a:rPr>
              <a:t>éves</a:t>
            </a:r>
            <a:r>
              <a:rPr lang="en-GB" sz="3200" b="1" dirty="0">
                <a:solidFill>
                  <a:srgbClr val="7030A0"/>
                </a:solidFill>
              </a:rPr>
              <a:t> korban) </a:t>
            </a:r>
            <a:r>
              <a:rPr lang="hu-HU" sz="3200" b="1" dirty="0" smtClean="0">
                <a:solidFill>
                  <a:srgbClr val="C00000"/>
                </a:solidFill>
              </a:rPr>
              <a:t>JELENTŐSEN</a:t>
            </a:r>
            <a:r>
              <a:rPr lang="en-GB" sz="3200" b="1" dirty="0" smtClean="0">
                <a:solidFill>
                  <a:srgbClr val="7030A0"/>
                </a:solidFill>
              </a:rPr>
              <a:t> </a:t>
            </a:r>
            <a:r>
              <a:rPr lang="en-GB" sz="3200" b="1" dirty="0" err="1">
                <a:solidFill>
                  <a:srgbClr val="7030A0"/>
                </a:solidFill>
              </a:rPr>
              <a:t>és</a:t>
            </a:r>
            <a:r>
              <a:rPr lang="en-GB" sz="3200" b="1" dirty="0">
                <a:solidFill>
                  <a:srgbClr val="7030A0"/>
                </a:solidFill>
              </a:rPr>
              <a:t> </a:t>
            </a:r>
            <a:r>
              <a:rPr lang="en-GB" sz="3200" b="1" dirty="0" smtClean="0">
                <a:solidFill>
                  <a:srgbClr val="C00000"/>
                </a:solidFill>
              </a:rPr>
              <a:t>GYORSAN</a:t>
            </a:r>
            <a:r>
              <a:rPr lang="hu-HU" sz="3200" b="1" dirty="0" smtClean="0">
                <a:solidFill>
                  <a:srgbClr val="7030A0"/>
                </a:solidFill>
              </a:rPr>
              <a:t> </a:t>
            </a:r>
            <a:r>
              <a:rPr lang="en-GB" sz="3200" b="1" dirty="0" err="1" smtClean="0">
                <a:solidFill>
                  <a:srgbClr val="7030A0"/>
                </a:solidFill>
              </a:rPr>
              <a:t>csökkentik</a:t>
            </a:r>
            <a:r>
              <a:rPr lang="en-GB" sz="3200" b="1" dirty="0" smtClean="0">
                <a:solidFill>
                  <a:srgbClr val="7030A0"/>
                </a:solidFill>
              </a:rPr>
              <a:t> </a:t>
            </a:r>
            <a:r>
              <a:rPr lang="en-GB" sz="3200" b="1" dirty="0" err="1" smtClean="0">
                <a:solidFill>
                  <a:srgbClr val="7030A0"/>
                </a:solidFill>
              </a:rPr>
              <a:t>kockázatukat</a:t>
            </a:r>
            <a:r>
              <a:rPr lang="en-GB" sz="3200" b="1" dirty="0">
                <a:solidFill>
                  <a:srgbClr val="7030A0"/>
                </a:solidFill>
              </a:rPr>
              <a:t>, </a:t>
            </a:r>
            <a:r>
              <a:rPr lang="en-GB" sz="3200" b="1" dirty="0" err="1">
                <a:solidFill>
                  <a:srgbClr val="7030A0"/>
                </a:solidFill>
              </a:rPr>
              <a:t>beleértve</a:t>
            </a:r>
            <a:r>
              <a:rPr lang="en-GB" sz="3200" b="1" dirty="0">
                <a:solidFill>
                  <a:srgbClr val="7030A0"/>
                </a:solidFill>
              </a:rPr>
              <a:t> a </a:t>
            </a:r>
            <a:r>
              <a:rPr lang="en-GB" sz="3200" b="1" dirty="0" err="1">
                <a:solidFill>
                  <a:srgbClr val="7030A0"/>
                </a:solidFill>
              </a:rPr>
              <a:t>rákot</a:t>
            </a:r>
            <a:r>
              <a:rPr lang="en-GB" sz="3200" b="1" dirty="0">
                <a:solidFill>
                  <a:srgbClr val="7030A0"/>
                </a:solidFill>
              </a:rPr>
              <a:t> is.</a:t>
            </a:r>
          </a:p>
          <a:p>
            <a:r>
              <a:rPr lang="en-GB" sz="3200" dirty="0" smtClean="0">
                <a:solidFill>
                  <a:srgbClr val="7030A0"/>
                </a:solidFill>
              </a:rPr>
              <a:t> </a:t>
            </a:r>
            <a:r>
              <a:rPr lang="en-GB" sz="3200" b="1" dirty="0">
                <a:solidFill>
                  <a:srgbClr val="7030A0"/>
                </a:solidFill>
              </a:rPr>
              <a:t>A </a:t>
            </a:r>
            <a:r>
              <a:rPr lang="en-GB" sz="3200" b="1" dirty="0" err="1">
                <a:solidFill>
                  <a:srgbClr val="7030A0"/>
                </a:solidFill>
              </a:rPr>
              <a:t>jövedéki</a:t>
            </a:r>
            <a:r>
              <a:rPr lang="en-GB" sz="3200" b="1" dirty="0">
                <a:solidFill>
                  <a:srgbClr val="7030A0"/>
                </a:solidFill>
              </a:rPr>
              <a:t> </a:t>
            </a:r>
            <a:r>
              <a:rPr lang="en-GB" sz="3200" b="1" dirty="0" err="1">
                <a:solidFill>
                  <a:srgbClr val="7030A0"/>
                </a:solidFill>
              </a:rPr>
              <a:t>adózás</a:t>
            </a:r>
            <a:r>
              <a:rPr lang="en-GB" sz="3200" b="1" dirty="0">
                <a:solidFill>
                  <a:srgbClr val="7030A0"/>
                </a:solidFill>
              </a:rPr>
              <a:t> </a:t>
            </a:r>
            <a:r>
              <a:rPr lang="en-GB" sz="3200" b="1" dirty="0" err="1">
                <a:solidFill>
                  <a:srgbClr val="7030A0"/>
                </a:solidFill>
              </a:rPr>
              <a:t>rendkívül</a:t>
            </a:r>
            <a:r>
              <a:rPr lang="en-GB" sz="3200" b="1" dirty="0">
                <a:solidFill>
                  <a:srgbClr val="7030A0"/>
                </a:solidFill>
              </a:rPr>
              <a:t> </a:t>
            </a:r>
            <a:r>
              <a:rPr lang="en-GB" sz="3200" b="1" dirty="0" err="1">
                <a:solidFill>
                  <a:srgbClr val="7030A0"/>
                </a:solidFill>
              </a:rPr>
              <a:t>hatékony</a:t>
            </a:r>
            <a:r>
              <a:rPr lang="en-GB" sz="3200" b="1" dirty="0">
                <a:solidFill>
                  <a:srgbClr val="7030A0"/>
                </a:solidFill>
              </a:rPr>
              <a:t>, de </a:t>
            </a:r>
            <a:r>
              <a:rPr lang="en-GB" sz="3200" b="1" dirty="0" err="1" smtClean="0">
                <a:solidFill>
                  <a:srgbClr val="7030A0"/>
                </a:solidFill>
              </a:rPr>
              <a:t>szinte</a:t>
            </a:r>
            <a:r>
              <a:rPr lang="hu-HU" sz="3200" b="1" dirty="0" smtClean="0">
                <a:solidFill>
                  <a:srgbClr val="7030A0"/>
                </a:solidFill>
              </a:rPr>
              <a:t> </a:t>
            </a:r>
            <a:r>
              <a:rPr lang="en-GB" sz="3200" b="1" dirty="0" err="1" smtClean="0">
                <a:solidFill>
                  <a:srgbClr val="7030A0"/>
                </a:solidFill>
              </a:rPr>
              <a:t>minden</a:t>
            </a:r>
            <a:r>
              <a:rPr lang="en-GB" sz="3200" b="1" dirty="0" smtClean="0">
                <a:solidFill>
                  <a:srgbClr val="7030A0"/>
                </a:solidFill>
              </a:rPr>
              <a:t> </a:t>
            </a:r>
            <a:r>
              <a:rPr lang="en-GB" sz="3200" b="1" dirty="0" err="1">
                <a:solidFill>
                  <a:srgbClr val="7030A0"/>
                </a:solidFill>
              </a:rPr>
              <a:t>országban</a:t>
            </a:r>
            <a:r>
              <a:rPr lang="en-GB" sz="3200" b="1" dirty="0">
                <a:solidFill>
                  <a:srgbClr val="7030A0"/>
                </a:solidFill>
              </a:rPr>
              <a:t> </a:t>
            </a:r>
            <a:r>
              <a:rPr lang="en-GB" sz="3200" b="1" dirty="0" err="1">
                <a:solidFill>
                  <a:srgbClr val="7030A0"/>
                </a:solidFill>
              </a:rPr>
              <a:t>alulhasznosított</a:t>
            </a:r>
            <a:endParaRPr lang="en-GB" sz="3200" dirty="0">
              <a:solidFill>
                <a:srgbClr val="7030A0"/>
              </a:solidFill>
            </a:endParaRPr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6B786C7-B8F9-4072-AAAA-17258464D730}" type="slidenum">
              <a:rPr kumimoji="0" lang="en-US" sz="105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43536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u-HU" dirty="0"/>
              <a:t>Életmódi tényezők: </a:t>
            </a:r>
            <a:r>
              <a:rPr lang="hu-HU" dirty="0" smtClean="0"/>
              <a:t>Alkohol</a:t>
            </a:r>
            <a:endParaRPr lang="en-GB" dirty="0"/>
          </a:p>
        </p:txBody>
      </p:sp>
      <p:sp>
        <p:nvSpPr>
          <p:cNvPr id="3" name="Tartalom helye 2"/>
          <p:cNvSpPr>
            <a:spLocks noGrp="1"/>
          </p:cNvSpPr>
          <p:nvPr>
            <p:ph sz="quarter" idx="14"/>
          </p:nvPr>
        </p:nvSpPr>
        <p:spPr>
          <a:xfrm>
            <a:off x="164460" y="3374913"/>
            <a:ext cx="11670113" cy="3085205"/>
          </a:xfrm>
        </p:spPr>
        <p:txBody>
          <a:bodyPr>
            <a:normAutofit fontScale="92500" lnSpcReduction="10000"/>
          </a:bodyPr>
          <a:lstStyle/>
          <a:p>
            <a:r>
              <a:rPr lang="hu-HU" b="1" dirty="0" smtClean="0">
                <a:solidFill>
                  <a:srgbClr val="7030A0"/>
                </a:solidFill>
              </a:rPr>
              <a:t>Magyarországon az alkohol fogyasztás a </a:t>
            </a:r>
            <a:r>
              <a:rPr lang="hu-HU" sz="2800" b="1" dirty="0" smtClean="0">
                <a:solidFill>
                  <a:srgbClr val="C00000"/>
                </a:solidFill>
              </a:rPr>
              <a:t>daganatos halálozás 7%-</a:t>
            </a:r>
            <a:r>
              <a:rPr lang="hu-HU" b="1" dirty="0" smtClean="0">
                <a:solidFill>
                  <a:srgbClr val="7030A0"/>
                </a:solidFill>
              </a:rPr>
              <a:t>ért felelős</a:t>
            </a:r>
          </a:p>
          <a:p>
            <a:r>
              <a:rPr lang="hu-HU" b="1" dirty="0" smtClean="0">
                <a:solidFill>
                  <a:srgbClr val="7030A0"/>
                </a:solidFill>
              </a:rPr>
              <a:t>2020-ban 19,3 millió új daganatos beteg volt a földön</a:t>
            </a:r>
          </a:p>
          <a:p>
            <a:pPr lvl="1"/>
            <a:r>
              <a:rPr lang="hu-HU" b="1" dirty="0" smtClean="0">
                <a:solidFill>
                  <a:srgbClr val="7030A0"/>
                </a:solidFill>
              </a:rPr>
              <a:t>740 000 daganat az alkohol miatt alakult ki</a:t>
            </a:r>
          </a:p>
          <a:p>
            <a:pPr lvl="1"/>
            <a:r>
              <a:rPr lang="hu-HU" b="1" dirty="0" smtClean="0">
                <a:solidFill>
                  <a:srgbClr val="7030A0"/>
                </a:solidFill>
              </a:rPr>
              <a:t>120 000 daganat az enyhe és közepes alkohol fogyasztás miatt</a:t>
            </a:r>
          </a:p>
          <a:p>
            <a:pPr lvl="1"/>
            <a:r>
              <a:rPr lang="hu-HU" b="1" dirty="0" smtClean="0">
                <a:solidFill>
                  <a:srgbClr val="7030A0"/>
                </a:solidFill>
              </a:rPr>
              <a:t>Az alkoholnak a daganatok kialakulása szerpontjából nincs biztonságos szintje</a:t>
            </a:r>
          </a:p>
          <a:p>
            <a:endParaRPr lang="hu-HU" b="1" dirty="0" smtClean="0">
              <a:solidFill>
                <a:srgbClr val="7030A0"/>
              </a:solidFill>
            </a:endParaRPr>
          </a:p>
          <a:p>
            <a:r>
              <a:rPr lang="hu-HU" b="1" dirty="0" smtClean="0">
                <a:solidFill>
                  <a:srgbClr val="7030A0"/>
                </a:solidFill>
              </a:rPr>
              <a:t>Hozzáférés csökkentése, ár (adó) emelése, </a:t>
            </a:r>
            <a:r>
              <a:rPr lang="hu-HU" b="1" dirty="0" err="1" smtClean="0">
                <a:solidFill>
                  <a:srgbClr val="7030A0"/>
                </a:solidFill>
              </a:rPr>
              <a:t>dram</a:t>
            </a:r>
            <a:r>
              <a:rPr lang="hu-HU" b="1" dirty="0" smtClean="0">
                <a:solidFill>
                  <a:srgbClr val="7030A0"/>
                </a:solidFill>
              </a:rPr>
              <a:t> shop </a:t>
            </a:r>
            <a:r>
              <a:rPr lang="hu-HU" b="1" dirty="0" err="1" smtClean="0">
                <a:solidFill>
                  <a:srgbClr val="7030A0"/>
                </a:solidFill>
              </a:rPr>
              <a:t>liability</a:t>
            </a:r>
            <a:endParaRPr lang="hu-HU" b="1" dirty="0">
              <a:solidFill>
                <a:srgbClr val="7030A0"/>
              </a:solidFill>
            </a:endParaRPr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6B786C7-B8F9-4072-AAAA-17258464D730}" type="slidenum">
              <a:rPr kumimoji="0" lang="en-US" sz="105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  <p:grpSp>
        <p:nvGrpSpPr>
          <p:cNvPr id="8" name="Group 4"/>
          <p:cNvGrpSpPr>
            <a:grpSpLocks noChangeAspect="1"/>
          </p:cNvGrpSpPr>
          <p:nvPr/>
        </p:nvGrpSpPr>
        <p:grpSpPr bwMode="auto">
          <a:xfrm>
            <a:off x="1195907" y="2137670"/>
            <a:ext cx="9943859" cy="1304925"/>
            <a:chOff x="2636" y="2002"/>
            <a:chExt cx="2408" cy="316"/>
          </a:xfrm>
        </p:grpSpPr>
        <p:sp>
          <p:nvSpPr>
            <p:cNvPr id="9" name="AutoShape 3"/>
            <p:cNvSpPr>
              <a:spLocks noChangeAspect="1" noChangeArrowheads="1" noTextEdit="1"/>
            </p:cNvSpPr>
            <p:nvPr/>
          </p:nvSpPr>
          <p:spPr bwMode="auto">
            <a:xfrm>
              <a:off x="2636" y="2002"/>
              <a:ext cx="2408" cy="3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pic>
          <p:nvPicPr>
            <p:cNvPr id="3077" name="Picture 5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36" y="2002"/>
              <a:ext cx="2410" cy="3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1" name="Group 8"/>
          <p:cNvGrpSpPr>
            <a:grpSpLocks noChangeAspect="1"/>
          </p:cNvGrpSpPr>
          <p:nvPr/>
        </p:nvGrpSpPr>
        <p:grpSpPr bwMode="auto">
          <a:xfrm>
            <a:off x="1528404" y="1212103"/>
            <a:ext cx="10536596" cy="950736"/>
            <a:chOff x="2632" y="2051"/>
            <a:chExt cx="2416" cy="218"/>
          </a:xfrm>
        </p:grpSpPr>
        <p:sp>
          <p:nvSpPr>
            <p:cNvPr id="12" name="AutoShape 7"/>
            <p:cNvSpPr>
              <a:spLocks noChangeAspect="1" noChangeArrowheads="1" noTextEdit="1"/>
            </p:cNvSpPr>
            <p:nvPr/>
          </p:nvSpPr>
          <p:spPr bwMode="auto">
            <a:xfrm>
              <a:off x="2632" y="2051"/>
              <a:ext cx="2416" cy="2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pic>
          <p:nvPicPr>
            <p:cNvPr id="3081" name="Picture 9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32" y="2051"/>
              <a:ext cx="2418" cy="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5" name="Szövegdoboz 14"/>
          <p:cNvSpPr txBox="1"/>
          <p:nvPr/>
        </p:nvSpPr>
        <p:spPr>
          <a:xfrm>
            <a:off x="164460" y="6148188"/>
            <a:ext cx="50522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b="1" dirty="0"/>
          </a:p>
          <a:p>
            <a:r>
              <a:rPr lang="en-GB" b="1" dirty="0"/>
              <a:t> </a:t>
            </a:r>
            <a:r>
              <a:rPr lang="hu-HU" b="1" dirty="0" smtClean="0"/>
              <a:t>OECD Onkológiai</a:t>
            </a:r>
            <a:r>
              <a:rPr lang="en-GB" b="1" dirty="0" smtClean="0"/>
              <a:t> </a:t>
            </a:r>
            <a:r>
              <a:rPr lang="en-GB" b="1" dirty="0" err="1" smtClean="0"/>
              <a:t>országprofil</a:t>
            </a:r>
            <a:r>
              <a:rPr lang="hu-HU" b="1" dirty="0" smtClean="0"/>
              <a:t> </a:t>
            </a:r>
            <a:r>
              <a:rPr lang="en-GB" b="1" dirty="0" smtClean="0"/>
              <a:t>2023 </a:t>
            </a:r>
            <a:endParaRPr lang="en-GB" b="1" dirty="0"/>
          </a:p>
        </p:txBody>
      </p:sp>
      <p:sp>
        <p:nvSpPr>
          <p:cNvPr id="13" name="Téglalap 12"/>
          <p:cNvSpPr/>
          <p:nvPr/>
        </p:nvSpPr>
        <p:spPr>
          <a:xfrm>
            <a:off x="4337046" y="6444476"/>
            <a:ext cx="482856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u-HU" sz="1600" b="1" i="1" dirty="0" err="1" smtClean="0">
                <a:latin typeface="Arial-BoldItalicMT"/>
              </a:rPr>
              <a:t>Rumgay</a:t>
            </a:r>
            <a:r>
              <a:rPr lang="hu-HU" sz="1600" b="1" i="1" dirty="0" smtClean="0">
                <a:latin typeface="Arial-BoldItalicMT"/>
              </a:rPr>
              <a:t> H et </a:t>
            </a:r>
            <a:r>
              <a:rPr lang="hu-HU" sz="1600" b="1" i="1" dirty="0" err="1" smtClean="0">
                <a:latin typeface="Arial-BoldItalicMT"/>
              </a:rPr>
              <a:t>al</a:t>
            </a:r>
            <a:r>
              <a:rPr lang="hu-HU" sz="1600" b="1" i="1" dirty="0" smtClean="0">
                <a:latin typeface="Arial-BoldItalicMT"/>
              </a:rPr>
              <a:t>. </a:t>
            </a:r>
            <a:r>
              <a:rPr lang="fr-FR" sz="1600" b="1" i="1" dirty="0" smtClean="0">
                <a:latin typeface="Arial-BoldItalicMT"/>
              </a:rPr>
              <a:t>Lancet </a:t>
            </a:r>
            <a:r>
              <a:rPr lang="fr-FR" sz="1600" b="1" i="1" dirty="0">
                <a:latin typeface="Arial-BoldItalicMT"/>
              </a:rPr>
              <a:t>Oncol </a:t>
            </a:r>
            <a:r>
              <a:rPr lang="fr-FR" sz="1600" b="1" dirty="0">
                <a:latin typeface="Calibri-Bold"/>
              </a:rPr>
              <a:t>2021; 22: 1071-80</a:t>
            </a:r>
            <a:endParaRPr lang="en-GB" sz="4400" dirty="0"/>
          </a:p>
        </p:txBody>
      </p:sp>
    </p:spTree>
    <p:extLst>
      <p:ext uri="{BB962C8B-B14F-4D97-AF65-F5344CB8AC3E}">
        <p14:creationId xmlns:p14="http://schemas.microsoft.com/office/powerpoint/2010/main" val="4247694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8"/>
          <p:cNvGrpSpPr>
            <a:grpSpLocks noChangeAspect="1"/>
          </p:cNvGrpSpPr>
          <p:nvPr/>
        </p:nvGrpSpPr>
        <p:grpSpPr bwMode="auto">
          <a:xfrm>
            <a:off x="429768" y="1285875"/>
            <a:ext cx="7511469" cy="4660900"/>
            <a:chOff x="2923" y="1673"/>
            <a:chExt cx="1834" cy="974"/>
          </a:xfrm>
        </p:grpSpPr>
        <p:sp>
          <p:nvSpPr>
            <p:cNvPr id="12" name="AutoShape 7"/>
            <p:cNvSpPr>
              <a:spLocks noChangeAspect="1" noChangeArrowheads="1" noTextEdit="1"/>
            </p:cNvSpPr>
            <p:nvPr/>
          </p:nvSpPr>
          <p:spPr bwMode="auto">
            <a:xfrm>
              <a:off x="2923" y="1673"/>
              <a:ext cx="1834" cy="9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pic>
          <p:nvPicPr>
            <p:cNvPr id="4105" name="Picture 9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23" y="1673"/>
              <a:ext cx="1836" cy="9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u-HU" dirty="0"/>
              <a:t>Életmódi tényezők: </a:t>
            </a:r>
            <a:r>
              <a:rPr lang="hu-HU" dirty="0" smtClean="0"/>
              <a:t>Elhízás</a:t>
            </a:r>
            <a:endParaRPr lang="en-GB" dirty="0"/>
          </a:p>
        </p:txBody>
      </p:sp>
      <p:sp>
        <p:nvSpPr>
          <p:cNvPr id="3" name="Tartalom helye 2"/>
          <p:cNvSpPr>
            <a:spLocks noGrp="1"/>
          </p:cNvSpPr>
          <p:nvPr>
            <p:ph sz="quarter" idx="14"/>
          </p:nvPr>
        </p:nvSpPr>
        <p:spPr>
          <a:xfrm>
            <a:off x="7755634" y="2295639"/>
            <a:ext cx="4381500" cy="3295650"/>
          </a:xfrm>
        </p:spPr>
        <p:txBody>
          <a:bodyPr>
            <a:noAutofit/>
          </a:bodyPr>
          <a:lstStyle/>
          <a:p>
            <a:r>
              <a:rPr lang="en-GB" sz="2800" b="1" dirty="0">
                <a:solidFill>
                  <a:srgbClr val="C00000"/>
                </a:solidFill>
              </a:rPr>
              <a:t>479 000 </a:t>
            </a:r>
            <a:r>
              <a:rPr lang="en-GB" sz="2800" dirty="0" err="1">
                <a:solidFill>
                  <a:srgbClr val="7030A0"/>
                </a:solidFill>
              </a:rPr>
              <a:t>új</a:t>
            </a:r>
            <a:r>
              <a:rPr lang="en-GB" sz="2800" dirty="0">
                <a:solidFill>
                  <a:srgbClr val="7030A0"/>
                </a:solidFill>
              </a:rPr>
              <a:t>, </a:t>
            </a:r>
            <a:r>
              <a:rPr lang="en-GB" sz="2800" dirty="0" err="1">
                <a:solidFill>
                  <a:srgbClr val="7030A0"/>
                </a:solidFill>
              </a:rPr>
              <a:t>elhízásnak</a:t>
            </a:r>
            <a:r>
              <a:rPr lang="en-GB" sz="2800" dirty="0">
                <a:solidFill>
                  <a:srgbClr val="7030A0"/>
                </a:solidFill>
              </a:rPr>
              <a:t> </a:t>
            </a:r>
            <a:r>
              <a:rPr lang="en-GB" sz="2800" dirty="0" err="1" smtClean="0">
                <a:solidFill>
                  <a:srgbClr val="7030A0"/>
                </a:solidFill>
              </a:rPr>
              <a:t>tulajdonítható</a:t>
            </a:r>
            <a:r>
              <a:rPr lang="hu-HU" sz="2800" dirty="0" smtClean="0">
                <a:solidFill>
                  <a:srgbClr val="7030A0"/>
                </a:solidFill>
              </a:rPr>
              <a:t> daganatos</a:t>
            </a:r>
            <a:r>
              <a:rPr lang="en-GB" sz="2800" dirty="0" smtClean="0">
                <a:solidFill>
                  <a:srgbClr val="7030A0"/>
                </a:solidFill>
              </a:rPr>
              <a:t> </a:t>
            </a:r>
            <a:r>
              <a:rPr lang="en-GB" sz="2800" dirty="0" err="1" smtClean="0">
                <a:solidFill>
                  <a:srgbClr val="7030A0"/>
                </a:solidFill>
              </a:rPr>
              <a:t>megbetegedés</a:t>
            </a:r>
            <a:r>
              <a:rPr lang="hu-HU" sz="2800" dirty="0" smtClean="0">
                <a:solidFill>
                  <a:srgbClr val="7030A0"/>
                </a:solidFill>
              </a:rPr>
              <a:t> </a:t>
            </a:r>
            <a:r>
              <a:rPr lang="en-GB" sz="2800" dirty="0" smtClean="0">
                <a:solidFill>
                  <a:srgbClr val="7030A0"/>
                </a:solidFill>
              </a:rPr>
              <a:t>2020,</a:t>
            </a:r>
            <a:r>
              <a:rPr lang="hu-HU" sz="2800" dirty="0" smtClean="0">
                <a:solidFill>
                  <a:srgbClr val="7030A0"/>
                </a:solidFill>
              </a:rPr>
              <a:t> </a:t>
            </a:r>
            <a:r>
              <a:rPr lang="en-GB" sz="2800" dirty="0" err="1" smtClean="0">
                <a:solidFill>
                  <a:srgbClr val="7030A0"/>
                </a:solidFill>
              </a:rPr>
              <a:t>mindkét</a:t>
            </a:r>
            <a:r>
              <a:rPr lang="en-GB" sz="2800" dirty="0" smtClean="0">
                <a:solidFill>
                  <a:srgbClr val="7030A0"/>
                </a:solidFill>
              </a:rPr>
              <a:t> </a:t>
            </a:r>
            <a:r>
              <a:rPr lang="en-GB" sz="2800" dirty="0" err="1" smtClean="0">
                <a:solidFill>
                  <a:srgbClr val="7030A0"/>
                </a:solidFill>
              </a:rPr>
              <a:t>nemnél</a:t>
            </a:r>
            <a:endParaRPr lang="hu-HU" sz="2800" dirty="0" smtClean="0">
              <a:solidFill>
                <a:srgbClr val="7030A0"/>
              </a:solidFill>
            </a:endParaRPr>
          </a:p>
          <a:p>
            <a:r>
              <a:rPr lang="hu-HU" sz="2800" dirty="0" smtClean="0">
                <a:solidFill>
                  <a:srgbClr val="7030A0"/>
                </a:solidFill>
              </a:rPr>
              <a:t>Nincs egyelőre közegészségügyi megoldás</a:t>
            </a:r>
            <a:endParaRPr lang="en-GB" sz="2800" dirty="0">
              <a:solidFill>
                <a:srgbClr val="7030A0"/>
              </a:solidFill>
            </a:endParaRPr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6B786C7-B8F9-4072-AAAA-17258464D730}" type="slidenum">
              <a:rPr kumimoji="0" lang="en-US" sz="105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  <p:grpSp>
        <p:nvGrpSpPr>
          <p:cNvPr id="15" name="Group 12"/>
          <p:cNvGrpSpPr>
            <a:grpSpLocks noChangeAspect="1"/>
          </p:cNvGrpSpPr>
          <p:nvPr/>
        </p:nvGrpSpPr>
        <p:grpSpPr bwMode="auto">
          <a:xfrm>
            <a:off x="230188" y="4184650"/>
            <a:ext cx="1827212" cy="1762125"/>
            <a:chOff x="145" y="2636"/>
            <a:chExt cx="1151" cy="1110"/>
          </a:xfrm>
        </p:grpSpPr>
        <p:sp>
          <p:nvSpPr>
            <p:cNvPr id="16" name="AutoShape 11"/>
            <p:cNvSpPr>
              <a:spLocks noChangeAspect="1" noChangeArrowheads="1" noTextEdit="1"/>
            </p:cNvSpPr>
            <p:nvPr/>
          </p:nvSpPr>
          <p:spPr bwMode="auto">
            <a:xfrm>
              <a:off x="145" y="2636"/>
              <a:ext cx="1151" cy="1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pic>
          <p:nvPicPr>
            <p:cNvPr id="4109" name="Picture 1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5" y="2636"/>
              <a:ext cx="1158" cy="11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7" name="Szövegdoboz 16"/>
          <p:cNvSpPr txBox="1"/>
          <p:nvPr/>
        </p:nvSpPr>
        <p:spPr>
          <a:xfrm>
            <a:off x="416672" y="6352143"/>
            <a:ext cx="14542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IARC / GCO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47264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311150" y="194783"/>
            <a:ext cx="11880849" cy="769493"/>
          </a:xfrm>
        </p:spPr>
        <p:txBody>
          <a:bodyPr>
            <a:normAutofit fontScale="90000"/>
          </a:bodyPr>
          <a:lstStyle/>
          <a:p>
            <a:r>
              <a:rPr lang="hu-HU" dirty="0"/>
              <a:t>Életmódi tényezők: </a:t>
            </a:r>
            <a:r>
              <a:rPr lang="hu-HU" dirty="0" smtClean="0"/>
              <a:t>diéta, mozgás, napsütés</a:t>
            </a:r>
            <a:endParaRPr lang="en-GB" dirty="0"/>
          </a:p>
        </p:txBody>
      </p:sp>
      <p:sp>
        <p:nvSpPr>
          <p:cNvPr id="3" name="Tartalom helye 2"/>
          <p:cNvSpPr>
            <a:spLocks noGrp="1"/>
          </p:cNvSpPr>
          <p:nvPr>
            <p:ph sz="quarter" idx="14"/>
          </p:nvPr>
        </p:nvSpPr>
        <p:spPr>
          <a:xfrm>
            <a:off x="131568" y="1352550"/>
            <a:ext cx="11966141" cy="5001260"/>
          </a:xfrm>
        </p:spPr>
        <p:txBody>
          <a:bodyPr>
            <a:noAutofit/>
          </a:bodyPr>
          <a:lstStyle/>
          <a:p>
            <a:r>
              <a:rPr lang="hu-HU" b="1" dirty="0" smtClean="0">
                <a:solidFill>
                  <a:srgbClr val="C00000"/>
                </a:solidFill>
              </a:rPr>
              <a:t>Táplálkozás</a:t>
            </a:r>
          </a:p>
          <a:p>
            <a:pPr lvl="1"/>
            <a:r>
              <a:rPr lang="hu-HU" dirty="0" smtClean="0">
                <a:solidFill>
                  <a:srgbClr val="7030A0"/>
                </a:solidFill>
              </a:rPr>
              <a:t>Só, égett olaj, feldolgozott / füstölt húsok, vörös hús, (alkohol, elhízás) – rostdús diéta</a:t>
            </a:r>
          </a:p>
          <a:p>
            <a:pPr lvl="1"/>
            <a:r>
              <a:rPr lang="hu-HU" dirty="0" smtClean="0">
                <a:solidFill>
                  <a:srgbClr val="7030A0"/>
                </a:solidFill>
              </a:rPr>
              <a:t>Vitaminok? Mikroelemek? - ellentmondásosak</a:t>
            </a:r>
          </a:p>
          <a:p>
            <a:r>
              <a:rPr lang="hu-HU" b="1" dirty="0" smtClean="0">
                <a:solidFill>
                  <a:srgbClr val="C00000"/>
                </a:solidFill>
              </a:rPr>
              <a:t>Mozgás</a:t>
            </a:r>
          </a:p>
          <a:p>
            <a:pPr lvl="1"/>
            <a:r>
              <a:rPr lang="hu-HU" dirty="0" smtClean="0">
                <a:solidFill>
                  <a:srgbClr val="7030A0"/>
                </a:solidFill>
              </a:rPr>
              <a:t>Közepes intenzitású mozgás (Heti legalább 150-300 perc, 3-6 MET)</a:t>
            </a:r>
          </a:p>
          <a:p>
            <a:pPr lvl="1"/>
            <a:r>
              <a:rPr lang="hu-HU" dirty="0" smtClean="0">
                <a:solidFill>
                  <a:srgbClr val="7030A0"/>
                </a:solidFill>
              </a:rPr>
              <a:t>Intenzív mozgás (Heti legalább 70-100 perc &gt;7 MET)</a:t>
            </a:r>
          </a:p>
          <a:p>
            <a:pPr lvl="1"/>
            <a:r>
              <a:rPr lang="hu-HU" dirty="0" smtClean="0">
                <a:solidFill>
                  <a:srgbClr val="7030A0"/>
                </a:solidFill>
              </a:rPr>
              <a:t>10-21% rizikó csökkenés</a:t>
            </a:r>
          </a:p>
          <a:p>
            <a:pPr lvl="2"/>
            <a:r>
              <a:rPr lang="hu-HU" dirty="0" smtClean="0">
                <a:solidFill>
                  <a:srgbClr val="7030A0"/>
                </a:solidFill>
              </a:rPr>
              <a:t>hólyag, emlő, vastagbél, méhtest, nyelőcső, vese, gyomor</a:t>
            </a:r>
          </a:p>
          <a:p>
            <a:r>
              <a:rPr lang="hu-HU" b="1" dirty="0" smtClean="0">
                <a:solidFill>
                  <a:srgbClr val="C00000"/>
                </a:solidFill>
              </a:rPr>
              <a:t>UV sugárzás napsütés</a:t>
            </a:r>
          </a:p>
          <a:p>
            <a:pPr lvl="1"/>
            <a:r>
              <a:rPr lang="hu-HU" dirty="0" smtClean="0">
                <a:solidFill>
                  <a:srgbClr val="7030A0"/>
                </a:solidFill>
              </a:rPr>
              <a:t>Festékes bőrrák (</a:t>
            </a:r>
            <a:r>
              <a:rPr lang="hu-HU" dirty="0" err="1" smtClean="0">
                <a:solidFill>
                  <a:srgbClr val="7030A0"/>
                </a:solidFill>
              </a:rPr>
              <a:t>melanoma</a:t>
            </a:r>
            <a:r>
              <a:rPr lang="hu-HU" dirty="0" smtClean="0">
                <a:solidFill>
                  <a:srgbClr val="7030A0"/>
                </a:solidFill>
              </a:rPr>
              <a:t>) nem festékes bőrrák</a:t>
            </a:r>
          </a:p>
          <a:p>
            <a:pPr lvl="1"/>
            <a:r>
              <a:rPr lang="hu-HU" dirty="0" smtClean="0">
                <a:solidFill>
                  <a:srgbClr val="7030A0"/>
                </a:solidFill>
              </a:rPr>
              <a:t>A bőrdaganatok 80%át UV sugárzás okozza</a:t>
            </a:r>
          </a:p>
          <a:p>
            <a:pPr lvl="1"/>
            <a:r>
              <a:rPr lang="hu-HU" dirty="0" smtClean="0">
                <a:solidFill>
                  <a:srgbClr val="7030A0"/>
                </a:solidFill>
              </a:rPr>
              <a:t>Bőrvédelem</a:t>
            </a:r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6B786C7-B8F9-4072-AAAA-17258464D730}" type="slidenum">
              <a:rPr kumimoji="0" lang="en-US" sz="105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59283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685483" y="201133"/>
            <a:ext cx="11189017" cy="769493"/>
          </a:xfrm>
        </p:spPr>
        <p:txBody>
          <a:bodyPr>
            <a:normAutofit fontScale="90000"/>
          </a:bodyPr>
          <a:lstStyle/>
          <a:p>
            <a:r>
              <a:rPr lang="hu-HU" dirty="0" smtClean="0"/>
              <a:t>Mennyire </a:t>
            </a:r>
            <a:r>
              <a:rPr lang="hu-HU" dirty="0" err="1" smtClean="0"/>
              <a:t>megelőzhetőek</a:t>
            </a:r>
            <a:r>
              <a:rPr lang="hu-HU" dirty="0" smtClean="0"/>
              <a:t> a daganatok?</a:t>
            </a:r>
            <a:endParaRPr lang="en-GB" dirty="0"/>
          </a:p>
        </p:txBody>
      </p:sp>
      <p:sp>
        <p:nvSpPr>
          <p:cNvPr id="3" name="Tartalom helye 2"/>
          <p:cNvSpPr>
            <a:spLocks noGrp="1"/>
          </p:cNvSpPr>
          <p:nvPr>
            <p:ph sz="quarter" idx="14"/>
          </p:nvPr>
        </p:nvSpPr>
        <p:spPr>
          <a:xfrm>
            <a:off x="925512" y="1214966"/>
            <a:ext cx="10328275" cy="4314825"/>
          </a:xfrm>
        </p:spPr>
        <p:txBody>
          <a:bodyPr/>
          <a:lstStyle/>
          <a:p>
            <a:r>
              <a:rPr lang="hu-HU" b="1" dirty="0" smtClean="0">
                <a:solidFill>
                  <a:srgbClr val="C00000"/>
                </a:solidFill>
              </a:rPr>
              <a:t>Jól megelőzhető daganatok ( 75-100%)</a:t>
            </a:r>
            <a:endParaRPr lang="en-GB" b="1" dirty="0">
              <a:solidFill>
                <a:srgbClr val="C00000"/>
              </a:solidFill>
            </a:endParaRPr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6B786C7-B8F9-4072-AAAA-17258464D730}" type="slidenum">
              <a:rPr kumimoji="0" lang="en-US" sz="105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  <p:graphicFrame>
        <p:nvGraphicFramePr>
          <p:cNvPr id="9" name="Diagram 8"/>
          <p:cNvGraphicFramePr/>
          <p:nvPr>
            <p:extLst>
              <p:ext uri="{D42A27DB-BD31-4B8C-83A1-F6EECF244321}">
                <p14:modId xmlns:p14="http://schemas.microsoft.com/office/powerpoint/2010/main" val="2204251002"/>
              </p:ext>
            </p:extLst>
          </p:nvPr>
        </p:nvGraphicFramePr>
        <p:xfrm>
          <a:off x="94837" y="1679802"/>
          <a:ext cx="7509574" cy="487158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0" name="Szövegdoboz 9"/>
          <p:cNvSpPr txBox="1"/>
          <p:nvPr/>
        </p:nvSpPr>
        <p:spPr>
          <a:xfrm>
            <a:off x="7554247" y="2081597"/>
            <a:ext cx="4530215" cy="34163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2400" b="1" dirty="0" smtClean="0">
                <a:solidFill>
                  <a:schemeClr val="accent3">
                    <a:lumMod val="75000"/>
                  </a:schemeClr>
                </a:solidFill>
              </a:rPr>
              <a:t>Méhnyak</a:t>
            </a:r>
            <a:r>
              <a:rPr lang="hu-HU" sz="2400" b="1" dirty="0" smtClean="0">
                <a:solidFill>
                  <a:srgbClr val="7030A0"/>
                </a:solidFill>
              </a:rPr>
              <a:t>: oltás</a:t>
            </a:r>
          </a:p>
          <a:p>
            <a:endParaRPr lang="hu-HU" sz="2400" b="1" dirty="0" smtClean="0">
              <a:solidFill>
                <a:srgbClr val="7030A0"/>
              </a:solidFill>
            </a:endParaRPr>
          </a:p>
          <a:p>
            <a:r>
              <a:rPr lang="hu-HU" sz="2400" b="1" dirty="0" smtClean="0">
                <a:solidFill>
                  <a:schemeClr val="accent3">
                    <a:lumMod val="75000"/>
                  </a:schemeClr>
                </a:solidFill>
              </a:rPr>
              <a:t>Tüdő</a:t>
            </a:r>
            <a:r>
              <a:rPr lang="hu-HU" sz="2400" b="1" dirty="0" smtClean="0">
                <a:solidFill>
                  <a:srgbClr val="7030A0"/>
                </a:solidFill>
              </a:rPr>
              <a:t>: dohányzás</a:t>
            </a:r>
          </a:p>
          <a:p>
            <a:endParaRPr lang="hu-HU" sz="2400" b="1" dirty="0" smtClean="0">
              <a:solidFill>
                <a:srgbClr val="7030A0"/>
              </a:solidFill>
            </a:endParaRPr>
          </a:p>
          <a:p>
            <a:r>
              <a:rPr lang="hu-HU" sz="2400" b="1" dirty="0" smtClean="0">
                <a:solidFill>
                  <a:schemeClr val="accent3">
                    <a:lumMod val="75000"/>
                  </a:schemeClr>
                </a:solidFill>
              </a:rPr>
              <a:t>Szájüreg</a:t>
            </a:r>
            <a:r>
              <a:rPr lang="hu-HU" sz="2400" b="1" dirty="0" smtClean="0">
                <a:solidFill>
                  <a:srgbClr val="7030A0"/>
                </a:solidFill>
              </a:rPr>
              <a:t>: Alkohol, dohányzás</a:t>
            </a:r>
          </a:p>
          <a:p>
            <a:endParaRPr lang="hu-HU" sz="2400" b="1" dirty="0" smtClean="0">
              <a:solidFill>
                <a:srgbClr val="7030A0"/>
              </a:solidFill>
            </a:endParaRPr>
          </a:p>
          <a:p>
            <a:r>
              <a:rPr lang="hu-HU" sz="2400" b="1" dirty="0" err="1" smtClean="0">
                <a:solidFill>
                  <a:schemeClr val="accent3">
                    <a:lumMod val="75000"/>
                  </a:schemeClr>
                </a:solidFill>
              </a:rPr>
              <a:t>Melanoma</a:t>
            </a:r>
            <a:r>
              <a:rPr lang="hu-HU" sz="2400" b="1" dirty="0" smtClean="0">
                <a:solidFill>
                  <a:srgbClr val="7030A0"/>
                </a:solidFill>
              </a:rPr>
              <a:t>: UV sugárzás</a:t>
            </a:r>
          </a:p>
          <a:p>
            <a:endParaRPr lang="hu-HU" sz="2400" b="1" dirty="0" smtClean="0">
              <a:solidFill>
                <a:srgbClr val="7030A0"/>
              </a:solidFill>
            </a:endParaRPr>
          </a:p>
          <a:p>
            <a:r>
              <a:rPr lang="hu-HU" sz="2400" b="1" dirty="0" smtClean="0">
                <a:solidFill>
                  <a:schemeClr val="accent3">
                    <a:lumMod val="75000"/>
                  </a:schemeClr>
                </a:solidFill>
              </a:rPr>
              <a:t>Gyomor</a:t>
            </a:r>
            <a:r>
              <a:rPr lang="hu-HU" sz="2400" b="1" dirty="0" smtClean="0">
                <a:solidFill>
                  <a:srgbClr val="7030A0"/>
                </a:solidFill>
              </a:rPr>
              <a:t>: Só, HP, dohányzás</a:t>
            </a:r>
            <a:endParaRPr lang="en-GB" sz="2400" b="1" dirty="0">
              <a:solidFill>
                <a:srgbClr val="7030A0"/>
              </a:solidFill>
            </a:endParaRPr>
          </a:p>
        </p:txBody>
      </p:sp>
      <p:sp>
        <p:nvSpPr>
          <p:cNvPr id="11" name="Téglalap 10"/>
          <p:cNvSpPr/>
          <p:nvPr/>
        </p:nvSpPr>
        <p:spPr>
          <a:xfrm>
            <a:off x="7340338" y="6038912"/>
            <a:ext cx="402565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a-DK" dirty="0">
                <a:latin typeface="CIDFont+F1"/>
              </a:rPr>
              <a:t>Forman et al, </a:t>
            </a:r>
            <a:r>
              <a:rPr lang="da-DK" sz="2000" dirty="0">
                <a:latin typeface="CIDFont+F1"/>
              </a:rPr>
              <a:t>J Cancer Policy, </a:t>
            </a:r>
            <a:r>
              <a:rPr lang="da-DK" dirty="0">
                <a:latin typeface="CIDFont+F1"/>
              </a:rPr>
              <a:t>2018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63850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685483" y="201133"/>
            <a:ext cx="11189017" cy="769493"/>
          </a:xfrm>
        </p:spPr>
        <p:txBody>
          <a:bodyPr>
            <a:normAutofit fontScale="90000"/>
          </a:bodyPr>
          <a:lstStyle/>
          <a:p>
            <a:r>
              <a:rPr lang="hu-HU" dirty="0" smtClean="0"/>
              <a:t>Mennyire </a:t>
            </a:r>
            <a:r>
              <a:rPr lang="hu-HU" dirty="0" err="1" smtClean="0"/>
              <a:t>megelőzhetőek</a:t>
            </a:r>
            <a:r>
              <a:rPr lang="hu-HU" dirty="0" smtClean="0"/>
              <a:t> a daganatok?</a:t>
            </a:r>
            <a:endParaRPr lang="en-GB" dirty="0"/>
          </a:p>
        </p:txBody>
      </p:sp>
      <p:sp>
        <p:nvSpPr>
          <p:cNvPr id="3" name="Tartalom helye 2"/>
          <p:cNvSpPr>
            <a:spLocks noGrp="1"/>
          </p:cNvSpPr>
          <p:nvPr>
            <p:ph sz="quarter" idx="14"/>
          </p:nvPr>
        </p:nvSpPr>
        <p:spPr>
          <a:xfrm>
            <a:off x="303212" y="1213337"/>
            <a:ext cx="10328275" cy="4314825"/>
          </a:xfrm>
        </p:spPr>
        <p:txBody>
          <a:bodyPr/>
          <a:lstStyle/>
          <a:p>
            <a:r>
              <a:rPr lang="hu-HU" b="1" dirty="0" smtClean="0">
                <a:solidFill>
                  <a:srgbClr val="C00000"/>
                </a:solidFill>
              </a:rPr>
              <a:t>Közepesen megelőzhető daganatok (25-75%)</a:t>
            </a:r>
            <a:endParaRPr lang="en-GB" b="1" dirty="0">
              <a:solidFill>
                <a:srgbClr val="C00000"/>
              </a:solidFill>
            </a:endParaRPr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6B786C7-B8F9-4072-AAAA-17258464D730}" type="slidenum">
              <a:rPr kumimoji="0" lang="en-US" sz="105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  <p:graphicFrame>
        <p:nvGraphicFramePr>
          <p:cNvPr id="9" name="Diagram 8"/>
          <p:cNvGraphicFramePr/>
          <p:nvPr>
            <p:extLst>
              <p:ext uri="{D42A27DB-BD31-4B8C-83A1-F6EECF244321}">
                <p14:modId xmlns:p14="http://schemas.microsoft.com/office/powerpoint/2010/main" val="3830413449"/>
              </p:ext>
            </p:extLst>
          </p:nvPr>
        </p:nvGraphicFramePr>
        <p:xfrm>
          <a:off x="117056" y="1666057"/>
          <a:ext cx="7004463" cy="487158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0" name="Szövegdoboz 9"/>
          <p:cNvSpPr txBox="1"/>
          <p:nvPr/>
        </p:nvSpPr>
        <p:spPr>
          <a:xfrm>
            <a:off x="7091534" y="1286580"/>
            <a:ext cx="5143297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sz="2400" b="1" dirty="0" smtClean="0">
                <a:solidFill>
                  <a:schemeClr val="accent3">
                    <a:lumMod val="75000"/>
                  </a:schemeClr>
                </a:solidFill>
              </a:rPr>
              <a:t>Vastagbél</a:t>
            </a:r>
            <a:r>
              <a:rPr lang="hu-HU" sz="2400" b="1" dirty="0" smtClean="0">
                <a:solidFill>
                  <a:srgbClr val="7030A0"/>
                </a:solidFill>
              </a:rPr>
              <a:t>: alkohol, elhízás, táplálkozás, műtét (örökletes)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hu-HU" sz="2400" b="1" dirty="0" smtClean="0">
              <a:solidFill>
                <a:srgbClr val="7030A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sz="2400" b="1" dirty="0" smtClean="0">
                <a:solidFill>
                  <a:schemeClr val="accent3">
                    <a:lumMod val="75000"/>
                  </a:schemeClr>
                </a:solidFill>
              </a:rPr>
              <a:t>Hólyag</a:t>
            </a:r>
            <a:r>
              <a:rPr lang="hu-HU" sz="2400" b="1" dirty="0" smtClean="0">
                <a:solidFill>
                  <a:srgbClr val="7030A0"/>
                </a:solidFill>
              </a:rPr>
              <a:t>: környezeti ártalmak, dohányzás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hu-HU" sz="2400" b="1" dirty="0" smtClean="0">
              <a:solidFill>
                <a:srgbClr val="7030A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sz="2400" b="1" dirty="0" smtClean="0">
                <a:solidFill>
                  <a:schemeClr val="accent3">
                    <a:lumMod val="75000"/>
                  </a:schemeClr>
                </a:solidFill>
              </a:rPr>
              <a:t>Máj</a:t>
            </a:r>
            <a:r>
              <a:rPr lang="hu-HU" sz="2400" b="1" dirty="0" smtClean="0">
                <a:solidFill>
                  <a:srgbClr val="7030A0"/>
                </a:solidFill>
              </a:rPr>
              <a:t>: Alkohol, elhízás, oltás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hu-HU" sz="2400" b="1" dirty="0" smtClean="0">
              <a:solidFill>
                <a:srgbClr val="7030A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sz="2400" b="1" dirty="0" smtClean="0">
                <a:solidFill>
                  <a:schemeClr val="accent3">
                    <a:lumMod val="75000"/>
                  </a:schemeClr>
                </a:solidFill>
              </a:rPr>
              <a:t>Méhtest</a:t>
            </a:r>
            <a:r>
              <a:rPr lang="hu-HU" sz="2400" b="1" dirty="0" smtClean="0">
                <a:solidFill>
                  <a:srgbClr val="7030A0"/>
                </a:solidFill>
              </a:rPr>
              <a:t>: elhízás, mozgás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hu-HU" sz="2400" b="1" dirty="0" smtClean="0">
              <a:solidFill>
                <a:srgbClr val="7030A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sz="2400" b="1" dirty="0" err="1" smtClean="0">
                <a:solidFill>
                  <a:schemeClr val="accent3">
                    <a:lumMod val="75000"/>
                  </a:schemeClr>
                </a:solidFill>
              </a:rPr>
              <a:t>Pancreas</a:t>
            </a:r>
            <a:r>
              <a:rPr lang="hu-HU" sz="2400" b="1" dirty="0" smtClean="0">
                <a:solidFill>
                  <a:srgbClr val="7030A0"/>
                </a:solidFill>
              </a:rPr>
              <a:t>: dohányzás, elhízás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hu-HU" sz="2400" b="1" dirty="0">
              <a:solidFill>
                <a:srgbClr val="7030A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sz="2400" b="1" dirty="0" smtClean="0">
                <a:solidFill>
                  <a:schemeClr val="accent3">
                    <a:lumMod val="75000"/>
                  </a:schemeClr>
                </a:solidFill>
              </a:rPr>
              <a:t>Emlő</a:t>
            </a:r>
            <a:r>
              <a:rPr lang="hu-HU" sz="2400" b="1" dirty="0" smtClean="0">
                <a:solidFill>
                  <a:srgbClr val="7030A0"/>
                </a:solidFill>
              </a:rPr>
              <a:t>: elhízás, alkohol, mozgás, szoptatás, műtét (BRCA)</a:t>
            </a:r>
            <a:endParaRPr lang="en-GB" sz="2400" b="1" dirty="0">
              <a:solidFill>
                <a:srgbClr val="7030A0"/>
              </a:solidFill>
            </a:endParaRPr>
          </a:p>
        </p:txBody>
      </p:sp>
      <p:sp>
        <p:nvSpPr>
          <p:cNvPr id="11" name="Téglalap 10"/>
          <p:cNvSpPr/>
          <p:nvPr/>
        </p:nvSpPr>
        <p:spPr>
          <a:xfrm>
            <a:off x="117056" y="6321365"/>
            <a:ext cx="402565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a-DK" dirty="0">
                <a:latin typeface="CIDFont+F1"/>
              </a:rPr>
              <a:t>Forman et al, </a:t>
            </a:r>
            <a:r>
              <a:rPr lang="da-DK" sz="2000" dirty="0">
                <a:latin typeface="CIDFont+F1"/>
              </a:rPr>
              <a:t>J Cancer Policy, </a:t>
            </a:r>
            <a:r>
              <a:rPr lang="da-DK" dirty="0">
                <a:latin typeface="CIDFont+F1"/>
              </a:rPr>
              <a:t>2018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7158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201168" y="194783"/>
            <a:ext cx="11795759" cy="769493"/>
          </a:xfrm>
        </p:spPr>
        <p:txBody>
          <a:bodyPr>
            <a:normAutofit fontScale="90000"/>
          </a:bodyPr>
          <a:lstStyle/>
          <a:p>
            <a:r>
              <a:rPr lang="hu-HU" dirty="0" smtClean="0"/>
              <a:t>Primer, szekunder, tercier prevenció</a:t>
            </a:r>
            <a:endParaRPr lang="en-GB" dirty="0"/>
          </a:p>
        </p:txBody>
      </p:sp>
      <p:sp>
        <p:nvSpPr>
          <p:cNvPr id="3" name="Tartalom helye 2"/>
          <p:cNvSpPr>
            <a:spLocks noGrp="1"/>
          </p:cNvSpPr>
          <p:nvPr>
            <p:ph sz="quarter" idx="14"/>
          </p:nvPr>
        </p:nvSpPr>
        <p:spPr>
          <a:xfrm>
            <a:off x="311150" y="1206500"/>
            <a:ext cx="11685777" cy="5010150"/>
          </a:xfrm>
        </p:spPr>
        <p:txBody>
          <a:bodyPr>
            <a:noAutofit/>
          </a:bodyPr>
          <a:lstStyle/>
          <a:p>
            <a:r>
              <a:rPr lang="hu-HU" sz="2800" b="1" dirty="0" smtClean="0">
                <a:solidFill>
                  <a:srgbClr val="C00000"/>
                </a:solidFill>
              </a:rPr>
              <a:t>Primer prevenció</a:t>
            </a:r>
          </a:p>
          <a:p>
            <a:pPr lvl="1"/>
            <a:r>
              <a:rPr lang="en-GB" sz="2400" dirty="0" smtClean="0">
                <a:solidFill>
                  <a:srgbClr val="7030A0"/>
                </a:solidFill>
              </a:rPr>
              <a:t>A </a:t>
            </a:r>
            <a:r>
              <a:rPr lang="hu-HU" sz="2400" dirty="0" smtClean="0">
                <a:solidFill>
                  <a:srgbClr val="7030A0"/>
                </a:solidFill>
              </a:rPr>
              <a:t>daganatos </a:t>
            </a:r>
            <a:r>
              <a:rPr lang="en-GB" sz="2400" dirty="0" err="1" smtClean="0">
                <a:solidFill>
                  <a:srgbClr val="7030A0"/>
                </a:solidFill>
              </a:rPr>
              <a:t>betegség</a:t>
            </a:r>
            <a:r>
              <a:rPr lang="en-GB" sz="2400" dirty="0" smtClean="0">
                <a:solidFill>
                  <a:srgbClr val="7030A0"/>
                </a:solidFill>
              </a:rPr>
              <a:t> </a:t>
            </a:r>
            <a:r>
              <a:rPr lang="en-GB" sz="2400" dirty="0" err="1" smtClean="0">
                <a:solidFill>
                  <a:srgbClr val="7030A0"/>
                </a:solidFill>
              </a:rPr>
              <a:t>kialakulásának</a:t>
            </a:r>
            <a:r>
              <a:rPr lang="hu-HU" sz="2400" dirty="0" smtClean="0">
                <a:solidFill>
                  <a:srgbClr val="7030A0"/>
                </a:solidFill>
              </a:rPr>
              <a:t> </a:t>
            </a:r>
            <a:r>
              <a:rPr lang="en-GB" sz="2400" dirty="0" err="1" smtClean="0">
                <a:solidFill>
                  <a:srgbClr val="7030A0"/>
                </a:solidFill>
              </a:rPr>
              <a:t>megakadályozása</a:t>
            </a:r>
            <a:endParaRPr lang="hu-HU" sz="2400" dirty="0" smtClean="0">
              <a:solidFill>
                <a:srgbClr val="7030A0"/>
              </a:solidFill>
            </a:endParaRPr>
          </a:p>
          <a:p>
            <a:endParaRPr lang="hu-HU" sz="2800" dirty="0" smtClean="0">
              <a:solidFill>
                <a:srgbClr val="7030A0"/>
              </a:solidFill>
            </a:endParaRPr>
          </a:p>
          <a:p>
            <a:r>
              <a:rPr lang="hu-HU" sz="2800" b="1" dirty="0" smtClean="0">
                <a:solidFill>
                  <a:srgbClr val="C00000"/>
                </a:solidFill>
              </a:rPr>
              <a:t>Szekunder prevenció</a:t>
            </a:r>
          </a:p>
          <a:p>
            <a:pPr lvl="1"/>
            <a:r>
              <a:rPr lang="en-GB" sz="2400" dirty="0">
                <a:solidFill>
                  <a:srgbClr val="7030A0"/>
                </a:solidFill>
              </a:rPr>
              <a:t>A </a:t>
            </a:r>
            <a:r>
              <a:rPr lang="hu-HU" sz="2400" dirty="0" smtClean="0">
                <a:solidFill>
                  <a:srgbClr val="7030A0"/>
                </a:solidFill>
              </a:rPr>
              <a:t>daganatok</a:t>
            </a:r>
            <a:r>
              <a:rPr lang="en-GB" sz="2400" dirty="0" smtClean="0">
                <a:solidFill>
                  <a:srgbClr val="7030A0"/>
                </a:solidFill>
              </a:rPr>
              <a:t> </a:t>
            </a:r>
            <a:r>
              <a:rPr lang="en-GB" sz="2400" dirty="0">
                <a:solidFill>
                  <a:srgbClr val="7030A0"/>
                </a:solidFill>
              </a:rPr>
              <a:t>korai </a:t>
            </a:r>
            <a:r>
              <a:rPr lang="en-GB" sz="2400" dirty="0" err="1">
                <a:solidFill>
                  <a:srgbClr val="7030A0"/>
                </a:solidFill>
              </a:rPr>
              <a:t>felismerése</a:t>
            </a:r>
            <a:r>
              <a:rPr lang="en-GB" sz="2400" dirty="0">
                <a:solidFill>
                  <a:srgbClr val="7030A0"/>
                </a:solidFill>
              </a:rPr>
              <a:t>, </a:t>
            </a:r>
            <a:r>
              <a:rPr lang="en-GB" sz="2400" dirty="0" err="1" smtClean="0">
                <a:solidFill>
                  <a:srgbClr val="7030A0"/>
                </a:solidFill>
              </a:rPr>
              <a:t>olyan</a:t>
            </a:r>
            <a:r>
              <a:rPr lang="en-GB" sz="2400" dirty="0" smtClean="0">
                <a:solidFill>
                  <a:srgbClr val="7030A0"/>
                </a:solidFill>
              </a:rPr>
              <a:t> </a:t>
            </a:r>
            <a:r>
              <a:rPr lang="en-GB" sz="2400" dirty="0" err="1">
                <a:solidFill>
                  <a:srgbClr val="7030A0"/>
                </a:solidFill>
              </a:rPr>
              <a:t>stádiumban</a:t>
            </a:r>
            <a:r>
              <a:rPr lang="en-GB" sz="2400" dirty="0">
                <a:solidFill>
                  <a:srgbClr val="7030A0"/>
                </a:solidFill>
              </a:rPr>
              <a:t>, </a:t>
            </a:r>
            <a:r>
              <a:rPr lang="en-GB" sz="2400" dirty="0" err="1">
                <a:solidFill>
                  <a:srgbClr val="7030A0"/>
                </a:solidFill>
              </a:rPr>
              <a:t>amikor</a:t>
            </a:r>
            <a:r>
              <a:rPr lang="en-GB" sz="2400" dirty="0">
                <a:solidFill>
                  <a:srgbClr val="7030A0"/>
                </a:solidFill>
              </a:rPr>
              <a:t> </a:t>
            </a:r>
            <a:r>
              <a:rPr lang="en-GB" sz="2400" dirty="0" err="1">
                <a:solidFill>
                  <a:srgbClr val="7030A0"/>
                </a:solidFill>
              </a:rPr>
              <a:t>még</a:t>
            </a:r>
            <a:r>
              <a:rPr lang="en-GB" sz="2400" dirty="0">
                <a:solidFill>
                  <a:srgbClr val="7030A0"/>
                </a:solidFill>
              </a:rPr>
              <a:t> </a:t>
            </a:r>
            <a:r>
              <a:rPr lang="en-GB" sz="2400" dirty="0" err="1" smtClean="0">
                <a:solidFill>
                  <a:srgbClr val="7030A0"/>
                </a:solidFill>
              </a:rPr>
              <a:t>nem</a:t>
            </a:r>
            <a:r>
              <a:rPr lang="hu-HU" sz="2400" dirty="0" smtClean="0">
                <a:solidFill>
                  <a:srgbClr val="7030A0"/>
                </a:solidFill>
              </a:rPr>
              <a:t> okoz </a:t>
            </a:r>
            <a:r>
              <a:rPr lang="en-GB" sz="2400" dirty="0" err="1" smtClean="0">
                <a:solidFill>
                  <a:srgbClr val="7030A0"/>
                </a:solidFill>
              </a:rPr>
              <a:t>tüneteket</a:t>
            </a:r>
            <a:r>
              <a:rPr lang="en-GB" sz="2400" dirty="0" smtClean="0">
                <a:solidFill>
                  <a:srgbClr val="7030A0"/>
                </a:solidFill>
              </a:rPr>
              <a:t>.</a:t>
            </a:r>
            <a:endParaRPr lang="hu-HU" sz="2400" dirty="0" smtClean="0">
              <a:solidFill>
                <a:srgbClr val="7030A0"/>
              </a:solidFill>
            </a:endParaRPr>
          </a:p>
          <a:p>
            <a:endParaRPr lang="hu-HU" sz="2800" dirty="0" smtClean="0">
              <a:solidFill>
                <a:srgbClr val="7030A0"/>
              </a:solidFill>
            </a:endParaRPr>
          </a:p>
          <a:p>
            <a:r>
              <a:rPr lang="hu-HU" sz="2800" b="1" dirty="0" smtClean="0">
                <a:solidFill>
                  <a:srgbClr val="C00000"/>
                </a:solidFill>
              </a:rPr>
              <a:t>Tercier prevenció</a:t>
            </a:r>
          </a:p>
          <a:p>
            <a:pPr lvl="1"/>
            <a:r>
              <a:rPr lang="hu-HU" sz="2400" dirty="0">
                <a:solidFill>
                  <a:srgbClr val="7030A0"/>
                </a:solidFill>
              </a:rPr>
              <a:t>a </a:t>
            </a:r>
            <a:r>
              <a:rPr lang="hu-HU" sz="2400" dirty="0" smtClean="0">
                <a:solidFill>
                  <a:srgbClr val="7030A0"/>
                </a:solidFill>
              </a:rPr>
              <a:t>daganat súlyosbodásának /</a:t>
            </a:r>
            <a:r>
              <a:rPr lang="hu-HU" sz="2400" dirty="0" err="1" smtClean="0">
                <a:solidFill>
                  <a:srgbClr val="7030A0"/>
                </a:solidFill>
              </a:rPr>
              <a:t>kiújulásásnak</a:t>
            </a:r>
            <a:r>
              <a:rPr lang="hu-HU" sz="2400" dirty="0" smtClean="0">
                <a:solidFill>
                  <a:srgbClr val="7030A0"/>
                </a:solidFill>
              </a:rPr>
              <a:t> </a:t>
            </a:r>
            <a:r>
              <a:rPr lang="hu-HU" sz="2400" dirty="0">
                <a:solidFill>
                  <a:srgbClr val="7030A0"/>
                </a:solidFill>
              </a:rPr>
              <a:t>megelőzése, a szövődmények bekövetkezési valószínűségének csökkentése</a:t>
            </a:r>
            <a:endParaRPr lang="hu-HU" sz="2400" dirty="0" smtClean="0">
              <a:solidFill>
                <a:srgbClr val="7030A0"/>
              </a:solidFill>
            </a:endParaRPr>
          </a:p>
          <a:p>
            <a:pPr lvl="1"/>
            <a:endParaRPr lang="en-GB" sz="2400" dirty="0">
              <a:solidFill>
                <a:srgbClr val="7030A0"/>
              </a:solidFill>
            </a:endParaRPr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6B786C7-B8F9-4072-AAAA-17258464D730}" type="slidenum">
              <a:rPr kumimoji="0" lang="en-US" sz="105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90038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685483" y="201133"/>
            <a:ext cx="11189017" cy="769493"/>
          </a:xfrm>
        </p:spPr>
        <p:txBody>
          <a:bodyPr>
            <a:normAutofit fontScale="90000"/>
          </a:bodyPr>
          <a:lstStyle/>
          <a:p>
            <a:r>
              <a:rPr lang="hu-HU" dirty="0" smtClean="0"/>
              <a:t>Mennyire </a:t>
            </a:r>
            <a:r>
              <a:rPr lang="hu-HU" dirty="0" err="1" smtClean="0"/>
              <a:t>megelőzhetőek</a:t>
            </a:r>
            <a:r>
              <a:rPr lang="hu-HU" dirty="0" smtClean="0"/>
              <a:t> a daganatok?</a:t>
            </a:r>
            <a:endParaRPr lang="en-GB" dirty="0"/>
          </a:p>
        </p:txBody>
      </p:sp>
      <p:sp>
        <p:nvSpPr>
          <p:cNvPr id="3" name="Tartalom helye 2"/>
          <p:cNvSpPr>
            <a:spLocks noGrp="1"/>
          </p:cNvSpPr>
          <p:nvPr>
            <p:ph sz="quarter" idx="14"/>
          </p:nvPr>
        </p:nvSpPr>
        <p:spPr>
          <a:xfrm>
            <a:off x="303212" y="1213337"/>
            <a:ext cx="10328275" cy="4314825"/>
          </a:xfrm>
        </p:spPr>
        <p:txBody>
          <a:bodyPr/>
          <a:lstStyle/>
          <a:p>
            <a:r>
              <a:rPr lang="hu-HU" b="1" dirty="0" smtClean="0">
                <a:solidFill>
                  <a:srgbClr val="C00000"/>
                </a:solidFill>
              </a:rPr>
              <a:t>Kevéssé megelőzhető daganatok (0-25%)</a:t>
            </a:r>
            <a:endParaRPr lang="en-GB" b="1" dirty="0">
              <a:solidFill>
                <a:srgbClr val="C00000"/>
              </a:solidFill>
            </a:endParaRPr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6B786C7-B8F9-4072-AAAA-17258464D730}" type="slidenum">
              <a:rPr kumimoji="0" lang="en-US" sz="105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  <p:graphicFrame>
        <p:nvGraphicFramePr>
          <p:cNvPr id="9" name="Diagram 8"/>
          <p:cNvGraphicFramePr/>
          <p:nvPr>
            <p:extLst>
              <p:ext uri="{D42A27DB-BD31-4B8C-83A1-F6EECF244321}">
                <p14:modId xmlns:p14="http://schemas.microsoft.com/office/powerpoint/2010/main" val="169003734"/>
              </p:ext>
            </p:extLst>
          </p:nvPr>
        </p:nvGraphicFramePr>
        <p:xfrm>
          <a:off x="158337" y="1797544"/>
          <a:ext cx="7004463" cy="487158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0" name="Szövegdoboz 9"/>
          <p:cNvSpPr txBox="1"/>
          <p:nvPr/>
        </p:nvSpPr>
        <p:spPr>
          <a:xfrm>
            <a:off x="7162800" y="2286499"/>
            <a:ext cx="50292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sz="2400" b="1" dirty="0" smtClean="0">
                <a:solidFill>
                  <a:schemeClr val="accent3">
                    <a:lumMod val="75000"/>
                  </a:schemeClr>
                </a:solidFill>
              </a:rPr>
              <a:t>Petefészek</a:t>
            </a:r>
            <a:r>
              <a:rPr lang="hu-HU" sz="2400" b="1" dirty="0" smtClean="0">
                <a:solidFill>
                  <a:srgbClr val="7030A0"/>
                </a:solidFill>
              </a:rPr>
              <a:t>: elhízás, hormon, műtét (BRCA)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hu-HU" sz="2400" b="1" dirty="0" smtClean="0">
              <a:solidFill>
                <a:srgbClr val="7030A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sz="2400" b="1" dirty="0" smtClean="0">
                <a:solidFill>
                  <a:schemeClr val="accent3">
                    <a:lumMod val="75000"/>
                  </a:schemeClr>
                </a:solidFill>
              </a:rPr>
              <a:t>Leukémia</a:t>
            </a:r>
            <a:r>
              <a:rPr lang="hu-HU" sz="2400" b="1" dirty="0" smtClean="0">
                <a:solidFill>
                  <a:srgbClr val="7030A0"/>
                </a:solidFill>
              </a:rPr>
              <a:t>: sugárzás, vegyi anyagok, dohányzás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hu-HU" sz="2400" b="1" dirty="0" smtClean="0">
              <a:solidFill>
                <a:srgbClr val="7030A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sz="2400" b="1" dirty="0" smtClean="0">
                <a:solidFill>
                  <a:schemeClr val="accent3">
                    <a:lumMod val="75000"/>
                  </a:schemeClr>
                </a:solidFill>
              </a:rPr>
              <a:t>NHL</a:t>
            </a:r>
            <a:r>
              <a:rPr lang="hu-HU" sz="2400" b="1" dirty="0" smtClean="0">
                <a:solidFill>
                  <a:srgbClr val="7030A0"/>
                </a:solidFill>
              </a:rPr>
              <a:t>: </a:t>
            </a:r>
            <a:r>
              <a:rPr lang="hu-HU" sz="2400" b="1" dirty="0">
                <a:solidFill>
                  <a:srgbClr val="7030A0"/>
                </a:solidFill>
              </a:rPr>
              <a:t>sugárzás, vegyi anyagok, dohányzás</a:t>
            </a:r>
            <a:endParaRPr lang="hu-HU" sz="2400" b="1" dirty="0" smtClean="0">
              <a:solidFill>
                <a:srgbClr val="7030A0"/>
              </a:solidFill>
            </a:endParaRPr>
          </a:p>
        </p:txBody>
      </p:sp>
      <p:sp>
        <p:nvSpPr>
          <p:cNvPr id="11" name="Téglalap 10"/>
          <p:cNvSpPr/>
          <p:nvPr/>
        </p:nvSpPr>
        <p:spPr>
          <a:xfrm>
            <a:off x="7531112" y="6138802"/>
            <a:ext cx="402565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a-DK" dirty="0">
                <a:latin typeface="CIDFont+F1"/>
              </a:rPr>
              <a:t>Forman et al, </a:t>
            </a:r>
            <a:r>
              <a:rPr lang="da-DK" sz="2000" dirty="0">
                <a:latin typeface="CIDFont+F1"/>
              </a:rPr>
              <a:t>J Cancer Policy, </a:t>
            </a:r>
            <a:r>
              <a:rPr lang="da-DK" dirty="0">
                <a:latin typeface="CIDFont+F1"/>
              </a:rPr>
              <a:t>2018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67394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u-HU" dirty="0" smtClean="0"/>
              <a:t>Mi a nyereség életekben?</a:t>
            </a:r>
            <a:endParaRPr lang="en-GB" dirty="0"/>
          </a:p>
        </p:txBody>
      </p:sp>
      <p:sp>
        <p:nvSpPr>
          <p:cNvPr id="3" name="Tartalom helye 2"/>
          <p:cNvSpPr>
            <a:spLocks noGrp="1"/>
          </p:cNvSpPr>
          <p:nvPr>
            <p:ph sz="quarter" idx="14"/>
          </p:nvPr>
        </p:nvSpPr>
        <p:spPr>
          <a:xfrm>
            <a:off x="135383" y="1295948"/>
            <a:ext cx="11679453" cy="3467961"/>
          </a:xfrm>
        </p:spPr>
        <p:txBody>
          <a:bodyPr>
            <a:noAutofit/>
          </a:bodyPr>
          <a:lstStyle/>
          <a:p>
            <a:r>
              <a:rPr lang="en-GB" sz="2800" b="1" dirty="0">
                <a:solidFill>
                  <a:srgbClr val="C00000"/>
                </a:solidFill>
              </a:rPr>
              <a:t>5,3 </a:t>
            </a:r>
            <a:r>
              <a:rPr lang="en-GB" sz="2800" b="1" dirty="0" err="1">
                <a:solidFill>
                  <a:srgbClr val="C00000"/>
                </a:solidFill>
              </a:rPr>
              <a:t>millió</a:t>
            </a:r>
            <a:r>
              <a:rPr lang="en-GB" sz="2800" b="1" dirty="0">
                <a:solidFill>
                  <a:srgbClr val="C00000"/>
                </a:solidFill>
              </a:rPr>
              <a:t> korai </a:t>
            </a:r>
            <a:r>
              <a:rPr lang="en-GB" sz="2800" dirty="0" err="1">
                <a:solidFill>
                  <a:srgbClr val="7030A0"/>
                </a:solidFill>
              </a:rPr>
              <a:t>rákos</a:t>
            </a:r>
            <a:r>
              <a:rPr lang="en-GB" sz="2800" dirty="0">
                <a:solidFill>
                  <a:srgbClr val="7030A0"/>
                </a:solidFill>
              </a:rPr>
              <a:t> </a:t>
            </a:r>
            <a:r>
              <a:rPr lang="en-GB" sz="2800" dirty="0" err="1">
                <a:solidFill>
                  <a:srgbClr val="7030A0"/>
                </a:solidFill>
              </a:rPr>
              <a:t>haláleset</a:t>
            </a:r>
            <a:r>
              <a:rPr lang="en-GB" sz="2800" dirty="0">
                <a:solidFill>
                  <a:srgbClr val="7030A0"/>
                </a:solidFill>
              </a:rPr>
              <a:t> </a:t>
            </a:r>
            <a:r>
              <a:rPr lang="hu-HU" sz="2800" dirty="0" smtClean="0">
                <a:solidFill>
                  <a:srgbClr val="7030A0"/>
                </a:solidFill>
              </a:rPr>
              <a:t>(30-69 év) </a:t>
            </a:r>
            <a:r>
              <a:rPr lang="en-GB" sz="2800" dirty="0" err="1" smtClean="0">
                <a:solidFill>
                  <a:srgbClr val="7030A0"/>
                </a:solidFill>
              </a:rPr>
              <a:t>világszerte</a:t>
            </a:r>
            <a:r>
              <a:rPr lang="en-GB" sz="2800" dirty="0" smtClean="0">
                <a:solidFill>
                  <a:srgbClr val="7030A0"/>
                </a:solidFill>
              </a:rPr>
              <a:t> </a:t>
            </a:r>
            <a:r>
              <a:rPr lang="en-GB" sz="2800" dirty="0">
                <a:solidFill>
                  <a:srgbClr val="7030A0"/>
                </a:solidFill>
              </a:rPr>
              <a:t>2020-ban (</a:t>
            </a:r>
            <a:r>
              <a:rPr lang="en-GB" sz="2800" dirty="0" err="1">
                <a:solidFill>
                  <a:srgbClr val="7030A0"/>
                </a:solidFill>
              </a:rPr>
              <a:t>az</a:t>
            </a:r>
            <a:r>
              <a:rPr lang="en-GB" sz="2800" dirty="0">
                <a:solidFill>
                  <a:srgbClr val="7030A0"/>
                </a:solidFill>
              </a:rPr>
              <a:t> </a:t>
            </a:r>
            <a:r>
              <a:rPr lang="en-GB" sz="2800" dirty="0" err="1">
                <a:solidFill>
                  <a:srgbClr val="7030A0"/>
                </a:solidFill>
              </a:rPr>
              <a:t>összes</a:t>
            </a:r>
            <a:r>
              <a:rPr lang="en-GB" sz="2800" dirty="0">
                <a:solidFill>
                  <a:srgbClr val="7030A0"/>
                </a:solidFill>
              </a:rPr>
              <a:t> </a:t>
            </a:r>
            <a:r>
              <a:rPr lang="en-GB" sz="2800" dirty="0" err="1">
                <a:solidFill>
                  <a:srgbClr val="7030A0"/>
                </a:solidFill>
              </a:rPr>
              <a:t>rákos</a:t>
            </a:r>
            <a:r>
              <a:rPr lang="en-GB" sz="2800" dirty="0">
                <a:solidFill>
                  <a:srgbClr val="7030A0"/>
                </a:solidFill>
              </a:rPr>
              <a:t> </a:t>
            </a:r>
            <a:r>
              <a:rPr lang="en-GB" sz="2800" dirty="0" err="1" smtClean="0">
                <a:solidFill>
                  <a:srgbClr val="7030A0"/>
                </a:solidFill>
              </a:rPr>
              <a:t>halálozás</a:t>
            </a:r>
            <a:r>
              <a:rPr lang="hu-HU" sz="2800" dirty="0" smtClean="0">
                <a:solidFill>
                  <a:srgbClr val="7030A0"/>
                </a:solidFill>
              </a:rPr>
              <a:t> </a:t>
            </a:r>
            <a:r>
              <a:rPr lang="en-GB" sz="2800" dirty="0" smtClean="0">
                <a:solidFill>
                  <a:srgbClr val="7030A0"/>
                </a:solidFill>
              </a:rPr>
              <a:t>53</a:t>
            </a:r>
            <a:r>
              <a:rPr lang="en-GB" sz="2800" dirty="0">
                <a:solidFill>
                  <a:srgbClr val="7030A0"/>
                </a:solidFill>
              </a:rPr>
              <a:t>%-a).</a:t>
            </a:r>
          </a:p>
          <a:p>
            <a:endParaRPr lang="hu-HU" sz="2800" b="1" dirty="0" smtClean="0">
              <a:solidFill>
                <a:srgbClr val="C00000"/>
              </a:solidFill>
            </a:endParaRPr>
          </a:p>
          <a:p>
            <a:r>
              <a:rPr lang="en-GB" sz="2800" b="1" dirty="0" smtClean="0">
                <a:solidFill>
                  <a:srgbClr val="C00000"/>
                </a:solidFill>
              </a:rPr>
              <a:t>183 </a:t>
            </a:r>
            <a:r>
              <a:rPr lang="en-GB" sz="2800" b="1" dirty="0" err="1">
                <a:solidFill>
                  <a:srgbClr val="C00000"/>
                </a:solidFill>
              </a:rPr>
              <a:t>millió</a:t>
            </a:r>
            <a:r>
              <a:rPr lang="en-GB" sz="2800" b="1" dirty="0">
                <a:solidFill>
                  <a:srgbClr val="C00000"/>
                </a:solidFill>
              </a:rPr>
              <a:t> </a:t>
            </a:r>
            <a:r>
              <a:rPr lang="en-GB" sz="2800" b="1" dirty="0" err="1">
                <a:solidFill>
                  <a:srgbClr val="C00000"/>
                </a:solidFill>
              </a:rPr>
              <a:t>elkerülhetően</a:t>
            </a:r>
            <a:r>
              <a:rPr lang="en-GB" sz="2800" b="1" dirty="0">
                <a:solidFill>
                  <a:srgbClr val="C00000"/>
                </a:solidFill>
              </a:rPr>
              <a:t> </a:t>
            </a:r>
            <a:r>
              <a:rPr lang="en-GB" sz="2800" b="1" dirty="0" err="1">
                <a:solidFill>
                  <a:srgbClr val="7030A0"/>
                </a:solidFill>
              </a:rPr>
              <a:t>elvesztett</a:t>
            </a:r>
            <a:r>
              <a:rPr lang="en-GB" sz="2800" b="1" dirty="0">
                <a:solidFill>
                  <a:srgbClr val="7030A0"/>
                </a:solidFill>
              </a:rPr>
              <a:t> </a:t>
            </a:r>
            <a:r>
              <a:rPr lang="en-GB" sz="2800" b="1" dirty="0" err="1">
                <a:solidFill>
                  <a:srgbClr val="7030A0"/>
                </a:solidFill>
              </a:rPr>
              <a:t>életév</a:t>
            </a:r>
            <a:r>
              <a:rPr lang="en-GB" sz="2800" b="1" dirty="0">
                <a:solidFill>
                  <a:srgbClr val="7030A0"/>
                </a:solidFill>
              </a:rPr>
              <a:t> </a:t>
            </a:r>
            <a:r>
              <a:rPr lang="en-GB" sz="2800" dirty="0" smtClean="0">
                <a:solidFill>
                  <a:srgbClr val="7030A0"/>
                </a:solidFill>
              </a:rPr>
              <a:t>(</a:t>
            </a:r>
            <a:r>
              <a:rPr lang="en-GB" sz="2800" dirty="0" err="1">
                <a:solidFill>
                  <a:srgbClr val="7030A0"/>
                </a:solidFill>
              </a:rPr>
              <a:t>az</a:t>
            </a:r>
            <a:r>
              <a:rPr lang="en-GB" sz="2800" dirty="0">
                <a:solidFill>
                  <a:srgbClr val="7030A0"/>
                </a:solidFill>
              </a:rPr>
              <a:t> </a:t>
            </a:r>
            <a:r>
              <a:rPr lang="en-GB" sz="2800" dirty="0" err="1">
                <a:solidFill>
                  <a:srgbClr val="7030A0"/>
                </a:solidFill>
              </a:rPr>
              <a:t>összes</a:t>
            </a:r>
            <a:r>
              <a:rPr lang="en-GB" sz="2800" dirty="0">
                <a:solidFill>
                  <a:srgbClr val="7030A0"/>
                </a:solidFill>
              </a:rPr>
              <a:t> </a:t>
            </a:r>
            <a:r>
              <a:rPr lang="en-GB" sz="2800" b="1" dirty="0" err="1" smtClean="0">
                <a:solidFill>
                  <a:srgbClr val="7030A0"/>
                </a:solidFill>
              </a:rPr>
              <a:t>elvesztett</a:t>
            </a:r>
            <a:r>
              <a:rPr lang="hu-HU" sz="2800" b="1" dirty="0" smtClean="0">
                <a:solidFill>
                  <a:srgbClr val="7030A0"/>
                </a:solidFill>
              </a:rPr>
              <a:t> </a:t>
            </a:r>
            <a:r>
              <a:rPr lang="en-GB" sz="2800" dirty="0" err="1" smtClean="0">
                <a:solidFill>
                  <a:srgbClr val="7030A0"/>
                </a:solidFill>
              </a:rPr>
              <a:t>életév</a:t>
            </a:r>
            <a:r>
              <a:rPr lang="en-GB" sz="2800" dirty="0" smtClean="0">
                <a:solidFill>
                  <a:srgbClr val="7030A0"/>
                </a:solidFill>
              </a:rPr>
              <a:t> </a:t>
            </a:r>
            <a:r>
              <a:rPr lang="en-GB" sz="2800" dirty="0">
                <a:solidFill>
                  <a:srgbClr val="7030A0"/>
                </a:solidFill>
              </a:rPr>
              <a:t>69%-a</a:t>
            </a:r>
            <a:r>
              <a:rPr lang="en-GB" sz="2800" dirty="0" smtClean="0">
                <a:solidFill>
                  <a:srgbClr val="7030A0"/>
                </a:solidFill>
              </a:rPr>
              <a:t>)</a:t>
            </a:r>
            <a:endParaRPr lang="hu-HU" sz="2800" dirty="0" smtClean="0">
              <a:solidFill>
                <a:srgbClr val="7030A0"/>
              </a:solidFill>
            </a:endParaRPr>
          </a:p>
          <a:p>
            <a:endParaRPr lang="hu-HU" sz="2800" b="1" dirty="0" smtClean="0">
              <a:solidFill>
                <a:srgbClr val="C00000"/>
              </a:solidFill>
            </a:endParaRPr>
          </a:p>
          <a:p>
            <a:r>
              <a:rPr lang="hu-HU" sz="2800" b="1" dirty="0" smtClean="0">
                <a:solidFill>
                  <a:srgbClr val="C00000"/>
                </a:solidFill>
              </a:rPr>
              <a:t>1</a:t>
            </a:r>
            <a:r>
              <a:rPr lang="en-GB" sz="2800" b="1" dirty="0" smtClean="0">
                <a:solidFill>
                  <a:srgbClr val="C00000"/>
                </a:solidFill>
              </a:rPr>
              <a:t>24 </a:t>
            </a:r>
            <a:r>
              <a:rPr lang="en-GB" sz="2800" b="1" dirty="0" err="1">
                <a:solidFill>
                  <a:srgbClr val="C00000"/>
                </a:solidFill>
              </a:rPr>
              <a:t>millió</a:t>
            </a:r>
            <a:r>
              <a:rPr lang="en-GB" sz="2800" b="1" dirty="0">
                <a:solidFill>
                  <a:srgbClr val="C00000"/>
                </a:solidFill>
              </a:rPr>
              <a:t> </a:t>
            </a:r>
            <a:r>
              <a:rPr lang="hu-HU" sz="2800" b="1" dirty="0" smtClean="0">
                <a:solidFill>
                  <a:srgbClr val="C00000"/>
                </a:solidFill>
              </a:rPr>
              <a:t>év </a:t>
            </a:r>
            <a:r>
              <a:rPr lang="en-GB" sz="2800" b="1" dirty="0" err="1" smtClean="0">
                <a:solidFill>
                  <a:srgbClr val="C00000"/>
                </a:solidFill>
              </a:rPr>
              <a:t>megelőzhető</a:t>
            </a:r>
            <a:r>
              <a:rPr lang="en-GB" sz="2800" dirty="0" smtClean="0">
                <a:solidFill>
                  <a:srgbClr val="7030A0"/>
                </a:solidFill>
              </a:rPr>
              <a:t>:</a:t>
            </a:r>
            <a:r>
              <a:rPr lang="hu-HU" sz="2800" dirty="0" smtClean="0">
                <a:solidFill>
                  <a:srgbClr val="7030A0"/>
                </a:solidFill>
              </a:rPr>
              <a:t> </a:t>
            </a:r>
            <a:r>
              <a:rPr lang="en-GB" sz="2800" dirty="0" err="1" smtClean="0">
                <a:solidFill>
                  <a:srgbClr val="7030A0"/>
                </a:solidFill>
              </a:rPr>
              <a:t>Az</a:t>
            </a:r>
            <a:r>
              <a:rPr lang="en-GB" sz="2800" dirty="0" smtClean="0">
                <a:solidFill>
                  <a:srgbClr val="7030A0"/>
                </a:solidFill>
              </a:rPr>
              <a:t> </a:t>
            </a:r>
            <a:r>
              <a:rPr lang="en-GB" sz="2800" dirty="0" err="1">
                <a:solidFill>
                  <a:srgbClr val="7030A0"/>
                </a:solidFill>
              </a:rPr>
              <a:t>összes</a:t>
            </a:r>
            <a:r>
              <a:rPr lang="en-GB" sz="2800" dirty="0">
                <a:solidFill>
                  <a:srgbClr val="7030A0"/>
                </a:solidFill>
              </a:rPr>
              <a:t> </a:t>
            </a:r>
            <a:r>
              <a:rPr lang="en-GB" sz="2800" dirty="0" err="1">
                <a:solidFill>
                  <a:srgbClr val="7030A0"/>
                </a:solidFill>
              </a:rPr>
              <a:t>elkerülhető</a:t>
            </a:r>
            <a:r>
              <a:rPr lang="en-GB" sz="2800" dirty="0">
                <a:solidFill>
                  <a:srgbClr val="7030A0"/>
                </a:solidFill>
              </a:rPr>
              <a:t> </a:t>
            </a:r>
            <a:r>
              <a:rPr lang="hu-HU" sz="2800" dirty="0" smtClean="0">
                <a:solidFill>
                  <a:srgbClr val="7030A0"/>
                </a:solidFill>
              </a:rPr>
              <a:t>veszteség </a:t>
            </a:r>
            <a:r>
              <a:rPr lang="en-GB" sz="2800" b="1" dirty="0" smtClean="0">
                <a:solidFill>
                  <a:srgbClr val="7030A0"/>
                </a:solidFill>
              </a:rPr>
              <a:t>68</a:t>
            </a:r>
            <a:r>
              <a:rPr lang="en-GB" sz="2800" b="1" dirty="0">
                <a:solidFill>
                  <a:srgbClr val="7030A0"/>
                </a:solidFill>
              </a:rPr>
              <a:t>%-</a:t>
            </a:r>
            <a:r>
              <a:rPr lang="en-GB" sz="2800" b="1" dirty="0" smtClean="0">
                <a:solidFill>
                  <a:srgbClr val="7030A0"/>
                </a:solidFill>
              </a:rPr>
              <a:t>a</a:t>
            </a:r>
            <a:endParaRPr lang="hu-HU" sz="2800" b="1" dirty="0" smtClean="0">
              <a:solidFill>
                <a:srgbClr val="7030A0"/>
              </a:solidFill>
            </a:endParaRPr>
          </a:p>
          <a:p>
            <a:endParaRPr lang="hu-HU" sz="2800" b="1" dirty="0" smtClean="0">
              <a:solidFill>
                <a:srgbClr val="C00000"/>
              </a:solidFill>
            </a:endParaRPr>
          </a:p>
          <a:p>
            <a:r>
              <a:rPr lang="en-GB" sz="2800" b="1" dirty="0" smtClean="0">
                <a:solidFill>
                  <a:srgbClr val="C00000"/>
                </a:solidFill>
              </a:rPr>
              <a:t>59 </a:t>
            </a:r>
            <a:r>
              <a:rPr lang="en-GB" sz="2800" b="1" dirty="0" err="1">
                <a:solidFill>
                  <a:srgbClr val="C00000"/>
                </a:solidFill>
              </a:rPr>
              <a:t>millió</a:t>
            </a:r>
            <a:r>
              <a:rPr lang="en-GB" sz="2800" b="1" dirty="0">
                <a:solidFill>
                  <a:srgbClr val="C00000"/>
                </a:solidFill>
              </a:rPr>
              <a:t> </a:t>
            </a:r>
            <a:r>
              <a:rPr lang="hu-HU" sz="2800" b="1" dirty="0" smtClean="0">
                <a:solidFill>
                  <a:srgbClr val="C00000"/>
                </a:solidFill>
              </a:rPr>
              <a:t>év</a:t>
            </a:r>
            <a:r>
              <a:rPr lang="en-GB" sz="2800" b="1" dirty="0" smtClean="0">
                <a:solidFill>
                  <a:srgbClr val="C00000"/>
                </a:solidFill>
              </a:rPr>
              <a:t> </a:t>
            </a:r>
            <a:r>
              <a:rPr lang="en-GB" sz="2800" b="1" dirty="0" err="1" smtClean="0">
                <a:solidFill>
                  <a:srgbClr val="C00000"/>
                </a:solidFill>
              </a:rPr>
              <a:t>kezelhető</a:t>
            </a:r>
            <a:r>
              <a:rPr lang="en-GB" sz="2800" dirty="0" smtClean="0">
                <a:solidFill>
                  <a:srgbClr val="7030A0"/>
                </a:solidFill>
              </a:rPr>
              <a:t>:</a:t>
            </a:r>
            <a:r>
              <a:rPr lang="hu-HU" sz="2800" dirty="0" smtClean="0">
                <a:solidFill>
                  <a:srgbClr val="7030A0"/>
                </a:solidFill>
              </a:rPr>
              <a:t> </a:t>
            </a:r>
            <a:r>
              <a:rPr lang="en-GB" sz="2800" dirty="0" err="1" smtClean="0">
                <a:solidFill>
                  <a:srgbClr val="7030A0"/>
                </a:solidFill>
              </a:rPr>
              <a:t>Az</a:t>
            </a:r>
            <a:r>
              <a:rPr lang="en-GB" sz="2800" dirty="0" smtClean="0">
                <a:solidFill>
                  <a:srgbClr val="7030A0"/>
                </a:solidFill>
              </a:rPr>
              <a:t> </a:t>
            </a:r>
            <a:r>
              <a:rPr lang="en-GB" sz="2800" dirty="0" err="1">
                <a:solidFill>
                  <a:srgbClr val="7030A0"/>
                </a:solidFill>
              </a:rPr>
              <a:t>összes</a:t>
            </a:r>
            <a:r>
              <a:rPr lang="en-GB" sz="2800" dirty="0">
                <a:solidFill>
                  <a:srgbClr val="7030A0"/>
                </a:solidFill>
              </a:rPr>
              <a:t> </a:t>
            </a:r>
            <a:r>
              <a:rPr lang="en-GB" sz="2800" dirty="0" err="1">
                <a:solidFill>
                  <a:srgbClr val="7030A0"/>
                </a:solidFill>
              </a:rPr>
              <a:t>elkerülhető</a:t>
            </a:r>
            <a:r>
              <a:rPr lang="en-GB" sz="2800" dirty="0">
                <a:solidFill>
                  <a:srgbClr val="7030A0"/>
                </a:solidFill>
              </a:rPr>
              <a:t> </a:t>
            </a:r>
            <a:r>
              <a:rPr lang="hu-HU" sz="2800" dirty="0" smtClean="0">
                <a:solidFill>
                  <a:srgbClr val="7030A0"/>
                </a:solidFill>
              </a:rPr>
              <a:t>veszteség </a:t>
            </a:r>
            <a:r>
              <a:rPr lang="en-GB" sz="2800" b="1" dirty="0" smtClean="0">
                <a:solidFill>
                  <a:srgbClr val="7030A0"/>
                </a:solidFill>
              </a:rPr>
              <a:t>32</a:t>
            </a:r>
            <a:r>
              <a:rPr lang="en-GB" sz="2800" b="1" dirty="0">
                <a:solidFill>
                  <a:srgbClr val="7030A0"/>
                </a:solidFill>
              </a:rPr>
              <a:t>%-a</a:t>
            </a:r>
            <a:endParaRPr lang="en-GB" sz="2800" dirty="0">
              <a:solidFill>
                <a:srgbClr val="7030A0"/>
              </a:solidFill>
            </a:endParaRPr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6B786C7-B8F9-4072-AAAA-17258464D730}" type="slidenum">
              <a:rPr kumimoji="0" lang="en-US" sz="105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  <p:sp>
        <p:nvSpPr>
          <p:cNvPr id="7" name="Szövegdoboz 6"/>
          <p:cNvSpPr txBox="1"/>
          <p:nvPr/>
        </p:nvSpPr>
        <p:spPr>
          <a:xfrm>
            <a:off x="381548" y="6356350"/>
            <a:ext cx="7489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b="1" dirty="0" smtClean="0"/>
              <a:t>IARC</a:t>
            </a:r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3588457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u-HU" dirty="0" smtClean="0"/>
              <a:t>Mi a nyereség anyagiakban?</a:t>
            </a:r>
            <a:endParaRPr lang="en-GB" dirty="0"/>
          </a:p>
        </p:txBody>
      </p:sp>
      <p:sp>
        <p:nvSpPr>
          <p:cNvPr id="3" name="Tartalom helye 2"/>
          <p:cNvSpPr>
            <a:spLocks noGrp="1"/>
          </p:cNvSpPr>
          <p:nvPr>
            <p:ph sz="quarter" idx="14"/>
          </p:nvPr>
        </p:nvSpPr>
        <p:spPr>
          <a:xfrm>
            <a:off x="201168" y="1544147"/>
            <a:ext cx="6041750" cy="5119790"/>
          </a:xfrm>
        </p:spPr>
        <p:txBody>
          <a:bodyPr>
            <a:noAutofit/>
          </a:bodyPr>
          <a:lstStyle/>
          <a:p>
            <a:r>
              <a:rPr lang="hu-HU" sz="3200" b="1" dirty="0" smtClean="0">
                <a:solidFill>
                  <a:srgbClr val="7030A0"/>
                </a:solidFill>
              </a:rPr>
              <a:t>A daganatok miatt gazdasági teher közelíti az </a:t>
            </a:r>
            <a:r>
              <a:rPr lang="hu-HU" sz="3600" b="1" dirty="0" smtClean="0">
                <a:solidFill>
                  <a:srgbClr val="FF0000"/>
                </a:solidFill>
              </a:rPr>
              <a:t>1 trillió dollárt </a:t>
            </a:r>
            <a:r>
              <a:rPr lang="hu-HU" sz="3200" b="1" dirty="0" smtClean="0">
                <a:solidFill>
                  <a:srgbClr val="7030A0"/>
                </a:solidFill>
              </a:rPr>
              <a:t>évente</a:t>
            </a:r>
          </a:p>
          <a:p>
            <a:r>
              <a:rPr lang="hu-HU" sz="3200" b="1" dirty="0" smtClean="0">
                <a:solidFill>
                  <a:srgbClr val="7030A0"/>
                </a:solidFill>
              </a:rPr>
              <a:t>Megelőzéssel ennek jelentős része megtakarítható</a:t>
            </a:r>
          </a:p>
          <a:p>
            <a:r>
              <a:rPr lang="hu-HU" sz="3200" b="1" dirty="0" smtClean="0">
                <a:solidFill>
                  <a:srgbClr val="7030A0"/>
                </a:solidFill>
              </a:rPr>
              <a:t>A megelőzésbe fektetett pénz nagyon kedvezően megtérül</a:t>
            </a:r>
            <a:endParaRPr lang="en-GB" sz="3200" b="1" dirty="0">
              <a:solidFill>
                <a:srgbClr val="7030A0"/>
              </a:solidFill>
            </a:endParaRP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prstClr val="black"/>
                </a:solidFill>
              </a:rPr>
              <a:t>20XX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6B786C7-B8F9-4072-AAAA-17258464D730}" type="slidenum">
              <a:rPr kumimoji="0" lang="en-US" sz="105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  <p:grpSp>
        <p:nvGrpSpPr>
          <p:cNvPr id="8" name="Group 4"/>
          <p:cNvGrpSpPr>
            <a:grpSpLocks noChangeAspect="1"/>
          </p:cNvGrpSpPr>
          <p:nvPr/>
        </p:nvGrpSpPr>
        <p:grpSpPr bwMode="auto">
          <a:xfrm>
            <a:off x="7203377" y="1212263"/>
            <a:ext cx="4373114" cy="5451674"/>
            <a:chOff x="5207" y="1788"/>
            <a:chExt cx="1634" cy="2037"/>
          </a:xfrm>
        </p:grpSpPr>
        <p:sp>
          <p:nvSpPr>
            <p:cNvPr id="9" name="AutoShape 3"/>
            <p:cNvSpPr>
              <a:spLocks noChangeAspect="1" noChangeArrowheads="1" noTextEdit="1"/>
            </p:cNvSpPr>
            <p:nvPr/>
          </p:nvSpPr>
          <p:spPr bwMode="auto">
            <a:xfrm>
              <a:off x="5207" y="1788"/>
              <a:ext cx="1634" cy="20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pic>
          <p:nvPicPr>
            <p:cNvPr id="5125" name="Picture 5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07" y="1788"/>
              <a:ext cx="1636" cy="20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0" name="Téglalap 9"/>
          <p:cNvSpPr/>
          <p:nvPr/>
        </p:nvSpPr>
        <p:spPr>
          <a:xfrm>
            <a:off x="292588" y="5802702"/>
            <a:ext cx="358309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a-DK" dirty="0">
                <a:latin typeface="ArialMT"/>
              </a:rPr>
              <a:t>Chen et al. JAMA Oncology 2023</a:t>
            </a:r>
            <a:endParaRPr lang="en-GB" dirty="0"/>
          </a:p>
        </p:txBody>
      </p:sp>
      <p:sp>
        <p:nvSpPr>
          <p:cNvPr id="11" name="Téglalap 10"/>
          <p:cNvSpPr/>
          <p:nvPr/>
        </p:nvSpPr>
        <p:spPr>
          <a:xfrm>
            <a:off x="292588" y="6172034"/>
            <a:ext cx="722833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latin typeface="Calibri" panose="020F0502020204030204" pitchFamily="34" charset="0"/>
              </a:rPr>
              <a:t>Saving </a:t>
            </a:r>
            <a:r>
              <a:rPr lang="en-US" dirty="0">
                <a:latin typeface="Calibri" panose="020F0502020204030204" pitchFamily="34" charset="0"/>
              </a:rPr>
              <a:t>lives, spending less: the case for investing in </a:t>
            </a:r>
            <a:r>
              <a:rPr lang="en-US" dirty="0" err="1">
                <a:latin typeface="Calibri" panose="020F0502020204030204" pitchFamily="34" charset="0"/>
              </a:rPr>
              <a:t>noncommunicable</a:t>
            </a:r>
            <a:r>
              <a:rPr lang="en-US" dirty="0">
                <a:latin typeface="Calibri" panose="020F0502020204030204" pitchFamily="34" charset="0"/>
              </a:rPr>
              <a:t> diseases. Geneva: World Health Organization; 2021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90638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u-HU" dirty="0" smtClean="0"/>
              <a:t>Konklúzió</a:t>
            </a:r>
            <a:endParaRPr lang="en-GB" dirty="0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6B786C7-B8F9-4072-AAAA-17258464D730}" type="slidenum">
              <a:rPr kumimoji="0" lang="en-US" sz="105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  <p:sp>
        <p:nvSpPr>
          <p:cNvPr id="7" name="Téglalap 6"/>
          <p:cNvSpPr/>
          <p:nvPr/>
        </p:nvSpPr>
        <p:spPr>
          <a:xfrm>
            <a:off x="296029" y="2177926"/>
            <a:ext cx="11700899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u-HU" sz="3600" b="1" dirty="0" smtClean="0">
                <a:solidFill>
                  <a:srgbClr val="7030A0"/>
                </a:solidFill>
              </a:rPr>
              <a:t>Az elsődleges megelőzés </a:t>
            </a:r>
            <a:r>
              <a:rPr lang="hu-HU" sz="3600" b="1" dirty="0">
                <a:solidFill>
                  <a:srgbClr val="7030A0"/>
                </a:solidFill>
              </a:rPr>
              <a:t>a </a:t>
            </a:r>
            <a:r>
              <a:rPr lang="hu-HU" sz="3600" b="1" dirty="0" smtClean="0">
                <a:solidFill>
                  <a:srgbClr val="7030A0"/>
                </a:solidFill>
              </a:rPr>
              <a:t>daganatos </a:t>
            </a:r>
            <a:r>
              <a:rPr lang="hu-HU" sz="3600" b="1" dirty="0">
                <a:solidFill>
                  <a:srgbClr val="7030A0"/>
                </a:solidFill>
              </a:rPr>
              <a:t>halálozás </a:t>
            </a:r>
            <a:r>
              <a:rPr lang="hu-HU" sz="3600" b="1" dirty="0" smtClean="0">
                <a:solidFill>
                  <a:srgbClr val="7030A0"/>
                </a:solidFill>
              </a:rPr>
              <a:t>csökkentésének </a:t>
            </a:r>
            <a:r>
              <a:rPr lang="hu-HU" sz="3600" b="1" dirty="0">
                <a:solidFill>
                  <a:srgbClr val="7030A0"/>
                </a:solidFill>
              </a:rPr>
              <a:t>leghatékonyabb és </a:t>
            </a:r>
            <a:r>
              <a:rPr lang="hu-HU" sz="3600" b="1" dirty="0" smtClean="0">
                <a:solidFill>
                  <a:srgbClr val="7030A0"/>
                </a:solidFill>
              </a:rPr>
              <a:t>kiemelkedően a leginkább költséghatékony módja</a:t>
            </a:r>
          </a:p>
          <a:p>
            <a:pPr algn="ctr"/>
            <a:endParaRPr lang="hu-HU" sz="3600" b="1" dirty="0" smtClean="0">
              <a:solidFill>
                <a:srgbClr val="7030A0"/>
              </a:solidFill>
            </a:endParaRPr>
          </a:p>
          <a:p>
            <a:pPr algn="ctr"/>
            <a:r>
              <a:rPr lang="hu-HU" sz="3600" b="1" dirty="0" smtClean="0">
                <a:solidFill>
                  <a:srgbClr val="7030A0"/>
                </a:solidFill>
              </a:rPr>
              <a:t>Minden társadalomnak a legtöbb erőforrást a megelőzésbe kellene fektetnie  </a:t>
            </a:r>
            <a:endParaRPr lang="en-GB" sz="36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1200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itle 31">
            <a:extLst>
              <a:ext uri="{FF2B5EF4-FFF2-40B4-BE49-F238E27FC236}">
                <a16:creationId xmlns:a16="http://schemas.microsoft.com/office/drawing/2014/main" id="{30761B21-88ED-449E-B2B9-3FC40844C36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77001" y="4947313"/>
            <a:ext cx="7700617" cy="1409037"/>
          </a:xfrm>
        </p:spPr>
        <p:txBody>
          <a:bodyPr/>
          <a:lstStyle/>
          <a:p>
            <a:r>
              <a:rPr lang="en-US" dirty="0" err="1"/>
              <a:t>Köszönöm</a:t>
            </a:r>
            <a:r>
              <a:rPr lang="hu-HU" dirty="0"/>
              <a:t> a </a:t>
            </a:r>
            <a:r>
              <a:rPr lang="hu-HU" dirty="0" smtClean="0"/>
              <a:t>figyelmet!</a:t>
            </a:r>
            <a:endParaRPr lang="en-US" dirty="0"/>
          </a:p>
        </p:txBody>
      </p:sp>
      <p:sp>
        <p:nvSpPr>
          <p:cNvPr id="33" name="Subtitle 32">
            <a:extLst>
              <a:ext uri="{FF2B5EF4-FFF2-40B4-BE49-F238E27FC236}">
                <a16:creationId xmlns:a16="http://schemas.microsoft.com/office/drawing/2014/main" id="{0EEAA874-288B-4330-9FA4-F1144ACD46D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446252" y="386989"/>
            <a:ext cx="2443495" cy="3758334"/>
          </a:xfrm>
        </p:spPr>
        <p:txBody>
          <a:bodyPr>
            <a:normAutofit/>
          </a:bodyPr>
          <a:lstStyle/>
          <a:p>
            <a:r>
              <a:rPr lang="en-US" dirty="0"/>
              <a:t>L</a:t>
            </a:r>
            <a:r>
              <a:rPr lang="hu-HU" dirty="0"/>
              <a:t>ö</a:t>
            </a:r>
            <a:r>
              <a:rPr lang="en-US" dirty="0"/>
              <a:t>vey József</a:t>
            </a:r>
          </a:p>
          <a:p>
            <a:endParaRPr lang="en-US" dirty="0"/>
          </a:p>
          <a:p>
            <a:r>
              <a:rPr lang="hu-HU" dirty="0"/>
              <a:t>Országos</a:t>
            </a:r>
            <a:r>
              <a:rPr lang="en-US" dirty="0"/>
              <a:t> Onkológiai Intézet </a:t>
            </a:r>
            <a:endParaRPr lang="hu-HU" dirty="0"/>
          </a:p>
          <a:p>
            <a:endParaRPr lang="hu-HU" dirty="0"/>
          </a:p>
          <a:p>
            <a:r>
              <a:rPr lang="en-US" dirty="0" err="1"/>
              <a:t>Budapes</a:t>
            </a:r>
            <a:r>
              <a:rPr lang="hu-HU" dirty="0"/>
              <a:t>t</a:t>
            </a:r>
            <a:endParaRPr lang="en-US" dirty="0"/>
          </a:p>
        </p:txBody>
      </p:sp>
      <p:pic>
        <p:nvPicPr>
          <p:cNvPr id="52" name="Picture Placeholder 51" descr="A picture containing sky, outdoor, mountain, nature, stars">
            <a:extLst>
              <a:ext uri="{FF2B5EF4-FFF2-40B4-BE49-F238E27FC236}">
                <a16:creationId xmlns:a16="http://schemas.microsoft.com/office/drawing/2014/main" id="{45DFCBF0-F91E-40C0-A4E6-24E8250C3BAC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4532313"/>
          </a:xfrm>
        </p:spPr>
      </p:pic>
      <p:pic>
        <p:nvPicPr>
          <p:cNvPr id="58" name="Picture Placeholder 57" descr="A picture containing mountain, sky, outdoor, nature">
            <a:extLst>
              <a:ext uri="{FF2B5EF4-FFF2-40B4-BE49-F238E27FC236}">
                <a16:creationId xmlns:a16="http://schemas.microsoft.com/office/drawing/2014/main" id="{A51C462C-6D3B-4554-9CDC-86D00D0EA07A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144000" y="4532313"/>
            <a:ext cx="3048000" cy="2325687"/>
          </a:xfr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887279-B48F-43C3-91FA-09BD7EA33A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65992" y="6356350"/>
            <a:ext cx="630936" cy="365125"/>
          </a:xfrm>
        </p:spPr>
        <p:txBody>
          <a:bodyPr/>
          <a:lstStyle/>
          <a:p>
            <a:pPr lvl="0"/>
            <a:fld id="{D39F39FF-F5CB-4ACA-9B46-4CCF89ECA75F}" type="slidenum">
              <a:rPr lang="en-US" noProof="0" smtClean="0"/>
              <a:t>24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412590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en-GB" dirty="0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6B786C7-B8F9-4072-AAAA-17258464D730}" type="slidenum">
              <a:rPr kumimoji="0" lang="en-US" sz="105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t>3</a:t>
            </a:fld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  <p:sp>
        <p:nvSpPr>
          <p:cNvPr id="5" name="Szövegdoboz 4"/>
          <p:cNvSpPr txBox="1"/>
          <p:nvPr/>
        </p:nvSpPr>
        <p:spPr>
          <a:xfrm>
            <a:off x="189522" y="1878171"/>
            <a:ext cx="1131667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7200" b="1" dirty="0" smtClean="0">
                <a:solidFill>
                  <a:srgbClr val="C00000"/>
                </a:solidFill>
              </a:rPr>
              <a:t>Legjobban az a daganat gyógyul meg, </a:t>
            </a:r>
          </a:p>
          <a:p>
            <a:pPr algn="ctr"/>
            <a:r>
              <a:rPr lang="hu-HU" sz="7200" b="1" dirty="0" smtClean="0">
                <a:solidFill>
                  <a:srgbClr val="C00000"/>
                </a:solidFill>
              </a:rPr>
              <a:t>amelyik ki sem alakul</a:t>
            </a:r>
            <a:endParaRPr lang="en-GB" sz="72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2682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ím 2"/>
          <p:cNvSpPr>
            <a:spLocks noGrp="1"/>
          </p:cNvSpPr>
          <p:nvPr>
            <p:ph type="title"/>
          </p:nvPr>
        </p:nvSpPr>
        <p:spPr>
          <a:xfrm>
            <a:off x="565151" y="194783"/>
            <a:ext cx="11372850" cy="769493"/>
          </a:xfrm>
        </p:spPr>
        <p:txBody>
          <a:bodyPr>
            <a:normAutofit fontScale="90000"/>
          </a:bodyPr>
          <a:lstStyle/>
          <a:p>
            <a:pPr algn="ctr"/>
            <a:r>
              <a:rPr lang="hu-HU" dirty="0" smtClean="0"/>
              <a:t>A daganatok </a:t>
            </a:r>
            <a:r>
              <a:rPr lang="hu-HU" dirty="0" err="1" smtClean="0"/>
              <a:t>kialkulásának</a:t>
            </a:r>
            <a:r>
              <a:rPr lang="hu-HU" dirty="0" smtClean="0"/>
              <a:t> (ismert) okai</a:t>
            </a:r>
            <a:endParaRPr lang="en-GB" dirty="0"/>
          </a:p>
        </p:txBody>
      </p:sp>
      <p:sp>
        <p:nvSpPr>
          <p:cNvPr id="4" name="Tartalom helye 3"/>
          <p:cNvSpPr>
            <a:spLocks noGrp="1"/>
          </p:cNvSpPr>
          <p:nvPr>
            <p:ph sz="quarter" idx="14"/>
          </p:nvPr>
        </p:nvSpPr>
        <p:spPr>
          <a:xfrm>
            <a:off x="372874" y="1276761"/>
            <a:ext cx="11565127" cy="4314825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hu-HU" sz="3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Szerteágazó okok</a:t>
            </a:r>
            <a:endParaRPr lang="hu-HU" sz="36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hu-HU" sz="3600" b="1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r>
              <a:rPr lang="hu-HU" sz="3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Életmód </a:t>
            </a:r>
          </a:p>
          <a:p>
            <a:pPr>
              <a:defRPr/>
            </a:pPr>
            <a:endParaRPr lang="hu-HU" sz="3600" b="1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r>
              <a:rPr lang="hu-HU" sz="3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Környezeti </a:t>
            </a:r>
            <a:r>
              <a:rPr lang="hu-HU" sz="3600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tényezők – kémiai és fizikai </a:t>
            </a:r>
            <a:r>
              <a:rPr lang="hu-HU" sz="3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hu-HU" sz="3600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80-90%)</a:t>
            </a:r>
          </a:p>
          <a:p>
            <a:pPr>
              <a:defRPr/>
            </a:pPr>
            <a:r>
              <a:rPr lang="hu-HU" sz="3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Fertőzések </a:t>
            </a:r>
            <a:r>
              <a:rPr lang="hu-HU" sz="3600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– Vírusok (5-10%) </a:t>
            </a:r>
          </a:p>
          <a:p>
            <a:pPr>
              <a:defRPr/>
            </a:pPr>
            <a:r>
              <a:rPr lang="hu-HU" sz="3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Örökletes </a:t>
            </a:r>
            <a:r>
              <a:rPr lang="hu-HU" sz="3600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daganatok (&lt; 5</a:t>
            </a:r>
            <a:r>
              <a:rPr lang="hu-HU" sz="3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%)</a:t>
            </a:r>
            <a:endParaRPr lang="hu-HU" sz="36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6B786C7-B8F9-4072-AAAA-17258464D730}" type="slidenum">
              <a:rPr kumimoji="0" lang="en-US" sz="105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t>4</a:t>
            </a:fld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94380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ép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171" y="1203150"/>
            <a:ext cx="5384144" cy="1832150"/>
          </a:xfrm>
          <a:prstGeom prst="rect">
            <a:avLst/>
          </a:prstGeom>
        </p:spPr>
      </p:pic>
      <p:sp>
        <p:nvSpPr>
          <p:cNvPr id="3" name="Cím 2"/>
          <p:cNvSpPr>
            <a:spLocks noGrp="1"/>
          </p:cNvSpPr>
          <p:nvPr>
            <p:ph type="title"/>
          </p:nvPr>
        </p:nvSpPr>
        <p:spPr>
          <a:xfrm>
            <a:off x="565151" y="194783"/>
            <a:ext cx="11372850" cy="769493"/>
          </a:xfrm>
        </p:spPr>
        <p:txBody>
          <a:bodyPr>
            <a:normAutofit fontScale="90000"/>
          </a:bodyPr>
          <a:lstStyle/>
          <a:p>
            <a:pPr algn="ctr"/>
            <a:r>
              <a:rPr lang="hu-HU" dirty="0" smtClean="0"/>
              <a:t>A daganatok </a:t>
            </a:r>
            <a:r>
              <a:rPr lang="hu-HU" dirty="0" err="1" smtClean="0"/>
              <a:t>kialkulásának</a:t>
            </a:r>
            <a:r>
              <a:rPr lang="hu-HU" dirty="0" smtClean="0"/>
              <a:t> (ismert) okai</a:t>
            </a:r>
            <a:endParaRPr lang="en-GB" dirty="0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6B786C7-B8F9-4072-AAAA-17258464D730}" type="slidenum">
              <a:rPr kumimoji="0" lang="en-US" sz="105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t>5</a:t>
            </a:fld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  <p:sp>
        <p:nvSpPr>
          <p:cNvPr id="2" name="Tartalom helye 1"/>
          <p:cNvSpPr>
            <a:spLocks noGrp="1"/>
          </p:cNvSpPr>
          <p:nvPr>
            <p:ph sz="quarter" idx="14"/>
          </p:nvPr>
        </p:nvSpPr>
        <p:spPr>
          <a:xfrm>
            <a:off x="1802003" y="2479675"/>
            <a:ext cx="10328275" cy="4314825"/>
          </a:xfrm>
        </p:spPr>
        <p:txBody>
          <a:bodyPr>
            <a:normAutofit fontScale="85000" lnSpcReduction="10000"/>
          </a:bodyPr>
          <a:lstStyle/>
          <a:p>
            <a:pPr>
              <a:defRPr/>
            </a:pPr>
            <a:r>
              <a:rPr lang="hu-HU" sz="28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1. kategória</a:t>
            </a:r>
            <a:r>
              <a:rPr lang="hu-HU" sz="2800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: bizonyítottan karcinogén anyagok </a:t>
            </a:r>
            <a:r>
              <a:rPr lang="hu-HU" dirty="0">
                <a:solidFill>
                  <a:srgbClr val="7030A0"/>
                </a:solidFill>
                <a:latin typeface="Arial" charset="0"/>
                <a:cs typeface="Arial" charset="0"/>
              </a:rPr>
              <a:t>(n=118; dohányfüst, azbeszt, alkohol, UV, ionizáló sugárzás, szennyezett levegő, fogamzásgátlók, feldolgozott hústermékek) </a:t>
            </a:r>
            <a:endParaRPr lang="hu-HU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r>
              <a:rPr lang="hu-HU" sz="2800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hu-HU" sz="28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2/A kategória</a:t>
            </a:r>
            <a:r>
              <a:rPr lang="hu-HU" sz="2800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: valószínűleg karcinogén anyagok </a:t>
            </a:r>
            <a:r>
              <a:rPr lang="hu-HU" dirty="0">
                <a:solidFill>
                  <a:srgbClr val="7030A0"/>
                </a:solidFill>
                <a:latin typeface="Arial" charset="0"/>
                <a:cs typeface="Arial" charset="0"/>
              </a:rPr>
              <a:t>(n=75; bitumen, DDT, anabolikus szteroidok, vörös hús) </a:t>
            </a:r>
            <a:endParaRPr lang="hu-HU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r>
              <a:rPr lang="hu-HU" sz="2800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hu-HU" sz="28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2/B kategória</a:t>
            </a:r>
            <a:r>
              <a:rPr lang="hu-HU" sz="2800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: lehetséges karcinogén anyagok </a:t>
            </a:r>
            <a:r>
              <a:rPr lang="hu-HU" dirty="0">
                <a:solidFill>
                  <a:srgbClr val="7030A0"/>
                </a:solidFill>
                <a:latin typeface="Arial" charset="0"/>
                <a:cs typeface="Arial" charset="0"/>
              </a:rPr>
              <a:t>(n=288; </a:t>
            </a:r>
            <a:r>
              <a:rPr lang="hu-HU" dirty="0" err="1">
                <a:solidFill>
                  <a:srgbClr val="7030A0"/>
                </a:solidFill>
                <a:latin typeface="Arial" charset="0"/>
                <a:cs typeface="Arial" charset="0"/>
              </a:rPr>
              <a:t>fenobarbital</a:t>
            </a:r>
            <a:r>
              <a:rPr lang="hu-HU" dirty="0">
                <a:solidFill>
                  <a:srgbClr val="7030A0"/>
                </a:solidFill>
                <a:latin typeface="Arial" charset="0"/>
                <a:cs typeface="Arial" charset="0"/>
              </a:rPr>
              <a:t>, kloroform, kávé, üvegszál, benzin, </a:t>
            </a:r>
            <a:r>
              <a:rPr lang="hu-HU" dirty="0" err="1">
                <a:solidFill>
                  <a:srgbClr val="7030A0"/>
                </a:solidFill>
                <a:latin typeface="Arial" charset="0"/>
                <a:cs typeface="Arial" charset="0"/>
              </a:rPr>
              <a:t>dizelolaj</a:t>
            </a:r>
            <a:r>
              <a:rPr lang="hu-HU" dirty="0">
                <a:solidFill>
                  <a:srgbClr val="7030A0"/>
                </a:solidFill>
                <a:latin typeface="Arial" charset="0"/>
                <a:cs typeface="Arial" charset="0"/>
              </a:rPr>
              <a:t>, fekete karbon, ólom, króm, nikkel) </a:t>
            </a:r>
            <a:endParaRPr lang="hu-HU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r>
              <a:rPr lang="hu-HU" sz="2800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hu-HU" sz="28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3. kategória</a:t>
            </a:r>
            <a:r>
              <a:rPr lang="hu-HU" sz="2800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hu-HU" sz="2800" dirty="0" err="1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karcinogenitás</a:t>
            </a:r>
            <a:r>
              <a:rPr lang="hu-HU" sz="2800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alapján nem osztályozható anyagok </a:t>
            </a:r>
            <a:r>
              <a:rPr lang="hu-HU" dirty="0">
                <a:solidFill>
                  <a:srgbClr val="7030A0"/>
                </a:solidFill>
                <a:latin typeface="Arial" charset="0"/>
                <a:cs typeface="Arial" charset="0"/>
              </a:rPr>
              <a:t>(n=503; koffein, tea, PVC, nyomtató tinta, mágneses &amp; elektromos terek, </a:t>
            </a:r>
            <a:r>
              <a:rPr lang="hu-HU" dirty="0" err="1">
                <a:solidFill>
                  <a:srgbClr val="7030A0"/>
                </a:solidFill>
                <a:latin typeface="Arial" charset="0"/>
                <a:cs typeface="Arial" charset="0"/>
              </a:rPr>
              <a:t>paracetamol</a:t>
            </a:r>
            <a:r>
              <a:rPr lang="hu-HU" dirty="0">
                <a:solidFill>
                  <a:srgbClr val="7030A0"/>
                </a:solidFill>
                <a:latin typeface="Arial" charset="0"/>
                <a:cs typeface="Arial" charset="0"/>
              </a:rPr>
              <a:t>, </a:t>
            </a:r>
            <a:r>
              <a:rPr lang="hu-HU" dirty="0" err="1">
                <a:solidFill>
                  <a:srgbClr val="7030A0"/>
                </a:solidFill>
                <a:latin typeface="Arial" charset="0"/>
                <a:cs typeface="Arial" charset="0"/>
              </a:rPr>
              <a:t>diazempam</a:t>
            </a:r>
            <a:r>
              <a:rPr lang="hu-HU" dirty="0">
                <a:solidFill>
                  <a:srgbClr val="7030A0"/>
                </a:solidFill>
                <a:latin typeface="Arial" charset="0"/>
                <a:cs typeface="Arial" charset="0"/>
              </a:rPr>
              <a:t>)</a:t>
            </a:r>
            <a:endParaRPr lang="hu-HU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r>
              <a:rPr lang="hu-HU" sz="2800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hu-HU" sz="28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4. kategória</a:t>
            </a:r>
            <a:r>
              <a:rPr lang="hu-HU" sz="2800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: valószínűleg nem karcinogén anyagok </a:t>
            </a:r>
            <a:r>
              <a:rPr lang="hu-HU" dirty="0">
                <a:solidFill>
                  <a:srgbClr val="7030A0"/>
                </a:solidFill>
                <a:latin typeface="Arial" charset="0"/>
                <a:cs typeface="Arial" charset="0"/>
              </a:rPr>
              <a:t>(n=1; </a:t>
            </a:r>
            <a:r>
              <a:rPr lang="hu-HU" dirty="0" err="1">
                <a:solidFill>
                  <a:srgbClr val="7030A0"/>
                </a:solidFill>
                <a:latin typeface="Arial" charset="0"/>
                <a:cs typeface="Arial" charset="0"/>
              </a:rPr>
              <a:t>caprolactam</a:t>
            </a:r>
            <a:r>
              <a:rPr lang="hu-HU" dirty="0">
                <a:solidFill>
                  <a:srgbClr val="7030A0"/>
                </a:solidFill>
                <a:latin typeface="Arial" charset="0"/>
                <a:cs typeface="Arial" charset="0"/>
              </a:rPr>
              <a:t>)</a:t>
            </a:r>
            <a:endParaRPr lang="hu-HU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endParaRPr lang="en-GB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4456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u-HU" dirty="0" smtClean="0"/>
              <a:t>Fizikai,  kémiai</a:t>
            </a:r>
            <a:endParaRPr lang="en-GB" dirty="0"/>
          </a:p>
        </p:txBody>
      </p:sp>
      <p:sp>
        <p:nvSpPr>
          <p:cNvPr id="3" name="Tartalom helye 2"/>
          <p:cNvSpPr>
            <a:spLocks noGrp="1"/>
          </p:cNvSpPr>
          <p:nvPr>
            <p:ph sz="quarter" idx="14"/>
          </p:nvPr>
        </p:nvSpPr>
        <p:spPr>
          <a:xfrm>
            <a:off x="99568" y="1341293"/>
            <a:ext cx="11795760" cy="4635500"/>
          </a:xfrm>
        </p:spPr>
        <p:txBody>
          <a:bodyPr>
            <a:noAutofit/>
          </a:bodyPr>
          <a:lstStyle/>
          <a:p>
            <a:pPr>
              <a:spcBef>
                <a:spcPct val="0"/>
              </a:spcBef>
            </a:pPr>
            <a:r>
              <a:rPr lang="hu-HU" altLang="hu-HU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Ionizáló </a:t>
            </a:r>
            <a:r>
              <a:rPr lang="hu-HU" altLang="hu-HU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sugárzások</a:t>
            </a:r>
            <a:r>
              <a:rPr lang="hu-HU" altLang="hu-HU" sz="32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szabad gyökök  DNS-károsodás</a:t>
            </a:r>
            <a:endParaRPr lang="hu-HU" altLang="hu-HU" sz="3200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hu-HU" altLang="hu-HU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Nem-ionizáló </a:t>
            </a:r>
            <a:r>
              <a:rPr lang="hu-HU" altLang="hu-HU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sugárzások</a:t>
            </a:r>
          </a:p>
          <a:p>
            <a:pPr lvl="1">
              <a:spcBef>
                <a:spcPct val="0"/>
              </a:spcBef>
            </a:pPr>
            <a:r>
              <a:rPr lang="hu-HU" altLang="hu-HU" sz="32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UV-sugárzás (</a:t>
            </a:r>
            <a:r>
              <a:rPr lang="hu-HU" altLang="hu-HU" sz="3200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melanoma</a:t>
            </a:r>
            <a:r>
              <a:rPr lang="hu-HU" altLang="hu-HU" sz="32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bőr laphám-rák, </a:t>
            </a:r>
            <a:r>
              <a:rPr lang="hu-HU" altLang="hu-HU" sz="3200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basalioma</a:t>
            </a:r>
            <a:r>
              <a:rPr lang="hu-HU" altLang="hu-HU" sz="32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lvl="1">
              <a:spcBef>
                <a:spcPct val="0"/>
              </a:spcBef>
            </a:pPr>
            <a:r>
              <a:rPr lang="hu-HU" altLang="hu-HU" sz="32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Mikrohullámú és rádiófrekvenciás sugárzás (2/B </a:t>
            </a:r>
            <a:r>
              <a:rPr lang="hu-HU" altLang="hu-HU" sz="32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kategória)</a:t>
            </a:r>
            <a:endParaRPr lang="hu-HU" altLang="hu-HU" sz="3200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spcBef>
                <a:spcPct val="0"/>
              </a:spcBef>
            </a:pPr>
            <a:r>
              <a:rPr lang="hu-HU" altLang="hu-HU" sz="32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Igen alacsony frekvenciájú elektromágneses sugárzás (0-300 Hz) (2/B </a:t>
            </a:r>
            <a:r>
              <a:rPr lang="hu-HU" altLang="hu-HU" sz="32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kategória)</a:t>
            </a:r>
          </a:p>
          <a:p>
            <a:pPr>
              <a:spcBef>
                <a:spcPct val="0"/>
              </a:spcBef>
            </a:pPr>
            <a:r>
              <a:rPr lang="hu-HU" altLang="hu-HU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Azbeszt – </a:t>
            </a:r>
            <a:r>
              <a:rPr lang="hu-HU" altLang="hu-HU" sz="3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mesothelioma</a:t>
            </a:r>
            <a:r>
              <a:rPr lang="hu-HU" altLang="hu-HU" sz="32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kvarc</a:t>
            </a:r>
            <a:r>
              <a:rPr lang="hu-HU" altLang="hu-HU" sz="32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talkum (porok, rostok, kristályok</a:t>
            </a:r>
            <a:r>
              <a:rPr lang="hu-HU" altLang="hu-HU" sz="32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), számos vegyi anyag</a:t>
            </a:r>
          </a:p>
          <a:p>
            <a:pPr>
              <a:spcBef>
                <a:spcPct val="0"/>
              </a:spcBef>
            </a:pPr>
            <a:r>
              <a:rPr lang="hu-HU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Légszennyezés</a:t>
            </a:r>
            <a:endParaRPr lang="en-GB" sz="3200" b="1" dirty="0">
              <a:solidFill>
                <a:srgbClr val="C00000"/>
              </a:solidFill>
            </a:endParaRPr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6B786C7-B8F9-4072-AAAA-17258464D730}" type="slidenum">
              <a:rPr kumimoji="0" lang="en-US" sz="105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69272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201168" y="194783"/>
            <a:ext cx="11546331" cy="769493"/>
          </a:xfrm>
        </p:spPr>
        <p:txBody>
          <a:bodyPr>
            <a:normAutofit fontScale="90000"/>
          </a:bodyPr>
          <a:lstStyle/>
          <a:p>
            <a:pPr algn="ctr"/>
            <a:r>
              <a:rPr lang="hu-HU" dirty="0" smtClean="0"/>
              <a:t>Fertőzések: vírusok, baktériumok, férgek</a:t>
            </a:r>
            <a:endParaRPr lang="en-GB" dirty="0"/>
          </a:p>
        </p:txBody>
      </p:sp>
      <p:sp>
        <p:nvSpPr>
          <p:cNvPr id="3" name="Tartalom helye 2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/>
                </a:solidFill>
              </a:rPr>
              <a:t>Presentation title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prstClr val="black"/>
                </a:solidFill>
              </a:rPr>
              <a:t>20XX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6B786C7-B8F9-4072-AAAA-17258464D730}" type="slidenum">
              <a:rPr kumimoji="0" lang="en-US" sz="105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  <p:graphicFrame>
        <p:nvGraphicFramePr>
          <p:cNvPr id="7" name="Táblázat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33747910"/>
              </p:ext>
            </p:extLst>
          </p:nvPr>
        </p:nvGraphicFramePr>
        <p:xfrm>
          <a:off x="146049" y="1180760"/>
          <a:ext cx="11850879" cy="56566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0612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89262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15213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56873">
                <a:tc>
                  <a:txBody>
                    <a:bodyPr/>
                    <a:lstStyle/>
                    <a:p>
                      <a:pPr algn="ctr"/>
                      <a:r>
                        <a:rPr lang="hu-HU" sz="1800" dirty="0" smtClean="0">
                          <a:solidFill>
                            <a:schemeClr val="bg1"/>
                          </a:solidFill>
                        </a:rPr>
                        <a:t>Kórokozó</a:t>
                      </a:r>
                      <a:endParaRPr lang="hu-HU" sz="1800" dirty="0">
                        <a:solidFill>
                          <a:schemeClr val="bg1"/>
                        </a:solidFill>
                      </a:endParaRPr>
                    </a:p>
                  </a:txBody>
                  <a:tcPr marL="91437" marR="91437" marT="45715" marB="4571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800" dirty="0" smtClean="0">
                          <a:solidFill>
                            <a:schemeClr val="bg1"/>
                          </a:solidFill>
                        </a:rPr>
                        <a:t>Típus</a:t>
                      </a:r>
                      <a:endParaRPr lang="hu-HU" sz="1800" dirty="0">
                        <a:solidFill>
                          <a:schemeClr val="bg1"/>
                        </a:solidFill>
                      </a:endParaRPr>
                    </a:p>
                  </a:txBody>
                  <a:tcPr marL="91437" marR="91437" marT="45715" marB="4571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800" dirty="0" smtClean="0">
                          <a:solidFill>
                            <a:schemeClr val="bg1"/>
                          </a:solidFill>
                        </a:rPr>
                        <a:t>Jellemző daganatok</a:t>
                      </a:r>
                      <a:endParaRPr lang="hu-HU" sz="1800" dirty="0">
                        <a:solidFill>
                          <a:schemeClr val="bg1"/>
                        </a:solidFill>
                      </a:endParaRPr>
                    </a:p>
                  </a:txBody>
                  <a:tcPr marL="91437" marR="91437" marT="45715" marB="4571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24535">
                <a:tc>
                  <a:txBody>
                    <a:bodyPr/>
                    <a:lstStyle/>
                    <a:p>
                      <a:r>
                        <a:rPr lang="hu-HU" sz="1800" b="1" dirty="0" smtClean="0">
                          <a:solidFill>
                            <a:srgbClr val="C00000"/>
                          </a:solidFill>
                        </a:rPr>
                        <a:t>Human </a:t>
                      </a:r>
                      <a:r>
                        <a:rPr lang="hu-HU" sz="1800" b="1" dirty="0" err="1" smtClean="0">
                          <a:solidFill>
                            <a:srgbClr val="C00000"/>
                          </a:solidFill>
                        </a:rPr>
                        <a:t>papilloma</a:t>
                      </a:r>
                      <a:r>
                        <a:rPr lang="hu-HU" sz="1800" b="1" dirty="0" smtClean="0">
                          <a:solidFill>
                            <a:srgbClr val="C00000"/>
                          </a:solidFill>
                        </a:rPr>
                        <a:t> vírus</a:t>
                      </a:r>
                      <a:r>
                        <a:rPr lang="hu-HU" sz="1800" b="1" baseline="0" dirty="0" smtClean="0">
                          <a:solidFill>
                            <a:srgbClr val="C00000"/>
                          </a:solidFill>
                        </a:rPr>
                        <a:t> (</a:t>
                      </a:r>
                      <a:r>
                        <a:rPr lang="hu-HU" sz="1800" b="1" dirty="0" smtClean="0">
                          <a:solidFill>
                            <a:srgbClr val="C00000"/>
                          </a:solidFill>
                        </a:rPr>
                        <a:t>HPV)</a:t>
                      </a:r>
                      <a:endParaRPr lang="hu-HU" sz="1800" b="1" dirty="0">
                        <a:solidFill>
                          <a:srgbClr val="C00000"/>
                        </a:solidFill>
                      </a:endParaRPr>
                    </a:p>
                  </a:txBody>
                  <a:tcPr marL="91437" marR="91437" marT="45715" marB="45715"/>
                </a:tc>
                <a:tc>
                  <a:txBody>
                    <a:bodyPr/>
                    <a:lstStyle/>
                    <a:p>
                      <a:r>
                        <a:rPr lang="hu-HU" sz="1800" dirty="0" smtClean="0">
                          <a:solidFill>
                            <a:srgbClr val="FF0000"/>
                          </a:solidFill>
                        </a:rPr>
                        <a:t>16,18,6,11</a:t>
                      </a:r>
                      <a:r>
                        <a:rPr lang="hu-HU" sz="1800" dirty="0" smtClean="0"/>
                        <a:t>…31,33,35,39,45,51, 52,56,</a:t>
                      </a:r>
                      <a:r>
                        <a:rPr lang="hu-HU" sz="1800" baseline="0" dirty="0" smtClean="0"/>
                        <a:t>58,59,68,73,82</a:t>
                      </a:r>
                      <a:endParaRPr lang="hu-HU" sz="1800" dirty="0"/>
                    </a:p>
                  </a:txBody>
                  <a:tcPr marL="91437" marR="91437" marT="45715" marB="45715"/>
                </a:tc>
                <a:tc>
                  <a:txBody>
                    <a:bodyPr/>
                    <a:lstStyle/>
                    <a:p>
                      <a:r>
                        <a:rPr lang="hu-HU" sz="1800" b="1" dirty="0" smtClean="0">
                          <a:solidFill>
                            <a:srgbClr val="C00000"/>
                          </a:solidFill>
                        </a:rPr>
                        <a:t>méhnyak, </a:t>
                      </a:r>
                      <a:r>
                        <a:rPr lang="hu-HU" sz="1800" b="1" dirty="0" err="1" smtClean="0">
                          <a:solidFill>
                            <a:srgbClr val="C00000"/>
                          </a:solidFill>
                        </a:rPr>
                        <a:t>anus</a:t>
                      </a:r>
                      <a:r>
                        <a:rPr lang="hu-HU" sz="1800" b="1" dirty="0" smtClean="0">
                          <a:solidFill>
                            <a:srgbClr val="C00000"/>
                          </a:solidFill>
                        </a:rPr>
                        <a:t>, hólyag, fej-nyak</a:t>
                      </a:r>
                      <a:endParaRPr lang="hu-HU" sz="1800" b="1" dirty="0">
                        <a:solidFill>
                          <a:srgbClr val="C00000"/>
                        </a:solidFill>
                      </a:endParaRPr>
                    </a:p>
                  </a:txBody>
                  <a:tcPr marL="91437" marR="91437" marT="45715" marB="4571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6873">
                <a:tc>
                  <a:txBody>
                    <a:bodyPr/>
                    <a:lstStyle/>
                    <a:p>
                      <a:r>
                        <a:rPr lang="hu-HU" sz="1800" b="1" dirty="0" smtClean="0">
                          <a:solidFill>
                            <a:srgbClr val="C00000"/>
                          </a:solidFill>
                        </a:rPr>
                        <a:t>Hepatitis B vírus (HBV)</a:t>
                      </a:r>
                      <a:endParaRPr lang="hu-HU" sz="1800" b="1" dirty="0">
                        <a:solidFill>
                          <a:srgbClr val="C00000"/>
                        </a:solidFill>
                      </a:endParaRPr>
                    </a:p>
                  </a:txBody>
                  <a:tcPr marL="91437" marR="91437" marT="45715" marB="45715"/>
                </a:tc>
                <a:tc>
                  <a:txBody>
                    <a:bodyPr/>
                    <a:lstStyle/>
                    <a:p>
                      <a:r>
                        <a:rPr lang="hu-HU" sz="1800" dirty="0" smtClean="0"/>
                        <a:t>B, </a:t>
                      </a:r>
                      <a:r>
                        <a:rPr lang="hu-HU" sz="1800" dirty="0" smtClean="0"/>
                        <a:t>C</a:t>
                      </a:r>
                      <a:endParaRPr lang="hu-HU" sz="1800" dirty="0"/>
                    </a:p>
                  </a:txBody>
                  <a:tcPr marL="91437" marR="91437" marT="45715" marB="45715"/>
                </a:tc>
                <a:tc>
                  <a:txBody>
                    <a:bodyPr/>
                    <a:lstStyle/>
                    <a:p>
                      <a:r>
                        <a:rPr lang="hu-HU" sz="1800" b="1" dirty="0" err="1" smtClean="0">
                          <a:solidFill>
                            <a:srgbClr val="C00000"/>
                          </a:solidFill>
                        </a:rPr>
                        <a:t>Hepatocellularis</a:t>
                      </a:r>
                      <a:r>
                        <a:rPr lang="hu-HU" sz="1800" b="1" dirty="0" smtClean="0">
                          <a:solidFill>
                            <a:srgbClr val="C00000"/>
                          </a:solidFill>
                        </a:rPr>
                        <a:t> (máj) </a:t>
                      </a:r>
                      <a:r>
                        <a:rPr lang="hu-HU" sz="1800" b="1" dirty="0" smtClean="0">
                          <a:solidFill>
                            <a:srgbClr val="C00000"/>
                          </a:solidFill>
                        </a:rPr>
                        <a:t>rák</a:t>
                      </a:r>
                      <a:endParaRPr lang="hu-HU" sz="1800" b="1" dirty="0">
                        <a:solidFill>
                          <a:srgbClr val="C00000"/>
                        </a:solidFill>
                      </a:endParaRPr>
                    </a:p>
                  </a:txBody>
                  <a:tcPr marL="91437" marR="91437" marT="45715" marB="4571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6873">
                <a:tc>
                  <a:txBody>
                    <a:bodyPr/>
                    <a:lstStyle/>
                    <a:p>
                      <a:r>
                        <a:rPr lang="hu-HU" sz="1800" dirty="0" smtClean="0"/>
                        <a:t>Human </a:t>
                      </a:r>
                      <a:r>
                        <a:rPr lang="hu-HU" sz="1800" dirty="0" err="1" smtClean="0"/>
                        <a:t>polyoma</a:t>
                      </a:r>
                      <a:r>
                        <a:rPr lang="hu-HU" sz="1800" dirty="0" smtClean="0"/>
                        <a:t> vírus</a:t>
                      </a:r>
                      <a:endParaRPr lang="hu-HU" sz="1800" dirty="0"/>
                    </a:p>
                  </a:txBody>
                  <a:tcPr marL="91437" marR="91437" marT="45715" marB="45715"/>
                </a:tc>
                <a:tc>
                  <a:txBody>
                    <a:bodyPr/>
                    <a:lstStyle/>
                    <a:p>
                      <a:r>
                        <a:rPr lang="hu-HU" sz="1800" dirty="0" smtClean="0"/>
                        <a:t>BK, JC</a:t>
                      </a:r>
                      <a:endParaRPr lang="hu-HU" sz="1800" dirty="0"/>
                    </a:p>
                  </a:txBody>
                  <a:tcPr marL="91437" marR="91437" marT="45715" marB="45715"/>
                </a:tc>
                <a:tc>
                  <a:txBody>
                    <a:bodyPr/>
                    <a:lstStyle/>
                    <a:p>
                      <a:r>
                        <a:rPr lang="hu-HU" sz="1800" dirty="0" smtClean="0"/>
                        <a:t>gyermekkori </a:t>
                      </a:r>
                      <a:r>
                        <a:rPr lang="hu-HU" sz="1800" dirty="0" err="1" smtClean="0"/>
                        <a:t>neuroblastoma</a:t>
                      </a:r>
                      <a:endParaRPr lang="hu-HU" sz="1800" dirty="0"/>
                    </a:p>
                  </a:txBody>
                  <a:tcPr marL="91437" marR="91437" marT="45715" marB="4571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92196">
                <a:tc>
                  <a:txBody>
                    <a:bodyPr/>
                    <a:lstStyle/>
                    <a:p>
                      <a:r>
                        <a:rPr lang="hu-HU" sz="1800" dirty="0" smtClean="0"/>
                        <a:t>Human </a:t>
                      </a:r>
                      <a:r>
                        <a:rPr lang="hu-HU" sz="1800" dirty="0" err="1" smtClean="0"/>
                        <a:t>herpes</a:t>
                      </a:r>
                      <a:r>
                        <a:rPr lang="hu-HU" sz="1800" dirty="0" smtClean="0"/>
                        <a:t> vírus</a:t>
                      </a:r>
                      <a:endParaRPr lang="hu-HU" sz="1800" dirty="0"/>
                    </a:p>
                  </a:txBody>
                  <a:tcPr marL="91437" marR="91437" marT="45715" marB="45715"/>
                </a:tc>
                <a:tc>
                  <a:txBody>
                    <a:bodyPr/>
                    <a:lstStyle/>
                    <a:p>
                      <a:r>
                        <a:rPr lang="hu-HU" sz="1800" dirty="0" smtClean="0"/>
                        <a:t>EBV, </a:t>
                      </a:r>
                    </a:p>
                    <a:p>
                      <a:r>
                        <a:rPr lang="hu-HU" sz="1800" dirty="0" smtClean="0"/>
                        <a:t>CMV, </a:t>
                      </a:r>
                    </a:p>
                    <a:p>
                      <a:r>
                        <a:rPr lang="hu-HU" sz="1800" dirty="0" smtClean="0"/>
                        <a:t>KS</a:t>
                      </a:r>
                      <a:endParaRPr lang="hu-HU" sz="1800" dirty="0"/>
                    </a:p>
                  </a:txBody>
                  <a:tcPr marL="91437" marR="91437" marT="45715" marB="45715"/>
                </a:tc>
                <a:tc>
                  <a:txBody>
                    <a:bodyPr/>
                    <a:lstStyle/>
                    <a:p>
                      <a:r>
                        <a:rPr lang="hu-HU" sz="1800" dirty="0" err="1" smtClean="0"/>
                        <a:t>nasophyarynx</a:t>
                      </a:r>
                      <a:r>
                        <a:rPr lang="hu-HU" sz="1800" dirty="0" smtClean="0"/>
                        <a:t>, </a:t>
                      </a:r>
                      <a:r>
                        <a:rPr lang="hu-HU" sz="1800" dirty="0" err="1" smtClean="0"/>
                        <a:t>Burkitt-lymphoma</a:t>
                      </a:r>
                      <a:r>
                        <a:rPr lang="hu-HU" sz="1800" dirty="0" smtClean="0"/>
                        <a:t>. </a:t>
                      </a:r>
                      <a:r>
                        <a:rPr lang="hu-HU" sz="1800" dirty="0" err="1" smtClean="0"/>
                        <a:t>lethal</a:t>
                      </a:r>
                      <a:r>
                        <a:rPr lang="hu-HU" sz="1800" dirty="0" smtClean="0"/>
                        <a:t> </a:t>
                      </a:r>
                      <a:r>
                        <a:rPr lang="hu-HU" sz="1800" dirty="0" err="1" smtClean="0"/>
                        <a:t>midline</a:t>
                      </a:r>
                      <a:r>
                        <a:rPr lang="hu-HU" sz="1800" dirty="0" smtClean="0"/>
                        <a:t> </a:t>
                      </a:r>
                      <a:r>
                        <a:rPr lang="hu-HU" sz="1800" dirty="0" err="1" smtClean="0"/>
                        <a:t>granuloma</a:t>
                      </a:r>
                      <a:r>
                        <a:rPr lang="hu-HU" sz="1800" dirty="0" smtClean="0"/>
                        <a:t>, </a:t>
                      </a:r>
                    </a:p>
                    <a:p>
                      <a:r>
                        <a:rPr lang="hu-HU" sz="1800" dirty="0" smtClean="0"/>
                        <a:t>Kaposi </a:t>
                      </a:r>
                      <a:r>
                        <a:rPr lang="hu-HU" sz="1800" dirty="0" err="1" smtClean="0"/>
                        <a:t>sarcoma</a:t>
                      </a:r>
                      <a:endParaRPr lang="hu-HU" sz="1800" dirty="0"/>
                    </a:p>
                  </a:txBody>
                  <a:tcPr marL="91437" marR="91437" marT="45715" marB="45715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6873">
                <a:tc>
                  <a:txBody>
                    <a:bodyPr/>
                    <a:lstStyle/>
                    <a:p>
                      <a:r>
                        <a:rPr lang="hu-HU" sz="1800" dirty="0" err="1" smtClean="0"/>
                        <a:t>Exogén</a:t>
                      </a:r>
                      <a:r>
                        <a:rPr lang="hu-HU" sz="1800" dirty="0" smtClean="0"/>
                        <a:t> </a:t>
                      </a:r>
                      <a:r>
                        <a:rPr lang="hu-HU" sz="1800" dirty="0" err="1" smtClean="0"/>
                        <a:t>retrovírusok</a:t>
                      </a:r>
                      <a:endParaRPr lang="hu-HU" sz="1800" dirty="0"/>
                    </a:p>
                  </a:txBody>
                  <a:tcPr marL="91437" marR="91437" marT="45715" marB="45715"/>
                </a:tc>
                <a:tc>
                  <a:txBody>
                    <a:bodyPr/>
                    <a:lstStyle/>
                    <a:p>
                      <a:r>
                        <a:rPr lang="hu-HU" sz="1800" dirty="0" smtClean="0"/>
                        <a:t>HTLV-1, HTLV-2</a:t>
                      </a:r>
                      <a:endParaRPr lang="hu-HU" sz="1800" dirty="0"/>
                    </a:p>
                  </a:txBody>
                  <a:tcPr marL="91437" marR="91437" marT="45715" marB="45715"/>
                </a:tc>
                <a:tc>
                  <a:txBody>
                    <a:bodyPr/>
                    <a:lstStyle/>
                    <a:p>
                      <a:r>
                        <a:rPr lang="hu-HU" sz="1800" dirty="0" smtClean="0"/>
                        <a:t>T-sejtes </a:t>
                      </a:r>
                      <a:r>
                        <a:rPr lang="hu-HU" sz="1800" dirty="0" err="1" smtClean="0"/>
                        <a:t>leukemia</a:t>
                      </a:r>
                      <a:endParaRPr lang="hu-HU" sz="1800" dirty="0"/>
                    </a:p>
                  </a:txBody>
                  <a:tcPr marL="91437" marR="91437" marT="45715" marB="45715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33863">
                <a:tc>
                  <a:txBody>
                    <a:bodyPr/>
                    <a:lstStyle/>
                    <a:p>
                      <a:r>
                        <a:rPr lang="hu-HU" sz="1800" dirty="0" smtClean="0"/>
                        <a:t>Hepatitis C vírus</a:t>
                      </a:r>
                      <a:endParaRPr lang="hu-HU" sz="1800" dirty="0"/>
                    </a:p>
                  </a:txBody>
                  <a:tcPr marL="91437" marR="91437" marT="45715" marB="45715"/>
                </a:tc>
                <a:tc>
                  <a:txBody>
                    <a:bodyPr/>
                    <a:lstStyle/>
                    <a:p>
                      <a:r>
                        <a:rPr lang="hu-HU" sz="1800" dirty="0" smtClean="0"/>
                        <a:t>HCV</a:t>
                      </a:r>
                      <a:endParaRPr lang="hu-HU" sz="1800" dirty="0"/>
                    </a:p>
                  </a:txBody>
                  <a:tcPr marL="91437" marR="91437" marT="45715" marB="45715"/>
                </a:tc>
                <a:tc>
                  <a:txBody>
                    <a:bodyPr/>
                    <a:lstStyle/>
                    <a:p>
                      <a:r>
                        <a:rPr lang="hu-HU" sz="1800" dirty="0" err="1" smtClean="0"/>
                        <a:t>lymphoma</a:t>
                      </a:r>
                      <a:r>
                        <a:rPr lang="hu-HU" sz="1800" dirty="0" smtClean="0"/>
                        <a:t>, </a:t>
                      </a:r>
                      <a:r>
                        <a:rPr lang="hu-HU" sz="1800" dirty="0" err="1" smtClean="0"/>
                        <a:t>aplasztikus</a:t>
                      </a:r>
                      <a:r>
                        <a:rPr lang="hu-HU" sz="1800" dirty="0" smtClean="0"/>
                        <a:t> </a:t>
                      </a:r>
                      <a:r>
                        <a:rPr lang="hu-HU" sz="1800" dirty="0" err="1" smtClean="0"/>
                        <a:t>anaemia</a:t>
                      </a:r>
                      <a:r>
                        <a:rPr lang="hu-HU" sz="1800" dirty="0" smtClean="0"/>
                        <a:t>, </a:t>
                      </a:r>
                      <a:r>
                        <a:rPr lang="hu-HU" sz="1800" dirty="0" err="1" smtClean="0"/>
                        <a:t>cirrhosis</a:t>
                      </a:r>
                      <a:r>
                        <a:rPr lang="hu-HU" sz="1800" dirty="0" smtClean="0"/>
                        <a:t>, </a:t>
                      </a:r>
                      <a:r>
                        <a:rPr lang="hu-HU" sz="1800" dirty="0" err="1" smtClean="0"/>
                        <a:t>hepatocellularis</a:t>
                      </a:r>
                      <a:r>
                        <a:rPr lang="hu-HU" sz="1800" dirty="0" smtClean="0"/>
                        <a:t> rák </a:t>
                      </a:r>
                      <a:endParaRPr lang="hu-HU" sz="1800" dirty="0"/>
                    </a:p>
                  </a:txBody>
                  <a:tcPr marL="91437" marR="91437" marT="45715" marB="45715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892196">
                <a:tc>
                  <a:txBody>
                    <a:bodyPr/>
                    <a:lstStyle/>
                    <a:p>
                      <a:r>
                        <a:rPr lang="hu-HU" sz="1800" dirty="0" smtClean="0"/>
                        <a:t>Human </a:t>
                      </a:r>
                      <a:r>
                        <a:rPr lang="hu-HU" sz="1800" dirty="0" err="1" smtClean="0"/>
                        <a:t>immundeficiencia</a:t>
                      </a:r>
                      <a:r>
                        <a:rPr lang="hu-HU" sz="1800" baseline="0" dirty="0" smtClean="0"/>
                        <a:t> vírus</a:t>
                      </a:r>
                      <a:endParaRPr lang="hu-HU" sz="1800" dirty="0"/>
                    </a:p>
                  </a:txBody>
                  <a:tcPr marL="91437" marR="91437" marT="45715" marB="45715"/>
                </a:tc>
                <a:tc>
                  <a:txBody>
                    <a:bodyPr/>
                    <a:lstStyle/>
                    <a:p>
                      <a:r>
                        <a:rPr lang="hu-HU" sz="1800" dirty="0" smtClean="0"/>
                        <a:t>HIV-1</a:t>
                      </a:r>
                      <a:endParaRPr lang="hu-HU" sz="1800" dirty="0"/>
                    </a:p>
                  </a:txBody>
                  <a:tcPr marL="91437" marR="91437" marT="45715" marB="45715"/>
                </a:tc>
                <a:tc>
                  <a:txBody>
                    <a:bodyPr/>
                    <a:lstStyle/>
                    <a:p>
                      <a:r>
                        <a:rPr lang="hu-HU" sz="1800" dirty="0" smtClean="0"/>
                        <a:t>Primer </a:t>
                      </a:r>
                      <a:r>
                        <a:rPr lang="hu-HU" sz="1800" dirty="0" err="1" smtClean="0"/>
                        <a:t>immunszupresszió</a:t>
                      </a:r>
                      <a:r>
                        <a:rPr lang="hu-HU" sz="1800" dirty="0" smtClean="0"/>
                        <a:t> okozta indirekt daganatképződési kockázatfokozódás</a:t>
                      </a:r>
                      <a:endParaRPr lang="hu-HU" sz="1800" dirty="0"/>
                    </a:p>
                  </a:txBody>
                  <a:tcPr marL="91437" marR="91437" marT="45715" marB="45715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44630">
                <a:tc>
                  <a:txBody>
                    <a:bodyPr/>
                    <a:lstStyle/>
                    <a:p>
                      <a:r>
                        <a:rPr lang="hu-HU" sz="1800" b="1" dirty="0" err="1" smtClean="0">
                          <a:solidFill>
                            <a:srgbClr val="C00000"/>
                          </a:solidFill>
                        </a:rPr>
                        <a:t>Helicobacter</a:t>
                      </a:r>
                      <a:r>
                        <a:rPr lang="hu-HU" sz="1800" b="1" dirty="0" smtClean="0">
                          <a:solidFill>
                            <a:srgbClr val="C00000"/>
                          </a:solidFill>
                        </a:rPr>
                        <a:t> </a:t>
                      </a:r>
                      <a:r>
                        <a:rPr lang="hu-HU" sz="1800" b="1" dirty="0" err="1" smtClean="0">
                          <a:solidFill>
                            <a:srgbClr val="C00000"/>
                          </a:solidFill>
                        </a:rPr>
                        <a:t>pylori</a:t>
                      </a:r>
                      <a:endParaRPr lang="hu-HU" sz="1800" b="1" dirty="0">
                        <a:solidFill>
                          <a:srgbClr val="C00000"/>
                        </a:solidFill>
                      </a:endParaRPr>
                    </a:p>
                  </a:txBody>
                  <a:tcPr marL="91437" marR="91437" marT="45715" marB="45715"/>
                </a:tc>
                <a:tc>
                  <a:txBody>
                    <a:bodyPr/>
                    <a:lstStyle/>
                    <a:p>
                      <a:r>
                        <a:rPr lang="hu-HU" sz="1800" dirty="0" smtClean="0"/>
                        <a:t>baktérium</a:t>
                      </a:r>
                      <a:endParaRPr lang="hu-HU" sz="1800" dirty="0"/>
                    </a:p>
                  </a:txBody>
                  <a:tcPr marL="91437" marR="91437" marT="45715" marB="45715"/>
                </a:tc>
                <a:tc>
                  <a:txBody>
                    <a:bodyPr/>
                    <a:lstStyle/>
                    <a:p>
                      <a:r>
                        <a:rPr lang="hu-HU" sz="1800" b="1" dirty="0" smtClean="0">
                          <a:solidFill>
                            <a:srgbClr val="C00000"/>
                          </a:solidFill>
                        </a:rPr>
                        <a:t>gyomorrák</a:t>
                      </a:r>
                      <a:endParaRPr lang="hu-HU" sz="1800" b="1" dirty="0">
                        <a:solidFill>
                          <a:srgbClr val="C00000"/>
                        </a:solidFill>
                      </a:endParaRPr>
                    </a:p>
                  </a:txBody>
                  <a:tcPr marL="91437" marR="91437" marT="45715" marB="45715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624535">
                <a:tc>
                  <a:txBody>
                    <a:bodyPr/>
                    <a:lstStyle/>
                    <a:p>
                      <a:r>
                        <a:rPr lang="hu-HU" sz="1800" dirty="0" err="1" smtClean="0"/>
                        <a:t>Schistosomák</a:t>
                      </a:r>
                      <a:endParaRPr lang="hu-HU" sz="1800" dirty="0"/>
                    </a:p>
                  </a:txBody>
                  <a:tcPr marL="91437" marR="91437" marT="45715" marB="45715"/>
                </a:tc>
                <a:tc>
                  <a:txBody>
                    <a:bodyPr/>
                    <a:lstStyle/>
                    <a:p>
                      <a:r>
                        <a:rPr lang="hu-HU" sz="1800" baseline="0" dirty="0" smtClean="0"/>
                        <a:t>férgek: S. </a:t>
                      </a:r>
                      <a:r>
                        <a:rPr lang="hu-HU" sz="1800" baseline="0" dirty="0" err="1" smtClean="0"/>
                        <a:t>haematobium</a:t>
                      </a:r>
                      <a:r>
                        <a:rPr lang="hu-HU" sz="1800" baseline="0" dirty="0" smtClean="0"/>
                        <a:t>, </a:t>
                      </a:r>
                    </a:p>
                    <a:p>
                      <a:r>
                        <a:rPr lang="hu-HU" sz="1800" baseline="0" dirty="0" smtClean="0"/>
                        <a:t>            S. </a:t>
                      </a:r>
                      <a:r>
                        <a:rPr lang="hu-HU" sz="1800" baseline="0" dirty="0" err="1" smtClean="0"/>
                        <a:t>japonicum</a:t>
                      </a:r>
                      <a:r>
                        <a:rPr lang="hu-HU" sz="1800" baseline="0" dirty="0" smtClean="0"/>
                        <a:t>, </a:t>
                      </a:r>
                      <a:endParaRPr lang="hu-HU" sz="1800" dirty="0"/>
                    </a:p>
                  </a:txBody>
                  <a:tcPr marL="91437" marR="91437" marT="45715" marB="45715"/>
                </a:tc>
                <a:tc>
                  <a:txBody>
                    <a:bodyPr/>
                    <a:lstStyle/>
                    <a:p>
                      <a:r>
                        <a:rPr lang="hu-HU" sz="1800" dirty="0" smtClean="0"/>
                        <a:t>húgyhólyag, máj, </a:t>
                      </a:r>
                      <a:r>
                        <a:rPr lang="hu-HU" sz="1800" dirty="0" err="1" smtClean="0"/>
                        <a:t>colorectalis</a:t>
                      </a:r>
                      <a:r>
                        <a:rPr lang="hu-HU" sz="1800" dirty="0" smtClean="0"/>
                        <a:t>, gyomor</a:t>
                      </a:r>
                      <a:endParaRPr lang="hu-HU" sz="1800" dirty="0"/>
                    </a:p>
                  </a:txBody>
                  <a:tcPr marL="91437" marR="91437" marT="45715" marB="45715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59398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u-HU" dirty="0" smtClean="0"/>
              <a:t>Örökletes daganatok</a:t>
            </a:r>
            <a:endParaRPr lang="en-GB" dirty="0"/>
          </a:p>
        </p:txBody>
      </p:sp>
      <p:sp>
        <p:nvSpPr>
          <p:cNvPr id="3" name="Tartalom helye 2"/>
          <p:cNvSpPr>
            <a:spLocks noGrp="1"/>
          </p:cNvSpPr>
          <p:nvPr>
            <p:ph sz="quarter" idx="14"/>
          </p:nvPr>
        </p:nvSpPr>
        <p:spPr>
          <a:xfrm>
            <a:off x="449263" y="1270000"/>
            <a:ext cx="10328275" cy="4314825"/>
          </a:xfrm>
        </p:spPr>
        <p:txBody>
          <a:bodyPr>
            <a:noAutofit/>
          </a:bodyPr>
          <a:lstStyle/>
          <a:p>
            <a:pPr>
              <a:spcBef>
                <a:spcPct val="0"/>
              </a:spcBef>
            </a:pPr>
            <a:r>
              <a:rPr lang="hu-HU" altLang="hu-HU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Szerzett, sporadikus </a:t>
            </a:r>
            <a:r>
              <a:rPr lang="hu-HU" altLang="hu-HU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daganatok (&gt; 95%):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hu-HU" altLang="hu-HU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Kumulálódó környezeti hatásokra bekövetkező mutációk a szomatikus  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hu-HU" altLang="hu-HU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sejtekben </a:t>
            </a:r>
          </a:p>
          <a:p>
            <a:pPr>
              <a:spcBef>
                <a:spcPct val="0"/>
              </a:spcBef>
            </a:pPr>
            <a:endParaRPr lang="hu-HU" altLang="hu-HU" sz="28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hu-HU" altLang="hu-HU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u-HU" altLang="hu-HU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Örökletes</a:t>
            </a:r>
            <a:r>
              <a:rPr lang="hu-HU" altLang="hu-HU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daganatok (&lt; 5%):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hu-HU" altLang="hu-HU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Csírasejtek öröklött mutációi + szerzett szomatikus mutációk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hu-HU" altLang="hu-HU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hu-HU" altLang="hu-HU" sz="28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r>
              <a:rPr lang="hu-HU" altLang="hu-HU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Nem a daganat, hanem a hajlam öröklődik</a:t>
            </a:r>
            <a:r>
              <a:rPr lang="hu-HU" altLang="hu-HU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hu-HU" altLang="hu-HU" sz="28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6B786C7-B8F9-4072-AAAA-17258464D730}" type="slidenum">
              <a:rPr kumimoji="0" lang="en-US" sz="105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24842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u-HU" dirty="0"/>
              <a:t>Örökletes daganatok</a:t>
            </a:r>
            <a:endParaRPr lang="en-GB" dirty="0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/>
                </a:solidFill>
              </a:rPr>
              <a:t>Presentation title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prstClr val="black"/>
                </a:solidFill>
              </a:rPr>
              <a:t>20XX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6B786C7-B8F9-4072-AAAA-17258464D730}" type="slidenum">
              <a:rPr kumimoji="0" lang="en-US" sz="105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  <p:sp>
        <p:nvSpPr>
          <p:cNvPr id="12" name="Tartalom helye 11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endParaRPr lang="en-GB"/>
          </a:p>
        </p:txBody>
      </p:sp>
      <p:graphicFrame>
        <p:nvGraphicFramePr>
          <p:cNvPr id="13" name="Táblázat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44424343"/>
              </p:ext>
            </p:extLst>
          </p:nvPr>
        </p:nvGraphicFramePr>
        <p:xfrm>
          <a:off x="133349" y="1219200"/>
          <a:ext cx="11863579" cy="55133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1020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89679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15658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65758">
                <a:tc>
                  <a:txBody>
                    <a:bodyPr/>
                    <a:lstStyle/>
                    <a:p>
                      <a:pPr algn="ctr"/>
                      <a:r>
                        <a:rPr lang="hu-HU" sz="1800" dirty="0" smtClean="0">
                          <a:solidFill>
                            <a:schemeClr val="bg1"/>
                          </a:solidFill>
                        </a:rPr>
                        <a:t>Szindróma</a:t>
                      </a:r>
                      <a:endParaRPr lang="hu-HU" sz="1800" dirty="0">
                        <a:solidFill>
                          <a:schemeClr val="bg1"/>
                        </a:solidFill>
                      </a:endParaRPr>
                    </a:p>
                  </a:txBody>
                  <a:tcPr marL="91437" marR="91437" marT="45719" marB="4571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800" dirty="0" smtClean="0">
                          <a:solidFill>
                            <a:schemeClr val="bg1"/>
                          </a:solidFill>
                        </a:rPr>
                        <a:t>Gén</a:t>
                      </a:r>
                      <a:endParaRPr lang="hu-HU" sz="1800" dirty="0">
                        <a:solidFill>
                          <a:schemeClr val="bg1"/>
                        </a:solidFill>
                      </a:endParaRPr>
                    </a:p>
                  </a:txBody>
                  <a:tcPr marL="91437" marR="91437" marT="45719" marB="4571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800" dirty="0" smtClean="0">
                          <a:solidFill>
                            <a:schemeClr val="bg1"/>
                          </a:solidFill>
                        </a:rPr>
                        <a:t>Jellemző daganatok</a:t>
                      </a:r>
                      <a:endParaRPr lang="hu-HU" sz="1800" dirty="0">
                        <a:solidFill>
                          <a:schemeClr val="bg1"/>
                        </a:solidFill>
                      </a:endParaRPr>
                    </a:p>
                  </a:txBody>
                  <a:tcPr marL="91437" marR="91437" marT="45719" marB="45719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5758">
                <a:tc>
                  <a:txBody>
                    <a:bodyPr/>
                    <a:lstStyle/>
                    <a:p>
                      <a:r>
                        <a:rPr lang="hu-HU" sz="1800" b="1" dirty="0" smtClean="0">
                          <a:solidFill>
                            <a:srgbClr val="C00000"/>
                          </a:solidFill>
                        </a:rPr>
                        <a:t>Örökletes emlőrák</a:t>
                      </a:r>
                      <a:endParaRPr lang="hu-HU" sz="1800" b="1" dirty="0">
                        <a:solidFill>
                          <a:srgbClr val="C00000"/>
                        </a:solidFill>
                      </a:endParaRPr>
                    </a:p>
                  </a:txBody>
                  <a:tcPr marL="91437" marR="91437" marT="45719" marB="45719"/>
                </a:tc>
                <a:tc>
                  <a:txBody>
                    <a:bodyPr/>
                    <a:lstStyle/>
                    <a:p>
                      <a:r>
                        <a:rPr lang="hu-HU" sz="1800" b="1" dirty="0" smtClean="0">
                          <a:solidFill>
                            <a:srgbClr val="C00000"/>
                          </a:solidFill>
                        </a:rPr>
                        <a:t>BRCA1, BRCA2</a:t>
                      </a:r>
                      <a:endParaRPr lang="hu-HU" sz="1800" b="1" dirty="0">
                        <a:solidFill>
                          <a:srgbClr val="C00000"/>
                        </a:solidFill>
                      </a:endParaRPr>
                    </a:p>
                  </a:txBody>
                  <a:tcPr marL="91437" marR="91437" marT="45719" marB="45719"/>
                </a:tc>
                <a:tc>
                  <a:txBody>
                    <a:bodyPr/>
                    <a:lstStyle/>
                    <a:p>
                      <a:r>
                        <a:rPr lang="hu-HU" sz="1800" dirty="0" smtClean="0"/>
                        <a:t>emlő, </a:t>
                      </a:r>
                      <a:r>
                        <a:rPr lang="hu-HU" sz="1800" dirty="0" err="1" smtClean="0"/>
                        <a:t>ovarium</a:t>
                      </a:r>
                      <a:r>
                        <a:rPr lang="hu-HU" sz="1800" dirty="0" smtClean="0"/>
                        <a:t>, prosztata, </a:t>
                      </a:r>
                      <a:r>
                        <a:rPr lang="hu-HU" sz="1800" dirty="0" err="1" smtClean="0"/>
                        <a:t>pancreas</a:t>
                      </a:r>
                      <a:endParaRPr lang="hu-HU" sz="1800" dirty="0"/>
                    </a:p>
                  </a:txBody>
                  <a:tcPr marL="91437" marR="91437" marT="45719" marB="45719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5758">
                <a:tc>
                  <a:txBody>
                    <a:bodyPr/>
                    <a:lstStyle/>
                    <a:p>
                      <a:r>
                        <a:rPr lang="hu-HU" sz="1800" dirty="0" smtClean="0"/>
                        <a:t>Örökletes </a:t>
                      </a:r>
                      <a:r>
                        <a:rPr lang="hu-HU" sz="1800" dirty="0" err="1" smtClean="0"/>
                        <a:t>retinoblastoma</a:t>
                      </a:r>
                      <a:endParaRPr lang="hu-HU" sz="1800" dirty="0"/>
                    </a:p>
                  </a:txBody>
                  <a:tcPr marL="91437" marR="91437" marT="45719" marB="45719"/>
                </a:tc>
                <a:tc>
                  <a:txBody>
                    <a:bodyPr/>
                    <a:lstStyle/>
                    <a:p>
                      <a:r>
                        <a:rPr lang="hu-HU" sz="1800" dirty="0" smtClean="0"/>
                        <a:t>RB1</a:t>
                      </a:r>
                      <a:endParaRPr lang="hu-HU" sz="1800" dirty="0"/>
                    </a:p>
                  </a:txBody>
                  <a:tcPr marL="91437" marR="91437" marT="45719" marB="45719"/>
                </a:tc>
                <a:tc>
                  <a:txBody>
                    <a:bodyPr/>
                    <a:lstStyle/>
                    <a:p>
                      <a:r>
                        <a:rPr lang="hu-HU" sz="1800" dirty="0" err="1" smtClean="0"/>
                        <a:t>retinoblastoma</a:t>
                      </a:r>
                      <a:r>
                        <a:rPr lang="hu-HU" sz="1800" dirty="0" smtClean="0"/>
                        <a:t>, </a:t>
                      </a:r>
                      <a:r>
                        <a:rPr lang="hu-HU" sz="1800" dirty="0" err="1" smtClean="0"/>
                        <a:t>osteosarcoma</a:t>
                      </a:r>
                      <a:endParaRPr lang="hu-HU" sz="1800" dirty="0"/>
                    </a:p>
                  </a:txBody>
                  <a:tcPr marL="91437" marR="91437" marT="45719" marB="45719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5758">
                <a:tc>
                  <a:txBody>
                    <a:bodyPr/>
                    <a:lstStyle/>
                    <a:p>
                      <a:r>
                        <a:rPr lang="hu-HU" sz="1800" dirty="0" err="1" smtClean="0"/>
                        <a:t>Wilms-tumor</a:t>
                      </a:r>
                      <a:endParaRPr lang="hu-HU" sz="1800" dirty="0"/>
                    </a:p>
                  </a:txBody>
                  <a:tcPr marL="91437" marR="91437" marT="45719" marB="45719"/>
                </a:tc>
                <a:tc>
                  <a:txBody>
                    <a:bodyPr/>
                    <a:lstStyle/>
                    <a:p>
                      <a:r>
                        <a:rPr lang="hu-HU" sz="1800" dirty="0" smtClean="0"/>
                        <a:t>WT1</a:t>
                      </a:r>
                      <a:endParaRPr lang="hu-HU" sz="1800" dirty="0"/>
                    </a:p>
                  </a:txBody>
                  <a:tcPr marL="91437" marR="91437" marT="45719" marB="45719"/>
                </a:tc>
                <a:tc>
                  <a:txBody>
                    <a:bodyPr/>
                    <a:lstStyle/>
                    <a:p>
                      <a:r>
                        <a:rPr lang="hu-HU" sz="1800" dirty="0" err="1" smtClean="0"/>
                        <a:t>Wilms-tumor</a:t>
                      </a:r>
                      <a:endParaRPr lang="hu-HU" sz="1800" dirty="0"/>
                    </a:p>
                  </a:txBody>
                  <a:tcPr marL="91437" marR="91437" marT="45719" marB="45719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4021">
                <a:tc>
                  <a:txBody>
                    <a:bodyPr/>
                    <a:lstStyle/>
                    <a:p>
                      <a:r>
                        <a:rPr lang="hu-HU" sz="1800" b="1" dirty="0" err="1" smtClean="0">
                          <a:solidFill>
                            <a:srgbClr val="C00000"/>
                          </a:solidFill>
                        </a:rPr>
                        <a:t>Fam</a:t>
                      </a:r>
                      <a:r>
                        <a:rPr lang="hu-HU" sz="1800" b="1" dirty="0" smtClean="0">
                          <a:solidFill>
                            <a:srgbClr val="C00000"/>
                          </a:solidFill>
                        </a:rPr>
                        <a:t>. </a:t>
                      </a:r>
                      <a:r>
                        <a:rPr lang="hu-HU" sz="1800" b="1" dirty="0" err="1" smtClean="0">
                          <a:solidFill>
                            <a:srgbClr val="C00000"/>
                          </a:solidFill>
                        </a:rPr>
                        <a:t>adenomatosus</a:t>
                      </a:r>
                      <a:r>
                        <a:rPr lang="hu-HU" sz="1800" b="1" dirty="0" smtClean="0">
                          <a:solidFill>
                            <a:srgbClr val="C00000"/>
                          </a:solidFill>
                        </a:rPr>
                        <a:t> </a:t>
                      </a:r>
                      <a:r>
                        <a:rPr lang="hu-HU" sz="1800" b="1" dirty="0" err="1" smtClean="0">
                          <a:solidFill>
                            <a:srgbClr val="C00000"/>
                          </a:solidFill>
                        </a:rPr>
                        <a:t>polyposis</a:t>
                      </a:r>
                      <a:endParaRPr lang="hu-HU" sz="1800" b="1" dirty="0">
                        <a:solidFill>
                          <a:srgbClr val="C00000"/>
                        </a:solidFill>
                      </a:endParaRPr>
                    </a:p>
                  </a:txBody>
                  <a:tcPr marL="91437" marR="91437" marT="45719" marB="45719"/>
                </a:tc>
                <a:tc>
                  <a:txBody>
                    <a:bodyPr/>
                    <a:lstStyle/>
                    <a:p>
                      <a:r>
                        <a:rPr lang="hu-HU" sz="1800" b="1" dirty="0" smtClean="0">
                          <a:solidFill>
                            <a:srgbClr val="C00000"/>
                          </a:solidFill>
                        </a:rPr>
                        <a:t>APC</a:t>
                      </a:r>
                      <a:endParaRPr lang="hu-HU" sz="1800" b="1" dirty="0">
                        <a:solidFill>
                          <a:srgbClr val="C00000"/>
                        </a:solidFill>
                      </a:endParaRPr>
                    </a:p>
                  </a:txBody>
                  <a:tcPr marL="91437" marR="91437" marT="45719" marB="45719"/>
                </a:tc>
                <a:tc>
                  <a:txBody>
                    <a:bodyPr/>
                    <a:lstStyle/>
                    <a:p>
                      <a:r>
                        <a:rPr lang="hu-HU" sz="1800" dirty="0" smtClean="0"/>
                        <a:t>GI, agy, pajzsmirigy, retina</a:t>
                      </a:r>
                      <a:endParaRPr lang="hu-HU" sz="1800" dirty="0"/>
                    </a:p>
                  </a:txBody>
                  <a:tcPr marL="91437" marR="91437" marT="45719" marB="45719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32033">
                <a:tc>
                  <a:txBody>
                    <a:bodyPr/>
                    <a:lstStyle/>
                    <a:p>
                      <a:r>
                        <a:rPr lang="hu-HU" sz="1800" b="1" dirty="0" smtClean="0">
                          <a:solidFill>
                            <a:srgbClr val="C00000"/>
                          </a:solidFill>
                        </a:rPr>
                        <a:t>Lynch</a:t>
                      </a:r>
                      <a:endParaRPr lang="hu-HU" sz="1800" b="1" dirty="0">
                        <a:solidFill>
                          <a:srgbClr val="C00000"/>
                        </a:solidFill>
                      </a:endParaRPr>
                    </a:p>
                  </a:txBody>
                  <a:tcPr marL="91437" marR="91437" marT="45719" marB="45719"/>
                </a:tc>
                <a:tc>
                  <a:txBody>
                    <a:bodyPr/>
                    <a:lstStyle/>
                    <a:p>
                      <a:r>
                        <a:rPr lang="hu-HU" sz="1800" b="1" dirty="0" smtClean="0">
                          <a:solidFill>
                            <a:srgbClr val="C00000"/>
                          </a:solidFill>
                        </a:rPr>
                        <a:t>MLH1; MSH2,6; PMS1-2 stb.</a:t>
                      </a:r>
                      <a:endParaRPr lang="hu-HU" sz="1800" b="1" dirty="0">
                        <a:solidFill>
                          <a:srgbClr val="C00000"/>
                        </a:solidFill>
                      </a:endParaRPr>
                    </a:p>
                  </a:txBody>
                  <a:tcPr marL="91437" marR="91437" marT="45719" marB="45719"/>
                </a:tc>
                <a:tc>
                  <a:txBody>
                    <a:bodyPr/>
                    <a:lstStyle/>
                    <a:p>
                      <a:r>
                        <a:rPr lang="hu-HU" sz="1800" dirty="0" smtClean="0"/>
                        <a:t>nem </a:t>
                      </a:r>
                      <a:r>
                        <a:rPr lang="hu-HU" sz="1800" dirty="0" err="1" smtClean="0"/>
                        <a:t>polyposus</a:t>
                      </a:r>
                      <a:r>
                        <a:rPr lang="hu-HU" sz="1800" dirty="0" smtClean="0"/>
                        <a:t> </a:t>
                      </a:r>
                      <a:r>
                        <a:rPr lang="hu-HU" sz="1800" dirty="0" err="1" smtClean="0"/>
                        <a:t>colorectalis</a:t>
                      </a:r>
                      <a:r>
                        <a:rPr lang="hu-HU" sz="1800" baseline="0" dirty="0" smtClean="0"/>
                        <a:t> </a:t>
                      </a:r>
                      <a:r>
                        <a:rPr lang="hu-HU" sz="1800" baseline="0" dirty="0" err="1" smtClean="0"/>
                        <a:t>cc</a:t>
                      </a:r>
                      <a:endParaRPr lang="hu-HU" sz="1800" dirty="0"/>
                    </a:p>
                  </a:txBody>
                  <a:tcPr marL="91437" marR="91437" marT="45719" marB="45719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40078">
                <a:tc>
                  <a:txBody>
                    <a:bodyPr/>
                    <a:lstStyle/>
                    <a:p>
                      <a:r>
                        <a:rPr lang="hu-HU" sz="1800" dirty="0" err="1" smtClean="0"/>
                        <a:t>Peutz-Jeghers</a:t>
                      </a:r>
                      <a:endParaRPr lang="hu-HU" sz="1800" dirty="0"/>
                    </a:p>
                  </a:txBody>
                  <a:tcPr marL="91437" marR="91437" marT="45719" marB="45719"/>
                </a:tc>
                <a:tc>
                  <a:txBody>
                    <a:bodyPr/>
                    <a:lstStyle/>
                    <a:p>
                      <a:r>
                        <a:rPr lang="hu-HU" sz="1800" dirty="0" smtClean="0"/>
                        <a:t>STK11/LKB1</a:t>
                      </a:r>
                      <a:endParaRPr lang="hu-HU" sz="1800" dirty="0"/>
                    </a:p>
                  </a:txBody>
                  <a:tcPr marL="91437" marR="91437" marT="45719" marB="45719"/>
                </a:tc>
                <a:tc>
                  <a:txBody>
                    <a:bodyPr/>
                    <a:lstStyle/>
                    <a:p>
                      <a:r>
                        <a:rPr lang="hu-HU" sz="1800" dirty="0" smtClean="0"/>
                        <a:t>GI, emlő, </a:t>
                      </a:r>
                      <a:r>
                        <a:rPr lang="hu-HU" sz="1800" dirty="0" err="1" smtClean="0"/>
                        <a:t>ovarium</a:t>
                      </a:r>
                      <a:r>
                        <a:rPr lang="hu-HU" sz="1800" dirty="0" smtClean="0"/>
                        <a:t>, méhtest, here, </a:t>
                      </a:r>
                      <a:r>
                        <a:rPr lang="hu-HU" sz="1800" dirty="0" err="1" smtClean="0"/>
                        <a:t>pancreas</a:t>
                      </a:r>
                      <a:endParaRPr lang="hu-HU" sz="1800" dirty="0"/>
                    </a:p>
                  </a:txBody>
                  <a:tcPr marL="91437" marR="91437" marT="45719" marB="45719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52884">
                <a:tc>
                  <a:txBody>
                    <a:bodyPr/>
                    <a:lstStyle/>
                    <a:p>
                      <a:r>
                        <a:rPr lang="hu-HU" sz="1800" dirty="0" err="1" smtClean="0"/>
                        <a:t>Ataxia</a:t>
                      </a:r>
                      <a:r>
                        <a:rPr lang="hu-HU" sz="1800" dirty="0" smtClean="0"/>
                        <a:t> </a:t>
                      </a:r>
                      <a:r>
                        <a:rPr lang="hu-HU" sz="1800" dirty="0" err="1" smtClean="0"/>
                        <a:t>teleangiectasia</a:t>
                      </a:r>
                      <a:endParaRPr lang="hu-HU" sz="1800" dirty="0"/>
                    </a:p>
                  </a:txBody>
                  <a:tcPr marL="91437" marR="91437" marT="45719" marB="45719"/>
                </a:tc>
                <a:tc>
                  <a:txBody>
                    <a:bodyPr/>
                    <a:lstStyle/>
                    <a:p>
                      <a:r>
                        <a:rPr lang="hu-HU" sz="1800" dirty="0" smtClean="0"/>
                        <a:t>ATM</a:t>
                      </a:r>
                      <a:endParaRPr lang="hu-HU" sz="1800" dirty="0"/>
                    </a:p>
                  </a:txBody>
                  <a:tcPr marL="91437" marR="91437" marT="45719" marB="45719"/>
                </a:tc>
                <a:tc>
                  <a:txBody>
                    <a:bodyPr/>
                    <a:lstStyle/>
                    <a:p>
                      <a:r>
                        <a:rPr lang="hu-HU" sz="1800" dirty="0" err="1" smtClean="0"/>
                        <a:t>lymphoma</a:t>
                      </a:r>
                      <a:r>
                        <a:rPr lang="hu-HU" sz="1800" dirty="0" smtClean="0"/>
                        <a:t>, </a:t>
                      </a:r>
                      <a:r>
                        <a:rPr lang="hu-HU" sz="1800" dirty="0" err="1" smtClean="0"/>
                        <a:t>leukemia</a:t>
                      </a:r>
                      <a:r>
                        <a:rPr lang="hu-HU" sz="1800" dirty="0" smtClean="0"/>
                        <a:t>, emlő, </a:t>
                      </a:r>
                      <a:r>
                        <a:rPr lang="hu-HU" sz="1800" dirty="0" err="1" smtClean="0"/>
                        <a:t>m.vese</a:t>
                      </a:r>
                      <a:endParaRPr lang="hu-HU" sz="1800" dirty="0"/>
                    </a:p>
                  </a:txBody>
                  <a:tcPr marL="91437" marR="91437" marT="45719" marB="45719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11182">
                <a:tc>
                  <a:txBody>
                    <a:bodyPr/>
                    <a:lstStyle/>
                    <a:p>
                      <a:r>
                        <a:rPr lang="hu-HU" sz="1800" dirty="0" err="1" smtClean="0"/>
                        <a:t>Li-Fraumeni</a:t>
                      </a:r>
                      <a:endParaRPr lang="hu-HU" sz="1800" dirty="0"/>
                    </a:p>
                  </a:txBody>
                  <a:tcPr marL="91437" marR="91437" marT="45719" marB="45719"/>
                </a:tc>
                <a:tc>
                  <a:txBody>
                    <a:bodyPr/>
                    <a:lstStyle/>
                    <a:p>
                      <a:r>
                        <a:rPr lang="hu-HU" sz="1800" dirty="0" smtClean="0"/>
                        <a:t>TP53</a:t>
                      </a:r>
                      <a:endParaRPr lang="hu-HU" sz="1800" dirty="0"/>
                    </a:p>
                  </a:txBody>
                  <a:tcPr marL="91437" marR="91437" marT="45719" marB="45719"/>
                </a:tc>
                <a:tc>
                  <a:txBody>
                    <a:bodyPr/>
                    <a:lstStyle/>
                    <a:p>
                      <a:r>
                        <a:rPr lang="hu-HU" sz="1800" dirty="0" err="1" smtClean="0"/>
                        <a:t>sarcoma</a:t>
                      </a:r>
                      <a:r>
                        <a:rPr lang="hu-HU" sz="1800" dirty="0" smtClean="0"/>
                        <a:t>, emlő, agy, </a:t>
                      </a:r>
                      <a:r>
                        <a:rPr lang="hu-HU" sz="1800" dirty="0" err="1" smtClean="0"/>
                        <a:t>leukemia</a:t>
                      </a:r>
                      <a:endParaRPr lang="hu-HU" sz="1800" dirty="0"/>
                    </a:p>
                  </a:txBody>
                  <a:tcPr marL="91437" marR="91437" marT="45719" marB="45719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648050">
                <a:tc>
                  <a:txBody>
                    <a:bodyPr/>
                    <a:lstStyle/>
                    <a:p>
                      <a:r>
                        <a:rPr lang="hu-HU" sz="1800" dirty="0" smtClean="0"/>
                        <a:t>Multiplex Endokrin </a:t>
                      </a:r>
                      <a:r>
                        <a:rPr lang="hu-HU" sz="1800" dirty="0" err="1" smtClean="0"/>
                        <a:t>Neoplasia</a:t>
                      </a:r>
                      <a:r>
                        <a:rPr lang="hu-HU" sz="1800" dirty="0" smtClean="0"/>
                        <a:t> 1</a:t>
                      </a:r>
                      <a:endParaRPr lang="hu-HU" sz="1800" dirty="0"/>
                    </a:p>
                  </a:txBody>
                  <a:tcPr marL="91437" marR="91437" marT="45719" marB="45719"/>
                </a:tc>
                <a:tc>
                  <a:txBody>
                    <a:bodyPr/>
                    <a:lstStyle/>
                    <a:p>
                      <a:r>
                        <a:rPr lang="hu-HU" sz="1800" dirty="0" smtClean="0"/>
                        <a:t>MEN1</a:t>
                      </a:r>
                      <a:endParaRPr lang="hu-HU" sz="1800" dirty="0"/>
                    </a:p>
                  </a:txBody>
                  <a:tcPr marL="91437" marR="91437" marT="45719" marB="45719"/>
                </a:tc>
                <a:tc>
                  <a:txBody>
                    <a:bodyPr/>
                    <a:lstStyle/>
                    <a:p>
                      <a:r>
                        <a:rPr lang="hu-HU" sz="1800" dirty="0" err="1" smtClean="0"/>
                        <a:t>insulinoma</a:t>
                      </a:r>
                      <a:r>
                        <a:rPr lang="hu-HU" sz="1800" dirty="0" smtClean="0"/>
                        <a:t>, </a:t>
                      </a:r>
                      <a:r>
                        <a:rPr lang="hu-HU" sz="1800" dirty="0" err="1" smtClean="0"/>
                        <a:t>gastrinoma</a:t>
                      </a:r>
                      <a:r>
                        <a:rPr lang="hu-HU" sz="1800" dirty="0" smtClean="0"/>
                        <a:t>, </a:t>
                      </a:r>
                      <a:r>
                        <a:rPr lang="hu-HU" sz="1800" dirty="0" err="1" smtClean="0"/>
                        <a:t>hypophysis</a:t>
                      </a:r>
                      <a:r>
                        <a:rPr lang="hu-HU" sz="1800" dirty="0" smtClean="0"/>
                        <a:t>, </a:t>
                      </a:r>
                      <a:r>
                        <a:rPr lang="hu-HU" sz="1800" dirty="0" err="1" smtClean="0"/>
                        <a:t>parathyroidea</a:t>
                      </a:r>
                      <a:endParaRPr lang="hu-HU" sz="1800" dirty="0"/>
                    </a:p>
                  </a:txBody>
                  <a:tcPr marL="91437" marR="91437" marT="45719" marB="45719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32033">
                <a:tc>
                  <a:txBody>
                    <a:bodyPr/>
                    <a:lstStyle/>
                    <a:p>
                      <a:r>
                        <a:rPr lang="hu-HU" sz="1800" dirty="0" smtClean="0"/>
                        <a:t>Xeroderma </a:t>
                      </a:r>
                      <a:r>
                        <a:rPr lang="hu-HU" sz="1800" dirty="0" err="1" smtClean="0"/>
                        <a:t>pigmentosum</a:t>
                      </a:r>
                      <a:endParaRPr lang="hu-HU" sz="1800" dirty="0"/>
                    </a:p>
                  </a:txBody>
                  <a:tcPr marL="91437" marR="91437" marT="45719" marB="45719"/>
                </a:tc>
                <a:tc>
                  <a:txBody>
                    <a:bodyPr/>
                    <a:lstStyle/>
                    <a:p>
                      <a:r>
                        <a:rPr lang="hu-HU" sz="1800" dirty="0" smtClean="0"/>
                        <a:t>XPA, XPB, XPC, XPD, XPE stb.</a:t>
                      </a:r>
                      <a:endParaRPr lang="hu-HU" sz="1800" dirty="0"/>
                    </a:p>
                  </a:txBody>
                  <a:tcPr marL="91437" marR="91437" marT="45719" marB="45719"/>
                </a:tc>
                <a:tc>
                  <a:txBody>
                    <a:bodyPr/>
                    <a:lstStyle/>
                    <a:p>
                      <a:r>
                        <a:rPr lang="hu-HU" sz="1800" dirty="0" err="1" smtClean="0"/>
                        <a:t>melanoma</a:t>
                      </a:r>
                      <a:r>
                        <a:rPr lang="hu-HU" sz="1800" dirty="0" smtClean="0"/>
                        <a:t>, </a:t>
                      </a:r>
                      <a:r>
                        <a:rPr lang="hu-HU" sz="1800" dirty="0" err="1" smtClean="0"/>
                        <a:t>basalioma</a:t>
                      </a:r>
                      <a:endParaRPr lang="hu-HU" sz="1800" dirty="0"/>
                    </a:p>
                  </a:txBody>
                  <a:tcPr marL="91437" marR="91437" marT="45719" marB="45719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640078">
                <a:tc>
                  <a:txBody>
                    <a:bodyPr/>
                    <a:lstStyle/>
                    <a:p>
                      <a:r>
                        <a:rPr lang="hu-HU" sz="1800" dirty="0" smtClean="0"/>
                        <a:t>von</a:t>
                      </a:r>
                      <a:r>
                        <a:rPr lang="hu-HU" sz="1800" baseline="0" dirty="0" smtClean="0"/>
                        <a:t> </a:t>
                      </a:r>
                      <a:r>
                        <a:rPr lang="hu-HU" sz="1800" baseline="0" dirty="0" err="1" smtClean="0"/>
                        <a:t>Hippel-Lindau</a:t>
                      </a:r>
                      <a:endParaRPr lang="hu-HU" sz="1800" dirty="0"/>
                    </a:p>
                  </a:txBody>
                  <a:tcPr marL="91437" marR="91437" marT="45719" marB="45719"/>
                </a:tc>
                <a:tc>
                  <a:txBody>
                    <a:bodyPr/>
                    <a:lstStyle/>
                    <a:p>
                      <a:r>
                        <a:rPr lang="hu-HU" sz="1800" dirty="0" smtClean="0"/>
                        <a:t>VHL</a:t>
                      </a:r>
                      <a:endParaRPr lang="hu-HU" sz="1800" dirty="0"/>
                    </a:p>
                  </a:txBody>
                  <a:tcPr marL="91437" marR="91437" marT="45719" marB="45719"/>
                </a:tc>
                <a:tc>
                  <a:txBody>
                    <a:bodyPr/>
                    <a:lstStyle/>
                    <a:p>
                      <a:r>
                        <a:rPr lang="hu-HU" sz="1800" dirty="0" smtClean="0"/>
                        <a:t>világos sejtes veserák, </a:t>
                      </a:r>
                      <a:r>
                        <a:rPr lang="hu-HU" sz="1800" dirty="0" err="1" smtClean="0"/>
                        <a:t>feokromocitóma</a:t>
                      </a:r>
                      <a:r>
                        <a:rPr lang="hu-HU" sz="1800" dirty="0" smtClean="0"/>
                        <a:t>, retina </a:t>
                      </a:r>
                      <a:r>
                        <a:rPr lang="hu-HU" sz="1800" dirty="0" err="1" smtClean="0"/>
                        <a:t>angioma</a:t>
                      </a:r>
                      <a:endParaRPr lang="hu-HU" sz="1800" dirty="0"/>
                    </a:p>
                  </a:txBody>
                  <a:tcPr marL="91437" marR="91437" marT="45719" marB="45719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55641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olorBlockVTI">
  <a:themeElements>
    <a:clrScheme name="ColorBlock Color Scheme">
      <a:dk1>
        <a:sysClr val="windowText" lastClr="000000"/>
      </a:dk1>
      <a:lt1>
        <a:sysClr val="window" lastClr="FFFFFF"/>
      </a:lt1>
      <a:dk2>
        <a:srgbClr val="002044"/>
      </a:dk2>
      <a:lt2>
        <a:srgbClr val="F5F0F3"/>
      </a:lt2>
      <a:accent1>
        <a:srgbClr val="4A41C5"/>
      </a:accent1>
      <a:accent2>
        <a:srgbClr val="37997B"/>
      </a:accent2>
      <a:accent3>
        <a:srgbClr val="17B4DF"/>
      </a:accent3>
      <a:accent4>
        <a:srgbClr val="E69500"/>
      </a:accent4>
      <a:accent5>
        <a:srgbClr val="276D77"/>
      </a:accent5>
      <a:accent6>
        <a:srgbClr val="386ECE"/>
      </a:accent6>
      <a:hlink>
        <a:srgbClr val="AF1DAF"/>
      </a:hlink>
      <a:folHlink>
        <a:srgbClr val="FE5C68"/>
      </a:folHlink>
    </a:clrScheme>
    <a:fontScheme name="Custom 1">
      <a:majorFont>
        <a:latin typeface="Avenir Next LT Pro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olorBlockVTI" id="{733CB85B-8F47-42FB-9326-9FF507018D27}" vid="{069BD9C2-DF61-4F2B-A577-A59C7FC2FF6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ServiceKeyPoints xmlns="3b1d2dff-f2c6-43d7-96a3-376c028b384e" xsi:nil="true"/>
    <_activity xmlns="3b1d2dff-f2c6-43d7-96a3-376c028b384e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BD47BD53282AF45AAFC01651C8FCE64" ma:contentTypeVersion="16" ma:contentTypeDescription="Create a new document." ma:contentTypeScope="" ma:versionID="2394940b5a9e2039783627fa5d2365d8">
  <xsd:schema xmlns:xsd="http://www.w3.org/2001/XMLSchema" xmlns:xs="http://www.w3.org/2001/XMLSchema" xmlns:p="http://schemas.microsoft.com/office/2006/metadata/properties" xmlns:ns3="3b1d2dff-f2c6-43d7-96a3-376c028b384e" xmlns:ns4="4243262e-b718-4ff4-a276-b24c30ec9d9d" targetNamespace="http://schemas.microsoft.com/office/2006/metadata/properties" ma:root="true" ma:fieldsID="e31f6a5a5074c35f70ecba7fc1aa5434" ns3:_="" ns4:_="">
    <xsd:import namespace="3b1d2dff-f2c6-43d7-96a3-376c028b384e"/>
    <xsd:import namespace="4243262e-b718-4ff4-a276-b24c30ec9d9d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DateTaken" minOccurs="0"/>
                <xsd:element ref="ns3:MediaServiceGenerationTime" minOccurs="0"/>
                <xsd:element ref="ns3:MediaServiceEventHashCode" minOccurs="0"/>
                <xsd:element ref="ns3:MediaServiceLocation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KeyPoints" minOccurs="0"/>
                <xsd:element ref="ns3:MediaServiceKeyPoints" minOccurs="0"/>
                <xsd:element ref="ns3:MediaLengthInSeconds" minOccurs="0"/>
                <xsd:element ref="ns3:_activity" minOccurs="0"/>
                <xsd:element ref="ns3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b1d2dff-f2c6-43d7-96a3-376c028b384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_activity" ma:index="22" nillable="true" ma:displayName="_activity" ma:hidden="true" ma:internalName="_activity">
      <xsd:simpleType>
        <xsd:restriction base="dms:Note"/>
      </xsd:simple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243262e-b718-4ff4-a276-b24c30ec9d9d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8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08757C30-AE9A-4680-90EB-19D282EC2B7C}">
  <ds:schemaRefs>
    <ds:schemaRef ds:uri="http://schemas.microsoft.com/office/2006/metadata/properties"/>
    <ds:schemaRef ds:uri="http://purl.org/dc/terms/"/>
    <ds:schemaRef ds:uri="3b1d2dff-f2c6-43d7-96a3-376c028b384e"/>
    <ds:schemaRef ds:uri="http://schemas.microsoft.com/office/2006/documentManagement/types"/>
    <ds:schemaRef ds:uri="http://schemas.microsoft.com/office/infopath/2007/PartnerControls"/>
    <ds:schemaRef ds:uri="4243262e-b718-4ff4-a276-b24c30ec9d9d"/>
    <ds:schemaRef ds:uri="http://purl.org/dc/elements/1.1/"/>
    <ds:schemaRef ds:uri="http://schemas.openxmlformats.org/package/2006/metadata/core-properties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DCCD5BDC-30A8-455D-A690-08C1C9F089C3}">
  <ds:schemaRefs>
    <ds:schemaRef ds:uri="3b1d2dff-f2c6-43d7-96a3-376c028b384e"/>
    <ds:schemaRef ds:uri="4243262e-b718-4ff4-a276-b24c30ec9d9d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A5CCB28C-7D26-4A36-9CFC-D739C28F3D18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f42aa342-8706-4288-bd11-ebb85995028c}" enabled="1" method="Standard" siteId="{72f988bf-86f1-41af-91ab-2d7cd011db47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{85E13C58-FC42-47D2-A53D-4C1FA84DC490}tf89117832_win32</Template>
  <TotalTime>12453</TotalTime>
  <Words>1404</Words>
  <Application>Microsoft Office PowerPoint</Application>
  <PresentationFormat>Szélesvásznú</PresentationFormat>
  <Paragraphs>276</Paragraphs>
  <Slides>24</Slides>
  <Notes>3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7</vt:i4>
      </vt:variant>
      <vt:variant>
        <vt:lpstr>Téma</vt:lpstr>
      </vt:variant>
      <vt:variant>
        <vt:i4>1</vt:i4>
      </vt:variant>
      <vt:variant>
        <vt:lpstr>Diacímek</vt:lpstr>
      </vt:variant>
      <vt:variant>
        <vt:i4>24</vt:i4>
      </vt:variant>
    </vt:vector>
  </HeadingPairs>
  <TitlesOfParts>
    <vt:vector size="32" baseType="lpstr">
      <vt:lpstr>Arial</vt:lpstr>
      <vt:lpstr>Arial-BoldItalicMT</vt:lpstr>
      <vt:lpstr>ArialMT</vt:lpstr>
      <vt:lpstr>Avenir Next LT Pro</vt:lpstr>
      <vt:lpstr>Calibri</vt:lpstr>
      <vt:lpstr>Calibri-Bold</vt:lpstr>
      <vt:lpstr>CIDFont+F1</vt:lpstr>
      <vt:lpstr>ColorBlockVTI</vt:lpstr>
      <vt:lpstr>  Megelőzhetők-e a daganatos betegségek? </vt:lpstr>
      <vt:lpstr>Primer, szekunder, tercier prevenció</vt:lpstr>
      <vt:lpstr>PowerPoint-bemutató</vt:lpstr>
      <vt:lpstr>A daganatok kialkulásának (ismert) okai</vt:lpstr>
      <vt:lpstr>A daganatok kialkulásának (ismert) okai</vt:lpstr>
      <vt:lpstr>Fizikai,  kémiai</vt:lpstr>
      <vt:lpstr>Fertőzések: vírusok, baktériumok, férgek</vt:lpstr>
      <vt:lpstr>Örökletes daganatok</vt:lpstr>
      <vt:lpstr>Örökletes daganatok</vt:lpstr>
      <vt:lpstr>Megelőzés lehetőségei</vt:lpstr>
      <vt:lpstr>Életmdódi tényezők: Dohányzás</vt:lpstr>
      <vt:lpstr>Életmódi tényezők: Dohányzás</vt:lpstr>
      <vt:lpstr>Életmódi tényezők: Dohányzás</vt:lpstr>
      <vt:lpstr>Életmódi tényezők: Dohányzás</vt:lpstr>
      <vt:lpstr>Életmódi tényezők: Alkohol</vt:lpstr>
      <vt:lpstr>Életmódi tényezők: Elhízás</vt:lpstr>
      <vt:lpstr>Életmódi tényezők: diéta, mozgás, napsütés</vt:lpstr>
      <vt:lpstr>Mennyire megelőzhetőek a daganatok?</vt:lpstr>
      <vt:lpstr>Mennyire megelőzhetőek a daganatok?</vt:lpstr>
      <vt:lpstr>Mennyire megelőzhetőek a daganatok?</vt:lpstr>
      <vt:lpstr>Mi a nyereség életekben?</vt:lpstr>
      <vt:lpstr>Mi a nyereség anyagiakban?</vt:lpstr>
      <vt:lpstr>Konklúzió</vt:lpstr>
      <vt:lpstr>Köszönöm a figyelmet!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title</dc:title>
  <dc:creator>MOLNAR Andrea</dc:creator>
  <cp:keywords>, docId:D9B7C310C0A1DF73DE0DEE778AF34863</cp:keywords>
  <cp:lastModifiedBy>Jozsef Lovey</cp:lastModifiedBy>
  <cp:revision>179</cp:revision>
  <dcterms:created xsi:type="dcterms:W3CDTF">2023-03-04T05:32:13Z</dcterms:created>
  <dcterms:modified xsi:type="dcterms:W3CDTF">2023-10-27T07:40:11Z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0x0101001BD47BD53282AF45AAFC01651C8FCE64</vt:lpwstr>
  </property>
</Properties>
</file>