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7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0C370-95C6-7E4D-8763-8C5C3893E30F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6B7417-3968-904A-B2E3-11650362ED4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12967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6B7417-3968-904A-B2E3-11650362ED4A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88061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0475C8E-7282-FF62-B514-111F326B1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8B62600-F569-2063-9C7B-B9B4827FC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97B2D7F-93E5-4FBF-62B0-27477740F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37C6923-DE63-7D4E-CC20-8143DBA00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905FA3C-4639-E861-9196-CCA17205B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5231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8FF1648-BF45-314D-DB47-9524B0123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3412BBFB-85EE-AF5A-BC27-E9C05824E4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1BD2979-6E0B-5D98-0F63-5580C9281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3844B56-8F16-F086-8C02-E63F4E5C0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DDFF0006-9875-E0BA-1C71-976A8ABD2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431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705ECE2-F776-189B-6516-9621882814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E0C4DEB-3CF7-3B6F-362A-B54249B466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8A8C8C-E06A-A747-6E3D-83E668020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6F7ADF2-6243-A548-C699-4F1648715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8FE9AF-E6A7-AAC9-FD34-73BCEDE7F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213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8970A3-1304-5618-99D8-E96DEA49A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63E3089-E99A-02D4-7FF4-D9C4AB72B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511D639-CF3C-05CF-642E-5241C43C9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9413D9B-A781-434F-827B-3ADA24A3B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7F833CA-926F-241C-C8D3-5E478ACB5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87200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5FB518-4230-17AE-865D-DE220A1C1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960F619-ABF9-0379-1803-929C7F97F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1DDCFA2-CF2F-F1CA-0BDC-AE4B4BAD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4AB5060-E902-60D6-36FE-C58E697D9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7FAE2CD-3566-0F57-B709-CCD561F66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6617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65DC02-37C3-668A-7DEF-6B57BF8DD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4F9EF03-6117-9BE4-5481-CAC204B042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23C1BA1-8FD6-49B9-FF12-92AA8BE55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7CC0D62-13CC-43F9-9589-28B50AAA44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AB53B6D3-92FF-F34A-9FE1-2EA289B37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5413FC8-33ED-944C-284C-5ED6B15D3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0981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8BDFE8-2764-0297-B718-02D41519C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8095B60A-26DC-CAD2-6E8B-C09914760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A27EE18-3F8F-70B8-D481-15A3A7E3D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1E7A2859-5FAC-2D48-8816-F1058DA3A2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908A3C8-6AF6-2D11-5A75-5BB93FCA9F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F288EF03-75F4-1F3F-7455-D461DF001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1E31140-8053-E002-023B-BA6EE3BDEE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25695581-31D0-A157-1048-77075942D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3178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E132EF-968F-9504-309C-6CE04E7AC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62CEA6A2-831D-2415-88FF-29C9A20A6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86FC4998-A53C-39A1-2022-D59996A59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D82F06CD-1287-1FAF-31CB-8EF4C683A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9169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619048F8-5246-0EDE-6336-348D320C9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4508D790-AC30-F8A5-CDF1-5CBCBBCAE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B34681A-E75F-9BE9-F25B-7BE3DD86B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331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9139FA-3602-FBA1-7221-93A288641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490341B-B6DA-E6A1-D5F4-435D6F0F6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8C5F81CC-36B8-FD54-7120-B5E15E10D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3834F968-EA32-BACC-3255-C3CE4D9F7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51B01B7-5B8E-1458-613F-7264B76C0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8E77488-94F1-BA9D-218E-6439101BE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240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5614CD5-DBF2-2569-11AC-E0B438F6C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2B54CE36-09C9-CBD0-D575-7EA8EDB4D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7A69A38-491E-BC69-2FFF-07428FDF58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2B7A11B-778D-AAAB-07B8-DECAA79F0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5A70106-F35E-EAE3-1E50-68954133F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5903C72-D7BF-2DB9-71F3-CC4F173D6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3786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B4D1405E-8CBB-5B21-9011-F814FDEC2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01219C9-EAB8-83D8-4757-E05243FD5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2106C6B-0786-DF41-8E44-4EA03C8C0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C1997-010D-7644-B24D-6BC828207509}" type="datetimeFigureOut">
              <a:rPr lang="hu-HU" smtClean="0"/>
              <a:t>2023. 10. 26.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13356BF-B6D8-5DA1-1FA3-C94D11FC65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097F7C0-0B32-423E-F7E8-A21B8982C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CE3A1-824F-504A-9316-307A726EE13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0283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E682F03-F0D7-63A2-AA73-AA0A510194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b="1" i="0" dirty="0">
                <a:solidFill>
                  <a:srgbClr val="007AC3"/>
                </a:solidFill>
                <a:effectLst/>
                <a:latin typeface="Fira Sans" panose="020B0503050000020004" pitchFamily="34" charset="0"/>
              </a:rPr>
              <a:t>2000. évi CXVI. törvény</a:t>
            </a:r>
            <a:br>
              <a:rPr lang="hu-HU" b="0" i="0" dirty="0">
                <a:solidFill>
                  <a:srgbClr val="007AC3"/>
                </a:solidFill>
                <a:effectLst/>
                <a:latin typeface="Fira Sans" panose="020B0503050000020004" pitchFamily="34" charset="0"/>
              </a:rPr>
            </a:br>
            <a:r>
              <a:rPr lang="hu-HU" b="1" i="0" dirty="0">
                <a:solidFill>
                  <a:srgbClr val="007AC3"/>
                </a:solidFill>
                <a:effectLst/>
                <a:latin typeface="Fira Sans" panose="020B0503050000020004" pitchFamily="34" charset="0"/>
              </a:rPr>
              <a:t>az egészségügyi közvetítői eljárásról</a:t>
            </a:r>
            <a:endParaRPr lang="hu-HU" dirty="0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50078D73-8BDA-A350-E272-9CE2093E57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2023. Október 27.</a:t>
            </a:r>
          </a:p>
        </p:txBody>
      </p:sp>
    </p:spTree>
    <p:extLst>
      <p:ext uri="{BB962C8B-B14F-4D97-AF65-F5344CB8AC3E}">
        <p14:creationId xmlns:p14="http://schemas.microsoft.com/office/powerpoint/2010/main" val="3975759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C180E8-1933-5567-A7F9-F3CF557CA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Eljárás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6E108E-A130-9B4D-2ABF-9C6EF26512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feleket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meghatalmazás alapján </a:t>
            </a:r>
            <a:r>
              <a:rPr lang="hu-HU" b="0" i="0" dirty="0">
                <a:solidFill>
                  <a:srgbClr val="474747"/>
                </a:solidFill>
                <a:effectLst/>
              </a:rPr>
              <a:t>nagykorú, cselekvőképes személy, egyesület, alapítvány, illetve jogi képviselő (ügyvéd vagy kamarai jogtanácsos) képviselheti.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beteg képviseletére </a:t>
            </a:r>
            <a:r>
              <a:rPr lang="hu-HU" b="0" i="0" dirty="0">
                <a:solidFill>
                  <a:srgbClr val="474747"/>
                </a:solidFill>
                <a:effectLst/>
              </a:rPr>
              <a:t>az az egyesület, alapítvány jogosult, amely az alapító okiratában foglaltak szerint a betegjogok, az emberi jogok, illetve a betegek érdekvédelmének területén tevékenykedik. A szolgáltatót a szolgáltatókat tömörítő társadalmi, illetve érdek-képviseleti szervezet képviselheti.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 A tanács az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ülését a kamara helyiségében tartja</a:t>
            </a:r>
            <a:r>
              <a:rPr lang="hu-HU" b="0" i="0" dirty="0">
                <a:solidFill>
                  <a:srgbClr val="474747"/>
                </a:solidFill>
                <a:effectLst/>
              </a:rPr>
              <a:t>. A felek kihelyezett ülés tartásában is megállapodhatnak, ha ezt az ügy körülményei indokolják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77383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733149-8476-286E-E7E3-E9CAD1AAF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Eljárás 2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AA0D8F0-05D8-E144-5647-C50D168C11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Az első ülésen a tanács tájékoztatja a feleket a közvetítői eljárás menetéről, annak lényeges elemeiről, így különösen annak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költségeiről,</a:t>
            </a:r>
            <a:r>
              <a:rPr lang="hu-HU" b="0" i="0" dirty="0">
                <a:solidFill>
                  <a:srgbClr val="474747"/>
                </a:solidFill>
                <a:effectLst/>
              </a:rPr>
              <a:t> illetve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titoktartási kötelezettségről</a:t>
            </a:r>
            <a:r>
              <a:rPr lang="hu-HU" b="0" i="0" dirty="0">
                <a:solidFill>
                  <a:srgbClr val="474747"/>
                </a:solidFill>
                <a:effectLst/>
              </a:rPr>
              <a:t>. Amennyiben ezt követően változatlanul kérik az eljárás lefolytatását, </a:t>
            </a:r>
            <a:r>
              <a:rPr lang="hu-HU" dirty="0">
                <a:solidFill>
                  <a:srgbClr val="474747"/>
                </a:solidFill>
              </a:rPr>
              <a:t>erről </a:t>
            </a:r>
            <a:r>
              <a:rPr lang="hu-HU" b="1" dirty="0">
                <a:solidFill>
                  <a:srgbClr val="474747"/>
                </a:solidFill>
              </a:rPr>
              <a:t>írásos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nyilatkozatot tesznek.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Ha a felek eltérően nem állapodnak meg,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költségek előlegezése a szolgáltatót terheli.</a:t>
            </a:r>
            <a:r>
              <a:rPr lang="hu-HU" b="0" i="0" dirty="0">
                <a:solidFill>
                  <a:srgbClr val="474747"/>
                </a:solidFill>
                <a:effectLst/>
              </a:rPr>
              <a:t> A nyilatkozat aláírásával egyidejűleg a felek előzetesen megállapodhatnak az eljárás során felmerülő költségek viselésének módjáról is.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5871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470455-7712-03C9-E8A5-10BF4483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Eljárás 3.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3BCE361-6DEB-4A7F-1169-BE6A720D2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b="0" i="0" dirty="0">
                <a:solidFill>
                  <a:srgbClr val="474747"/>
                </a:solidFill>
                <a:effectLst/>
              </a:rPr>
              <a:t>Ha a felek között ugyanabból a jogalapból származó bírósági eljárás folyik, a felek a nyilatkozat aláírását követően kötelesek az eljárás szünetelése iránti kölcsönös megegyezésüket a bíróságnak 8 napon belül bejelenteni, ennek elmulasztása esetén a közvetítői eljárást meg kell szüntetni.</a:t>
            </a:r>
          </a:p>
          <a:p>
            <a:pPr algn="just">
              <a:buFontTx/>
              <a:buChar char="-"/>
            </a:pPr>
            <a:r>
              <a:rPr lang="hu-HU" b="0" i="0" dirty="0">
                <a:solidFill>
                  <a:srgbClr val="474747"/>
                </a:solidFill>
                <a:effectLst/>
              </a:rPr>
              <a:t>a feleket részletesen meghallgatja. A felek az első ülésen a      rendelkezésükre álló okiratokat is kötelesek bemutatni.</a:t>
            </a:r>
          </a:p>
          <a:p>
            <a:pPr algn="just">
              <a:buFontTx/>
              <a:buChar char="-"/>
            </a:pPr>
            <a:r>
              <a:rPr lang="hu-HU" b="1" dirty="0">
                <a:solidFill>
                  <a:srgbClr val="474747"/>
                </a:solidFill>
              </a:rPr>
              <a:t>a</a:t>
            </a:r>
            <a:r>
              <a:rPr lang="hu-HU" b="1" i="0" dirty="0">
                <a:solidFill>
                  <a:srgbClr val="474747"/>
                </a:solidFill>
                <a:effectLst/>
              </a:rPr>
              <a:t> közvetítői eljárás során a közvetítői tanács köteles biztosítani, hogy a felek egyenlő elbánásban részesüljenek,</a:t>
            </a:r>
          </a:p>
          <a:p>
            <a:pPr algn="just">
              <a:buFontTx/>
              <a:buChar char="-"/>
            </a:pPr>
            <a:r>
              <a:rPr lang="hu-HU" b="0" i="0" dirty="0">
                <a:solidFill>
                  <a:srgbClr val="474747"/>
                </a:solidFill>
                <a:effectLst/>
              </a:rPr>
              <a:t> </a:t>
            </a:r>
            <a:r>
              <a:rPr lang="hu-HU" dirty="0">
                <a:solidFill>
                  <a:srgbClr val="474747"/>
                </a:solidFill>
              </a:rPr>
              <a:t>a </a:t>
            </a:r>
            <a:r>
              <a:rPr lang="hu-HU" b="0" i="0" dirty="0">
                <a:solidFill>
                  <a:srgbClr val="474747"/>
                </a:solidFill>
                <a:effectLst/>
              </a:rPr>
              <a:t>tanács az ülésen elhangzottak lényegét írásban rögzíti.</a:t>
            </a:r>
          </a:p>
          <a:p>
            <a:pPr marL="0" indent="0" algn="just">
              <a:buNone/>
            </a:pPr>
            <a:r>
              <a:rPr lang="hu-HU" dirty="0">
                <a:solidFill>
                  <a:srgbClr val="474747"/>
                </a:solidFill>
              </a:rPr>
              <a:t>- a</a:t>
            </a:r>
            <a:r>
              <a:rPr lang="hu-HU" b="0" i="0" dirty="0">
                <a:solidFill>
                  <a:srgbClr val="474747"/>
                </a:solidFill>
                <a:effectLst/>
              </a:rPr>
              <a:t> tanács a felek kérésére, a tényállás tisztázása érdekében az     ügyről tudomással bíró más személyeket is meghallgathat.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654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C41E30-853B-85B7-FB8C-9DCF4D223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Eljárás 4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BCD170E-E095-D290-039E-998D3CC16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tanács a felek egyetértése esetén szakértőt vehet igénybe. Szakértőként bárki eljárhat, akinek a személyében a felek meg tudnak egyezni. A szakértőre a közvetítőre irányadó kizáró okokat megfelelően alkalmazni kell.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szakértő a felkérés kézhezvételétől számított 8 napon belül írásban értesíti a kamarát és nyilatkozik arról, hogy az ügyben érdektelen, illetve nem elfogult.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szakértő a szakértői véleményt lehetőség szerint a meglévő egészségügyi dokumentáció alapján készíti el, szükség esetén személyesen is megvizsgálja a beteget.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szakértő a véleményét a felkérés kézhezvételétől számított 30 napon belül írásban terjeszti elő. A határidő a felek egyetértésével egy alkalommal meghosszabbítható.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934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3A62566-F441-62BC-56F3-7FC287F25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DD97671-643A-EE1E-424C-D2C737152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 felek által megkötött egyezséget a tanács írásba foglalja, azt a tanács tagjai és a felek is aláírják.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Az egyezség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biztosítóval szemben csak akkor hatályos</a:t>
            </a:r>
            <a:r>
              <a:rPr lang="hu-HU" b="0" i="0" dirty="0">
                <a:solidFill>
                  <a:srgbClr val="474747"/>
                </a:solidFill>
                <a:effectLst/>
              </a:rPr>
              <a:t>, ha azt a biztosító tudomásul vette, vagy részben tudomásul vette.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Ha a fél az egyezségben foglaltakat a teljesítési határidőn belül nem hajtja végre,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másik fél kérheti a bíróságtól az egyezség végrehajtási záradékkal történő ellátását.</a:t>
            </a:r>
          </a:p>
          <a:p>
            <a:pPr algn="just"/>
            <a:r>
              <a:rPr lang="hu-HU" b="0" i="0" dirty="0">
                <a:solidFill>
                  <a:srgbClr val="474747"/>
                </a:solidFill>
                <a:effectLst/>
              </a:rPr>
              <a:t>Ha az első üléstől számított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négy hónapon </a:t>
            </a:r>
            <a:r>
              <a:rPr lang="hu-HU" b="0" i="0" dirty="0">
                <a:solidFill>
                  <a:srgbClr val="474747"/>
                </a:solidFill>
                <a:effectLst/>
              </a:rPr>
              <a:t>belül nem sikerül egyezséget létrehozni, a tanács az eljárást megszünteti.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9732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1208A28-AEDE-B157-A932-B5D0D7145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Mibe kerül?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B5D91B8-8BA3-48BF-F1FC-07EED4895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b="0" i="0" dirty="0">
                <a:solidFill>
                  <a:srgbClr val="474747"/>
                </a:solidFill>
                <a:effectLst/>
              </a:rPr>
              <a:t>Az eljárás során felmerült költségek viselése a felek szabad megállapodásának tárgya. </a:t>
            </a:r>
          </a:p>
          <a:p>
            <a:r>
              <a:rPr lang="hu-HU" b="0" i="0" dirty="0">
                <a:solidFill>
                  <a:srgbClr val="474747"/>
                </a:solidFill>
                <a:effectLst/>
              </a:rPr>
              <a:t>Ha a felek között legalább a szolgáltató kötelezettségvállalása tekintetében létrejön a megegyezés, vagy a szolgáltató eláll a közvetítői eljárástól, a szolgáltató viseli az eljárás teljes költségét, ideértve az általános eljárási költséget is.</a:t>
            </a:r>
          </a:p>
          <a:p>
            <a:r>
              <a:rPr lang="hu-HU" b="0" i="0" dirty="0">
                <a:solidFill>
                  <a:srgbClr val="474747"/>
                </a:solidFill>
                <a:effectLst/>
              </a:rPr>
              <a:t>Ha a szolgáltató kötelezettségvállalása tekintetében sincs megegyezés, vagy a beteg az eljárás során eláll a közvetítői eljárástól, mindkét fél maga viseli a felmerült költségeit.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748207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5507C0-BE00-1B3F-1109-B0A817F03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Vége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4878ECD-B5FA-A128-2F9C-40B169C34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474747"/>
                </a:solidFill>
                <a:effectLst/>
              </a:rPr>
              <a:t>A közvetítői eljárás során keletkezett iratokat a kamara az eljárás befejezését követő 10 évig megőrzi. Az iratok őrzése során az egészségügyi adatok kezelésére vonatkozó jogszabályok rendelkezéseit kell megfelelően alkalmazni.</a:t>
            </a:r>
          </a:p>
          <a:p>
            <a:r>
              <a:rPr lang="hu-HU" b="1" dirty="0">
                <a:solidFill>
                  <a:srgbClr val="474747"/>
                </a:solidFill>
              </a:rPr>
              <a:t>Nincs ilyen eljárásra lehetőség!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903152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78EF72-3C63-751D-9588-C5A04E93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                         A törvényről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4D9731B-8F75-790E-9FBA-46FA0A772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1" dirty="0"/>
              <a:t>Úttörő jellegű</a:t>
            </a:r>
            <a:r>
              <a:rPr lang="hu-HU" dirty="0"/>
              <a:t>, az első olyan jogszabály amely a rendszerváltás után elsőként tett kísérletet az egészségügy területén kialakult konfliktusok </a:t>
            </a:r>
            <a:r>
              <a:rPr lang="hu-HU" b="1" dirty="0"/>
              <a:t>alternatív módon történő rendezésére</a:t>
            </a:r>
            <a:r>
              <a:rPr lang="hu-HU" dirty="0"/>
              <a:t>,</a:t>
            </a:r>
          </a:p>
          <a:p>
            <a:r>
              <a:rPr lang="hu-HU" dirty="0"/>
              <a:t>A munkaügyi Közvetítői és Döntőbírói Szolgálat egy az Országos Érdekegyeztető Tanácsban létrejött  konszenzus alapján alakult meg 1996-ban, mint az első profi alternatív vitarendezési szervezet,</a:t>
            </a:r>
          </a:p>
          <a:p>
            <a:r>
              <a:rPr lang="hu-HU" dirty="0"/>
              <a:t>Különbség a kettő között: az MKDSZ 2015-ig működött, az </a:t>
            </a:r>
            <a:r>
              <a:rPr lang="hu-HU" b="1" dirty="0"/>
              <a:t>egészségügyi közvetítői szervezet, gyakorlatilag nem működött, </a:t>
            </a:r>
            <a:r>
              <a:rPr lang="hu-HU" dirty="0"/>
              <a:t>annak ellenér, hogy kiképzett közvetítők álltak rendelkezésre és a törvény mind a mai napig hatályban van!</a:t>
            </a:r>
          </a:p>
        </p:txBody>
      </p:sp>
    </p:spTree>
    <p:extLst>
      <p:ext uri="{BB962C8B-B14F-4D97-AF65-F5344CB8AC3E}">
        <p14:creationId xmlns:p14="http://schemas.microsoft.com/office/powerpoint/2010/main" val="4239584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8592E14-0C6F-3FB4-D7D0-AB6404C4F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Miért alkották meg ezt a törvényt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8C3C084-C87B-5C82-D3AC-4409CE7C2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b="0" i="0" dirty="0">
              <a:solidFill>
                <a:srgbClr val="007AC3"/>
              </a:solidFill>
              <a:effectLst/>
              <a:latin typeface="Fira Sans" panose="020B0503050000020004" pitchFamily="34" charset="0"/>
            </a:endParaRPr>
          </a:p>
          <a:p>
            <a:endParaRPr lang="hu-HU" b="0" i="0" dirty="0">
              <a:solidFill>
                <a:srgbClr val="474747"/>
              </a:solidFill>
              <a:effectLst/>
              <a:latin typeface="Fira Sans" panose="020B0503050000020004" pitchFamily="34" charset="0"/>
            </a:endParaRPr>
          </a:p>
          <a:p>
            <a:r>
              <a:rPr lang="hu-HU" b="0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A közvetítői </a:t>
            </a:r>
            <a:r>
              <a:rPr lang="hu-HU" b="1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eljárás célja </a:t>
            </a:r>
            <a:r>
              <a:rPr lang="hu-HU" b="0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az egészségügyi szolgáltató (a továbbiakban: szolgáltató) és a beteg között a szolgáltatás nyújtásával összefüggésben </a:t>
            </a:r>
            <a:r>
              <a:rPr lang="hu-HU" b="1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keletkezett jogvita peren kívüli egyezséggel történő rendezésének elősegítése</a:t>
            </a:r>
            <a:r>
              <a:rPr lang="hu-HU" b="0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, a felek jogainak gyors és hatékony érvényesítése.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142820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6E4CA1-3DA3-D14C-7CBF-024A58FF6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Kik azok az igazságügyi mediátorok?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821BC5C-E040-2842-614D-C22DC7C11D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Egy listás rendszert hoztak létre, ahol a közvetítők a Magyar Igazságügyi Szakértő Kamaránál vezetett listán szerepeltek, ők valamennyien (orvosok, nővérek stb.)  részt vettek egy mediációs alapképzésen, ez feltétele volt a listára kerülésüknek.</a:t>
            </a:r>
          </a:p>
          <a:p>
            <a:r>
              <a:rPr lang="hu-HU" b="0" i="0" dirty="0">
                <a:solidFill>
                  <a:srgbClr val="474747"/>
                </a:solidFill>
                <a:effectLst/>
              </a:rPr>
              <a:t>aki jogi, orvosi vagy egyéb felsőfokú egészségügyi végzettséggel, továbbá szociológusi vagy klinikai szakpszichológusi végzettséggel rendelkezik, legalább 8 éves szakmai gyakorlata van, és a külön jogszabályban meghatározott közvetítői tanfolyamot elvégezte.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905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3B3AA0C-BA23-5921-C297-24A2D9320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eljárás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DB18091-CEE6-A018-256F-2689B7552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A közvetítői </a:t>
            </a:r>
            <a:r>
              <a:rPr lang="hu-HU" b="1" dirty="0"/>
              <a:t>eljárást kérheti a beteg</a:t>
            </a:r>
            <a:r>
              <a:rPr lang="hu-HU" dirty="0"/>
              <a:t>, illetve halála esetén </a:t>
            </a:r>
            <a:r>
              <a:rPr lang="hu-HU" b="1" dirty="0"/>
              <a:t>a közeli hozzátartozó, illetve örököse </a:t>
            </a:r>
            <a:r>
              <a:rPr lang="hu-HU" dirty="0"/>
              <a:t>is és természetesen a </a:t>
            </a:r>
            <a:r>
              <a:rPr lang="hu-HU" b="1" dirty="0"/>
              <a:t>szolgáltató</a:t>
            </a:r>
            <a:r>
              <a:rPr lang="hu-HU" dirty="0"/>
              <a:t> is,</a:t>
            </a:r>
          </a:p>
          <a:p>
            <a:r>
              <a:rPr lang="hu-HU" dirty="0"/>
              <a:t>Az írásos kérelmet a </a:t>
            </a:r>
            <a:r>
              <a:rPr lang="hu-HU" b="1" dirty="0"/>
              <a:t>Magyar Igaságügyi Szakértői Kamaránál </a:t>
            </a:r>
            <a:r>
              <a:rPr lang="hu-HU" dirty="0"/>
              <a:t>kell előterjeszteni,</a:t>
            </a:r>
          </a:p>
          <a:p>
            <a:r>
              <a:rPr lang="hu-HU" dirty="0">
                <a:solidFill>
                  <a:srgbClr val="474747"/>
                </a:solidFill>
              </a:rPr>
              <a:t>A</a:t>
            </a:r>
            <a:r>
              <a:rPr lang="hu-HU" b="0" i="0" dirty="0">
                <a:solidFill>
                  <a:srgbClr val="474747"/>
                </a:solidFill>
                <a:effectLst/>
              </a:rPr>
              <a:t>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sérelmezett magatartás megnevezését </a:t>
            </a:r>
            <a:r>
              <a:rPr lang="hu-HU" b="0" i="0" dirty="0">
                <a:solidFill>
                  <a:srgbClr val="474747"/>
                </a:solidFill>
                <a:effectLst/>
              </a:rPr>
              <a:t>és időpontját, következményeinek leírását, valamint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az igényt, (pénzt),</a:t>
            </a:r>
          </a:p>
          <a:p>
            <a:r>
              <a:rPr lang="hu-HU" b="0" i="0" dirty="0">
                <a:solidFill>
                  <a:srgbClr val="474747"/>
                </a:solidFill>
                <a:effectLst/>
              </a:rPr>
              <a:t>A szolgáltató biztosítja, hogy a közvetítői eljárás igénybevételére jogosultak az eljárás kezdeményezésének módját, illetve a közvetítői eljárás lényegét megismerhessék.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közvetítői eljárás lehetőségéről a betegjogi képviselő is tájékoztatást ad.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3967109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6A83DEC-88DB-1D15-0F00-F009C3B98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94149EF-9D2F-C708-E4D4-AD7E8F640C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474747"/>
                </a:solidFill>
                <a:effectLst/>
              </a:rPr>
              <a:t>A kamara a közvetítői eljárás lefolytatása iránti kérelem kézhezvételét követő 15 napon belül megküldi a kérelmet a másik félnek. A másik fél a kérelem kézhezvételét követő 15 napon belül nyilatkozik arról, hogy hozzájárul-e a közvetítői eljárás lefolytatásához.</a:t>
            </a:r>
          </a:p>
          <a:p>
            <a:r>
              <a:rPr lang="hu-HU" b="0" i="0" dirty="0">
                <a:solidFill>
                  <a:srgbClr val="474747"/>
                </a:solidFill>
                <a:effectLst/>
              </a:rPr>
              <a:t>Ha a felek az általános eljárási költséget megfizették, a kamara a feleket meghívja abból a célból, hogy a közvetítői eljárást lefolytató egészségügyi közvetítői tanács (a továbbiakban: tanács) összetételében megállapodjanak.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7756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9E7ECED-F67D-4DCA-F1B5-86E3B62BD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közvetítői tanács összeállítása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6666CF5-997C-B71F-0484-57D366C4D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r>
              <a:rPr lang="hu-HU" dirty="0"/>
              <a:t>Egy fő </a:t>
            </a:r>
            <a:r>
              <a:rPr lang="hu-HU" b="1" dirty="0"/>
              <a:t>jogász</a:t>
            </a:r>
            <a:r>
              <a:rPr lang="hu-HU" dirty="0"/>
              <a:t>, két fő képzett </a:t>
            </a:r>
            <a:r>
              <a:rPr lang="hu-HU" b="1" dirty="0"/>
              <a:t>közvetítőből </a:t>
            </a:r>
            <a:r>
              <a:rPr lang="hu-HU" dirty="0"/>
              <a:t>áll,</a:t>
            </a:r>
          </a:p>
          <a:p>
            <a:r>
              <a:rPr lang="hu-HU" dirty="0"/>
              <a:t>A felek a listáról kérik őket, amennyiben nem tudnak megegyezni a 3 főben, akkor minkét fél hozhatja a saját jelöltjét is,</a:t>
            </a:r>
          </a:p>
          <a:p>
            <a:r>
              <a:rPr lang="hu-HU" dirty="0"/>
              <a:t>Természetesen </a:t>
            </a:r>
            <a:r>
              <a:rPr lang="hu-HU" b="1" dirty="0"/>
              <a:t>a tárgyalást egy fő vezeti le,</a:t>
            </a:r>
          </a:p>
          <a:p>
            <a:r>
              <a:rPr lang="hu-HU" dirty="0"/>
              <a:t>Szigorú </a:t>
            </a:r>
            <a:r>
              <a:rPr lang="hu-HU" b="1" dirty="0"/>
              <a:t>kizárási feltételek</a:t>
            </a:r>
            <a:r>
              <a:rPr lang="hu-HU" dirty="0"/>
              <a:t> vannak,</a:t>
            </a:r>
          </a:p>
          <a:p>
            <a:r>
              <a:rPr lang="hu-HU" dirty="0"/>
              <a:t>A felek jelöltjeit a kamara értesíti, a jelölteknek 8 nap áll rendelkezésükre, hogy értesítsék a kamarát a jelülés elfogadásáról vagy elvetéséről.</a:t>
            </a:r>
          </a:p>
        </p:txBody>
      </p:sp>
    </p:spTree>
    <p:extLst>
      <p:ext uri="{BB962C8B-B14F-4D97-AF65-F5344CB8AC3E}">
        <p14:creationId xmlns:p14="http://schemas.microsoft.com/office/powerpoint/2010/main" val="71266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DF8813-667C-ECFB-2D94-32A904F7F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Kizáró feltétel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9B5C5E0-BCE6-B024-7445-A1A353EE8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b="0" i="0" dirty="0">
              <a:solidFill>
                <a:srgbClr val="474747"/>
              </a:solidFill>
              <a:effectLst/>
              <a:latin typeface="Fira Sans" panose="020B0503050000020004" pitchFamily="34" charset="0"/>
            </a:endParaRPr>
          </a:p>
          <a:p>
            <a:endParaRPr lang="hu-HU" dirty="0">
              <a:solidFill>
                <a:srgbClr val="474747"/>
              </a:solidFill>
              <a:latin typeface="Fira Sans" panose="020B0503050000020004" pitchFamily="34" charset="0"/>
            </a:endParaRPr>
          </a:p>
          <a:p>
            <a:r>
              <a:rPr lang="hu-HU" b="0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Az adott eljárásban </a:t>
            </a:r>
            <a:r>
              <a:rPr lang="hu-HU" b="1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nem lehet közvetítő az</a:t>
            </a:r>
            <a:r>
              <a:rPr lang="hu-HU" b="0" i="0" dirty="0">
                <a:solidFill>
                  <a:srgbClr val="474747"/>
                </a:solidFill>
                <a:effectLst/>
                <a:latin typeface="Fira Sans" panose="020B0503050000020004" pitchFamily="34" charset="0"/>
              </a:rPr>
              <a:t>, aki a szolgáltatóval, annak fenntartójával, biztosítójával vagy a beteggel bármilyen munkavégzésre irányuló jogviszonyban, illetve tagsági jogviszonyban áll, valamint az sem, aki a felsoroltak közeli hozzátartozója.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02745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44ED76-7759-5EAB-2402-3038351D2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 az a negyedik személy?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0EB3DD1-5EC8-8663-397A-8EB0E1BA8C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b="0" i="0" dirty="0">
                <a:solidFill>
                  <a:srgbClr val="474747"/>
                </a:solidFill>
                <a:effectLst/>
              </a:rPr>
              <a:t>A közvetítői eljárás megindulása esetén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szolgáltató értesíti az eljárásról azt a biztosítót, akivel felelősségbiztosítást kötött </a:t>
            </a:r>
            <a:r>
              <a:rPr lang="hu-HU" b="0" i="0" dirty="0">
                <a:solidFill>
                  <a:srgbClr val="474747"/>
                </a:solidFill>
                <a:effectLst/>
              </a:rPr>
              <a:t>(a továbbiakban: biztosító) és a biztosító nevéről és székhelyéről tájékoztatja a kamarát. </a:t>
            </a:r>
            <a:r>
              <a:rPr lang="hu-HU" b="1" i="0" dirty="0">
                <a:solidFill>
                  <a:srgbClr val="474747"/>
                </a:solidFill>
                <a:effectLst/>
              </a:rPr>
              <a:t>A tanács üléseire a biztosítót is meg kell hívni</a:t>
            </a:r>
            <a:r>
              <a:rPr lang="hu-HU" b="0" i="0" dirty="0">
                <a:solidFill>
                  <a:srgbClr val="474747"/>
                </a:solidFill>
                <a:effectLst/>
              </a:rPr>
              <a:t>, és részére </a:t>
            </a:r>
            <a:r>
              <a:rPr lang="hu-HU" b="0" i="0" dirty="0" err="1">
                <a:solidFill>
                  <a:srgbClr val="474747"/>
                </a:solidFill>
                <a:effectLst/>
              </a:rPr>
              <a:t>észrevételezési</a:t>
            </a:r>
            <a:r>
              <a:rPr lang="hu-HU" b="0" i="0" dirty="0">
                <a:solidFill>
                  <a:srgbClr val="474747"/>
                </a:solidFill>
                <a:effectLst/>
              </a:rPr>
              <a:t> jogot kell biztosítani. A szolgáltató úgy is nyilatkozhat, hogy a közvetítői eljárásban a biztosítója részvételének mellőzését kéri.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77457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3332</TotalTime>
  <Words>1166</Words>
  <Application>Microsoft Macintosh PowerPoint</Application>
  <PresentationFormat>Szélesvásznú</PresentationFormat>
  <Paragraphs>63</Paragraphs>
  <Slides>16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Fira Sans</vt:lpstr>
      <vt:lpstr>Office-téma</vt:lpstr>
      <vt:lpstr>2000. évi CXVI. törvény az egészségügyi közvetítői eljárásról</vt:lpstr>
      <vt:lpstr>                         A törvényről</vt:lpstr>
      <vt:lpstr>Miért alkották meg ezt a törvényt</vt:lpstr>
      <vt:lpstr>Kik azok az igazságügyi mediátorok?</vt:lpstr>
      <vt:lpstr>Az eljárás</vt:lpstr>
      <vt:lpstr>PowerPoint-bemutató</vt:lpstr>
      <vt:lpstr>A közvetítői tanács összeállítása</vt:lpstr>
      <vt:lpstr>Kizáró feltétel</vt:lpstr>
      <vt:lpstr>Ki az a negyedik személy?</vt:lpstr>
      <vt:lpstr>Eljárás</vt:lpstr>
      <vt:lpstr>Eljárás 2</vt:lpstr>
      <vt:lpstr>Eljárás 3.</vt:lpstr>
      <vt:lpstr>Eljárás 4</vt:lpstr>
      <vt:lpstr>PowerPoint-bemutató</vt:lpstr>
      <vt:lpstr>Mibe kerül?</vt:lpstr>
      <vt:lpstr>Vége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2000. évi CXVI. törvény az egészségügyi közvetítői eljárásról</dc:title>
  <dc:creator>Kálmán Gulyás</dc:creator>
  <cp:lastModifiedBy>Kálmán Gulyás</cp:lastModifiedBy>
  <cp:revision>4</cp:revision>
  <dcterms:created xsi:type="dcterms:W3CDTF">2023-10-21T14:47:03Z</dcterms:created>
  <dcterms:modified xsi:type="dcterms:W3CDTF">2023-10-26T19:55:13Z</dcterms:modified>
</cp:coreProperties>
</file>