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1"/>
  </p:notesMasterIdLst>
  <p:handoutMasterIdLst>
    <p:handoutMasterId r:id="rId32"/>
  </p:handoutMasterIdLst>
  <p:sldIdLst>
    <p:sldId id="272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273" r:id="rId11"/>
    <p:sldId id="274" r:id="rId12"/>
    <p:sldId id="275" r:id="rId13"/>
    <p:sldId id="277" r:id="rId14"/>
    <p:sldId id="278" r:id="rId15"/>
    <p:sldId id="276" r:id="rId16"/>
    <p:sldId id="279" r:id="rId17"/>
    <p:sldId id="280" r:id="rId18"/>
    <p:sldId id="283" r:id="rId19"/>
    <p:sldId id="284" r:id="rId20"/>
    <p:sldId id="285" r:id="rId21"/>
    <p:sldId id="281" r:id="rId22"/>
    <p:sldId id="286" r:id="rId23"/>
    <p:sldId id="287" r:id="rId24"/>
    <p:sldId id="282" r:id="rId25"/>
    <p:sldId id="288" r:id="rId26"/>
    <p:sldId id="289" r:id="rId27"/>
    <p:sldId id="290" r:id="rId28"/>
    <p:sldId id="291" r:id="rId29"/>
    <p:sldId id="271" r:id="rId3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4" autoAdjust="0"/>
    <p:restoredTop sz="95332" autoAdjust="0"/>
  </p:normalViewPr>
  <p:slideViewPr>
    <p:cSldViewPr snapToGrid="0">
      <p:cViewPr varScale="1">
        <p:scale>
          <a:sx n="83" d="100"/>
          <a:sy n="83" d="100"/>
        </p:scale>
        <p:origin x="811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A5477-3F7E-4669-877F-CAC33A174F79}" type="datetime1">
              <a:rPr lang="hu-HU" smtClean="0"/>
              <a:t>2023. 10. 28.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Semmelweis Egyetem | Szervezeti egység neve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6BBF8-0AC3-4F5C-9C46-904244B916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581194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7263F-A963-4716-9E0B-336AF0E39782}" type="datetime1">
              <a:rPr lang="hu-HU" smtClean="0"/>
              <a:t>2023. 10. 28.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hu-HU"/>
              <a:t>Semmelweis Egyetem | Szervezeti egység neve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8844E-4E9E-4762-B238-A0CB0F62D7D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7450316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 hely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458369"/>
            <a:ext cx="9144000" cy="395427"/>
          </a:xfrm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2"/>
                </a:solidFill>
              </a:defRPr>
            </a:lvl1pPr>
          </a:lstStyle>
          <a:p>
            <a:r>
              <a:rPr lang="hu-HU" dirty="0"/>
              <a:t>Előadás alcíme</a:t>
            </a:r>
          </a:p>
        </p:txBody>
      </p:sp>
      <p:sp>
        <p:nvSpPr>
          <p:cNvPr id="8" name="Szöveg helye 14"/>
          <p:cNvSpPr>
            <a:spLocks noGrp="1"/>
          </p:cNvSpPr>
          <p:nvPr>
            <p:ph type="body" sz="quarter" idx="12"/>
          </p:nvPr>
        </p:nvSpPr>
        <p:spPr>
          <a:xfrm>
            <a:off x="1524000" y="674254"/>
            <a:ext cx="9144000" cy="2789382"/>
          </a:xfrm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1100" smtClean="0">
                <a:effectLst/>
              </a:defRPr>
            </a:lvl1pPr>
          </a:lstStyle>
          <a:p>
            <a:pPr lvl="0"/>
            <a:endParaRPr lang="hu-HU" dirty="0"/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971597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Dr. </a:t>
            </a:r>
            <a:r>
              <a:rPr lang="hu-HU" dirty="0" err="1"/>
              <a:t>Mensch</a:t>
            </a:r>
            <a:r>
              <a:rPr lang="hu-HU" dirty="0"/>
              <a:t> Károly </a:t>
            </a:r>
            <a:r>
              <a:rPr lang="hu-HU" dirty="0" err="1"/>
              <a:t>Ph.D</a:t>
            </a:r>
            <a:r>
              <a:rPr lang="hu-HU" dirty="0"/>
              <a:t>., egyetemi adjunktus</a:t>
            </a:r>
          </a:p>
        </p:txBody>
      </p:sp>
      <p:sp>
        <p:nvSpPr>
          <p:cNvPr id="17" name="Szöveg hely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4375943"/>
            <a:ext cx="9144000" cy="704850"/>
          </a:xfrm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bg2"/>
                </a:solidFill>
              </a:defRPr>
            </a:lvl1pPr>
          </a:lstStyle>
          <a:p>
            <a:pPr>
              <a:spcBef>
                <a:spcPts val="300"/>
              </a:spcBef>
            </a:pPr>
            <a:r>
              <a:rPr lang="hu-HU" dirty="0"/>
              <a:t>Semmelweis Egyetem Fogorvostudományi Kar</a:t>
            </a:r>
          </a:p>
          <a:p>
            <a:pPr>
              <a:spcBef>
                <a:spcPts val="300"/>
              </a:spcBef>
            </a:pPr>
            <a:r>
              <a:rPr lang="hu-HU" dirty="0"/>
              <a:t>Orális Diagnosztika Tanszék</a:t>
            </a:r>
          </a:p>
          <a:p>
            <a:pPr>
              <a:spcBef>
                <a:spcPts val="300"/>
              </a:spcBef>
            </a:pP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318" y="5778500"/>
            <a:ext cx="2761364" cy="92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3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5268" y="0"/>
            <a:ext cx="6876732" cy="6134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dirty="0"/>
              <a:t>Kép beszúrásához kattintson az ikonra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808163"/>
            <a:ext cx="3932237" cy="4141787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33825" cy="1325563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8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10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416894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243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323033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04287" y="368301"/>
            <a:ext cx="2447926" cy="558165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8302"/>
            <a:ext cx="7734300" cy="55816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025849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ródi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 helye 14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2386148"/>
            <a:ext cx="9144000" cy="1123815"/>
          </a:xfrm>
        </p:spPr>
        <p:txBody>
          <a:bodyPr anchor="ctr">
            <a:noAutofit/>
          </a:bodyPr>
          <a:lstStyle>
            <a:lvl1pPr marL="0" indent="0" algn="ctr">
              <a:buNone/>
              <a:defRPr sz="6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/>
              <a:t>Köszönöm a figyelmet!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683866"/>
            <a:ext cx="9144000" cy="316208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hu-HU" dirty="0"/>
              <a:t>Dr. Minta Mihály</a:t>
            </a:r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318" y="5778500"/>
            <a:ext cx="2761364" cy="92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85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210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912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390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712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20031-02D2-4618-8AA8-3CFF2F904A6E}" type="datetimeFigureOut">
              <a:rPr lang="en-US"/>
              <a:pPr>
                <a:defRPr/>
              </a:pPr>
              <a:t>10/28/2023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9F0B3-250B-4C8D-84C9-4E8C9C93B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75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61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73081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24324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644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08163"/>
            <a:ext cx="10515600" cy="261516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450317"/>
            <a:ext cx="10515600" cy="149963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3622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08163"/>
            <a:ext cx="5181600" cy="414178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08163"/>
            <a:ext cx="5181600" cy="414178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8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311402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08163"/>
            <a:ext cx="5157787" cy="696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448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08163"/>
            <a:ext cx="5183188" cy="696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448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9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10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62859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6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175828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/>
          <p:cNvSpPr/>
          <p:nvPr userDrawn="1"/>
        </p:nvSpPr>
        <p:spPr>
          <a:xfrm>
            <a:off x="0" y="6138791"/>
            <a:ext cx="12192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1D5C9D03-34B3-CF46-A324-7A5A7F000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99" y="6073198"/>
            <a:ext cx="2534304" cy="844768"/>
          </a:xfrm>
          <a:prstGeom prst="rect">
            <a:avLst/>
          </a:prstGeom>
        </p:spPr>
      </p:pic>
      <p:cxnSp>
        <p:nvCxnSpPr>
          <p:cNvPr id="9" name="Egyenes összekötő 8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19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2284997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68301"/>
            <a:ext cx="6172200" cy="55816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808163"/>
            <a:ext cx="3932237" cy="4141787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33825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Szöveg hely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83585" y="6134735"/>
            <a:ext cx="5616575" cy="720000"/>
          </a:xfr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Szervezeti egység neve,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ha hosszabb a sor két sorba tördelve</a:t>
            </a:r>
          </a:p>
        </p:txBody>
      </p:sp>
      <p:sp>
        <p:nvSpPr>
          <p:cNvPr id="9" name="Szöveg helye 6"/>
          <p:cNvSpPr>
            <a:spLocks noGrp="1"/>
          </p:cNvSpPr>
          <p:nvPr>
            <p:ph type="body" sz="quarter" idx="11" hasCustomPrompt="1"/>
          </p:nvPr>
        </p:nvSpPr>
        <p:spPr>
          <a:xfrm>
            <a:off x="8904288" y="6134735"/>
            <a:ext cx="3287712" cy="720000"/>
          </a:xfrm>
        </p:spPr>
        <p:txBody>
          <a:bodyPr numCol="1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200" b="0" i="0" baseline="0">
                <a:solidFill>
                  <a:schemeClr val="bg2"/>
                </a:solidFill>
              </a:defRPr>
            </a:lvl1pPr>
          </a:lstStyle>
          <a:p>
            <a:pPr algn="ctr"/>
            <a:r>
              <a:rPr lang="hu-HU" sz="1200" dirty="0">
                <a:solidFill>
                  <a:schemeClr val="bg2"/>
                </a:solidFill>
              </a:rPr>
              <a:t>Dr. Minta Mihály,</a:t>
            </a:r>
            <a:br>
              <a:rPr lang="hu-HU" sz="1200" dirty="0">
                <a:solidFill>
                  <a:schemeClr val="bg2"/>
                </a:solidFill>
              </a:rPr>
            </a:br>
            <a:r>
              <a:rPr lang="hu-HU" sz="1200" dirty="0">
                <a:solidFill>
                  <a:schemeClr val="bg2"/>
                </a:solidFill>
              </a:rPr>
              <a:t>titulus</a:t>
            </a:r>
          </a:p>
        </p:txBody>
      </p:sp>
    </p:spTree>
    <p:extLst>
      <p:ext uri="{BB962C8B-B14F-4D97-AF65-F5344CB8AC3E}">
        <p14:creationId xmlns:p14="http://schemas.microsoft.com/office/powerpoint/2010/main" val="308245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410"/>
            <a:ext cx="10515600" cy="4123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cxnSp>
        <p:nvCxnSpPr>
          <p:cNvPr id="11" name="Egyenes összekötő 10"/>
          <p:cNvCxnSpPr/>
          <p:nvPr userDrawn="1"/>
        </p:nvCxnSpPr>
        <p:spPr>
          <a:xfrm>
            <a:off x="3012564" y="6269355"/>
            <a:ext cx="1" cy="4514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zöveg helye 4"/>
          <p:cNvSpPr txBox="1">
            <a:spLocks/>
          </p:cNvSpPr>
          <p:nvPr userDrawn="1"/>
        </p:nvSpPr>
        <p:spPr>
          <a:xfrm>
            <a:off x="3012564" y="6163978"/>
            <a:ext cx="6173121" cy="68103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hu-HU" sz="1200" b="1" dirty="0">
              <a:solidFill>
                <a:schemeClr val="bg2"/>
              </a:solidFill>
            </a:endParaRPr>
          </a:p>
        </p:txBody>
      </p:sp>
      <p:sp>
        <p:nvSpPr>
          <p:cNvPr id="4" name="Téglalap 3"/>
          <p:cNvSpPr/>
          <p:nvPr userDrawn="1"/>
        </p:nvSpPr>
        <p:spPr>
          <a:xfrm>
            <a:off x="0" y="6221918"/>
            <a:ext cx="12192000" cy="7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1D5C9D03-34B3-CF46-A324-7A5A7F00048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99" y="6073198"/>
            <a:ext cx="2534304" cy="844768"/>
          </a:xfrm>
          <a:prstGeom prst="rect">
            <a:avLst/>
          </a:prstGeom>
        </p:spPr>
      </p:pic>
      <p:cxnSp>
        <p:nvCxnSpPr>
          <p:cNvPr id="16" name="Egyenes összekötő 15"/>
          <p:cNvCxnSpPr/>
          <p:nvPr userDrawn="1"/>
        </p:nvCxnSpPr>
        <p:spPr>
          <a:xfrm>
            <a:off x="3299294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/>
          <p:cNvCxnSpPr/>
          <p:nvPr userDrawn="1"/>
        </p:nvCxnSpPr>
        <p:spPr>
          <a:xfrm>
            <a:off x="8906622" y="6234496"/>
            <a:ext cx="1" cy="540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 helye 4"/>
          <p:cNvSpPr txBox="1">
            <a:spLocks/>
          </p:cNvSpPr>
          <p:nvPr userDrawn="1"/>
        </p:nvSpPr>
        <p:spPr>
          <a:xfrm>
            <a:off x="3283585" y="6134735"/>
            <a:ext cx="5616575" cy="720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/>
              <a:t>SE FOK Orális Diagnosztikai Tanszék</a:t>
            </a:r>
            <a:endParaRPr lang="hu-HU" dirty="0"/>
          </a:p>
        </p:txBody>
      </p:sp>
      <p:sp>
        <p:nvSpPr>
          <p:cNvPr id="13" name="Szöveg helye 6"/>
          <p:cNvSpPr txBox="1">
            <a:spLocks/>
          </p:cNvSpPr>
          <p:nvPr userDrawn="1"/>
        </p:nvSpPr>
        <p:spPr>
          <a:xfrm>
            <a:off x="8904288" y="6134735"/>
            <a:ext cx="3287712" cy="720000"/>
          </a:xfrm>
          <a:prstGeom prst="rect">
            <a:avLst/>
          </a:prstGeom>
        </p:spPr>
        <p:txBody>
          <a:bodyPr numCol="1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/>
              <a:t>Dr. Mensch Károly PhD</a:t>
            </a:r>
            <a:br>
              <a:rPr lang="hu-HU"/>
            </a:br>
            <a:r>
              <a:rPr lang="hu-HU"/>
              <a:t>egyetemi adjunktus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1043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7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071" userDrawn="1">
          <p15:clr>
            <a:srgbClr val="F26B43"/>
          </p15:clr>
        </p15:guide>
        <p15:guide id="4" pos="5609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orient="horz" pos="1071" userDrawn="1">
          <p15:clr>
            <a:srgbClr val="F26B43"/>
          </p15:clr>
        </p15:guide>
        <p15:guide id="7" pos="347" userDrawn="1">
          <p15:clr>
            <a:srgbClr val="F26B43"/>
          </p15:clr>
        </p15:guide>
        <p15:guide id="8" orient="horz" pos="232" userDrawn="1">
          <p15:clr>
            <a:srgbClr val="F26B43"/>
          </p15:clr>
        </p15:guide>
        <p15:guide id="9" pos="7151" userDrawn="1">
          <p15:clr>
            <a:srgbClr val="F26B43"/>
          </p15:clr>
        </p15:guide>
        <p15:guide id="10" pos="529" userDrawn="1">
          <p15:clr>
            <a:srgbClr val="F26B43"/>
          </p15:clr>
        </p15:guide>
        <p15:guide id="11" orient="horz" pos="11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2"/>
          </p:nvPr>
        </p:nvSpPr>
        <p:spPr>
          <a:xfrm>
            <a:off x="1327354" y="389119"/>
            <a:ext cx="9144000" cy="2789382"/>
          </a:xfrm>
        </p:spPr>
        <p:txBody>
          <a:bodyPr/>
          <a:lstStyle/>
          <a:p>
            <a:r>
              <a:rPr lang="hu-HU" dirty="0"/>
              <a:t>A </a:t>
            </a:r>
            <a:r>
              <a:rPr lang="hu-HU" sz="2400" dirty="0">
                <a:solidFill>
                  <a:schemeClr val="bg1"/>
                </a:solidFill>
              </a:rPr>
              <a:t>Tudományos kutatások A rák ellen...</a:t>
            </a:r>
          </a:p>
          <a:p>
            <a:r>
              <a:rPr lang="hu-HU" sz="2400" dirty="0">
                <a:solidFill>
                  <a:schemeClr val="bg1"/>
                </a:solidFill>
              </a:rPr>
              <a:t>Alapítvány által szervezett szűréseken - együttműködés a</a:t>
            </a:r>
          </a:p>
          <a:p>
            <a:r>
              <a:rPr lang="hu-HU" sz="2400" dirty="0">
                <a:solidFill>
                  <a:schemeClr val="bg1"/>
                </a:solidFill>
              </a:rPr>
              <a:t>Semmelweis Egyetem Fogorvostudományi Karával</a:t>
            </a:r>
            <a:endParaRPr lang="hu-HU" sz="1800" dirty="0">
              <a:solidFill>
                <a:schemeClr val="bg1"/>
              </a:solidFill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dirty="0"/>
              <a:t>Dr. </a:t>
            </a:r>
            <a:r>
              <a:rPr lang="hu-HU" dirty="0" err="1"/>
              <a:t>Mensch</a:t>
            </a:r>
            <a:r>
              <a:rPr lang="hu-HU" dirty="0"/>
              <a:t> Károly </a:t>
            </a:r>
            <a:r>
              <a:rPr lang="hu-HU" dirty="0" err="1"/>
              <a:t>Ph.D</a:t>
            </a:r>
            <a:r>
              <a:rPr lang="hu-HU" dirty="0"/>
              <a:t>. egyetemi adjunktus</a:t>
            </a:r>
            <a:endParaRPr lang="en-GB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300"/>
              </a:spcBef>
            </a:pPr>
            <a:r>
              <a:rPr lang="hu-HU" dirty="0"/>
              <a:t>Semmelweis Egyetem Fogorvostudományi Kar</a:t>
            </a:r>
          </a:p>
        </p:txBody>
      </p:sp>
    </p:spTree>
    <p:extLst>
      <p:ext uri="{BB962C8B-B14F-4D97-AF65-F5344CB8AC3E}">
        <p14:creationId xmlns:p14="http://schemas.microsoft.com/office/powerpoint/2010/main" val="985670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2018-</a:t>
            </a:r>
          </a:p>
        </p:txBody>
      </p:sp>
      <p:pic>
        <p:nvPicPr>
          <p:cNvPr id="1026" name="Picture 2" descr="Uniós szinten elsőként vizsgált beteget a Semmelweis Egyetem egy új  Covid-gyógyszerrel kapcsolatos kutatásb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7394" y="23044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RÁK ELLEN, AZ EMBERÉRT, A HOLNAPÉRT alapítvány üzenete - Futanet.h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1678" y="2037735"/>
            <a:ext cx="2857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278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074" name="Picture 2" descr="Nem érhető el leírás a fényképhez.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350010"/>
            <a:ext cx="9664804" cy="45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87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316" y="1307690"/>
            <a:ext cx="6259870" cy="469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25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32"/>
          <a:stretch/>
        </p:blipFill>
        <p:spPr>
          <a:xfrm>
            <a:off x="3785420" y="1310543"/>
            <a:ext cx="4139380" cy="470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19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036" y="1317522"/>
            <a:ext cx="3275642" cy="4714568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8693" y="1858296"/>
            <a:ext cx="4881716" cy="325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28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</a:t>
            </a:r>
          </a:p>
        </p:txBody>
      </p:sp>
      <p:pic>
        <p:nvPicPr>
          <p:cNvPr id="2050" name="Picture 2" descr="http://www.eletigenlok.hu/wp-content/uploads/2019/04/B%C3%A1csi_Mensch-300x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4497" y="2423477"/>
            <a:ext cx="3507177" cy="197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m érhető el leírás a fényképhez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1"/>
          <a:stretch/>
        </p:blipFill>
        <p:spPr bwMode="auto">
          <a:xfrm>
            <a:off x="1327734" y="1690688"/>
            <a:ext cx="3391750" cy="344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261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4822" y="1445342"/>
            <a:ext cx="6754761" cy="450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73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4438" y="1427520"/>
            <a:ext cx="7570839" cy="425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05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rákszűrések- eredmények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983226" y="2477730"/>
            <a:ext cx="96454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3200" dirty="0"/>
              <a:t>Szakorvosok, rezidensek, hallgatók</a:t>
            </a:r>
          </a:p>
          <a:p>
            <a:pPr marL="285750" indent="-285750">
              <a:buFontTx/>
              <a:buChar char="-"/>
            </a:pPr>
            <a:r>
              <a:rPr lang="hu-HU" sz="3200" dirty="0"/>
              <a:t>&gt;30 szűrésen vettünk részt</a:t>
            </a:r>
          </a:p>
          <a:p>
            <a:pPr marL="285750" indent="-285750">
              <a:buFontTx/>
              <a:buChar char="-"/>
            </a:pPr>
            <a:r>
              <a:rPr lang="hu-HU" sz="3200" dirty="0"/>
              <a:t>4000 feletti szájüregi rákszűrés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64893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rákszűrések- eredmények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589936" y="2084438"/>
            <a:ext cx="104320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Tanulságok:</a:t>
            </a:r>
          </a:p>
          <a:p>
            <a:pPr marL="742950" lvl="1" indent="-285750">
              <a:buFontTx/>
              <a:buChar char="-"/>
            </a:pPr>
            <a:r>
              <a:rPr lang="hu-HU" sz="2800" dirty="0"/>
              <a:t>Egészségtudatos páciensek jöttek</a:t>
            </a:r>
          </a:p>
          <a:p>
            <a:pPr marL="742950" lvl="1" indent="-285750">
              <a:buFontTx/>
              <a:buChar char="-"/>
            </a:pPr>
            <a:r>
              <a:rPr lang="hu-HU" sz="2800" dirty="0"/>
              <a:t>Férfi- nő arány: 1:2</a:t>
            </a:r>
          </a:p>
          <a:p>
            <a:pPr marL="742950" lvl="1" indent="-285750">
              <a:buFontTx/>
              <a:buChar char="-"/>
            </a:pPr>
            <a:r>
              <a:rPr lang="hu-HU" sz="2800" dirty="0"/>
              <a:t>Páciensek 70-80 % nem hallott a szájüregi daganatokról</a:t>
            </a:r>
          </a:p>
          <a:p>
            <a:pPr marL="742950" lvl="1" indent="-285750">
              <a:buFontTx/>
              <a:buChar char="-"/>
            </a:pPr>
            <a:r>
              <a:rPr lang="hu-HU" sz="2800" dirty="0"/>
              <a:t>Fogászati vizsgálat? „Szájrák”?? Szűrés??</a:t>
            </a:r>
          </a:p>
          <a:p>
            <a:pPr marL="742950" lvl="1" indent="-285750">
              <a:buFontTx/>
              <a:buChar char="-"/>
            </a:pPr>
            <a:r>
              <a:rPr lang="hu-HU" sz="2800" dirty="0"/>
              <a:t>Teljes fogatlanság esetén IS KELL az évenkénti szűrés</a:t>
            </a:r>
          </a:p>
        </p:txBody>
      </p:sp>
    </p:spTree>
    <p:extLst>
      <p:ext uri="{BB962C8B-B14F-4D97-AF65-F5344CB8AC3E}">
        <p14:creationId xmlns:p14="http://schemas.microsoft.com/office/powerpoint/2010/main" val="995365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ír, temető, épület, kültéri látható&#10;&#10;Automatikusan generált leírás">
            <a:extLst>
              <a:ext uri="{FF2B5EF4-FFF2-40B4-BE49-F238E27FC236}">
                <a16:creationId xmlns:a16="http://schemas.microsoft.com/office/drawing/2014/main" id="{54FEC4E7-9275-59F6-186D-0BE007080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846" y="1356663"/>
            <a:ext cx="4191585" cy="3200847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5DCBF402-74BE-97ED-9DEF-726AF2ABEB22}"/>
              </a:ext>
            </a:extLst>
          </p:cNvPr>
          <p:cNvSpPr txBox="1"/>
          <p:nvPr/>
        </p:nvSpPr>
        <p:spPr>
          <a:xfrm>
            <a:off x="1287624" y="2034292"/>
            <a:ext cx="426779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Alapkövek</a:t>
            </a:r>
          </a:p>
          <a:p>
            <a:endParaRPr lang="hu-HU" dirty="0"/>
          </a:p>
          <a:p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Prevenció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/>
              <a:t>Korai diagnózis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92903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Szűrőbuszos szájüregi rákszűrések- eredmények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943897" y="2428568"/>
            <a:ext cx="1029437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800" dirty="0"/>
              <a:t>Közel 100 szájnyálkahártya elváltozás:</a:t>
            </a:r>
          </a:p>
          <a:p>
            <a:pPr marL="742950" lvl="1" indent="-285750">
              <a:buFontTx/>
              <a:buChar char="-"/>
            </a:pPr>
            <a:r>
              <a:rPr lang="hu-HU" sz="2800" dirty="0"/>
              <a:t>Javarészt Candida fertőzés, fogsor </a:t>
            </a:r>
            <a:r>
              <a:rPr lang="hu-HU" sz="2800" dirty="0" err="1"/>
              <a:t>stomatitis</a:t>
            </a:r>
            <a:endParaRPr lang="hu-HU" sz="2800" dirty="0"/>
          </a:p>
          <a:p>
            <a:pPr marL="742950" lvl="1" indent="-285750">
              <a:buFontTx/>
              <a:buChar char="-"/>
            </a:pPr>
            <a:r>
              <a:rPr lang="hu-HU" sz="2800" dirty="0"/>
              <a:t>Orális </a:t>
            </a:r>
            <a:r>
              <a:rPr lang="hu-HU" sz="2800" dirty="0" err="1"/>
              <a:t>lichenoid</a:t>
            </a:r>
            <a:r>
              <a:rPr lang="hu-HU" sz="2800" dirty="0"/>
              <a:t> elváltozás</a:t>
            </a:r>
          </a:p>
          <a:p>
            <a:pPr marL="742950" lvl="1" indent="-285750">
              <a:buFontTx/>
              <a:buChar char="-"/>
            </a:pPr>
            <a:r>
              <a:rPr lang="hu-HU" sz="2800" dirty="0" err="1"/>
              <a:t>Leukoplakia</a:t>
            </a:r>
            <a:endParaRPr lang="hu-HU" sz="2800" dirty="0"/>
          </a:p>
          <a:p>
            <a:pPr marL="742950" lvl="1" indent="-285750">
              <a:buFontTx/>
              <a:buChar char="-"/>
            </a:pPr>
            <a:r>
              <a:rPr lang="hu-HU" sz="2800" dirty="0" err="1"/>
              <a:t>Benignus</a:t>
            </a:r>
            <a:r>
              <a:rPr lang="hu-HU" sz="2800" dirty="0"/>
              <a:t> </a:t>
            </a:r>
            <a:r>
              <a:rPr lang="hu-HU" sz="2800" dirty="0" err="1"/>
              <a:t>léziók</a:t>
            </a:r>
            <a:endParaRPr lang="hu-HU" sz="2800" dirty="0"/>
          </a:p>
          <a:p>
            <a:pPr marL="742950" lvl="1" indent="-285750">
              <a:buFontTx/>
              <a:buChar char="-"/>
            </a:pPr>
            <a:r>
              <a:rPr lang="hu-HU" sz="2800" dirty="0"/>
              <a:t>3 </a:t>
            </a:r>
            <a:r>
              <a:rPr lang="hu-HU" sz="2800" dirty="0" err="1"/>
              <a:t>malignusnak</a:t>
            </a:r>
            <a:r>
              <a:rPr lang="hu-HU" sz="2800" dirty="0"/>
              <a:t> imponáló </a:t>
            </a:r>
            <a:r>
              <a:rPr lang="hu-HU" sz="2800" dirty="0" err="1"/>
              <a:t>lézió</a:t>
            </a:r>
            <a:endParaRPr lang="hu-HU" sz="28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48628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Oktatás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597309" y="1504334"/>
            <a:ext cx="10756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2400" b="1" dirty="0"/>
              <a:t>Orális </a:t>
            </a:r>
            <a:r>
              <a:rPr lang="hu-HU" sz="2400" b="1" dirty="0" err="1"/>
              <a:t>Diagnosztikia</a:t>
            </a:r>
            <a:r>
              <a:rPr lang="hu-HU" sz="2400" b="1" dirty="0"/>
              <a:t> kötelező tantárgy, III. év, magyar, angol, német </a:t>
            </a:r>
          </a:p>
          <a:p>
            <a:pPr marL="285750" indent="-285750">
              <a:buFontTx/>
              <a:buChar char="-"/>
            </a:pPr>
            <a:r>
              <a:rPr lang="hu-HU" sz="2400" b="1" dirty="0"/>
              <a:t>Orális Medicina kötelező tantárgy, V. év, magyar,  angol, német</a:t>
            </a:r>
          </a:p>
          <a:p>
            <a:pPr marL="285750" indent="-285750">
              <a:buFontTx/>
              <a:buChar char="-"/>
            </a:pPr>
            <a:r>
              <a:rPr lang="hu-HU" sz="2400" b="1" dirty="0"/>
              <a:t>Szájüregi rákszűrés- szabadon választható tantárgy, IV., V. év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95"/>
          <a:stretch/>
        </p:blipFill>
        <p:spPr>
          <a:xfrm>
            <a:off x="3937820" y="2704663"/>
            <a:ext cx="4316360" cy="34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14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Oktatás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540773" y="2104103"/>
            <a:ext cx="113070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dirty="0"/>
              <a:t>Orális Diagnosztika: III. éves kötelező tantárgy: </a:t>
            </a:r>
            <a:r>
              <a:rPr lang="hu-HU" dirty="0" err="1"/>
              <a:t>Stomato</a:t>
            </a:r>
            <a:r>
              <a:rPr lang="hu-HU" dirty="0"/>
              <a:t>-onkológiai szűrés: súlyozott elméleti és gyakorlati képzés, számonkérés</a:t>
            </a:r>
          </a:p>
          <a:p>
            <a:pPr marL="285750" indent="-285750">
              <a:buFontTx/>
              <a:buChar char="-"/>
            </a:pPr>
            <a:r>
              <a:rPr lang="hu-HU" dirty="0"/>
              <a:t>Orális Medicina: V. éves kötelező tantárgy: különböző szájnyálkahártya elváltozások részletes megismerése elméletben, gyakorlatban</a:t>
            </a:r>
          </a:p>
          <a:p>
            <a:endParaRPr lang="hu-HU" dirty="0"/>
          </a:p>
          <a:p>
            <a:r>
              <a:rPr lang="hu-HU" dirty="0"/>
              <a:t>Buszos szűrés: IV., V. éves hallgatók tehetséggondozási program, TDK munka keretében „jutalom”-ként</a:t>
            </a:r>
          </a:p>
        </p:txBody>
      </p:sp>
    </p:spTree>
    <p:extLst>
      <p:ext uri="{BB962C8B-B14F-4D97-AF65-F5344CB8AC3E}">
        <p14:creationId xmlns:p14="http://schemas.microsoft.com/office/powerpoint/2010/main" val="2374668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Oktatás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02890" y="1887794"/>
            <a:ext cx="99895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 Szájüregi rákszűrés- szabadon választható tantárgy, IV., V. év</a:t>
            </a:r>
          </a:p>
          <a:p>
            <a:pPr marL="285750" indent="-285750">
              <a:buFontTx/>
              <a:buChar char="-"/>
            </a:pPr>
            <a:r>
              <a:rPr lang="hu-HU" b="1" dirty="0"/>
              <a:t>3. éve van meghirdetve az őszi szemeszterben jelenlegi formában</a:t>
            </a:r>
          </a:p>
          <a:p>
            <a:pPr marL="285750" indent="-285750">
              <a:buFontTx/>
              <a:buChar char="-"/>
            </a:pPr>
            <a:r>
              <a:rPr lang="hu-HU" b="1" dirty="0"/>
              <a:t>14 fő/ kurzus</a:t>
            </a:r>
          </a:p>
          <a:p>
            <a:pPr marL="285750" indent="-285750">
              <a:buFontTx/>
              <a:buChar char="-"/>
            </a:pPr>
            <a:r>
              <a:rPr lang="hu-HU" b="1" dirty="0"/>
              <a:t>Szeminárium: Interaktív elméleti oktatás: elméleti háttér, szűrések kivitelezése, szűrőprogramok bemutatása, 10 éves szájnyálkahártya-beteganyag képanyagának megismerése, elemzése, Rák ellen… Alapítvány bemutatása, szűrések egyeztetése</a:t>
            </a:r>
          </a:p>
          <a:p>
            <a:pPr marL="285750" indent="-285750">
              <a:buFontTx/>
              <a:buChar char="-"/>
            </a:pPr>
            <a:r>
              <a:rPr lang="hu-HU" b="1" dirty="0"/>
              <a:t>Gyakorlati rész: Rák ellen… Alapítvány őszi szűréseinek keretében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4536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Kutatás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22555" y="1858297"/>
            <a:ext cx="99207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sz="3200" b="1" dirty="0"/>
              <a:t>TDK-munka</a:t>
            </a:r>
          </a:p>
          <a:p>
            <a:pPr marL="285750" indent="-285750">
              <a:buFontTx/>
              <a:buChar char="-"/>
            </a:pPr>
            <a:r>
              <a:rPr lang="hu-HU" sz="3200" b="1" dirty="0"/>
              <a:t>Szakdolgozat</a:t>
            </a:r>
          </a:p>
          <a:p>
            <a:pPr marL="285750" indent="-285750">
              <a:buFontTx/>
              <a:buChar char="-"/>
            </a:pPr>
            <a:r>
              <a:rPr lang="hu-HU" sz="3200" b="1" dirty="0"/>
              <a:t>Publikáció</a:t>
            </a:r>
          </a:p>
          <a:p>
            <a:pPr marL="285750" indent="-285750">
              <a:buFontTx/>
              <a:buChar char="-"/>
            </a:pPr>
            <a:r>
              <a:rPr lang="hu-HU" sz="3200" b="1" dirty="0"/>
              <a:t>PhD</a:t>
            </a:r>
          </a:p>
        </p:txBody>
      </p:sp>
    </p:spTree>
    <p:extLst>
      <p:ext uri="{BB962C8B-B14F-4D97-AF65-F5344CB8AC3E}">
        <p14:creationId xmlns:p14="http://schemas.microsoft.com/office/powerpoint/2010/main" val="691428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Szakdolgozat, TDK- munka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32387" y="2340077"/>
            <a:ext cx="9242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dirty="0"/>
              <a:t>3 TDK hallgató munkájának része a kooperáció</a:t>
            </a:r>
          </a:p>
          <a:p>
            <a:pPr marL="285750" indent="-285750">
              <a:buFontTx/>
              <a:buChar char="-"/>
            </a:pPr>
            <a:r>
              <a:rPr lang="hu-HU" dirty="0"/>
              <a:t>3 szakdolgozat elkészítését segítette a szűrés</a:t>
            </a:r>
          </a:p>
          <a:p>
            <a:pPr marL="285750" indent="-285750">
              <a:buFontTx/>
              <a:buChar char="-"/>
            </a:pPr>
            <a:r>
              <a:rPr lang="hu-HU" dirty="0"/>
              <a:t>Folyamatos érdeklődés a hallgatók felől</a:t>
            </a:r>
          </a:p>
        </p:txBody>
      </p:sp>
    </p:spTree>
    <p:extLst>
      <p:ext uri="{BB962C8B-B14F-4D97-AF65-F5344CB8AC3E}">
        <p14:creationId xmlns:p14="http://schemas.microsoft.com/office/powerpoint/2010/main" val="1067184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Ph.D</a:t>
            </a:r>
            <a:r>
              <a:rPr lang="hu-HU" dirty="0"/>
              <a:t>., publikáció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002890" y="1917290"/>
            <a:ext cx="105008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- 2022: Tudományos együttműködési megállapodás Semmelweis Egyetem Fogorvostudományi Kar és a Rák ellen… Alapítvány között!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03692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Ph.D</a:t>
            </a:r>
            <a:r>
              <a:rPr lang="hu-HU" dirty="0"/>
              <a:t>., publikáció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700549" y="1406013"/>
            <a:ext cx="109605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hu-HU" dirty="0"/>
              <a:t>A </a:t>
            </a:r>
            <a:r>
              <a:rPr lang="hu-HU" dirty="0" err="1"/>
              <a:t>Geriatric</a:t>
            </a:r>
            <a:r>
              <a:rPr lang="hu-HU" dirty="0"/>
              <a:t> </a:t>
            </a:r>
            <a:r>
              <a:rPr lang="hu-HU" dirty="0" err="1"/>
              <a:t>Oral</a:t>
            </a:r>
            <a:r>
              <a:rPr lang="hu-HU" dirty="0"/>
              <a:t> Health </a:t>
            </a:r>
            <a:r>
              <a:rPr lang="hu-HU" dirty="0" err="1"/>
              <a:t>Assessment</a:t>
            </a:r>
            <a:r>
              <a:rPr lang="hu-HU" dirty="0"/>
              <a:t> index (GOHAI)-et 1990-ben két amerikai kutató, </a:t>
            </a:r>
            <a:r>
              <a:rPr lang="hu-HU" dirty="0" err="1"/>
              <a:t>Atchison</a:t>
            </a:r>
            <a:r>
              <a:rPr lang="hu-HU" dirty="0"/>
              <a:t> és </a:t>
            </a:r>
            <a:r>
              <a:rPr lang="hu-HU" dirty="0" err="1"/>
              <a:t>Dolen</a:t>
            </a:r>
            <a:r>
              <a:rPr lang="hu-HU" dirty="0"/>
              <a:t> publikálta. A 12 kérdéses kérdőív a szájüreg állapotfelmérése helyett, egy komplexebb szemléletet követve, a szájüregi-egészségfüggő életminőség (</a:t>
            </a:r>
            <a:r>
              <a:rPr lang="hu-HU" dirty="0" err="1"/>
              <a:t>OHRQoL</a:t>
            </a:r>
            <a:r>
              <a:rPr lang="hu-HU" dirty="0"/>
              <a:t>) mérésére lett kifejlesztve.</a:t>
            </a:r>
          </a:p>
          <a:p>
            <a:r>
              <a:rPr lang="hu-HU" dirty="0"/>
              <a:t> </a:t>
            </a:r>
          </a:p>
          <a:p>
            <a:pPr marL="285750" indent="-285750">
              <a:buFontTx/>
              <a:buChar char="-"/>
            </a:pPr>
            <a:r>
              <a:rPr lang="hu-HU" dirty="0"/>
              <a:t>Használatát 1993-ban minden felnőtt korosztályra kiterjesztették, és átnevezték General </a:t>
            </a:r>
            <a:r>
              <a:rPr lang="hu-HU" dirty="0" err="1"/>
              <a:t>Oral</a:t>
            </a:r>
            <a:r>
              <a:rPr lang="hu-HU" dirty="0"/>
              <a:t> Health </a:t>
            </a:r>
            <a:r>
              <a:rPr lang="hu-HU" dirty="0" err="1"/>
              <a:t>Assessment</a:t>
            </a:r>
            <a:r>
              <a:rPr lang="hu-HU" dirty="0"/>
              <a:t> Index-re. Az elmúlt bő 30 évben 30 különböző nyelvi változata készült és került </a:t>
            </a:r>
            <a:r>
              <a:rPr lang="hu-HU" dirty="0" err="1"/>
              <a:t>vidálásra</a:t>
            </a:r>
            <a:r>
              <a:rPr lang="hu-HU" dirty="0"/>
              <a:t>.</a:t>
            </a:r>
          </a:p>
          <a:p>
            <a:endParaRPr lang="hu-HU" dirty="0"/>
          </a:p>
          <a:p>
            <a:pPr marL="285750" indent="-285750">
              <a:buFontTx/>
              <a:buChar char="-"/>
            </a:pPr>
            <a:r>
              <a:rPr lang="hu-HU" dirty="0"/>
              <a:t>Kutatásunk célja a magyar nyelvű változat </a:t>
            </a:r>
            <a:r>
              <a:rPr lang="hu-HU" dirty="0" err="1"/>
              <a:t>pszichometriai</a:t>
            </a:r>
            <a:r>
              <a:rPr lang="hu-HU" dirty="0"/>
              <a:t> </a:t>
            </a:r>
            <a:r>
              <a:rPr lang="hu-HU" dirty="0" err="1"/>
              <a:t>validálása</a:t>
            </a:r>
            <a:r>
              <a:rPr lang="hu-HU" dirty="0"/>
              <a:t> mellett egyéb fontos kérdésekre választ adni. Ilyen nyitott kérdések még többek között a kérdőívnél használt időablak (3 hónap) jelentősége, a szájüregi-egészségfüggő életminőség (</a:t>
            </a:r>
            <a:r>
              <a:rPr lang="hu-HU" dirty="0" err="1"/>
              <a:t>OHRQoL</a:t>
            </a:r>
            <a:r>
              <a:rPr lang="hu-HU" dirty="0"/>
              <a:t>) és az általános-egészségfüggő életminőség (GHRQOL) összefüggései, és számos szakmaspecifikus kérdés.  </a:t>
            </a:r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r>
              <a:rPr lang="hu-HU" dirty="0"/>
              <a:t>A buszos szűrések lehetőséget adtak olyan vegyes betegpopuláció vizsgálatára, akik nem primer szájüregi panasszal rendelkeznek. Ezzel a klinikai beteganyagot jól kiegészítik, hiszen a klinikán jellemzően különböző szájüregi panasszal tűnnek fel a páciensek.  </a:t>
            </a:r>
          </a:p>
          <a:p>
            <a:endParaRPr lang="hu-HU" dirty="0"/>
          </a:p>
          <a:p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04657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Ph.D</a:t>
            </a:r>
            <a:r>
              <a:rPr lang="hu-HU" dirty="0"/>
              <a:t>., publikáció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7485" y="1376516"/>
            <a:ext cx="5726579" cy="444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21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6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3992" y="223935"/>
            <a:ext cx="7564016" cy="567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456428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9345" y="209288"/>
            <a:ext cx="7633309" cy="5724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646017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1786" y="210793"/>
            <a:ext cx="7628427" cy="5721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11058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6906" y="167951"/>
            <a:ext cx="7738188" cy="580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582472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1440" y="2902413"/>
            <a:ext cx="26797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8803" y="219287"/>
            <a:ext cx="3083266" cy="253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ép 3" descr="A képen helyszín, szoba, orvosi, Orvosi felszerelés látható&#10;&#10;Automatikusan generált leírás">
            <a:extLst>
              <a:ext uri="{FF2B5EF4-FFF2-40B4-BE49-F238E27FC236}">
                <a16:creationId xmlns:a16="http://schemas.microsoft.com/office/drawing/2014/main" id="{210AF02B-033D-3599-CC93-8E3B55710E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564" y="219287"/>
            <a:ext cx="3400900" cy="2534004"/>
          </a:xfrm>
          <a:prstGeom prst="rect">
            <a:avLst/>
          </a:prstGeom>
        </p:spPr>
      </p:pic>
      <p:pic>
        <p:nvPicPr>
          <p:cNvPr id="6" name="Kép 5" descr="A képen orvosi, Hús, egészségügy, Orvosi felszerelés látható&#10;&#10;Automatikusan generált leírás">
            <a:extLst>
              <a:ext uri="{FF2B5EF4-FFF2-40B4-BE49-F238E27FC236}">
                <a16:creationId xmlns:a16="http://schemas.microsoft.com/office/drawing/2014/main" id="{BAE29C1C-F262-2CE1-5DC0-16E08A0372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031" y="3190513"/>
            <a:ext cx="3843966" cy="262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41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68558" y="374439"/>
            <a:ext cx="3654884" cy="5482327"/>
          </a:xfrm>
        </p:spPr>
      </p:pic>
    </p:spTree>
    <p:extLst>
      <p:ext uri="{BB962C8B-B14F-4D97-AF65-F5344CB8AC3E}">
        <p14:creationId xmlns:p14="http://schemas.microsoft.com/office/powerpoint/2010/main" val="3903109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Kép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151" y="185811"/>
            <a:ext cx="7751697" cy="581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04259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-téma">
  <a:themeElements>
    <a:clrScheme name="Semmelweis Egyetem">
      <a:dk1>
        <a:srgbClr val="242F62"/>
      </a:dk1>
      <a:lt1>
        <a:sysClr val="window" lastClr="FFFFFF"/>
      </a:lt1>
      <a:dk2>
        <a:srgbClr val="242F62"/>
      </a:dk2>
      <a:lt2>
        <a:srgbClr val="E3D496"/>
      </a:lt2>
      <a:accent1>
        <a:srgbClr val="B3A16E"/>
      </a:accent1>
      <a:accent2>
        <a:srgbClr val="E3D496"/>
      </a:accent2>
      <a:accent3>
        <a:srgbClr val="B3A16E"/>
      </a:accent3>
      <a:accent4>
        <a:srgbClr val="E3D496"/>
      </a:accent4>
      <a:accent5>
        <a:srgbClr val="B3A16E"/>
      </a:accent5>
      <a:accent6>
        <a:srgbClr val="E3D496"/>
      </a:accent6>
      <a:hlink>
        <a:srgbClr val="B3A16E"/>
      </a:hlink>
      <a:folHlink>
        <a:srgbClr val="B3A16E"/>
      </a:folHlink>
    </a:clrScheme>
    <a:fontScheme name="Long reformation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DDB0DDBD-6287-4501-BD40-D641BDBF5C6F}" vid="{15285A77-5A02-4D46-8F1F-1AC551FF6B67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HUN_PPT_sablon_1108</Template>
  <TotalTime>395</TotalTime>
  <Words>529</Words>
  <Application>Microsoft Office PowerPoint</Application>
  <PresentationFormat>Widescreen</PresentationFormat>
  <Paragraphs>74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Montserrat</vt:lpstr>
      <vt:lpstr>Office-téma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2018-</vt:lpstr>
      <vt:lpstr>Szűrőbuszos szájüregi rákszűrések</vt:lpstr>
      <vt:lpstr>Szűrőbuszos szájüregi rákszűrések</vt:lpstr>
      <vt:lpstr>Szűrőbuszos szájüregi rákszűrések</vt:lpstr>
      <vt:lpstr>Szűrőbuszos szájüregi rákszűrések</vt:lpstr>
      <vt:lpstr>Szűrőbuszos szájüregi rákszűrés</vt:lpstr>
      <vt:lpstr>Szűrőbuszos szájüregi rákszűrések</vt:lpstr>
      <vt:lpstr>Szűrőbuszos szájüregi rákszűrések</vt:lpstr>
      <vt:lpstr>Szűrőbuszos szájüregi rákszűrések- eredmények</vt:lpstr>
      <vt:lpstr>Szűrőbuszos szájüregi rákszűrések- eredmények</vt:lpstr>
      <vt:lpstr>Szűrőbuszos szájüregi rákszűrések- eredmények</vt:lpstr>
      <vt:lpstr>Oktatás</vt:lpstr>
      <vt:lpstr>Oktatás</vt:lpstr>
      <vt:lpstr>Oktatás</vt:lpstr>
      <vt:lpstr>Kutatás</vt:lpstr>
      <vt:lpstr>Szakdolgozat, TDK- munka</vt:lpstr>
      <vt:lpstr>Ph.D., publikáció</vt:lpstr>
      <vt:lpstr>Ph.D., publikáció</vt:lpstr>
      <vt:lpstr>Ph.D., publikáció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</dc:title>
  <dc:creator>Pátrovics András Rodrigó</dc:creator>
  <cp:lastModifiedBy>Nicolas</cp:lastModifiedBy>
  <cp:revision>71</cp:revision>
  <dcterms:created xsi:type="dcterms:W3CDTF">2021-11-08T12:50:52Z</dcterms:created>
  <dcterms:modified xsi:type="dcterms:W3CDTF">2023-10-28T12:45:32Z</dcterms:modified>
</cp:coreProperties>
</file>