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81" r:id="rId2"/>
    <p:sldId id="260" r:id="rId3"/>
    <p:sldId id="261" r:id="rId4"/>
    <p:sldId id="274" r:id="rId5"/>
    <p:sldId id="275" r:id="rId6"/>
    <p:sldId id="276" r:id="rId7"/>
    <p:sldId id="277" r:id="rId8"/>
    <p:sldId id="279" r:id="rId9"/>
    <p:sldId id="283" r:id="rId10"/>
    <p:sldId id="280" r:id="rId11"/>
    <p:sldId id="272" r:id="rId12"/>
    <p:sldId id="270" r:id="rId13"/>
    <p:sldId id="271" r:id="rId14"/>
    <p:sldId id="259" r:id="rId15"/>
    <p:sldId id="257" r:id="rId16"/>
    <p:sldId id="273" r:id="rId17"/>
    <p:sldId id="262" r:id="rId18"/>
    <p:sldId id="264" r:id="rId19"/>
    <p:sldId id="265" r:id="rId20"/>
    <p:sldId id="267" r:id="rId21"/>
    <p:sldId id="268" r:id="rId22"/>
    <p:sldId id="269" r:id="rId23"/>
    <p:sldId id="282" r:id="rId24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41C7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908" autoAdjust="0"/>
  </p:normalViewPr>
  <p:slideViewPr>
    <p:cSldViewPr>
      <p:cViewPr varScale="1">
        <p:scale>
          <a:sx n="66" d="100"/>
          <a:sy n="66" d="100"/>
        </p:scale>
        <p:origin x="-876" y="-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k&#233;rd&#337;&#237;v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k&#233;rd&#337;&#237;v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u-HU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Felnőtt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vegyes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háziorvosok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életkori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megoszlása</a:t>
            </a:r>
            <a:r>
              <a:rPr lang="hu-HU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r>
              <a:rPr lang="hu-HU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(forrás:</a:t>
            </a:r>
            <a:r>
              <a:rPr lang="hu-HU" sz="1400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ÁEEK</a:t>
            </a:r>
            <a:r>
              <a:rPr lang="hu-HU" sz="1400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11095989334518387"/>
          <c:y val="4.806915393239137E-4"/>
        </c:manualLayout>
      </c:layout>
      <c:spPr>
        <a:noFill/>
        <a:ln>
          <a:noFill/>
        </a:ln>
        <a:effectLst/>
      </c:spPr>
    </c:title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'felnőttt kimutatás'!$B$36:$N$36</c:f>
              <c:strCache>
                <c:ptCount val="13"/>
                <c:pt idx="0">
                  <c:v>25-29</c:v>
                </c:pt>
                <c:pt idx="1">
                  <c:v>30-34</c:v>
                </c:pt>
                <c:pt idx="2">
                  <c:v>35-39</c:v>
                </c:pt>
                <c:pt idx="3">
                  <c:v>40-44</c:v>
                </c:pt>
                <c:pt idx="4">
                  <c:v>45-49</c:v>
                </c:pt>
                <c:pt idx="5">
                  <c:v>50-54</c:v>
                </c:pt>
                <c:pt idx="6">
                  <c:v>55-59</c:v>
                </c:pt>
                <c:pt idx="7">
                  <c:v>60-64</c:v>
                </c:pt>
                <c:pt idx="8">
                  <c:v>65-69</c:v>
                </c:pt>
                <c:pt idx="9">
                  <c:v>70-74</c:v>
                </c:pt>
                <c:pt idx="10">
                  <c:v>75-79</c:v>
                </c:pt>
                <c:pt idx="11">
                  <c:v>80-84</c:v>
                </c:pt>
                <c:pt idx="12">
                  <c:v>85+</c:v>
                </c:pt>
              </c:strCache>
            </c:strRef>
          </c:cat>
          <c:val>
            <c:numRef>
              <c:f>'felnőttt kimutatás'!$B$57:$N$57</c:f>
              <c:numCache>
                <c:formatCode>General</c:formatCode>
                <c:ptCount val="13"/>
                <c:pt idx="0">
                  <c:v>6</c:v>
                </c:pt>
                <c:pt idx="1">
                  <c:v>81</c:v>
                </c:pt>
                <c:pt idx="2">
                  <c:v>188</c:v>
                </c:pt>
                <c:pt idx="3">
                  <c:v>225</c:v>
                </c:pt>
                <c:pt idx="4">
                  <c:v>317</c:v>
                </c:pt>
                <c:pt idx="5">
                  <c:v>351</c:v>
                </c:pt>
                <c:pt idx="6">
                  <c:v>531</c:v>
                </c:pt>
                <c:pt idx="7">
                  <c:v>546</c:v>
                </c:pt>
                <c:pt idx="8">
                  <c:v>412</c:v>
                </c:pt>
                <c:pt idx="9">
                  <c:v>207</c:v>
                </c:pt>
                <c:pt idx="10">
                  <c:v>93</c:v>
                </c:pt>
                <c:pt idx="11">
                  <c:v>15</c:v>
                </c:pt>
                <c:pt idx="12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5F5-4DED-B2ED-16A618FE16A0}"/>
            </c:ext>
          </c:extLst>
        </c:ser>
        <c:dLbls/>
        <c:shape val="box"/>
        <c:axId val="136957312"/>
        <c:axId val="136959104"/>
        <c:axId val="0"/>
      </c:bar3DChart>
      <c:catAx>
        <c:axId val="13695731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36959104"/>
        <c:crosses val="autoZero"/>
        <c:auto val="1"/>
        <c:lblAlgn val="ctr"/>
        <c:lblOffset val="100"/>
      </c:catAx>
      <c:valAx>
        <c:axId val="13695910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36957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u-HU"/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hu-HU" sz="2800" b="1" dirty="0">
                <a:solidFill>
                  <a:srgbClr val="00B0F0"/>
                </a:solidFill>
              </a:rPr>
              <a:t>Házi-gyermekorvosok</a:t>
            </a:r>
            <a:r>
              <a:rPr lang="hu-HU" sz="2800" b="1" baseline="0" dirty="0">
                <a:solidFill>
                  <a:srgbClr val="00B0F0"/>
                </a:solidFill>
              </a:rPr>
              <a:t> életkori megoszlása     </a:t>
            </a:r>
            <a:r>
              <a:rPr lang="hu-HU" sz="2800" b="1" baseline="0" dirty="0">
                <a:solidFill>
                  <a:srgbClr val="C00000"/>
                </a:solidFill>
              </a:rPr>
              <a:t>2018</a:t>
            </a:r>
          </a:p>
          <a:p>
            <a:pPr>
              <a:defRPr sz="28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hu-HU" sz="1800" baseline="0" dirty="0">
                <a:solidFill>
                  <a:schemeClr val="tx1"/>
                </a:solidFill>
              </a:rPr>
              <a:t>(forrás: ÁEEK)</a:t>
            </a:r>
            <a:endParaRPr lang="hu-HU" sz="180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4.5060545539601982E-2"/>
          <c:y val="1.2025179020512899E-2"/>
        </c:manualLayout>
      </c:layout>
      <c:spPr>
        <a:noFill/>
        <a:ln>
          <a:noFill/>
        </a:ln>
        <a:effectLst/>
      </c:spPr>
    </c:title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'gyermek kimutatás'!$B$35:$L$35</c:f>
              <c:strCache>
                <c:ptCount val="11"/>
                <c:pt idx="0">
                  <c:v>30-34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  <c:pt idx="8">
                  <c:v>70-74</c:v>
                </c:pt>
                <c:pt idx="9">
                  <c:v>75-79</c:v>
                </c:pt>
                <c:pt idx="10">
                  <c:v>80-84</c:v>
                </c:pt>
              </c:strCache>
            </c:strRef>
          </c:cat>
          <c:val>
            <c:numRef>
              <c:f>'gyermek kimutatás'!$B$56:$L$56</c:f>
              <c:numCache>
                <c:formatCode>General</c:formatCode>
                <c:ptCount val="11"/>
                <c:pt idx="0">
                  <c:v>7</c:v>
                </c:pt>
                <c:pt idx="1">
                  <c:v>24</c:v>
                </c:pt>
                <c:pt idx="2">
                  <c:v>43</c:v>
                </c:pt>
                <c:pt idx="3">
                  <c:v>80</c:v>
                </c:pt>
                <c:pt idx="4">
                  <c:v>125</c:v>
                </c:pt>
                <c:pt idx="5">
                  <c:v>187</c:v>
                </c:pt>
                <c:pt idx="6">
                  <c:v>172</c:v>
                </c:pt>
                <c:pt idx="7">
                  <c:v>164</c:v>
                </c:pt>
                <c:pt idx="8">
                  <c:v>73</c:v>
                </c:pt>
                <c:pt idx="9">
                  <c:v>22</c:v>
                </c:pt>
                <c:pt idx="10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B1F-433A-A611-510A1606AC8B}"/>
            </c:ext>
          </c:extLst>
        </c:ser>
        <c:dLbls/>
        <c:shape val="box"/>
        <c:axId val="137078656"/>
        <c:axId val="137080192"/>
        <c:axId val="0"/>
      </c:bar3DChart>
      <c:catAx>
        <c:axId val="13707865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37080192"/>
        <c:crosses val="autoZero"/>
        <c:auto val="1"/>
        <c:lblAlgn val="ctr"/>
        <c:lblOffset val="100"/>
      </c:catAx>
      <c:valAx>
        <c:axId val="13708019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37078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C56E07-5F6F-4A59-8C19-94B8218CF911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06283F-432E-4ABB-BD1F-7B060C93BF7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BB0F5-6373-43F2-B0D8-210050D532EF}" type="datetime1">
              <a:rPr lang="en-US" smtClean="0"/>
              <a:t>10/25/2023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A76B-07E3-42CF-952C-8E71A26EDD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FD455-0DD3-43F3-B473-33BB26F17186}" type="datetime1">
              <a:rPr lang="en-US" smtClean="0"/>
              <a:t>10/25/2023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A76B-07E3-42CF-952C-8E71A26EDD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B0C8A-B5BA-4369-991B-DE4626C6C615}" type="datetime1">
              <a:rPr lang="en-US" smtClean="0"/>
              <a:t>10/25/2023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A76B-07E3-42CF-952C-8E71A26EDD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Cím és 4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7AFE8C67-86D0-4430-A965-CFC9FF95E9D6}" type="datetime1">
              <a:rPr lang="en-US" smtClean="0"/>
              <a:t>10/25/2023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AF2577D4-D0CA-4CC7-9252-51A53935CABA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ímdia"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zöveg helye 16"/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2458371"/>
            <a:ext cx="9144000" cy="395427"/>
          </a:xfrm>
        </p:spPr>
        <p:txBody>
          <a:bodyPr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bg2"/>
                </a:solidFill>
              </a:defRPr>
            </a:lvl1pPr>
          </a:lstStyle>
          <a:p>
            <a:r>
              <a:rPr lang="hu-HU" dirty="0"/>
              <a:t>Előadás alcíme</a:t>
            </a:r>
          </a:p>
        </p:txBody>
      </p:sp>
      <p:sp>
        <p:nvSpPr>
          <p:cNvPr id="8" name="Szöveg helye 14"/>
          <p:cNvSpPr>
            <a:spLocks noGrp="1"/>
          </p:cNvSpPr>
          <p:nvPr>
            <p:ph type="body" sz="quarter" idx="12" hasCustomPrompt="1"/>
          </p:nvPr>
        </p:nvSpPr>
        <p:spPr>
          <a:xfrm>
            <a:off x="1524000" y="1346487"/>
            <a:ext cx="9144000" cy="1088842"/>
          </a:xfrm>
        </p:spPr>
        <p:txBody>
          <a:bodyPr anchor="ctr">
            <a:noAutofit/>
          </a:bodyPr>
          <a:lstStyle>
            <a:lvl1pPr marL="0" indent="0" algn="ctr">
              <a:buNone/>
              <a:defRPr sz="6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hu-HU" dirty="0"/>
              <a:t>Előadás címe</a:t>
            </a:r>
          </a:p>
        </p:txBody>
      </p:sp>
      <p:sp>
        <p:nvSpPr>
          <p:cNvPr id="15" name="Szöveg helye 14"/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3971597"/>
            <a:ext cx="9144000" cy="316208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r>
              <a:rPr lang="hu-HU" dirty="0"/>
              <a:t>Dr. Minta Mihály</a:t>
            </a:r>
          </a:p>
        </p:txBody>
      </p:sp>
      <p:sp>
        <p:nvSpPr>
          <p:cNvPr id="17" name="Szöveg helye 16"/>
          <p:cNvSpPr>
            <a:spLocks noGrp="1"/>
          </p:cNvSpPr>
          <p:nvPr>
            <p:ph type="body" sz="quarter" idx="11" hasCustomPrompt="1"/>
          </p:nvPr>
        </p:nvSpPr>
        <p:spPr>
          <a:xfrm>
            <a:off x="1524000" y="4375943"/>
            <a:ext cx="9144000" cy="704850"/>
          </a:xfrm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aseline="0">
                <a:solidFill>
                  <a:schemeClr val="bg2"/>
                </a:solidFill>
              </a:defRPr>
            </a:lvl1pPr>
          </a:lstStyle>
          <a:p>
            <a:pPr>
              <a:spcBef>
                <a:spcPts val="300"/>
              </a:spcBef>
            </a:pPr>
            <a:r>
              <a:rPr lang="hu-HU" dirty="0"/>
              <a:t>MINTA SZERVEZETI EGYSÉG NEVE, </a:t>
            </a:r>
            <a:br>
              <a:rPr lang="hu-HU" dirty="0"/>
            </a:br>
            <a:r>
              <a:rPr lang="hu-HU" dirty="0"/>
              <a:t>HOSSZÚ NÉV ESETÉN KÉT SORBA TÖRDELVE</a:t>
            </a:r>
          </a:p>
        </p:txBody>
      </p:sp>
      <p:pic>
        <p:nvPicPr>
          <p:cNvPr id="7" name="Kép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5319" y="5778502"/>
            <a:ext cx="2761364" cy="92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954368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Záródia"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 helye 14"/>
          <p:cNvSpPr>
            <a:spLocks noGrp="1"/>
          </p:cNvSpPr>
          <p:nvPr>
            <p:ph type="body" sz="quarter" idx="12" hasCustomPrompt="1"/>
          </p:nvPr>
        </p:nvSpPr>
        <p:spPr>
          <a:xfrm>
            <a:off x="1524000" y="2386150"/>
            <a:ext cx="9144000" cy="1123815"/>
          </a:xfrm>
        </p:spPr>
        <p:txBody>
          <a:bodyPr anchor="ctr">
            <a:noAutofit/>
          </a:bodyPr>
          <a:lstStyle>
            <a:lvl1pPr marL="0" indent="0" algn="ctr">
              <a:buNone/>
              <a:defRPr sz="6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hu-HU" dirty="0"/>
              <a:t>Köszönöm a figyelmet!</a:t>
            </a:r>
          </a:p>
        </p:txBody>
      </p:sp>
      <p:sp>
        <p:nvSpPr>
          <p:cNvPr id="15" name="Szöveg helye 14"/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3683866"/>
            <a:ext cx="9144000" cy="316208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hu-HU" dirty="0"/>
              <a:t>Dr. Minta Mihály</a:t>
            </a:r>
          </a:p>
        </p:txBody>
      </p:sp>
      <p:pic>
        <p:nvPicPr>
          <p:cNvPr id="7" name="Kép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5319" y="5778502"/>
            <a:ext cx="2761364" cy="92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71685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26ED4-7D34-4C3D-84F5-000CA23C9156}" type="datetime1">
              <a:rPr lang="en-US" smtClean="0"/>
              <a:t>10/25/2023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A76B-07E3-42CF-952C-8E71A26EDD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92D68-9F82-4C66-8B0F-FD38477AA771}" type="datetime1">
              <a:rPr lang="en-US" smtClean="0"/>
              <a:t>10/25/2023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A76B-07E3-42CF-952C-8E71A26EDD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7ECF-95F4-46AF-9E28-C5229B3D3F1E}" type="datetime1">
              <a:rPr lang="en-US" smtClean="0"/>
              <a:t>10/25/2023</a:t>
            </a:fld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A76B-07E3-42CF-952C-8E71A26EDD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4FDEF-48F7-4513-9CF6-9FEECED95360}" type="datetime1">
              <a:rPr lang="en-US" smtClean="0"/>
              <a:t>10/25/2023</a:t>
            </a:fld>
            <a:endParaRPr lang="en-US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A76B-07E3-42CF-952C-8E71A26EDD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10B87-0798-4C2F-A498-BA960450C819}" type="datetime1">
              <a:rPr lang="en-US" smtClean="0"/>
              <a:t>10/25/2023</a:t>
            </a:fld>
            <a:endParaRPr lang="en-US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A76B-07E3-42CF-952C-8E71A26EDD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3A471-B649-4571-8E60-A12755F40146}" type="datetime1">
              <a:rPr lang="en-US" smtClean="0"/>
              <a:t>10/25/2023</a:t>
            </a:fld>
            <a:endParaRPr lang="en-US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A76B-07E3-42CF-952C-8E71A26EDD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9346D-6D7D-4323-AF58-7D8137CC00F8}" type="datetime1">
              <a:rPr lang="en-US" smtClean="0"/>
              <a:t>10/25/2023</a:t>
            </a:fld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A76B-07E3-42CF-952C-8E71A26EDD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F8DE2-040C-40CA-95F8-8456B667D776}" type="datetime1">
              <a:rPr lang="en-US" smtClean="0"/>
              <a:t>10/25/2023</a:t>
            </a:fld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A76B-07E3-42CF-952C-8E71A26EDD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87371-80A0-40B4-B00E-29DE0FA6B3D2}" type="datetime1">
              <a:rPr lang="en-US" smtClean="0"/>
              <a:t>10/25/2023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D9A76B-07E3-42CF-952C-8E71A26EDDB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 helye 1"/>
          <p:cNvSpPr>
            <a:spLocks noGrp="1"/>
          </p:cNvSpPr>
          <p:nvPr>
            <p:ph type="body" sz="quarter" idx="13"/>
          </p:nvPr>
        </p:nvSpPr>
        <p:spPr>
          <a:xfrm>
            <a:off x="551384" y="2564904"/>
            <a:ext cx="10116616" cy="720080"/>
          </a:xfrm>
        </p:spPr>
        <p:txBody>
          <a:bodyPr/>
          <a:lstStyle/>
          <a:p>
            <a:endParaRPr lang="hu-HU" dirty="0" smtClean="0"/>
          </a:p>
          <a:p>
            <a:endParaRPr lang="hu-HU" dirty="0" smtClean="0"/>
          </a:p>
          <a:p>
            <a:r>
              <a:rPr lang="hu-HU" b="1" dirty="0" smtClean="0"/>
              <a:t>              Tegyük szerethetővé a rákellenes életmódot </a:t>
            </a:r>
            <a:r>
              <a:rPr lang="hu-HU" dirty="0" smtClean="0"/>
              <a:t>!</a:t>
            </a:r>
          </a:p>
          <a:p>
            <a:pPr algn="l"/>
            <a:endParaRPr lang="hu-HU" dirty="0" smtClean="0"/>
          </a:p>
          <a:p>
            <a:pPr algn="l"/>
            <a:r>
              <a:rPr lang="hu-HU" dirty="0" smtClean="0">
                <a:solidFill>
                  <a:srgbClr val="FFC000"/>
                </a:solidFill>
              </a:rPr>
              <a:t>Országos Onkológiai Intézet</a:t>
            </a:r>
          </a:p>
          <a:p>
            <a:pPr algn="l"/>
            <a:r>
              <a:rPr lang="hu-HU" dirty="0" smtClean="0">
                <a:solidFill>
                  <a:srgbClr val="FFC000"/>
                </a:solidFill>
              </a:rPr>
              <a:t>         2023. október 27.</a:t>
            </a:r>
            <a:endParaRPr lang="hu-HU" dirty="0" smtClean="0">
              <a:solidFill>
                <a:srgbClr val="FFC000"/>
              </a:solidFill>
            </a:endParaRPr>
          </a:p>
          <a:p>
            <a:endParaRPr lang="en-GB" dirty="0"/>
          </a:p>
        </p:txBody>
      </p:sp>
      <p:sp>
        <p:nvSpPr>
          <p:cNvPr id="3" name="Szöveg helye 2"/>
          <p:cNvSpPr>
            <a:spLocks noGrp="1"/>
          </p:cNvSpPr>
          <p:nvPr>
            <p:ph type="body" sz="quarter" idx="12"/>
          </p:nvPr>
        </p:nvSpPr>
        <p:spPr>
          <a:xfrm>
            <a:off x="1415480" y="836712"/>
            <a:ext cx="9144000" cy="1448882"/>
          </a:xfrm>
        </p:spPr>
        <p:txBody>
          <a:bodyPr/>
          <a:lstStyle/>
          <a:p>
            <a:r>
              <a:rPr lang="hu-HU" dirty="0"/>
              <a:t> </a:t>
            </a:r>
            <a:r>
              <a:rPr lang="hu-HU" sz="3200" dirty="0" smtClean="0"/>
              <a:t>HÁZIORVOSOK  </a:t>
            </a:r>
            <a:r>
              <a:rPr lang="hu-HU" sz="3200" dirty="0"/>
              <a:t>SZEREPE A DAGANATOK </a:t>
            </a:r>
            <a:r>
              <a:rPr lang="hu-HU" sz="3200" dirty="0" smtClean="0"/>
              <a:t>ELSŐDLEGES MEGELŐZÉSÉBEN ÉS SZŰRÉSÉBEN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quarter" idx="10"/>
          </p:nvPr>
        </p:nvSpPr>
        <p:spPr>
          <a:xfrm>
            <a:off x="2639616" y="3789040"/>
            <a:ext cx="6885384" cy="1296144"/>
          </a:xfrm>
        </p:spPr>
        <p:txBody>
          <a:bodyPr/>
          <a:lstStyle/>
          <a:p>
            <a:r>
              <a:rPr lang="hu-HU" sz="2800" dirty="0"/>
              <a:t>Rurik  Imre</a:t>
            </a:r>
          </a:p>
          <a:p>
            <a:r>
              <a:rPr lang="hu-HU" sz="2800" dirty="0"/>
              <a:t>egyetemi tanár, háziorvos</a:t>
            </a:r>
            <a:endParaRPr lang="en-GB" sz="2800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11"/>
          </p:nvPr>
        </p:nvSpPr>
        <p:spPr>
          <a:xfrm>
            <a:off x="1703512" y="5229200"/>
            <a:ext cx="8964488" cy="648071"/>
          </a:xfrm>
        </p:spPr>
        <p:txBody>
          <a:bodyPr/>
          <a:lstStyle/>
          <a:p>
            <a:r>
              <a:rPr lang="hu-HU" sz="2000" dirty="0" err="1">
                <a:latin typeface="Sitka Small" pitchFamily="2" charset="0"/>
                <a:ea typeface="Verdana" pitchFamily="34" charset="0"/>
              </a:rPr>
              <a:t>CSALÁDORVOSI</a:t>
            </a:r>
            <a:r>
              <a:rPr lang="hu-HU" sz="2000" dirty="0">
                <a:latin typeface="Sitka Small" pitchFamily="2" charset="0"/>
                <a:ea typeface="Verdana" pitchFamily="34" charset="0"/>
              </a:rPr>
              <a:t> TANSZÉK</a:t>
            </a: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/>
          <a:srcRect r="75455"/>
          <a:stretch>
            <a:fillRect/>
          </a:stretch>
        </p:blipFill>
        <p:spPr bwMode="auto">
          <a:xfrm>
            <a:off x="623392" y="4221088"/>
            <a:ext cx="3428782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85670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922114"/>
          </a:xfrm>
        </p:spPr>
        <p:txBody>
          <a:bodyPr>
            <a:noAutofit/>
          </a:bodyPr>
          <a:lstStyle/>
          <a:p>
            <a:r>
              <a:rPr lang="hu-HU" sz="3600" b="1" dirty="0">
                <a:solidFill>
                  <a:schemeClr val="tx2"/>
                </a:solidFill>
              </a:rPr>
              <a:t/>
            </a:r>
            <a:br>
              <a:rPr lang="hu-HU" sz="3600" b="1" dirty="0">
                <a:solidFill>
                  <a:schemeClr val="tx2"/>
                </a:solidFill>
              </a:rPr>
            </a:br>
            <a:r>
              <a:rPr lang="hu-HU" sz="3600" b="1" dirty="0">
                <a:solidFill>
                  <a:schemeClr val="tx2"/>
                </a:solidFill>
              </a:rPr>
              <a:t>Népegészségügyi célú, célzott szűrővizsgálatok</a:t>
            </a:r>
            <a:r>
              <a:rPr lang="hu-HU" sz="3600" b="1" dirty="0"/>
              <a:t/>
            </a:r>
            <a:br>
              <a:rPr lang="hu-HU" sz="3600" b="1" dirty="0"/>
            </a:br>
            <a:endParaRPr lang="en-US" sz="36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b="1" dirty="0"/>
              <a:t>25 és 65 </a:t>
            </a:r>
            <a:r>
              <a:rPr lang="hu-HU" dirty="0"/>
              <a:t>év között népegészségügyi céllal egyszeri negatív eredményű szűrővizsgálatot </a:t>
            </a:r>
            <a:r>
              <a:rPr lang="hu-HU" dirty="0" smtClean="0"/>
              <a:t>követően</a:t>
            </a:r>
          </a:p>
          <a:p>
            <a:pPr>
              <a:buNone/>
            </a:pPr>
            <a:r>
              <a:rPr lang="hu-HU" dirty="0" smtClean="0"/>
              <a:t> </a:t>
            </a:r>
            <a:r>
              <a:rPr lang="hu-HU" dirty="0" smtClean="0"/>
              <a:t>   </a:t>
            </a:r>
            <a:r>
              <a:rPr lang="hu-HU" dirty="0" smtClean="0"/>
              <a:t> </a:t>
            </a:r>
            <a:r>
              <a:rPr lang="hu-HU" b="1" dirty="0"/>
              <a:t>háromévenként</a:t>
            </a:r>
            <a:r>
              <a:rPr lang="hu-HU" dirty="0"/>
              <a:t> </a:t>
            </a:r>
            <a:r>
              <a:rPr lang="hu-HU" b="1" dirty="0"/>
              <a:t>méhnyakszűrés</a:t>
            </a:r>
            <a:r>
              <a:rPr lang="hu-HU" dirty="0"/>
              <a:t>, különös figyelemmel a méhnyakelváltozások sejtvizsgálatára (citológia) </a:t>
            </a:r>
          </a:p>
          <a:p>
            <a:r>
              <a:rPr lang="hu-HU" b="1" dirty="0"/>
              <a:t>45 és 65 </a:t>
            </a:r>
            <a:r>
              <a:rPr lang="hu-HU" dirty="0"/>
              <a:t>év között népegészségügyi céllal </a:t>
            </a:r>
            <a:r>
              <a:rPr lang="hu-HU" b="1" dirty="0"/>
              <a:t>kétévenként</a:t>
            </a:r>
            <a:r>
              <a:rPr lang="hu-HU" dirty="0"/>
              <a:t> az emlő lágyrész röntgenvizsgálatán alapuló emlőszűrés (</a:t>
            </a:r>
            <a:r>
              <a:rPr lang="hu-HU" b="1" dirty="0"/>
              <a:t>mammográfia</a:t>
            </a:r>
            <a:r>
              <a:rPr lang="hu-HU" dirty="0"/>
              <a:t>)</a:t>
            </a:r>
          </a:p>
          <a:p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A76B-07E3-42CF-952C-8E71A26EDDBA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847528" y="274638"/>
            <a:ext cx="8363272" cy="706090"/>
          </a:xfrm>
        </p:spPr>
        <p:txBody>
          <a:bodyPr>
            <a:normAutofit/>
          </a:bodyPr>
          <a:lstStyle/>
          <a:p>
            <a:r>
              <a:rPr lang="hu-HU" sz="4000" b="1" dirty="0">
                <a:solidFill>
                  <a:schemeClr val="tx2"/>
                </a:solidFill>
              </a:rPr>
              <a:t>Emlőszűrés</a:t>
            </a:r>
            <a:endParaRPr lang="en-US" sz="4000" b="1" dirty="0">
              <a:solidFill>
                <a:schemeClr val="tx2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97832" y="908720"/>
            <a:ext cx="8712968" cy="5760640"/>
          </a:xfrm>
        </p:spPr>
        <p:txBody>
          <a:bodyPr>
            <a:normAutofit fontScale="70000" lnSpcReduction="20000"/>
          </a:bodyPr>
          <a:lstStyle/>
          <a:p>
            <a:pPr lvl="0">
              <a:buNone/>
            </a:pPr>
            <a:r>
              <a:rPr lang="hu-HU" b="1" dirty="0"/>
              <a:t>Három pillér</a:t>
            </a:r>
            <a:endParaRPr lang="hu-HU" dirty="0"/>
          </a:p>
          <a:p>
            <a:pPr lvl="0">
              <a:buNone/>
            </a:pPr>
            <a:r>
              <a:rPr lang="hu-HU" dirty="0"/>
              <a:t>Az emlők </a:t>
            </a:r>
            <a:r>
              <a:rPr lang="hu-HU" b="1" dirty="0"/>
              <a:t>önvizsgálata</a:t>
            </a:r>
          </a:p>
          <a:p>
            <a:pPr lvl="0">
              <a:buNone/>
            </a:pPr>
            <a:r>
              <a:rPr lang="hu-HU" b="1" dirty="0"/>
              <a:t>Fizikális</a:t>
            </a:r>
            <a:r>
              <a:rPr lang="hu-HU" dirty="0"/>
              <a:t> emlővizsgálat </a:t>
            </a:r>
            <a:r>
              <a:rPr lang="hu-HU" dirty="0" err="1"/>
              <a:t>-</a:t>
            </a:r>
            <a:r>
              <a:rPr lang="hu-HU" b="1" dirty="0" err="1"/>
              <a:t>szakorvos</a:t>
            </a:r>
            <a:r>
              <a:rPr lang="hu-HU" b="1" dirty="0"/>
              <a:t> </a:t>
            </a:r>
          </a:p>
          <a:p>
            <a:pPr lvl="0">
              <a:buNone/>
            </a:pPr>
            <a:r>
              <a:rPr lang="hu-HU" dirty="0"/>
              <a:t>Az emlők lágyrészének röntgenvizsgálata (</a:t>
            </a:r>
            <a:r>
              <a:rPr lang="hu-HU" b="1" dirty="0"/>
              <a:t>mammográfia) </a:t>
            </a:r>
          </a:p>
          <a:p>
            <a:pPr lvl="0">
              <a:buNone/>
            </a:pPr>
            <a:r>
              <a:rPr lang="hu-HU" dirty="0"/>
              <a:t>Az ultrahangvizsgálatot a mammográfiás szűrést kiegészítő vizsgálatként alkalmazzák</a:t>
            </a:r>
          </a:p>
          <a:p>
            <a:pPr lvl="0">
              <a:buNone/>
            </a:pPr>
            <a:r>
              <a:rPr lang="hu-HU" dirty="0"/>
              <a:t>Magyarországon és az Európai Unióban az Egészségügyi Világszervezet (WHO), valamint a Nemzetközi Rákellenes Unió (UICC) ajánlásait fogadják el mértékadónak, mely szerint a </a:t>
            </a:r>
            <a:r>
              <a:rPr lang="hu-HU" b="1" dirty="0"/>
              <a:t>mammográfia 45-65 év között kétévenként indokolt, 65 év felett pedig évente ajánlott.</a:t>
            </a:r>
            <a:endParaRPr lang="hu-HU" dirty="0"/>
          </a:p>
          <a:p>
            <a:pPr>
              <a:buNone/>
            </a:pPr>
            <a:r>
              <a:rPr lang="hu-HU" dirty="0"/>
              <a:t>A népegészségügyi célú célzott (</a:t>
            </a:r>
            <a:r>
              <a:rPr lang="hu-HU" b="1" u="sng" dirty="0"/>
              <a:t>szervezett</a:t>
            </a:r>
            <a:r>
              <a:rPr lang="hu-HU" dirty="0"/>
              <a:t>) </a:t>
            </a:r>
            <a:r>
              <a:rPr lang="hu-HU" dirty="0" err="1"/>
              <a:t>méhnyakszűrés</a:t>
            </a:r>
            <a:r>
              <a:rPr lang="hu-HU" dirty="0"/>
              <a:t> 2003-ban indult Magyarországon az </a:t>
            </a:r>
            <a:r>
              <a:rPr lang="hu-HU" b="1" dirty="0"/>
              <a:t>Egészségügyi Világszervezet </a:t>
            </a:r>
            <a:r>
              <a:rPr lang="hu-HU" dirty="0"/>
              <a:t>(World Health </a:t>
            </a:r>
            <a:r>
              <a:rPr lang="hu-HU" dirty="0" err="1"/>
              <a:t>Organisation</a:t>
            </a:r>
            <a:r>
              <a:rPr lang="hu-HU" dirty="0"/>
              <a:t> –  WHO) ajánlása alapján</a:t>
            </a:r>
          </a:p>
          <a:p>
            <a:pPr>
              <a:buNone/>
            </a:pPr>
            <a:r>
              <a:rPr lang="hu-HU" dirty="0"/>
              <a:t> A szűrést  2009-ig csak a </a:t>
            </a:r>
            <a:r>
              <a:rPr lang="hu-HU" dirty="0" err="1"/>
              <a:t>járóbeteg</a:t>
            </a:r>
            <a:r>
              <a:rPr lang="hu-HU" dirty="0"/>
              <a:t> nőgyógyász szakorvosai végezték,</a:t>
            </a:r>
          </a:p>
          <a:p>
            <a:pPr>
              <a:buNone/>
            </a:pPr>
            <a:r>
              <a:rPr lang="hu-HU" dirty="0"/>
              <a:t> eltérően Európa legtöbb országában a kenetvétel a képzett szakdolgozók feladata.</a:t>
            </a:r>
          </a:p>
          <a:p>
            <a:pPr lvl="0">
              <a:buNone/>
            </a:pPr>
            <a:endParaRPr lang="hu-HU" dirty="0"/>
          </a:p>
          <a:p>
            <a:pPr lvl="0">
              <a:buNone/>
            </a:pPr>
            <a:r>
              <a:rPr lang="hu-HU" dirty="0"/>
              <a:t>A  korabeli nőgyógyász </a:t>
            </a:r>
            <a:r>
              <a:rPr lang="hu-HU" dirty="0" smtClean="0"/>
              <a:t>lobbi + </a:t>
            </a:r>
            <a:r>
              <a:rPr lang="hu-HU" dirty="0" err="1" smtClean="0"/>
              <a:t>kolposzkópia</a:t>
            </a:r>
            <a:r>
              <a:rPr lang="hu-HU" dirty="0"/>
              <a:t> </a:t>
            </a:r>
          </a:p>
          <a:p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A76B-07E3-42CF-952C-8E71A26EDDBA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5447928" y="6356351"/>
            <a:ext cx="2578472" cy="365125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F78F-35B4-4D32-835C-6CCC89B5CBA2}" type="slidenum">
              <a:rPr lang="hu-HU"/>
              <a:pPr/>
              <a:t>12</a:t>
            </a:fld>
            <a:endParaRPr lang="hu-HU"/>
          </a:p>
        </p:txBody>
      </p:sp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528" y="274638"/>
            <a:ext cx="8363272" cy="778098"/>
          </a:xfrm>
        </p:spPr>
        <p:txBody>
          <a:bodyPr/>
          <a:lstStyle/>
          <a:p>
            <a:r>
              <a:rPr lang="hu-HU" sz="3200" b="1" dirty="0">
                <a:solidFill>
                  <a:schemeClr val="accent2"/>
                </a:solidFill>
              </a:rPr>
              <a:t>Szervezett szűrővizsgálatok 2003-6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4151785" y="980728"/>
            <a:ext cx="6336829" cy="5877272"/>
          </a:xfrm>
        </p:spPr>
        <p:txBody>
          <a:bodyPr>
            <a:normAutofit lnSpcReduction="10000"/>
          </a:bodyPr>
          <a:lstStyle/>
          <a:p>
            <a:r>
              <a:rPr lang="hu-HU" sz="2000" b="1" u="sng" dirty="0"/>
              <a:t>Méhnyak</a:t>
            </a:r>
          </a:p>
          <a:p>
            <a:r>
              <a:rPr lang="hu-HU" sz="2000" dirty="0"/>
              <a:t>Csekély eredmények a halálozásban</a:t>
            </a:r>
          </a:p>
          <a:p>
            <a:r>
              <a:rPr lang="hu-HU" sz="2000" dirty="0"/>
              <a:t>Általában kedvezőtlen tapasztalatok a megjelenésben       meghívólevél:  2.000.000</a:t>
            </a:r>
          </a:p>
          <a:p>
            <a:pPr>
              <a:buFontTx/>
              <a:buNone/>
            </a:pPr>
            <a:r>
              <a:rPr lang="hu-HU" sz="2000" dirty="0"/>
              <a:t>            szűrővizsgálaton megjelent:   96.000   </a:t>
            </a:r>
            <a:r>
              <a:rPr lang="hu-HU" sz="2000" b="1" dirty="0"/>
              <a:t>5%</a:t>
            </a:r>
            <a:endParaRPr lang="hu-HU" sz="2000" dirty="0"/>
          </a:p>
          <a:p>
            <a:r>
              <a:rPr lang="hu-HU" sz="2000" dirty="0"/>
              <a:t>Nagy megyénkénti szórás:     </a:t>
            </a:r>
            <a:r>
              <a:rPr lang="hu-HU" b="1" dirty="0">
                <a:solidFill>
                  <a:srgbClr val="C00000"/>
                </a:solidFill>
              </a:rPr>
              <a:t>2,2-18,3%</a:t>
            </a:r>
          </a:p>
          <a:p>
            <a:pPr>
              <a:buFontTx/>
              <a:buNone/>
            </a:pPr>
            <a:endParaRPr lang="hu-HU" sz="2000" b="1" dirty="0"/>
          </a:p>
          <a:p>
            <a:r>
              <a:rPr lang="hu-HU" sz="2000" b="1" u="sng" dirty="0"/>
              <a:t>Mammográfia  </a:t>
            </a:r>
            <a:r>
              <a:rPr lang="hu-HU" sz="2000" b="1" dirty="0"/>
              <a:t>(</a:t>
            </a:r>
            <a:r>
              <a:rPr lang="hu-HU" sz="2000" dirty="0"/>
              <a:t>ugyanezen ciklusban)</a:t>
            </a:r>
          </a:p>
          <a:p>
            <a:pPr>
              <a:buFontTx/>
              <a:buNone/>
            </a:pPr>
            <a:r>
              <a:rPr lang="hu-HU" sz="2000" dirty="0"/>
              <a:t>     országos lefedettség (45-65 év)  </a:t>
            </a:r>
            <a:r>
              <a:rPr lang="hu-HU" b="1" dirty="0">
                <a:solidFill>
                  <a:srgbClr val="C00000"/>
                </a:solidFill>
              </a:rPr>
              <a:t>25,9  - 53,4 %</a:t>
            </a:r>
          </a:p>
          <a:p>
            <a:r>
              <a:rPr lang="hu-HU" sz="2000" dirty="0"/>
              <a:t>a szűrőrendszer legnagyobb problémája az alacsony megjelenési arány</a:t>
            </a:r>
          </a:p>
          <a:p>
            <a:r>
              <a:rPr lang="hu-HU" sz="2000" dirty="0"/>
              <a:t>méhnyak:  hagyományok, </a:t>
            </a:r>
          </a:p>
          <a:p>
            <a:r>
              <a:rPr lang="hu-HU" sz="2000" dirty="0"/>
              <a:t>mammográfiánál: új módszer, tradíciók nélkül</a:t>
            </a:r>
            <a:endParaRPr lang="hu-HU" sz="2000" i="1" dirty="0"/>
          </a:p>
          <a:p>
            <a:pPr>
              <a:buFontTx/>
              <a:buNone/>
            </a:pPr>
            <a:r>
              <a:rPr lang="hu-HU" sz="1400" i="1" dirty="0"/>
              <a:t>                                  </a:t>
            </a:r>
          </a:p>
          <a:p>
            <a:pPr>
              <a:buFontTx/>
              <a:buNone/>
            </a:pPr>
            <a:r>
              <a:rPr lang="hu-HU" sz="1400" i="1" dirty="0"/>
              <a:t> </a:t>
            </a:r>
            <a:r>
              <a:rPr lang="hu-HU" sz="1600" b="1" i="1" dirty="0"/>
              <a:t>Kovács A, </a:t>
            </a:r>
            <a:r>
              <a:rPr lang="hu-HU" sz="1600" b="1" i="1" dirty="0" err="1"/>
              <a:t>Döbrössy</a:t>
            </a:r>
            <a:r>
              <a:rPr lang="hu-HU" sz="1600" b="1" i="1" dirty="0"/>
              <a:t> L, Budai A, Boncz I, </a:t>
            </a:r>
            <a:r>
              <a:rPr lang="hu-HU" sz="1600" b="1" i="1" dirty="0" err="1"/>
              <a:t>Cornides</a:t>
            </a:r>
            <a:r>
              <a:rPr lang="hu-HU" sz="1600" b="1" i="1" dirty="0"/>
              <a:t> Á.</a:t>
            </a:r>
          </a:p>
          <a:p>
            <a:pPr>
              <a:buFontTx/>
              <a:buNone/>
            </a:pPr>
            <a:r>
              <a:rPr lang="hu-HU" sz="1600" b="1" i="1" dirty="0"/>
              <a:t>    A népegészségügyi </a:t>
            </a:r>
            <a:r>
              <a:rPr lang="hu-HU" sz="1600" b="1" i="1" dirty="0" err="1"/>
              <a:t>méhnyakszűrés</a:t>
            </a:r>
            <a:r>
              <a:rPr lang="hu-HU" sz="1600" b="1" i="1" dirty="0"/>
              <a:t> helyzete Magyarországon </a:t>
            </a:r>
            <a:r>
              <a:rPr lang="hu-HU" sz="1600" b="1" i="1" dirty="0" smtClean="0"/>
              <a:t>2006-ban</a:t>
            </a:r>
            <a:r>
              <a:rPr lang="hu-HU" sz="1600" b="1" i="1" dirty="0" smtClean="0"/>
              <a:t>. </a:t>
            </a:r>
            <a:r>
              <a:rPr lang="hu-HU" sz="1600" b="1" i="1" dirty="0" smtClean="0"/>
              <a:t>Orv </a:t>
            </a:r>
            <a:r>
              <a:rPr lang="hu-HU" sz="1600" b="1" i="1" dirty="0" err="1" smtClean="0"/>
              <a:t>Hetil</a:t>
            </a:r>
            <a:r>
              <a:rPr lang="hu-HU" sz="1600" b="1" i="1" dirty="0" smtClean="0"/>
              <a:t>  </a:t>
            </a:r>
            <a:r>
              <a:rPr lang="hu-HU" sz="1600" b="1" i="1" dirty="0" smtClean="0"/>
              <a:t>2007;148:534-540</a:t>
            </a:r>
            <a:endParaRPr lang="hu-HU" sz="1600" b="1" i="1" dirty="0"/>
          </a:p>
          <a:p>
            <a:pPr>
              <a:buFontTx/>
              <a:buNone/>
            </a:pPr>
            <a:r>
              <a:rPr lang="hu-HU" sz="1600" b="1" i="1" dirty="0"/>
              <a:t>                                                                                  </a:t>
            </a:r>
          </a:p>
        </p:txBody>
      </p:sp>
      <p:graphicFrame>
        <p:nvGraphicFramePr>
          <p:cNvPr id="121860" name="Group 4"/>
          <p:cNvGraphicFramePr>
            <a:graphicFrameLocks noGrp="1"/>
          </p:cNvGraphicFramePr>
          <p:nvPr>
            <p:ph sz="half" idx="1"/>
          </p:nvPr>
        </p:nvGraphicFramePr>
        <p:xfrm>
          <a:off x="1847851" y="1341438"/>
          <a:ext cx="2303463" cy="4681222"/>
        </p:xfrm>
        <a:graphic>
          <a:graphicData uri="http://schemas.openxmlformats.org/drawingml/2006/table">
            <a:tbl>
              <a:tblPr/>
              <a:tblGrid>
                <a:gridCol w="10080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147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Méhnyakrák</a:t>
                      </a:r>
                      <a:r>
                        <a:rPr kumimoji="0" lang="hu-H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 miatti országos halálozás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</a:rPr>
                        <a:t>1970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498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</a:rPr>
                        <a:t>1975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3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</a:rPr>
                        <a:t>1980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669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</a:rPr>
                        <a:t>1985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639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</a:rPr>
                        <a:t>1990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</a:rPr>
                        <a:t>1995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3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</a:rPr>
                        <a:t>2000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481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3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</a:rPr>
                        <a:t>2001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539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3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</a:rPr>
                        <a:t>2002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</a:rPr>
                        <a:t>2003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</a:rPr>
                        <a:t>2004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493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2279576" y="6356351"/>
            <a:ext cx="2304256" cy="365125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8CD-90DC-45D8-B0A0-2C70EC82E9DE}" type="slidenum">
              <a:rPr lang="hu-HU"/>
              <a:pPr/>
              <a:t>13</a:t>
            </a:fld>
            <a:endParaRPr lang="hu-HU"/>
          </a:p>
        </p:txBody>
      </p:sp>
      <p:sp>
        <p:nvSpPr>
          <p:cNvPr id="120834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992313" y="115889"/>
            <a:ext cx="8229600" cy="865187"/>
          </a:xfrm>
        </p:spPr>
        <p:txBody>
          <a:bodyPr/>
          <a:lstStyle/>
          <a:p>
            <a:r>
              <a:rPr lang="hu-HU" sz="3200" b="1" dirty="0" err="1">
                <a:solidFill>
                  <a:schemeClr val="accent2"/>
                </a:solidFill>
              </a:rPr>
              <a:t>Méhnyakszűrés</a:t>
            </a:r>
            <a:r>
              <a:rPr lang="hu-HU" sz="3200" b="1" dirty="0">
                <a:solidFill>
                  <a:schemeClr val="accent2"/>
                </a:solidFill>
              </a:rPr>
              <a:t>        2007</a:t>
            </a:r>
            <a:endParaRPr lang="hu-HU" dirty="0"/>
          </a:p>
        </p:txBody>
      </p:sp>
      <p:sp>
        <p:nvSpPr>
          <p:cNvPr id="120835" name="Rectangle 3"/>
          <p:cNvSpPr>
            <a:spLocks noGrp="1" noChangeArrowheads="1"/>
          </p:cNvSpPr>
          <p:nvPr>
            <p:ph sz="quarter" idx="4"/>
          </p:nvPr>
        </p:nvSpPr>
        <p:spPr>
          <a:xfrm>
            <a:off x="2423593" y="3284538"/>
            <a:ext cx="8244409" cy="3573462"/>
          </a:xfrm>
        </p:spPr>
        <p:txBody>
          <a:bodyPr>
            <a:normAutofit fontScale="92500" lnSpcReduction="20000"/>
          </a:bodyPr>
          <a:lstStyle/>
          <a:p>
            <a:pPr algn="r">
              <a:buFontTx/>
              <a:buNone/>
            </a:pPr>
            <a:r>
              <a:rPr lang="hu-HU" sz="1600" b="1" u="sng" dirty="0">
                <a:solidFill>
                  <a:srgbClr val="FF0000"/>
                </a:solidFill>
              </a:rPr>
              <a:t>Különbségek megyék</a:t>
            </a:r>
          </a:p>
          <a:p>
            <a:pPr algn="r">
              <a:buFontTx/>
              <a:buNone/>
            </a:pPr>
            <a:r>
              <a:rPr lang="hu-HU" sz="1600" b="1" u="sng" dirty="0">
                <a:solidFill>
                  <a:srgbClr val="FF0000"/>
                </a:solidFill>
              </a:rPr>
              <a:t>között</a:t>
            </a:r>
            <a:r>
              <a:rPr lang="hu-HU" sz="1600" dirty="0">
                <a:solidFill>
                  <a:srgbClr val="FF0000"/>
                </a:solidFill>
              </a:rPr>
              <a:t> </a:t>
            </a:r>
          </a:p>
          <a:p>
            <a:pPr algn="r">
              <a:buFontTx/>
              <a:buNone/>
            </a:pPr>
            <a:r>
              <a:rPr lang="hu-HU" sz="1600" dirty="0">
                <a:solidFill>
                  <a:schemeClr val="accent2"/>
                </a:solidFill>
              </a:rPr>
              <a:t>szervezett szűrés </a:t>
            </a:r>
          </a:p>
          <a:p>
            <a:pPr algn="r">
              <a:buFontTx/>
              <a:buNone/>
            </a:pPr>
            <a:r>
              <a:rPr lang="hu-HU" sz="1600" dirty="0" err="1">
                <a:solidFill>
                  <a:schemeClr val="accent2"/>
                </a:solidFill>
              </a:rPr>
              <a:t>beindulásaután</a:t>
            </a:r>
            <a:r>
              <a:rPr lang="hu-HU" sz="1600" dirty="0">
                <a:solidFill>
                  <a:schemeClr val="accent2"/>
                </a:solidFill>
              </a:rPr>
              <a:t>: átszűrtség </a:t>
            </a:r>
          </a:p>
          <a:p>
            <a:pPr algn="r">
              <a:buFontTx/>
              <a:buNone/>
            </a:pPr>
            <a:r>
              <a:rPr lang="hu-HU" sz="1600" dirty="0">
                <a:solidFill>
                  <a:schemeClr val="accent2"/>
                </a:solidFill>
              </a:rPr>
              <a:t>érték-emelkedés</a:t>
            </a:r>
          </a:p>
          <a:p>
            <a:pPr algn="r">
              <a:buFontTx/>
              <a:buNone/>
            </a:pPr>
            <a:r>
              <a:rPr lang="hu-HU" sz="1600" dirty="0"/>
              <a:t>Bács-Kiskun   </a:t>
            </a:r>
            <a:r>
              <a:rPr lang="hu-HU" sz="1600" b="1" dirty="0">
                <a:solidFill>
                  <a:srgbClr val="FF0000"/>
                </a:solidFill>
              </a:rPr>
              <a:t>- </a:t>
            </a:r>
            <a:r>
              <a:rPr lang="hu-HU" sz="1600" dirty="0"/>
              <a:t>0,12</a:t>
            </a:r>
          </a:p>
          <a:p>
            <a:pPr algn="r">
              <a:buFontTx/>
              <a:buNone/>
            </a:pPr>
            <a:r>
              <a:rPr lang="hu-HU" sz="1600" dirty="0"/>
              <a:t>Jász-Nagykun-Szolnok + 0,02</a:t>
            </a:r>
          </a:p>
          <a:p>
            <a:pPr algn="r">
              <a:buFontTx/>
              <a:buNone/>
            </a:pPr>
            <a:r>
              <a:rPr lang="hu-HU" sz="1600" dirty="0"/>
              <a:t>   Hajdú-Bihar + 0,33</a:t>
            </a:r>
          </a:p>
          <a:p>
            <a:pPr algn="r">
              <a:buFontTx/>
              <a:buNone/>
            </a:pPr>
            <a:r>
              <a:rPr lang="hu-HU" sz="1600" dirty="0"/>
              <a:t>   Nógrád + 0,95      Békés   +5,46</a:t>
            </a:r>
          </a:p>
          <a:p>
            <a:pPr algn="r">
              <a:buFontTx/>
              <a:buNone/>
            </a:pPr>
            <a:r>
              <a:rPr lang="hu-HU" sz="1600" dirty="0"/>
              <a:t>   Somogy  +5,42     BAZ   +7,69 </a:t>
            </a:r>
          </a:p>
          <a:p>
            <a:pPr>
              <a:buFontTx/>
              <a:buNone/>
            </a:pPr>
            <a:endParaRPr lang="hu-HU" sz="1400" dirty="0"/>
          </a:p>
          <a:p>
            <a:pPr>
              <a:buFontTx/>
              <a:buNone/>
            </a:pPr>
            <a:r>
              <a:rPr lang="hu-HU" sz="1700" b="1" i="1" dirty="0"/>
              <a:t>Boncz I, Sebestyén A, </a:t>
            </a:r>
            <a:r>
              <a:rPr lang="hu-HU" sz="1700" b="1" i="1" dirty="0" err="1"/>
              <a:t>Döbrössy</a:t>
            </a:r>
            <a:r>
              <a:rPr lang="hu-HU" sz="1700" b="1" i="1" dirty="0"/>
              <a:t> L, Kovács A, Budai A, Székely T.</a:t>
            </a:r>
          </a:p>
          <a:p>
            <a:pPr>
              <a:buFontTx/>
              <a:buNone/>
            </a:pPr>
            <a:r>
              <a:rPr lang="hu-HU" sz="1700" b="1" i="1" dirty="0"/>
              <a:t>A </a:t>
            </a:r>
            <a:r>
              <a:rPr lang="hu-HU" sz="1700" b="1" i="1" dirty="0" err="1"/>
              <a:t>méhnyakszűrés</a:t>
            </a:r>
            <a:r>
              <a:rPr lang="hu-HU" sz="1700" b="1" i="1" dirty="0"/>
              <a:t> részvételi mutatói </a:t>
            </a:r>
          </a:p>
          <a:p>
            <a:pPr>
              <a:buFontTx/>
              <a:buNone/>
            </a:pPr>
            <a:r>
              <a:rPr lang="hu-HU" sz="1700" b="1" i="1" dirty="0"/>
              <a:t>Magyarországon OH 2007;148:2177-2182</a:t>
            </a:r>
          </a:p>
        </p:txBody>
      </p:sp>
      <p:graphicFrame>
        <p:nvGraphicFramePr>
          <p:cNvPr id="120836" name="Group 4"/>
          <p:cNvGraphicFramePr>
            <a:graphicFrameLocks noGrp="1"/>
          </p:cNvGraphicFramePr>
          <p:nvPr>
            <p:ph sz="quarter" idx="1"/>
          </p:nvPr>
        </p:nvGraphicFramePr>
        <p:xfrm>
          <a:off x="1524000" y="1196976"/>
          <a:ext cx="4211638" cy="2068513"/>
        </p:xfrm>
        <a:graphic>
          <a:graphicData uri="http://schemas.openxmlformats.org/drawingml/2006/table">
            <a:tbl>
              <a:tblPr/>
              <a:tblGrid>
                <a:gridCol w="5095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0958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1117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0958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698500">
                <a:tc gridSpan="8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Lefedettség (%)</a:t>
                      </a:r>
                      <a:r>
                        <a:rPr kumimoji="0" lang="hu-H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hu-H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</a:rPr>
                        <a:t>valamennyi korosztályban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98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1200" b="0" i="1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3év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1200" b="0" i="1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3év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71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16,2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15,5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15,4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12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31,3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16,3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16,4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16,8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12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32,9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120867" name="Group 35"/>
          <p:cNvGraphicFramePr>
            <a:graphicFrameLocks noGrp="1"/>
          </p:cNvGraphicFramePr>
          <p:nvPr>
            <p:ph sz="quarter" idx="2"/>
          </p:nvPr>
        </p:nvGraphicFramePr>
        <p:xfrm>
          <a:off x="5987482" y="1196752"/>
          <a:ext cx="4680518" cy="2016126"/>
        </p:xfrm>
        <a:graphic>
          <a:graphicData uri="http://schemas.openxmlformats.org/drawingml/2006/table">
            <a:tbl>
              <a:tblPr/>
              <a:tblGrid>
                <a:gridCol w="5859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841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859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8419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8594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8419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85939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8419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671513">
                <a:tc gridSpan="8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Szervezett szűrés (%)</a:t>
                      </a:r>
                      <a:r>
                        <a:rPr kumimoji="0" lang="hu-H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 </a:t>
                      </a:r>
                      <a:r>
                        <a:rPr kumimoji="0" lang="hu-H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</a:rPr>
                        <a:t>45-64 éves nők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73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1200" b="0" i="1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3év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1200" b="0" i="1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3év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71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22,3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22,1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22,0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12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48,9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23,4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23,6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24,3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12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52,6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120898" name="Group 66"/>
          <p:cNvGraphicFramePr>
            <a:graphicFrameLocks noGrp="1"/>
          </p:cNvGraphicFramePr>
          <p:nvPr>
            <p:ph sz="quarter" idx="3"/>
          </p:nvPr>
        </p:nvGraphicFramePr>
        <p:xfrm>
          <a:off x="1524001" y="3429001"/>
          <a:ext cx="5940425" cy="1824673"/>
        </p:xfrm>
        <a:graphic>
          <a:graphicData uri="http://schemas.openxmlformats.org/drawingml/2006/table">
            <a:tbl>
              <a:tblPr/>
              <a:tblGrid>
                <a:gridCol w="5810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84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397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4133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3816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4133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3816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41338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4133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3975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3975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360040">
                <a:tc gridSpan="1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Lefedettség (%)</a:t>
                      </a: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 </a:t>
                      </a:r>
                      <a:r>
                        <a:rPr kumimoji="0" lang="hu-H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</a:rPr>
                        <a:t>eltérés korcsoportonként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30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15-19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-24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-29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-34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-39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-44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-49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-54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12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-59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12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-64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-69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28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20945" name="Rectangle 113"/>
          <p:cNvSpPr>
            <a:spLocks noChangeArrowheads="1"/>
          </p:cNvSpPr>
          <p:nvPr/>
        </p:nvSpPr>
        <p:spPr bwMode="auto">
          <a:xfrm>
            <a:off x="4264026" y="3245128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hu-HU" dirty="0"/>
          </a:p>
        </p:txBody>
      </p:sp>
      <p:sp>
        <p:nvSpPr>
          <p:cNvPr id="9" name="Élőláb helye 8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5242768" cy="476250"/>
          </a:xfrm>
        </p:spPr>
        <p:txBody>
          <a:bodyPr/>
          <a:lstStyle/>
          <a:p>
            <a:endParaRPr lang="hu-H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264352" y="274638"/>
            <a:ext cx="1152128" cy="1143000"/>
          </a:xfrm>
        </p:spPr>
        <p:txBody>
          <a:bodyPr>
            <a:normAutofit/>
          </a:bodyPr>
          <a:lstStyle/>
          <a:p>
            <a:r>
              <a:rPr lang="hu-HU" sz="2800" b="1" dirty="0">
                <a:solidFill>
                  <a:schemeClr val="bg2">
                    <a:lumMod val="25000"/>
                  </a:schemeClr>
                </a:solidFill>
              </a:rPr>
              <a:t>OH</a:t>
            </a:r>
            <a:br>
              <a:rPr lang="hu-HU" sz="28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hu-HU" sz="2200" b="1" dirty="0">
                <a:solidFill>
                  <a:schemeClr val="bg2">
                    <a:lumMod val="25000"/>
                  </a:schemeClr>
                </a:solidFill>
              </a:rPr>
              <a:t>2011</a:t>
            </a:r>
            <a:endParaRPr lang="en-US" sz="22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2012" t="11440" r="14930" b="10583"/>
          <a:stretch>
            <a:fillRect/>
          </a:stretch>
        </p:blipFill>
        <p:spPr bwMode="auto">
          <a:xfrm>
            <a:off x="1991544" y="476672"/>
            <a:ext cx="7128792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A76B-07E3-42CF-952C-8E71A26EDDBA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847528" y="274638"/>
            <a:ext cx="8568952" cy="706090"/>
          </a:xfrm>
        </p:spPr>
        <p:txBody>
          <a:bodyPr>
            <a:normAutofit fontScale="90000"/>
          </a:bodyPr>
          <a:lstStyle/>
          <a:p>
            <a:r>
              <a:rPr lang="hu-HU" dirty="0">
                <a:solidFill>
                  <a:srgbClr val="00B050"/>
                </a:solidFill>
              </a:rPr>
              <a:t>Vastagbélszűrés </a:t>
            </a:r>
            <a:r>
              <a:rPr lang="hu-HU" dirty="0"/>
              <a:t> </a:t>
            </a:r>
            <a:r>
              <a:rPr lang="hu-HU" dirty="0">
                <a:solidFill>
                  <a:srgbClr val="A41C77"/>
                </a:solidFill>
              </a:rPr>
              <a:t>2009-</a:t>
            </a:r>
            <a:endParaRPr lang="en-US" dirty="0">
              <a:solidFill>
                <a:srgbClr val="A41C77"/>
              </a:solidFill>
            </a:endParaRPr>
          </a:p>
        </p:txBody>
      </p:sp>
      <p:pic>
        <p:nvPicPr>
          <p:cNvPr id="1026" name="Picture 2" descr="C:\Users\imo\OneDrive - Semmelweis Egyetem\Pictures\Screenshots\Screenshot (19)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592" t="13360" r="5275" b="7090"/>
          <a:stretch>
            <a:fillRect/>
          </a:stretch>
        </p:blipFill>
        <p:spPr bwMode="auto">
          <a:xfrm>
            <a:off x="725483" y="1001249"/>
            <a:ext cx="8280920" cy="4659520"/>
          </a:xfrm>
          <a:prstGeom prst="rect">
            <a:avLst/>
          </a:prstGeom>
          <a:noFill/>
        </p:spPr>
      </p:pic>
      <p:sp>
        <p:nvSpPr>
          <p:cNvPr id="6" name="Téglalap 5"/>
          <p:cNvSpPr/>
          <p:nvPr/>
        </p:nvSpPr>
        <p:spPr>
          <a:xfrm>
            <a:off x="2855640" y="6237312"/>
            <a:ext cx="40206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 err="1">
                <a:solidFill>
                  <a:srgbClr val="A41C77"/>
                </a:solidFill>
              </a:rPr>
              <a:t>htpps</a:t>
            </a:r>
            <a:r>
              <a:rPr lang="hu-HU" dirty="0">
                <a:solidFill>
                  <a:srgbClr val="A41C77"/>
                </a:solidFill>
              </a:rPr>
              <a:t>://</a:t>
            </a:r>
            <a:r>
              <a:rPr lang="hu-HU" dirty="0" err="1">
                <a:solidFill>
                  <a:srgbClr val="A41C77"/>
                </a:solidFill>
              </a:rPr>
              <a:t>szures.nnk.gov.hu</a:t>
            </a:r>
            <a:endParaRPr lang="en-US" dirty="0">
              <a:solidFill>
                <a:srgbClr val="A41C77"/>
              </a:solidFill>
            </a:endParaRPr>
          </a:p>
        </p:txBody>
      </p:sp>
      <p:sp>
        <p:nvSpPr>
          <p:cNvPr id="7" name="Téglalap 6"/>
          <p:cNvSpPr/>
          <p:nvPr/>
        </p:nvSpPr>
        <p:spPr>
          <a:xfrm>
            <a:off x="6023992" y="5589242"/>
            <a:ext cx="46440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Not Found</a:t>
            </a:r>
          </a:p>
          <a:p>
            <a:r>
              <a:rPr lang="en-US" dirty="0"/>
              <a:t>The requested URL /</a:t>
            </a:r>
            <a:r>
              <a:rPr lang="en-US" dirty="0" err="1"/>
              <a:t>szuresiportal</a:t>
            </a:r>
            <a:r>
              <a:rPr lang="en-US" dirty="0"/>
              <a:t>/home/szakma.html was not found on this server.</a:t>
            </a:r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A76B-07E3-42CF-952C-8E71A26EDDBA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9" name="Élőláb hely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50106"/>
          </a:xfrm>
        </p:spPr>
        <p:txBody>
          <a:bodyPr/>
          <a:lstStyle/>
          <a:p>
            <a:r>
              <a:rPr lang="hu-HU" dirty="0">
                <a:solidFill>
                  <a:schemeClr val="tx2"/>
                </a:solidFill>
              </a:rPr>
              <a:t>Egyéb fontos szűrési tevékenységek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79376" y="1340769"/>
            <a:ext cx="11103024" cy="4785396"/>
          </a:xfrm>
        </p:spPr>
        <p:txBody>
          <a:bodyPr>
            <a:normAutofit fontScale="92500" lnSpcReduction="20000"/>
          </a:bodyPr>
          <a:lstStyle/>
          <a:p>
            <a:r>
              <a:rPr lang="hu-HU" b="1" dirty="0"/>
              <a:t>Csontsűrűség mérés</a:t>
            </a:r>
            <a:endParaRPr lang="hu-HU" dirty="0"/>
          </a:p>
          <a:p>
            <a:r>
              <a:rPr lang="hu-HU" b="1" dirty="0"/>
              <a:t>Bőrvizsgálat</a:t>
            </a:r>
            <a:endParaRPr lang="hu-HU" dirty="0"/>
          </a:p>
          <a:p>
            <a:r>
              <a:rPr lang="hu-HU" b="1" dirty="0"/>
              <a:t>Tüdőszűrés </a:t>
            </a:r>
            <a:r>
              <a:rPr lang="hu-HU" dirty="0"/>
              <a:t>40 éves kor fölött évente, fiatalabb korban 2-5 évente ajánlott</a:t>
            </a:r>
          </a:p>
          <a:p>
            <a:r>
              <a:rPr lang="hu-HU" b="1" dirty="0"/>
              <a:t>Az alacsony dózisú CT-vizsgálattal (LDCT) végzett tüdőrákszűrés </a:t>
            </a:r>
            <a:r>
              <a:rPr lang="hu-HU" dirty="0"/>
              <a:t>igazoltan csökkenti a tüdőrák mortalitását a dohányos rizikócsoportban. Jelenleg folyó </a:t>
            </a:r>
            <a:r>
              <a:rPr lang="hu-HU" b="1" dirty="0"/>
              <a:t>HUNCHEST-2</a:t>
            </a:r>
            <a:r>
              <a:rPr lang="hu-HU" dirty="0"/>
              <a:t> vizsgálat</a:t>
            </a:r>
          </a:p>
          <a:p>
            <a:r>
              <a:rPr lang="hu-HU" dirty="0"/>
              <a:t>J</a:t>
            </a:r>
            <a:r>
              <a:rPr lang="hu-HU" dirty="0" smtClean="0"/>
              <a:t>ogszabályban </a:t>
            </a:r>
            <a:r>
              <a:rPr lang="hu-HU" dirty="0"/>
              <a:t>rögzítetten a </a:t>
            </a:r>
            <a:r>
              <a:rPr lang="hu-HU" b="1" dirty="0"/>
              <a:t>területi védőnői ellátás </a:t>
            </a:r>
            <a:r>
              <a:rPr lang="hu-HU" dirty="0"/>
              <a:t>keretében is biztosítottá vált rendelkező 25-65 év közötti </a:t>
            </a:r>
            <a:r>
              <a:rPr lang="hu-HU" dirty="0" smtClean="0"/>
              <a:t>nő.</a:t>
            </a:r>
          </a:p>
          <a:p>
            <a:r>
              <a:rPr lang="hu-HU" dirty="0" smtClean="0"/>
              <a:t>A </a:t>
            </a:r>
            <a:r>
              <a:rPr lang="hu-HU" dirty="0"/>
              <a:t>szűrésre jogosultak a 3 éves szűrési ciklus alatt postai úton névre szóló meghívólevelet kapnak.</a:t>
            </a:r>
          </a:p>
          <a:p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A76B-07E3-42CF-952C-8E71A26EDDBA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919536" y="274638"/>
            <a:ext cx="8291264" cy="1570186"/>
          </a:xfrm>
        </p:spPr>
        <p:txBody>
          <a:bodyPr>
            <a:noAutofit/>
          </a:bodyPr>
          <a:lstStyle/>
          <a:p>
            <a:r>
              <a:rPr lang="hu-HU" sz="3200" b="1" dirty="0">
                <a:solidFill>
                  <a:schemeClr val="tx2"/>
                </a:solidFill>
              </a:rPr>
              <a:t>A háziorvosok által beadott </a:t>
            </a:r>
            <a:r>
              <a:rPr lang="hu-HU" sz="3200" b="1" dirty="0" err="1">
                <a:solidFill>
                  <a:schemeClr val="tx2"/>
                </a:solidFill>
              </a:rPr>
              <a:t>COVID</a:t>
            </a:r>
            <a:r>
              <a:rPr lang="hu-HU" sz="3200" b="1" dirty="0">
                <a:solidFill>
                  <a:schemeClr val="tx2"/>
                </a:solidFill>
              </a:rPr>
              <a:t> oltások száma összesen:  2021-2023</a:t>
            </a:r>
            <a:br>
              <a:rPr lang="hu-HU" sz="3200" b="1" dirty="0">
                <a:solidFill>
                  <a:schemeClr val="tx2"/>
                </a:solidFill>
              </a:rPr>
            </a:br>
            <a:r>
              <a:rPr lang="hu-HU" sz="3200" b="1" u="sng" dirty="0">
                <a:solidFill>
                  <a:srgbClr val="C00000"/>
                </a:solidFill>
              </a:rPr>
              <a:t>+ oltásszervezés</a:t>
            </a:r>
            <a:endParaRPr lang="en-US" sz="3200" u="sng" dirty="0">
              <a:solidFill>
                <a:srgbClr val="C00000"/>
              </a:solidFill>
            </a:endParaRP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</p:nvPr>
        </p:nvGraphicFramePr>
        <p:xfrm>
          <a:off x="4439816" y="1988841"/>
          <a:ext cx="6768751" cy="30346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50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850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8657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1201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ctr"/>
                      <a:endParaRPr lang="hu-HU" sz="2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Összes beadott oltás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Összes beadott oltás </a:t>
                      </a:r>
                      <a:r>
                        <a:rPr lang="hu-HU" sz="2800" b="1" i="0" u="none" strike="noStrike" dirty="0" err="1">
                          <a:solidFill>
                            <a:srgbClr val="FF0000"/>
                          </a:solidFill>
                          <a:latin typeface="Calibri"/>
                        </a:rPr>
                        <a:t>hsz</a:t>
                      </a:r>
                      <a:endParaRPr lang="hu-HU" sz="28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2800" b="1" i="0" u="none" strike="noStrike" dirty="0">
                          <a:solidFill>
                            <a:srgbClr val="C00000"/>
                          </a:solidFill>
                          <a:latin typeface="+mn-lt"/>
                        </a:rPr>
                        <a:t>%</a:t>
                      </a:r>
                      <a:endParaRPr lang="hu-HU" sz="2800" b="0" i="0" u="none" strike="noStrike" dirty="0">
                        <a:solidFill>
                          <a:srgbClr val="C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15 231 779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0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5 688 281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0" i="0" u="none" strike="noStrike" dirty="0">
                          <a:solidFill>
                            <a:srgbClr val="7030A0"/>
                          </a:solidFill>
                          <a:latin typeface="Calibri"/>
                        </a:rPr>
                        <a:t>37,34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1 506 142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0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573 560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0" i="0" u="none" strike="noStrike" dirty="0">
                          <a:solidFill>
                            <a:srgbClr val="7030A0"/>
                          </a:solidFill>
                          <a:latin typeface="Calibri"/>
                        </a:rPr>
                        <a:t>38,08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18 505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0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6 871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0" i="0" u="none" strike="noStrike" dirty="0">
                          <a:solidFill>
                            <a:srgbClr val="7030A0"/>
                          </a:solidFill>
                          <a:latin typeface="Calibri"/>
                        </a:rPr>
                        <a:t>37,13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fontAlgn="b"/>
                      <a:endParaRPr lang="hu-HU" sz="2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16 756 426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6 268 712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1" i="0" u="none" strike="noStrike" dirty="0">
                          <a:solidFill>
                            <a:srgbClr val="7030A0"/>
                          </a:solidFill>
                          <a:latin typeface="Calibri"/>
                        </a:rPr>
                        <a:t>37,41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5" name="Tartalom helye 5" descr="Vakcináim_R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6993" y="3789040"/>
            <a:ext cx="4384831" cy="2688067"/>
          </a:xfrm>
          <a:prstGeom prst="rect">
            <a:avLst/>
          </a:prstGeom>
        </p:spPr>
      </p:pic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A76B-07E3-42CF-952C-8E71A26EDDBA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7" name="Élőláb hely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360143923"/>
              </p:ext>
            </p:extLst>
          </p:nvPr>
        </p:nvGraphicFramePr>
        <p:xfrm>
          <a:off x="1919536" y="260648"/>
          <a:ext cx="8352928" cy="6336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églalap 1"/>
          <p:cNvSpPr/>
          <p:nvPr/>
        </p:nvSpPr>
        <p:spPr>
          <a:xfrm>
            <a:off x="6672064" y="1052736"/>
            <a:ext cx="3528392" cy="51125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8832305" y="2276873"/>
            <a:ext cx="720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>
                <a:solidFill>
                  <a:srgbClr val="FF0000"/>
                </a:solidFill>
              </a:rPr>
              <a:t>43%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A76B-07E3-42CF-952C-8E71A26EDDBA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39359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198642051"/>
              </p:ext>
            </p:extLst>
          </p:nvPr>
        </p:nvGraphicFramePr>
        <p:xfrm>
          <a:off x="1703512" y="260648"/>
          <a:ext cx="8712968" cy="6076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églalap 2"/>
          <p:cNvSpPr/>
          <p:nvPr/>
        </p:nvSpPr>
        <p:spPr>
          <a:xfrm>
            <a:off x="6456040" y="1052736"/>
            <a:ext cx="3528392" cy="51125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8832305" y="2276873"/>
            <a:ext cx="95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>
                <a:solidFill>
                  <a:srgbClr val="FF0000"/>
                </a:solidFill>
              </a:rPr>
              <a:t>48,5%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A76B-07E3-42CF-952C-8E71A26EDDBA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7" name="Élőláb hely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3297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51384" y="274638"/>
            <a:ext cx="10873208" cy="850106"/>
          </a:xfrm>
        </p:spPr>
        <p:txBody>
          <a:bodyPr>
            <a:normAutofit/>
          </a:bodyPr>
          <a:lstStyle/>
          <a:p>
            <a:r>
              <a:rPr lang="hu-HU" sz="2800" b="1" dirty="0">
                <a:solidFill>
                  <a:schemeClr val="accent1">
                    <a:lumMod val="50000"/>
                  </a:schemeClr>
                </a:solidFill>
              </a:rPr>
              <a:t>A </a:t>
            </a:r>
            <a:r>
              <a:rPr lang="hu-HU" sz="2800" b="1" dirty="0">
                <a:solidFill>
                  <a:srgbClr val="C00000"/>
                </a:solidFill>
              </a:rPr>
              <a:t>keringési</a:t>
            </a:r>
            <a:r>
              <a:rPr lang="hu-HU" sz="2800" b="1" dirty="0">
                <a:solidFill>
                  <a:schemeClr val="accent1">
                    <a:lumMod val="50000"/>
                  </a:schemeClr>
                </a:solidFill>
              </a:rPr>
              <a:t> és </a:t>
            </a:r>
            <a:r>
              <a:rPr lang="hu-HU" sz="2800" b="1" u="sng" dirty="0">
                <a:solidFill>
                  <a:schemeClr val="accent1">
                    <a:lumMod val="50000"/>
                  </a:schemeClr>
                </a:solidFill>
              </a:rPr>
              <a:t>a daganatos </a:t>
            </a:r>
            <a:r>
              <a:rPr lang="hu-HU" sz="2800" b="1" dirty="0">
                <a:solidFill>
                  <a:schemeClr val="accent1">
                    <a:lumMod val="50000"/>
                  </a:schemeClr>
                </a:solidFill>
              </a:rPr>
              <a:t>megbetegedések </a:t>
            </a:r>
            <a:r>
              <a:rPr lang="hu-HU" sz="2800" b="1" dirty="0" smtClean="0">
                <a:solidFill>
                  <a:schemeClr val="accent1">
                    <a:lumMod val="50000"/>
                  </a:schemeClr>
                </a:solidFill>
              </a:rPr>
              <a:t> közös  prevenciója </a:t>
            </a:r>
            <a:endParaRPr lang="en-US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919536" y="1268760"/>
            <a:ext cx="8496944" cy="5328592"/>
          </a:xfrm>
        </p:spPr>
        <p:txBody>
          <a:bodyPr>
            <a:normAutofit fontScale="77500" lnSpcReduction="20000"/>
          </a:bodyPr>
          <a:lstStyle/>
          <a:p>
            <a:r>
              <a:rPr lang="hu-HU" dirty="0"/>
              <a:t>A </a:t>
            </a:r>
            <a:r>
              <a:rPr lang="hu-HU" dirty="0" err="1"/>
              <a:t>primordiális</a:t>
            </a:r>
            <a:r>
              <a:rPr lang="hu-HU" dirty="0"/>
              <a:t> megelőzés lehetne a leghatékonyabb</a:t>
            </a:r>
          </a:p>
          <a:p>
            <a:r>
              <a:rPr lang="hu-HU" dirty="0"/>
              <a:t>Petesejt, a </a:t>
            </a:r>
            <a:r>
              <a:rPr lang="hu-HU" dirty="0" err="1"/>
              <a:t>mitokondriális</a:t>
            </a:r>
            <a:r>
              <a:rPr lang="hu-HU" dirty="0"/>
              <a:t> működés, </a:t>
            </a:r>
            <a:r>
              <a:rPr lang="hu-HU" dirty="0" err="1"/>
              <a:t>metilációs</a:t>
            </a:r>
            <a:r>
              <a:rPr lang="hu-HU" dirty="0"/>
              <a:t> mintázat</a:t>
            </a:r>
          </a:p>
          <a:p>
            <a:r>
              <a:rPr lang="hu-HU" dirty="0"/>
              <a:t>Az anya fogantatás előtti életmódja: anyai rizikótérkép, dohányzás, anyai </a:t>
            </a:r>
            <a:r>
              <a:rPr lang="hu-HU" dirty="0" err="1"/>
              <a:t>obesitas</a:t>
            </a:r>
            <a:endParaRPr lang="hu-HU" dirty="0"/>
          </a:p>
          <a:p>
            <a:r>
              <a:rPr lang="hu-HU" dirty="0">
                <a:solidFill>
                  <a:srgbClr val="002060"/>
                </a:solidFill>
              </a:rPr>
              <a:t>Genetikai hajlam daganatos megbetegedésekre (családi anamnézis</a:t>
            </a:r>
            <a:r>
              <a:rPr lang="hu-HU" dirty="0"/>
              <a:t>)</a:t>
            </a:r>
          </a:p>
          <a:p>
            <a:r>
              <a:rPr lang="hu-HU" dirty="0"/>
              <a:t>Az anya génkészletében lévő„aktív”gének</a:t>
            </a:r>
          </a:p>
          <a:p>
            <a:r>
              <a:rPr lang="hu-HU" b="1" dirty="0"/>
              <a:t>Környezetszennyezés</a:t>
            </a:r>
          </a:p>
          <a:p>
            <a:r>
              <a:rPr lang="hu-HU" dirty="0"/>
              <a:t>Életmód: stressz, dohányzás,táplálkozás</a:t>
            </a:r>
          </a:p>
          <a:p>
            <a:r>
              <a:rPr lang="hu-HU" dirty="0"/>
              <a:t>Születés után: módosítható rizikótényezők, gyermekkor, pubertáskor.</a:t>
            </a:r>
          </a:p>
          <a:p>
            <a:r>
              <a:rPr lang="hu-HU" dirty="0"/>
              <a:t>Belép az </a:t>
            </a:r>
            <a:r>
              <a:rPr lang="hu-HU" b="1" dirty="0"/>
              <a:t>edukáció, </a:t>
            </a:r>
            <a:r>
              <a:rPr lang="hu-HU" dirty="0"/>
              <a:t>egészségkép, családi mintázat, közösségi hatások, közösségi kényszerek, virtuális közösség:  net.</a:t>
            </a:r>
          </a:p>
          <a:p>
            <a:r>
              <a:rPr lang="hu-HU" dirty="0"/>
              <a:t>Mobileszközök</a:t>
            </a:r>
          </a:p>
          <a:p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A76B-07E3-42CF-952C-8E71A26EDDBA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274639"/>
            <a:ext cx="8964488" cy="1143000"/>
          </a:xfrm>
        </p:spPr>
        <p:txBody>
          <a:bodyPr>
            <a:normAutofit/>
          </a:bodyPr>
          <a:lstStyle/>
          <a:p>
            <a:r>
              <a:rPr lang="hu-HU" sz="3600" dirty="0"/>
              <a:t>     </a:t>
            </a:r>
            <a:r>
              <a:rPr lang="hu-HU" sz="3600" b="1" i="1" dirty="0" err="1"/>
              <a:t>Háziorvostan</a:t>
            </a:r>
            <a:r>
              <a:rPr lang="hu-HU" sz="3600" dirty="0"/>
              <a:t> szakvizsgát tett orvosok:   </a:t>
            </a:r>
            <a:r>
              <a:rPr lang="hu-HU" sz="3600" b="1" dirty="0">
                <a:solidFill>
                  <a:srgbClr val="FF0000"/>
                </a:solidFill>
              </a:rPr>
              <a:t>929</a:t>
            </a:r>
            <a:endParaRPr lang="en-US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</p:nvPr>
        </p:nvGraphicFramePr>
        <p:xfrm>
          <a:off x="2423592" y="1196752"/>
          <a:ext cx="7272814" cy="3855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26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7645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5456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5456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5456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36245">
                <a:tc>
                  <a:txBody>
                    <a:bodyPr/>
                    <a:lstStyle/>
                    <a:p>
                      <a:pPr algn="ctr" fontAlgn="b"/>
                      <a:endParaRPr lang="hu-HU" sz="28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  <a:p>
                      <a:pPr algn="ctr" fontAlgn="b"/>
                      <a:endParaRPr lang="hu-HU" sz="20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8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DE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8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PTE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800" b="0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SE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8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SZTE</a:t>
                      </a: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6245">
                <a:tc>
                  <a:txBody>
                    <a:bodyPr/>
                    <a:lstStyle/>
                    <a:p>
                      <a:pPr algn="ctr" fontAlgn="b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2010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71</a:t>
                      </a: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6245">
                <a:tc>
                  <a:txBody>
                    <a:bodyPr/>
                    <a:lstStyle/>
                    <a:p>
                      <a:pPr algn="ctr" fontAlgn="b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2011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38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39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</a:t>
                      </a: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6245">
                <a:tc>
                  <a:txBody>
                    <a:bodyPr/>
                    <a:lstStyle/>
                    <a:p>
                      <a:pPr algn="ctr" fontAlgn="b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2012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26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65</a:t>
                      </a: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6245">
                <a:tc>
                  <a:txBody>
                    <a:bodyPr/>
                    <a:lstStyle/>
                    <a:p>
                      <a:pPr algn="ctr" fontAlgn="b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2013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54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</a:t>
                      </a: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36245">
                <a:tc>
                  <a:txBody>
                    <a:bodyPr/>
                    <a:lstStyle/>
                    <a:p>
                      <a:pPr algn="ctr" fontAlgn="b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2014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45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47</a:t>
                      </a: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6245">
                <a:tc>
                  <a:txBody>
                    <a:bodyPr/>
                    <a:lstStyle/>
                    <a:p>
                      <a:pPr algn="ctr" fontAlgn="b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2015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36245">
                <a:tc>
                  <a:txBody>
                    <a:bodyPr/>
                    <a:lstStyle/>
                    <a:p>
                      <a:pPr algn="ctr" fontAlgn="b"/>
                      <a:r>
                        <a:rPr lang="hu-HU" sz="3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összes: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3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207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3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170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3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233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3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319</a:t>
                      </a: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980728"/>
            <a:ext cx="988227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91945" y="5301209"/>
            <a:ext cx="1372087" cy="1309515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76120" y="5348454"/>
            <a:ext cx="1296144" cy="1296470"/>
          </a:xfrm>
          <a:prstGeom prst="rect">
            <a:avLst/>
          </a:prstGeom>
        </p:spPr>
      </p:pic>
      <p:pic>
        <p:nvPicPr>
          <p:cNvPr id="12" name="Kép 1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688288" y="5365315"/>
            <a:ext cx="1296144" cy="1198451"/>
          </a:xfrm>
          <a:prstGeom prst="rect">
            <a:avLst/>
          </a:prstGeom>
        </p:spPr>
      </p:pic>
      <p:sp>
        <p:nvSpPr>
          <p:cNvPr id="13" name="Dia számának hely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CBBFC-9070-476B-886C-45AFE5384A1B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Élőláb helye 14"/>
          <p:cNvSpPr>
            <a:spLocks noGrp="1"/>
          </p:cNvSpPr>
          <p:nvPr>
            <p:ph type="ftr" sz="quarter" idx="11"/>
          </p:nvPr>
        </p:nvSpPr>
        <p:spPr>
          <a:xfrm>
            <a:off x="1524000" y="6237314"/>
            <a:ext cx="2411760" cy="484163"/>
          </a:xfrm>
        </p:spPr>
        <p:txBody>
          <a:bodyPr/>
          <a:lstStyle/>
          <a:p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6" name="Kép 1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83832" y="5234072"/>
            <a:ext cx="747554" cy="162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748786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ím 10"/>
          <p:cNvSpPr>
            <a:spLocks noGrp="1"/>
          </p:cNvSpPr>
          <p:nvPr>
            <p:ph type="title"/>
          </p:nvPr>
        </p:nvSpPr>
        <p:spPr>
          <a:xfrm>
            <a:off x="2063552" y="332656"/>
            <a:ext cx="8147248" cy="634082"/>
          </a:xfrm>
        </p:spPr>
        <p:txBody>
          <a:bodyPr>
            <a:normAutofit fontScale="90000"/>
          </a:bodyPr>
          <a:lstStyle/>
          <a:p>
            <a:r>
              <a:rPr lang="hu-HU" dirty="0" err="1"/>
              <a:t>Háziorvostan</a:t>
            </a:r>
            <a:r>
              <a:rPr lang="hu-HU" dirty="0"/>
              <a:t>           </a:t>
            </a:r>
            <a:r>
              <a:rPr lang="hu-HU" b="1" dirty="0">
                <a:solidFill>
                  <a:srgbClr val="C00000"/>
                </a:solidFill>
              </a:rPr>
              <a:t>777</a:t>
            </a:r>
            <a:endParaRPr lang="en-US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</p:nvPr>
        </p:nvGraphicFramePr>
        <p:xfrm>
          <a:off x="1919536" y="1196753"/>
          <a:ext cx="8291265" cy="40666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26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964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8857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0430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9643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96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96439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5184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Debrecen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Pécs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Semmelweis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Szeged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egyéb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Összes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1849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1849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1849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1849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1849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51849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51849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51849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Összes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8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777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pic>
        <p:nvPicPr>
          <p:cNvPr id="5" name="Picture 2" descr="C:\Users\imo\Pictures\Debrec Egyet 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9696" y="5517232"/>
            <a:ext cx="1008112" cy="1008112"/>
          </a:xfrm>
          <a:prstGeom prst="rect">
            <a:avLst/>
          </a:prstGeom>
          <a:noFill/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67809" y="5517233"/>
            <a:ext cx="1087437" cy="988447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19936" y="5517233"/>
            <a:ext cx="936104" cy="919653"/>
          </a:xfrm>
          <a:prstGeom prst="rect">
            <a:avLst/>
          </a:prstGeom>
        </p:spPr>
      </p:pic>
      <p:pic>
        <p:nvPicPr>
          <p:cNvPr id="8" name="Tartalom helye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16081" y="5517233"/>
            <a:ext cx="1008113" cy="986895"/>
          </a:xfrm>
          <a:prstGeom prst="rect">
            <a:avLst/>
          </a:prstGeom>
        </p:spPr>
      </p:pic>
      <p:sp>
        <p:nvSpPr>
          <p:cNvPr id="12" name="Téglalap 11"/>
          <p:cNvSpPr/>
          <p:nvPr/>
        </p:nvSpPr>
        <p:spPr>
          <a:xfrm>
            <a:off x="8328248" y="6039872"/>
            <a:ext cx="2016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>
                <a:solidFill>
                  <a:prstClr val="black"/>
                </a:solidFill>
              </a:rPr>
              <a:t>forrás: </a:t>
            </a:r>
            <a:r>
              <a:rPr lang="hu-HU" dirty="0" err="1">
                <a:solidFill>
                  <a:prstClr val="black"/>
                </a:solidFill>
              </a:rPr>
              <a:t>OKFŐ</a:t>
            </a:r>
            <a:r>
              <a:rPr lang="hu-HU" dirty="0">
                <a:solidFill>
                  <a:prstClr val="black"/>
                </a:solidFill>
              </a:rPr>
              <a:t>, 2023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A76B-07E3-42CF-952C-8E71A26EDDBA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10" name="Élőláb hely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Összefoglalva</a:t>
            </a:r>
            <a:br>
              <a:rPr lang="hu-HU" dirty="0"/>
            </a:b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63352" y="908721"/>
            <a:ext cx="11809312" cy="5217444"/>
          </a:xfrm>
        </p:spPr>
        <p:txBody>
          <a:bodyPr>
            <a:normAutofit lnSpcReduction="10000"/>
          </a:bodyPr>
          <a:lstStyle/>
          <a:p>
            <a:r>
              <a:rPr lang="hu-HU" b="1" dirty="0" err="1"/>
              <a:t>Primér</a:t>
            </a:r>
            <a:r>
              <a:rPr lang="hu-HU" dirty="0"/>
              <a:t> prevenció</a:t>
            </a:r>
          </a:p>
          <a:p>
            <a:r>
              <a:rPr lang="hu-HU" dirty="0"/>
              <a:t>Iskola, egészségértés, egészségnevelés, </a:t>
            </a:r>
            <a:r>
              <a:rPr lang="hu-HU" dirty="0" smtClean="0"/>
              <a:t>MÉDIA          </a:t>
            </a:r>
            <a:r>
              <a:rPr lang="hu-HU" b="1" dirty="0" smtClean="0">
                <a:solidFill>
                  <a:srgbClr val="C00000"/>
                </a:solidFill>
              </a:rPr>
              <a:t>FORRÁSOK !!!</a:t>
            </a:r>
            <a:endParaRPr lang="hu-HU" b="1" dirty="0">
              <a:solidFill>
                <a:srgbClr val="C00000"/>
              </a:solidFill>
            </a:endParaRPr>
          </a:p>
          <a:p>
            <a:r>
              <a:rPr lang="hu-HU" b="1" dirty="0"/>
              <a:t>Szekunder</a:t>
            </a:r>
            <a:r>
              <a:rPr lang="hu-HU" dirty="0"/>
              <a:t> prevenció szintjei</a:t>
            </a:r>
          </a:p>
          <a:p>
            <a:r>
              <a:rPr lang="hu-HU" dirty="0"/>
              <a:t>Van jogszabály és módszertani leírás</a:t>
            </a:r>
          </a:p>
          <a:p>
            <a:r>
              <a:rPr lang="hu-HU" dirty="0"/>
              <a:t>2003-tól koordinált, szervezett szűrések -szerény eredmények</a:t>
            </a:r>
          </a:p>
          <a:p>
            <a:r>
              <a:rPr lang="hu-HU" dirty="0"/>
              <a:t>Állami projektek, Széchényi 2020 –”befektetés a jövőbe” (</a:t>
            </a:r>
            <a:r>
              <a:rPr lang="hu-HU" dirty="0" err="1"/>
              <a:t>EFOP</a:t>
            </a:r>
            <a:r>
              <a:rPr lang="hu-HU" dirty="0" smtClean="0"/>
              <a:t>)</a:t>
            </a:r>
          </a:p>
          <a:p>
            <a:r>
              <a:rPr lang="hu-HU" b="1" dirty="0" smtClean="0">
                <a:solidFill>
                  <a:srgbClr val="C00000"/>
                </a:solidFill>
              </a:rPr>
              <a:t>Projektek helyett - direkt   költségvetési FORRÁSOK  !!!</a:t>
            </a:r>
            <a:endParaRPr lang="hu-HU" dirty="0"/>
          </a:p>
          <a:p>
            <a:r>
              <a:rPr lang="hu-HU" dirty="0"/>
              <a:t>Hiányzó háziorvosi koordináció és </a:t>
            </a:r>
            <a:r>
              <a:rPr lang="hu-HU" dirty="0" smtClean="0"/>
              <a:t>adatáramlás (</a:t>
            </a:r>
            <a:r>
              <a:rPr lang="hu-HU" dirty="0" err="1" smtClean="0"/>
              <a:t>EESzT</a:t>
            </a:r>
            <a:r>
              <a:rPr lang="hu-HU" dirty="0" smtClean="0"/>
              <a:t>)</a:t>
            </a:r>
            <a:endParaRPr lang="hu-HU" dirty="0"/>
          </a:p>
          <a:p>
            <a:r>
              <a:rPr lang="hu-HU" dirty="0"/>
              <a:t> Praxisközösségek  (??!!) </a:t>
            </a:r>
            <a:r>
              <a:rPr lang="hu-HU" dirty="0" smtClean="0"/>
              <a:t> kihasználatlan </a:t>
            </a:r>
            <a:r>
              <a:rPr lang="hu-HU" dirty="0"/>
              <a:t>lehetőségei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A76B-07E3-42CF-952C-8E71A26EDDBA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öveg helye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zöveg helye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 r="75060"/>
          <a:stretch>
            <a:fillRect/>
          </a:stretch>
        </p:blipFill>
        <p:spPr bwMode="auto">
          <a:xfrm>
            <a:off x="1055440" y="4437112"/>
            <a:ext cx="2304256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041617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847528" y="274638"/>
            <a:ext cx="8363272" cy="706090"/>
          </a:xfrm>
        </p:spPr>
        <p:txBody>
          <a:bodyPr>
            <a:normAutofit fontScale="90000"/>
          </a:bodyPr>
          <a:lstStyle/>
          <a:p>
            <a:r>
              <a:rPr lang="hu-HU" dirty="0">
                <a:solidFill>
                  <a:schemeClr val="accent1">
                    <a:lumMod val="75000"/>
                  </a:schemeClr>
                </a:solidFill>
              </a:rPr>
              <a:t>Gyermek (házi) orvos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03512" y="1268761"/>
            <a:ext cx="8712968" cy="4857403"/>
          </a:xfrm>
        </p:spPr>
        <p:txBody>
          <a:bodyPr>
            <a:normAutofit fontScale="92500"/>
          </a:bodyPr>
          <a:lstStyle/>
          <a:p>
            <a:r>
              <a:rPr lang="hu-HU" dirty="0"/>
              <a:t>Várandósgondozás, gyermekorvosi tanácsadás</a:t>
            </a:r>
          </a:p>
          <a:p>
            <a:r>
              <a:rPr lang="hu-HU" dirty="0"/>
              <a:t>Anyatejes szoptatás</a:t>
            </a:r>
          </a:p>
          <a:p>
            <a:r>
              <a:rPr lang="hu-HU" dirty="0"/>
              <a:t>Csecsemő és gyerekkori fejlődés</a:t>
            </a:r>
          </a:p>
          <a:p>
            <a:r>
              <a:rPr lang="hu-HU" dirty="0"/>
              <a:t>Szűrővizsgálatok</a:t>
            </a:r>
          </a:p>
          <a:p>
            <a:r>
              <a:rPr lang="hu-HU" dirty="0" err="1"/>
              <a:t>Vakcináció</a:t>
            </a:r>
            <a:r>
              <a:rPr lang="hu-HU" dirty="0"/>
              <a:t> (gyerekkori kötelező, </a:t>
            </a:r>
            <a:r>
              <a:rPr lang="hu-HU" dirty="0" err="1"/>
              <a:t>pneumococcus</a:t>
            </a:r>
            <a:r>
              <a:rPr lang="hu-HU" dirty="0"/>
              <a:t>)</a:t>
            </a:r>
          </a:p>
          <a:p>
            <a:r>
              <a:rPr lang="hu-HU" dirty="0"/>
              <a:t>2023/2024-es tanévben is ingyenes a </a:t>
            </a:r>
            <a:r>
              <a:rPr lang="hu-HU" b="1" dirty="0" err="1"/>
              <a:t>HPV</a:t>
            </a:r>
            <a:r>
              <a:rPr lang="hu-HU" b="1" dirty="0"/>
              <a:t> elleni </a:t>
            </a:r>
            <a:r>
              <a:rPr lang="hu-HU" dirty="0"/>
              <a:t>védőoltás a 7. osztályosok számára.</a:t>
            </a:r>
          </a:p>
          <a:p>
            <a:r>
              <a:rPr lang="hu-HU" dirty="0"/>
              <a:t>szexuális élet megkezdése előtt </a:t>
            </a:r>
            <a:r>
              <a:rPr lang="hu-HU" i="1" dirty="0" err="1"/>
              <a:t>Gardasil</a:t>
            </a:r>
            <a:r>
              <a:rPr lang="hu-HU" i="1" dirty="0"/>
              <a:t> 9</a:t>
            </a:r>
          </a:p>
          <a:p>
            <a:r>
              <a:rPr lang="hu-HU" dirty="0"/>
              <a:t> szülők felelős döntése, iskolavédőnők, iskolaorvosok</a:t>
            </a:r>
          </a:p>
          <a:p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A76B-07E3-42CF-952C-8E71A26EDDBA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919536" y="274638"/>
            <a:ext cx="8291264" cy="850106"/>
          </a:xfrm>
        </p:spPr>
        <p:txBody>
          <a:bodyPr/>
          <a:lstStyle/>
          <a:p>
            <a:r>
              <a:rPr lang="hu-HU" dirty="0">
                <a:solidFill>
                  <a:schemeClr val="tx2"/>
                </a:solidFill>
              </a:rPr>
              <a:t>Szekunder prevenció    </a:t>
            </a:r>
            <a:r>
              <a:rPr lang="hu-HU" sz="4800" dirty="0"/>
              <a:t>§</a:t>
            </a:r>
            <a:endParaRPr lang="en-US" sz="48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991544" y="1196752"/>
            <a:ext cx="8352928" cy="5400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hu-HU" b="1" u="sng" dirty="0"/>
              <a:t>51/1997. (</a:t>
            </a:r>
            <a:r>
              <a:rPr lang="hu-HU" b="1" u="sng" dirty="0" err="1"/>
              <a:t>XII</a:t>
            </a:r>
            <a:r>
              <a:rPr lang="hu-HU" b="1" u="sng" dirty="0"/>
              <a:t>. 18.) NM rendelet</a:t>
            </a:r>
          </a:p>
          <a:p>
            <a:pPr algn="ctr">
              <a:buNone/>
            </a:pPr>
            <a:r>
              <a:rPr lang="hu-HU" b="1" dirty="0"/>
              <a:t>a kötelező egészségbiztosítás keretében igénybe vehető betegségek megelőzését és korai felismerését szolgáló egészségügyi szolgáltatásokról és a szűrővizsgálatok igazolásáról</a:t>
            </a:r>
          </a:p>
          <a:p>
            <a:pPr algn="ctr">
              <a:buNone/>
            </a:pPr>
            <a:r>
              <a:rPr lang="hu-HU" dirty="0"/>
              <a:t>Amennyiben a </a:t>
            </a:r>
            <a:r>
              <a:rPr lang="hu-HU" b="1" u="sng" dirty="0"/>
              <a:t>biztosított</a:t>
            </a:r>
            <a:r>
              <a:rPr lang="hu-HU" dirty="0"/>
              <a:t> az életkora szerint ajánlott szűrővizsgálat </a:t>
            </a:r>
            <a:r>
              <a:rPr lang="hu-HU" b="1" u="sng" dirty="0"/>
              <a:t>elvégzését kéri</a:t>
            </a:r>
            <a:r>
              <a:rPr lang="hu-HU" dirty="0"/>
              <a:t>, azt az arra jogosult orvos az (5) bekezdésben foglalt kivétellel nem tagadhatja meg.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A76B-07E3-42CF-952C-8E71A26EDDBA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dirty="0">
                <a:solidFill>
                  <a:schemeClr val="tx2"/>
                </a:solidFill>
              </a:rPr>
              <a:t/>
            </a:r>
            <a:br>
              <a:rPr lang="hu-HU" b="1" dirty="0">
                <a:solidFill>
                  <a:schemeClr val="tx2"/>
                </a:solidFill>
              </a:rPr>
            </a:br>
            <a:r>
              <a:rPr lang="hu-HU" b="1" dirty="0">
                <a:solidFill>
                  <a:schemeClr val="tx2"/>
                </a:solidFill>
              </a:rPr>
              <a:t/>
            </a:r>
            <a:br>
              <a:rPr lang="hu-HU" b="1" dirty="0">
                <a:solidFill>
                  <a:schemeClr val="tx2"/>
                </a:solidFill>
              </a:rPr>
            </a:br>
            <a:r>
              <a:rPr lang="hu-HU" b="1" dirty="0">
                <a:solidFill>
                  <a:schemeClr val="tx2"/>
                </a:solidFill>
              </a:rPr>
              <a:t>Életkorhoz kötött szűrővizsgálatok</a:t>
            </a:r>
            <a:br>
              <a:rPr lang="hu-HU" b="1" dirty="0">
                <a:solidFill>
                  <a:schemeClr val="tx2"/>
                </a:solidFill>
              </a:rPr>
            </a:br>
            <a:r>
              <a:rPr lang="hu-HU" sz="2700" dirty="0">
                <a:solidFill>
                  <a:schemeClr val="tx2"/>
                </a:solidFill>
              </a:rPr>
              <a:t>51/1997  NM rend.</a:t>
            </a:r>
            <a:r>
              <a:rPr lang="hu-HU" dirty="0"/>
              <a:t/>
            </a:r>
            <a:br>
              <a:rPr lang="hu-HU" dirty="0"/>
            </a:br>
            <a:r>
              <a:rPr lang="hu-HU" dirty="0">
                <a:solidFill>
                  <a:schemeClr val="tx2"/>
                </a:solidFill>
              </a:rPr>
              <a:t/>
            </a:r>
            <a:br>
              <a:rPr lang="hu-HU" dirty="0">
                <a:solidFill>
                  <a:schemeClr val="tx2"/>
                </a:solidFill>
              </a:rPr>
            </a:b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271464" y="1417638"/>
            <a:ext cx="8939336" cy="525172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hu-HU" dirty="0"/>
              <a:t> </a:t>
            </a:r>
          </a:p>
          <a:p>
            <a:pPr>
              <a:buNone/>
            </a:pPr>
            <a:r>
              <a:rPr lang="hu-HU" i="1" dirty="0"/>
              <a:t>0–4 napos életkorban:</a:t>
            </a:r>
            <a:endParaRPr lang="hu-HU" dirty="0"/>
          </a:p>
          <a:p>
            <a:r>
              <a:rPr lang="hu-HU" b="1" i="1" dirty="0"/>
              <a:t>Újszülött hazaadását </a:t>
            </a:r>
            <a:r>
              <a:rPr lang="hu-HU" i="1" dirty="0"/>
              <a:t>követő első vizsgálat esetén, valamint 1, 2, 3, 4, 6 és 9 hónapos életkorban:</a:t>
            </a:r>
            <a:endParaRPr lang="hu-HU" dirty="0"/>
          </a:p>
          <a:p>
            <a:pPr>
              <a:buNone/>
            </a:pPr>
            <a:r>
              <a:rPr lang="hu-HU" b="1" dirty="0"/>
              <a:t>3. </a:t>
            </a:r>
            <a:r>
              <a:rPr lang="hu-HU" b="1" i="1" dirty="0"/>
              <a:t>12 </a:t>
            </a:r>
            <a:r>
              <a:rPr lang="hu-HU" i="1" dirty="0"/>
              <a:t>hónapos, szükség esetén 15 hónapos, </a:t>
            </a:r>
            <a:r>
              <a:rPr lang="hu-HU" b="1" i="1" dirty="0"/>
              <a:t>18</a:t>
            </a:r>
            <a:r>
              <a:rPr lang="hu-HU" i="1" dirty="0"/>
              <a:t> hónapos, </a:t>
            </a:r>
            <a:r>
              <a:rPr lang="hu-HU" b="1" i="1" dirty="0"/>
              <a:t>2 </a:t>
            </a:r>
            <a:r>
              <a:rPr lang="hu-HU" i="1" dirty="0"/>
              <a:t>éves, szükség esetén 2,5 éves, 3 éves életkorban és ezt követően 6 éves életkorig évente:</a:t>
            </a:r>
            <a:endParaRPr lang="hu-HU" dirty="0"/>
          </a:p>
          <a:p>
            <a:r>
              <a:rPr lang="hu-HU" b="1" dirty="0"/>
              <a:t>érzékszervek</a:t>
            </a:r>
            <a:r>
              <a:rPr lang="hu-HU" dirty="0"/>
              <a:t>, érzékelés, észlelés vizsgálata (látás, hallás),</a:t>
            </a:r>
          </a:p>
          <a:p>
            <a:r>
              <a:rPr lang="hu-HU" i="1" dirty="0"/>
              <a:t>g)</a:t>
            </a:r>
            <a:r>
              <a:rPr lang="hu-HU" dirty="0"/>
              <a:t> </a:t>
            </a:r>
            <a:r>
              <a:rPr lang="hu-HU" b="1" dirty="0"/>
              <a:t>mozgásszervek</a:t>
            </a:r>
            <a:r>
              <a:rPr lang="hu-HU" dirty="0"/>
              <a:t> vizsgálata: különös tekintettel a lábstatikai problémákra és a gerinc rendellenességeire (tartáshiba, </a:t>
            </a:r>
            <a:r>
              <a:rPr lang="hu-HU" dirty="0" err="1"/>
              <a:t>scoliosis</a:t>
            </a:r>
            <a:r>
              <a:rPr lang="hu-HU" dirty="0"/>
              <a:t>),</a:t>
            </a:r>
          </a:p>
          <a:p>
            <a:r>
              <a:rPr lang="hu-HU" i="1" dirty="0"/>
              <a:t>h)</a:t>
            </a:r>
            <a:r>
              <a:rPr lang="hu-HU" dirty="0"/>
              <a:t> </a:t>
            </a:r>
            <a:r>
              <a:rPr lang="hu-HU" b="1" dirty="0"/>
              <a:t>vérnyomás</a:t>
            </a:r>
            <a:r>
              <a:rPr lang="hu-HU" dirty="0"/>
              <a:t> mérése 3–6 éves életkor között,</a:t>
            </a:r>
          </a:p>
          <a:p>
            <a:r>
              <a:rPr lang="hu-HU" i="1" dirty="0"/>
              <a:t>i)</a:t>
            </a:r>
            <a:r>
              <a:rPr lang="hu-HU" dirty="0"/>
              <a:t> korai </a:t>
            </a:r>
            <a:r>
              <a:rPr lang="hu-HU" b="1" dirty="0"/>
              <a:t>fogászati</a:t>
            </a:r>
            <a:r>
              <a:rPr lang="hu-HU" dirty="0"/>
              <a:t> szűrés és gondozás,</a:t>
            </a:r>
          </a:p>
          <a:p>
            <a:r>
              <a:rPr lang="hu-HU" i="1" dirty="0"/>
              <a:t>j)</a:t>
            </a:r>
            <a:r>
              <a:rPr lang="hu-HU" dirty="0"/>
              <a:t> rizikószűrés az életkörülményekben történő egészségi, környezeti változás esetén.</a:t>
            </a:r>
          </a:p>
          <a:p>
            <a:r>
              <a:rPr lang="hu-HU" dirty="0"/>
              <a:t> </a:t>
            </a:r>
            <a:r>
              <a:rPr lang="hu-HU" b="1" i="1" dirty="0"/>
              <a:t>6–18 év </a:t>
            </a:r>
            <a:r>
              <a:rPr lang="hu-HU" i="1" dirty="0"/>
              <a:t>között kétévente</a:t>
            </a:r>
            <a:endParaRPr lang="hu-HU" dirty="0"/>
          </a:p>
          <a:p>
            <a:r>
              <a:rPr lang="hu-HU" dirty="0">
                <a:solidFill>
                  <a:srgbClr val="C00000"/>
                </a:solidFill>
              </a:rPr>
              <a:t>* Az 5 éves korban elvégzendő vizsgálat kiemelkedő jelentőségű az iskolaérettség megítélése szempontjából.</a:t>
            </a:r>
          </a:p>
          <a:p>
            <a:endParaRPr lang="en-US" dirty="0"/>
          </a:p>
          <a:p>
            <a:endParaRPr lang="hu-HU" i="1" dirty="0"/>
          </a:p>
          <a:p>
            <a:endParaRPr lang="hu-HU" dirty="0"/>
          </a:p>
          <a:p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A76B-07E3-42CF-952C-8E71A26EDDBA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03512" y="274638"/>
            <a:ext cx="8507288" cy="562074"/>
          </a:xfrm>
        </p:spPr>
        <p:txBody>
          <a:bodyPr>
            <a:normAutofit fontScale="90000"/>
          </a:bodyPr>
          <a:lstStyle/>
          <a:p>
            <a:r>
              <a:rPr lang="hu-HU" b="1" dirty="0">
                <a:solidFill>
                  <a:srgbClr val="0070C0"/>
                </a:solidFill>
              </a:rPr>
              <a:t>Háziorvosi teendők   </a:t>
            </a:r>
            <a:r>
              <a:rPr lang="hu-HU" b="1" dirty="0"/>
              <a:t>21.év</a:t>
            </a:r>
            <a:endParaRPr lang="en-US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99456" y="836712"/>
            <a:ext cx="9011344" cy="6021288"/>
          </a:xfrm>
        </p:spPr>
        <p:txBody>
          <a:bodyPr>
            <a:normAutofit fontScale="32500" lnSpcReduction="20000"/>
          </a:bodyPr>
          <a:lstStyle/>
          <a:p>
            <a:r>
              <a:rPr lang="hu-HU" sz="6000" b="1" dirty="0"/>
              <a:t>21 éves korban a felnőttkori alapstátusz meghatározása</a:t>
            </a:r>
          </a:p>
          <a:p>
            <a:r>
              <a:rPr lang="hu-HU" sz="4900" i="1" dirty="0"/>
              <a:t>a)</a:t>
            </a:r>
            <a:r>
              <a:rPr lang="hu-HU" sz="4900" dirty="0"/>
              <a:t> </a:t>
            </a:r>
            <a:r>
              <a:rPr lang="hu-HU" sz="4900" dirty="0" err="1"/>
              <a:t>a</a:t>
            </a:r>
            <a:r>
              <a:rPr lang="hu-HU" sz="4900" dirty="0"/>
              <a:t> </a:t>
            </a:r>
            <a:r>
              <a:rPr lang="hu-HU" sz="4900" b="1" dirty="0"/>
              <a:t>családi anamnézis </a:t>
            </a:r>
            <a:r>
              <a:rPr lang="hu-HU" sz="4900" dirty="0"/>
              <a:t>adatainak frissítése, különös tekintettel a szülők és a testvérek között a korai életkorban (férfiaknál 55 évnél, nőknél 65 évnél fiatalabbaknál) jelentkező szívkoszorúér-betegségre, érelmeszesedéssel kapcsolatos szélütésre, verőérszűkületre,</a:t>
            </a:r>
          </a:p>
          <a:p>
            <a:r>
              <a:rPr lang="hu-HU" sz="4900" i="1" dirty="0"/>
              <a:t>b)</a:t>
            </a:r>
            <a:r>
              <a:rPr lang="hu-HU" sz="4900" dirty="0"/>
              <a:t> </a:t>
            </a:r>
            <a:r>
              <a:rPr lang="hu-HU" sz="4900" b="1" dirty="0"/>
              <a:t>életmódbeli</a:t>
            </a:r>
            <a:r>
              <a:rPr lang="hu-HU" sz="4900" dirty="0"/>
              <a:t> tényezők (táplálkozási szokások, fizikai aktivitás, dohányzás, alkoholfogyasztás) feltárása,</a:t>
            </a:r>
          </a:p>
          <a:p>
            <a:r>
              <a:rPr lang="hu-HU" sz="4900" i="1" dirty="0"/>
              <a:t>c)</a:t>
            </a:r>
            <a:r>
              <a:rPr lang="hu-HU" sz="4900" dirty="0"/>
              <a:t> részletes </a:t>
            </a:r>
            <a:r>
              <a:rPr lang="hu-HU" sz="4900" b="1" dirty="0"/>
              <a:t>fizikális vizsgálat</a:t>
            </a:r>
            <a:r>
              <a:rPr lang="hu-HU" sz="4900" dirty="0"/>
              <a:t>, testsúly, </a:t>
            </a:r>
            <a:r>
              <a:rPr lang="hu-HU" sz="4900" dirty="0" err="1"/>
              <a:t>haskörfogat</a:t>
            </a:r>
            <a:r>
              <a:rPr lang="hu-HU" sz="4900" dirty="0"/>
              <a:t>, testmagasság, </a:t>
            </a:r>
            <a:r>
              <a:rPr lang="hu-HU" sz="4900" dirty="0" err="1"/>
              <a:t>testtömegindex</a:t>
            </a:r>
            <a:r>
              <a:rPr lang="hu-HU" sz="4900" dirty="0"/>
              <a:t> meghatározása, vérnyomásmérés,</a:t>
            </a:r>
          </a:p>
          <a:p>
            <a:r>
              <a:rPr lang="hu-HU" sz="4900" i="1" dirty="0"/>
              <a:t>d)</a:t>
            </a:r>
            <a:r>
              <a:rPr lang="hu-HU" sz="4900" dirty="0"/>
              <a:t> </a:t>
            </a:r>
            <a:r>
              <a:rPr lang="hu-HU" sz="4900" dirty="0" err="1"/>
              <a:t>abdominális</a:t>
            </a:r>
            <a:r>
              <a:rPr lang="hu-HU" sz="4900" dirty="0"/>
              <a:t> </a:t>
            </a:r>
            <a:r>
              <a:rPr lang="hu-HU" sz="4900" dirty="0" err="1"/>
              <a:t>obesitas</a:t>
            </a:r>
            <a:r>
              <a:rPr lang="hu-HU" sz="4900" dirty="0"/>
              <a:t> (</a:t>
            </a:r>
            <a:r>
              <a:rPr lang="hu-HU" sz="4900" dirty="0" err="1"/>
              <a:t>haskörfogat</a:t>
            </a:r>
            <a:r>
              <a:rPr lang="hu-HU" sz="4900" dirty="0"/>
              <a:t> nőknél ≥80 cm, férfiaknál ≥94 cm) esetén a metabolikus szindróma más alkotóelemei (triglicerid-szint, </a:t>
            </a:r>
            <a:r>
              <a:rPr lang="hu-HU" sz="4900" dirty="0" err="1"/>
              <a:t>HDL-koleszterin-szint</a:t>
            </a:r>
            <a:r>
              <a:rPr lang="hu-HU" sz="4900" dirty="0"/>
              <a:t>, vérnyomásérték, </a:t>
            </a:r>
            <a:r>
              <a:rPr lang="hu-HU" sz="4900" dirty="0" err="1"/>
              <a:t>éhomi</a:t>
            </a:r>
            <a:r>
              <a:rPr lang="hu-HU" sz="4900" dirty="0"/>
              <a:t> vércukorszint) fennállásának a vizsgálata,</a:t>
            </a:r>
          </a:p>
          <a:p>
            <a:r>
              <a:rPr lang="hu-HU" sz="4900" i="1" dirty="0"/>
              <a:t>e)</a:t>
            </a:r>
            <a:r>
              <a:rPr lang="hu-HU" sz="4900" dirty="0"/>
              <a:t> a 2-es típusú diabetes mellitus szempontjából </a:t>
            </a:r>
            <a:r>
              <a:rPr lang="hu-HU" sz="4900" b="1" dirty="0"/>
              <a:t>nagy kockázatú </a:t>
            </a:r>
            <a:r>
              <a:rPr lang="hu-HU" sz="4900" dirty="0"/>
              <a:t>személyeknél (elhízás, a diabetes mellitus családi halmozódása, a kórelőzményben </a:t>
            </a:r>
            <a:r>
              <a:rPr lang="hu-HU" sz="4900" dirty="0" err="1"/>
              <a:t>gestatios</a:t>
            </a:r>
            <a:r>
              <a:rPr lang="hu-HU" sz="4900" dirty="0"/>
              <a:t> diabetes) orális glükóz tolerancia teszt elvégzése (</a:t>
            </a:r>
            <a:r>
              <a:rPr lang="hu-HU" sz="4900" dirty="0" err="1"/>
              <a:t>éhomi</a:t>
            </a:r>
            <a:r>
              <a:rPr lang="hu-HU" sz="4900" dirty="0"/>
              <a:t> és 120 perces értékek értékelése) vagy ennek kivitelezhetetlensége esetén </a:t>
            </a:r>
            <a:r>
              <a:rPr lang="hu-HU" sz="4900" dirty="0" err="1"/>
              <a:t>éhomi</a:t>
            </a:r>
            <a:r>
              <a:rPr lang="hu-HU" sz="4900" dirty="0"/>
              <a:t> és </a:t>
            </a:r>
            <a:r>
              <a:rPr lang="hu-HU" sz="4900" dirty="0" err="1"/>
              <a:t>postprandiális</a:t>
            </a:r>
            <a:r>
              <a:rPr lang="hu-HU" sz="4900" dirty="0"/>
              <a:t> vércukorszint meghatározása,</a:t>
            </a:r>
          </a:p>
          <a:p>
            <a:r>
              <a:rPr lang="hu-HU" sz="4900" i="1" dirty="0"/>
              <a:t>f)</a:t>
            </a:r>
            <a:r>
              <a:rPr lang="hu-HU" sz="4900" dirty="0"/>
              <a:t> a </a:t>
            </a:r>
            <a:r>
              <a:rPr lang="hu-HU" sz="4900" b="1" dirty="0"/>
              <a:t>teljes kardiovaszkuláris kockázat felmérése</a:t>
            </a:r>
            <a:r>
              <a:rPr lang="hu-HU" sz="4900" dirty="0"/>
              <a:t>***,</a:t>
            </a:r>
          </a:p>
          <a:p>
            <a:r>
              <a:rPr lang="hu-HU" sz="4900" i="1" dirty="0"/>
              <a:t>g)</a:t>
            </a:r>
            <a:r>
              <a:rPr lang="hu-HU" sz="4900" dirty="0"/>
              <a:t> vesebetegség szempontjából nagy kockázatú személyeknél (öröklődő vesebetegség familiáris előfordulása, hipertónia, diabetes mellitus stb. fennállása) szérum </a:t>
            </a:r>
            <a:r>
              <a:rPr lang="hu-HU" sz="4900" dirty="0" err="1"/>
              <a:t>kreatininszint</a:t>
            </a:r>
            <a:r>
              <a:rPr lang="hu-HU" sz="4900" dirty="0"/>
              <a:t>, a kreatinin </a:t>
            </a:r>
            <a:r>
              <a:rPr lang="hu-HU" sz="4900" dirty="0" err="1"/>
              <a:t>clearance</a:t>
            </a:r>
            <a:r>
              <a:rPr lang="hu-HU" sz="4900" dirty="0"/>
              <a:t> becsült értékének a meghatározása**** vizeletvizsgálat (tesztcsíkkal): fehérje- és </a:t>
            </a:r>
            <a:r>
              <a:rPr lang="hu-HU" sz="4900" dirty="0" err="1"/>
              <a:t>haematuria</a:t>
            </a:r>
            <a:r>
              <a:rPr lang="hu-HU" sz="4900" dirty="0"/>
              <a:t> meghatározása,</a:t>
            </a:r>
          </a:p>
          <a:p>
            <a:r>
              <a:rPr lang="hu-HU" sz="4900" i="1" dirty="0"/>
              <a:t>h)</a:t>
            </a:r>
            <a:r>
              <a:rPr lang="hu-HU" sz="4900" dirty="0"/>
              <a:t> a családi kórelőzmény elemzése a 40 éves kor alatt a szülők és a testvérek között előforduló </a:t>
            </a:r>
            <a:r>
              <a:rPr lang="hu-HU" sz="4900" dirty="0" err="1"/>
              <a:t>benignus</a:t>
            </a:r>
            <a:r>
              <a:rPr lang="hu-HU" sz="4900" dirty="0"/>
              <a:t> és </a:t>
            </a:r>
            <a:r>
              <a:rPr lang="hu-HU" sz="4900" dirty="0" err="1"/>
              <a:t>malignus</a:t>
            </a:r>
            <a:r>
              <a:rPr lang="hu-HU" sz="4900" dirty="0"/>
              <a:t> szolid tumorokra, valamint hajlamosító állapotokra,</a:t>
            </a:r>
          </a:p>
          <a:p>
            <a:r>
              <a:rPr lang="hu-HU" sz="4900" i="1" dirty="0"/>
              <a:t>i)</a:t>
            </a:r>
            <a:r>
              <a:rPr lang="hu-HU" sz="4900" dirty="0"/>
              <a:t> </a:t>
            </a:r>
            <a:r>
              <a:rPr lang="hu-HU" sz="4900" dirty="0" err="1"/>
              <a:t>sztomato-onkológiai</a:t>
            </a:r>
            <a:r>
              <a:rPr lang="hu-HU" sz="4900" dirty="0"/>
              <a:t> vizsgálat, különös tekintettel a </a:t>
            </a:r>
            <a:r>
              <a:rPr lang="hu-HU" sz="4900" dirty="0" err="1"/>
              <a:t>parodontosisra</a:t>
            </a:r>
            <a:r>
              <a:rPr lang="hu-HU" sz="4900" dirty="0"/>
              <a:t>, mint </a:t>
            </a:r>
            <a:r>
              <a:rPr lang="hu-HU" sz="4900" dirty="0" err="1"/>
              <a:t>ateroszklerózisra</a:t>
            </a:r>
            <a:r>
              <a:rPr lang="hu-HU" sz="4900" dirty="0"/>
              <a:t> is hajlamosító tényezőre, valamint az ajak- és szájüregi rákra hajlamosító állapotokra,</a:t>
            </a:r>
          </a:p>
          <a:p>
            <a:r>
              <a:rPr lang="hu-HU" sz="4900" i="1" dirty="0"/>
              <a:t>j)</a:t>
            </a:r>
            <a:r>
              <a:rPr lang="hu-HU" sz="4900" dirty="0"/>
              <a:t> látásvizsgálat.</a:t>
            </a:r>
          </a:p>
          <a:p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A76B-07E3-42CF-952C-8E71A26EDDBA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0"/>
            <a:ext cx="8686800" cy="764704"/>
          </a:xfrm>
        </p:spPr>
        <p:txBody>
          <a:bodyPr>
            <a:normAutofit/>
          </a:bodyPr>
          <a:lstStyle/>
          <a:p>
            <a:r>
              <a:rPr lang="hu-HU" b="1" dirty="0">
                <a:solidFill>
                  <a:srgbClr val="0070C0"/>
                </a:solidFill>
              </a:rPr>
              <a:t>Háziorvosi teendők   </a:t>
            </a:r>
            <a:r>
              <a:rPr lang="hu-HU" b="1" dirty="0"/>
              <a:t>21-65 év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03512" y="692696"/>
            <a:ext cx="8507288" cy="5976664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hu-HU" sz="7400" b="1" dirty="0"/>
              <a:t>21–40 év között</a:t>
            </a:r>
          </a:p>
          <a:p>
            <a:r>
              <a:rPr lang="hu-HU" sz="4800" i="1" dirty="0"/>
              <a:t>a)</a:t>
            </a:r>
            <a:r>
              <a:rPr lang="hu-HU" sz="4800" dirty="0"/>
              <a:t> </a:t>
            </a:r>
            <a:r>
              <a:rPr lang="hu-HU" sz="6400" b="1" dirty="0"/>
              <a:t>ötévente az </a:t>
            </a:r>
            <a:r>
              <a:rPr lang="hu-HU" sz="4800" dirty="0"/>
              <a:t>1. pont </a:t>
            </a:r>
            <a:r>
              <a:rPr lang="hu-HU" sz="4800" i="1" dirty="0"/>
              <a:t>a)</a:t>
            </a:r>
            <a:r>
              <a:rPr lang="hu-HU" sz="4800" dirty="0"/>
              <a:t>–</a:t>
            </a:r>
            <a:r>
              <a:rPr lang="hu-HU" sz="4800" i="1" dirty="0"/>
              <a:t>f)</a:t>
            </a:r>
            <a:r>
              <a:rPr lang="hu-HU" sz="4800" dirty="0"/>
              <a:t> alpontjaiban szereplő vizsgálatok ismétlése az 1. pont </a:t>
            </a:r>
            <a:r>
              <a:rPr lang="hu-HU" sz="4800" i="1" dirty="0"/>
              <a:t>f)</a:t>
            </a:r>
            <a:r>
              <a:rPr lang="hu-HU" sz="4800" dirty="0"/>
              <a:t> alpontja alapján </a:t>
            </a:r>
            <a:r>
              <a:rPr lang="hu-HU" sz="4800" b="1" dirty="0"/>
              <a:t>kis kardiovaszkuláris </a:t>
            </a:r>
            <a:r>
              <a:rPr lang="hu-HU" sz="4800" dirty="0"/>
              <a:t>kockázatú egyéneknél,</a:t>
            </a:r>
          </a:p>
          <a:p>
            <a:r>
              <a:rPr lang="hu-HU" sz="4800" i="1" dirty="0"/>
              <a:t>b)</a:t>
            </a:r>
            <a:r>
              <a:rPr lang="hu-HU" sz="4800" dirty="0"/>
              <a:t> </a:t>
            </a:r>
            <a:r>
              <a:rPr lang="hu-HU" sz="6400" b="1" dirty="0"/>
              <a:t>kétévente </a:t>
            </a:r>
            <a:r>
              <a:rPr lang="hu-HU" sz="4800" dirty="0"/>
              <a:t>az 1. pont </a:t>
            </a:r>
            <a:r>
              <a:rPr lang="hu-HU" sz="4800" i="1" dirty="0"/>
              <a:t>a)</a:t>
            </a:r>
            <a:r>
              <a:rPr lang="hu-HU" sz="4800" dirty="0"/>
              <a:t>–</a:t>
            </a:r>
            <a:r>
              <a:rPr lang="hu-HU" sz="4800" i="1" dirty="0"/>
              <a:t>f)</a:t>
            </a:r>
            <a:r>
              <a:rPr lang="hu-HU" sz="4800" dirty="0"/>
              <a:t> alpontjaiban szereplő vizsgálatok ismétlése az 1. pont </a:t>
            </a:r>
            <a:r>
              <a:rPr lang="hu-HU" sz="4800" i="1" dirty="0"/>
              <a:t>f)</a:t>
            </a:r>
            <a:r>
              <a:rPr lang="hu-HU" sz="4800" dirty="0"/>
              <a:t> alpontja alapján </a:t>
            </a:r>
            <a:r>
              <a:rPr lang="hu-HU" sz="4800" b="1" dirty="0"/>
              <a:t>közepes és nagy </a:t>
            </a:r>
            <a:r>
              <a:rPr lang="hu-HU" sz="4800" dirty="0"/>
              <a:t>kardiovaszkuláris kockázatú egyéneknél,</a:t>
            </a:r>
          </a:p>
          <a:p>
            <a:r>
              <a:rPr lang="hu-HU" sz="4800" i="1" dirty="0"/>
              <a:t>c)</a:t>
            </a:r>
            <a:r>
              <a:rPr lang="hu-HU" sz="4800" dirty="0"/>
              <a:t> kétévente a vesebetegség szempontjából nagy kockázatú személyeknél (hipertónia, diabetes mellitus) szérum </a:t>
            </a:r>
            <a:r>
              <a:rPr lang="hu-HU" sz="4800" dirty="0" err="1"/>
              <a:t>kreatininszint</a:t>
            </a:r>
            <a:r>
              <a:rPr lang="hu-HU" sz="4800" dirty="0"/>
              <a:t> meghatározása, vizeletvizsgálat (tesztcsíkkal): mindkét nemben fehérjeürítés, </a:t>
            </a:r>
            <a:r>
              <a:rPr lang="hu-HU" sz="4800" dirty="0" err="1"/>
              <a:t>haematuria</a:t>
            </a:r>
            <a:r>
              <a:rPr lang="hu-HU" sz="4800" dirty="0"/>
              <a:t> meghatározása,</a:t>
            </a:r>
          </a:p>
          <a:p>
            <a:r>
              <a:rPr lang="hu-HU" sz="4800" i="1" dirty="0"/>
              <a:t>d)</a:t>
            </a:r>
            <a:r>
              <a:rPr lang="hu-HU" sz="4800" dirty="0"/>
              <a:t> kétévente </a:t>
            </a:r>
            <a:r>
              <a:rPr lang="hu-HU" sz="4800" dirty="0" err="1"/>
              <a:t>sztomato-onkológiai</a:t>
            </a:r>
            <a:r>
              <a:rPr lang="hu-HU" sz="4800" dirty="0"/>
              <a:t> szűrővizsgálat. </a:t>
            </a:r>
          </a:p>
          <a:p>
            <a:pPr>
              <a:buNone/>
            </a:pPr>
            <a:r>
              <a:rPr lang="hu-HU" sz="7200" b="1" dirty="0"/>
              <a:t>40–64 éves kor között</a:t>
            </a:r>
          </a:p>
          <a:p>
            <a:r>
              <a:rPr lang="hu-HU" sz="4800" i="1" dirty="0"/>
              <a:t>a)</a:t>
            </a:r>
            <a:r>
              <a:rPr lang="hu-HU" sz="4800" dirty="0"/>
              <a:t> </a:t>
            </a:r>
            <a:r>
              <a:rPr lang="hu-HU" sz="6400" b="1" dirty="0"/>
              <a:t>ötévente</a:t>
            </a:r>
            <a:r>
              <a:rPr lang="hu-HU" sz="4800" dirty="0"/>
              <a:t> az 1. pont </a:t>
            </a:r>
            <a:r>
              <a:rPr lang="hu-HU" sz="4800" i="1" dirty="0"/>
              <a:t>a)</a:t>
            </a:r>
            <a:r>
              <a:rPr lang="hu-HU" sz="4800" dirty="0"/>
              <a:t>–</a:t>
            </a:r>
            <a:r>
              <a:rPr lang="hu-HU" sz="4800" i="1" dirty="0"/>
              <a:t>f)</a:t>
            </a:r>
            <a:r>
              <a:rPr lang="hu-HU" sz="4800" dirty="0"/>
              <a:t> alpontjaiban szereplő vizsgálatok ismétlése az 1. pont </a:t>
            </a:r>
            <a:r>
              <a:rPr lang="hu-HU" sz="4800" i="1" dirty="0"/>
              <a:t>f)</a:t>
            </a:r>
            <a:r>
              <a:rPr lang="hu-HU" sz="4800" dirty="0"/>
              <a:t> alpontja alapján </a:t>
            </a:r>
            <a:r>
              <a:rPr lang="hu-HU" sz="4800" b="1" dirty="0"/>
              <a:t>kis kardiovaszkuláris kockázatú egyéneknél,</a:t>
            </a:r>
          </a:p>
          <a:p>
            <a:r>
              <a:rPr lang="hu-HU" sz="4800" i="1" dirty="0"/>
              <a:t>b)</a:t>
            </a:r>
            <a:r>
              <a:rPr lang="hu-HU" sz="4800" dirty="0"/>
              <a:t> </a:t>
            </a:r>
            <a:r>
              <a:rPr lang="hu-HU" sz="6400" b="1" dirty="0"/>
              <a:t>kétévente</a:t>
            </a:r>
            <a:r>
              <a:rPr lang="hu-HU" sz="4800" dirty="0"/>
              <a:t> az 1. pont </a:t>
            </a:r>
            <a:r>
              <a:rPr lang="hu-HU" sz="4800" i="1" dirty="0"/>
              <a:t>a)</a:t>
            </a:r>
            <a:r>
              <a:rPr lang="hu-HU" sz="4800" dirty="0"/>
              <a:t>–</a:t>
            </a:r>
            <a:r>
              <a:rPr lang="hu-HU" sz="4800" i="1" dirty="0"/>
              <a:t>f)</a:t>
            </a:r>
            <a:r>
              <a:rPr lang="hu-HU" sz="4800" dirty="0"/>
              <a:t> alpontjaiban szereplő vizsgálatok ismétlése az 1. pont </a:t>
            </a:r>
            <a:r>
              <a:rPr lang="hu-HU" sz="4800" i="1" dirty="0"/>
              <a:t>f)</a:t>
            </a:r>
            <a:r>
              <a:rPr lang="hu-HU" sz="4800" dirty="0"/>
              <a:t> alpontja alapján közepes és nagy kardiovaszkuláris kockázatú egyéneknél,</a:t>
            </a:r>
          </a:p>
          <a:p>
            <a:r>
              <a:rPr lang="hu-HU" sz="4800" i="1" dirty="0"/>
              <a:t>c)</a:t>
            </a:r>
            <a:r>
              <a:rPr lang="hu-HU" sz="4800" dirty="0"/>
              <a:t> kétévente a </a:t>
            </a:r>
            <a:r>
              <a:rPr lang="hu-HU" sz="4800" b="1" dirty="0"/>
              <a:t>nagy kardiovaszkuláris kockázatú </a:t>
            </a:r>
            <a:r>
              <a:rPr lang="hu-HU" sz="4800" dirty="0"/>
              <a:t>személyeknél a panaszt nem okozó </a:t>
            </a:r>
            <a:r>
              <a:rPr lang="hu-HU" sz="4800" dirty="0" err="1"/>
              <a:t>ateroszklerózis</a:t>
            </a:r>
            <a:r>
              <a:rPr lang="hu-HU" sz="4800" dirty="0"/>
              <a:t> tüneteinek a vizsgálata (a perifériás artériák tapintása és meghallgatása), ultrahangos áramlásméréssel („</a:t>
            </a:r>
            <a:r>
              <a:rPr lang="hu-HU" sz="4800" dirty="0" err="1"/>
              <a:t>mini-Doppler</a:t>
            </a:r>
            <a:r>
              <a:rPr lang="hu-HU" sz="4800" dirty="0"/>
              <a:t>”) a boka-kar index meghatározása,</a:t>
            </a:r>
          </a:p>
          <a:p>
            <a:r>
              <a:rPr lang="hu-HU" sz="4800" i="1" dirty="0"/>
              <a:t>d)</a:t>
            </a:r>
            <a:r>
              <a:rPr lang="hu-HU" sz="4800" dirty="0"/>
              <a:t> kétévente a vesebetegség szempontjából nagy kockázatú személyeknél (hipertónia, diabetes mellitus) szérum </a:t>
            </a:r>
            <a:r>
              <a:rPr lang="hu-HU" sz="4800" dirty="0" err="1"/>
              <a:t>kreatininszint</a:t>
            </a:r>
            <a:r>
              <a:rPr lang="hu-HU" sz="4800" dirty="0"/>
              <a:t>, a kreatinin </a:t>
            </a:r>
            <a:r>
              <a:rPr lang="hu-HU" sz="4800" dirty="0" err="1"/>
              <a:t>clearance</a:t>
            </a:r>
            <a:r>
              <a:rPr lang="hu-HU" sz="4800" dirty="0"/>
              <a:t> becsült értékének a meghatározása, vizeletvizsgálat (tesztcsíkkal): fehérjeürítés, </a:t>
            </a:r>
            <a:r>
              <a:rPr lang="hu-HU" sz="4800" dirty="0" err="1"/>
              <a:t>haematuria</a:t>
            </a:r>
            <a:r>
              <a:rPr lang="hu-HU" sz="4800" dirty="0"/>
              <a:t> meghatározása,</a:t>
            </a:r>
          </a:p>
          <a:p>
            <a:r>
              <a:rPr lang="hu-HU" sz="4800" i="1" dirty="0"/>
              <a:t>e)</a:t>
            </a:r>
            <a:r>
              <a:rPr lang="hu-HU" sz="4800" dirty="0"/>
              <a:t> kétévente </a:t>
            </a:r>
            <a:r>
              <a:rPr lang="hu-HU" sz="4800" dirty="0" err="1"/>
              <a:t>sztomato-onkológiai</a:t>
            </a:r>
            <a:r>
              <a:rPr lang="hu-HU" sz="4800" dirty="0"/>
              <a:t> szűrés,</a:t>
            </a:r>
          </a:p>
          <a:p>
            <a:r>
              <a:rPr lang="hu-HU" sz="4800" i="1" dirty="0"/>
              <a:t>f)</a:t>
            </a:r>
            <a:r>
              <a:rPr lang="hu-HU" sz="4800" dirty="0"/>
              <a:t> </a:t>
            </a:r>
            <a:r>
              <a:rPr lang="hu-HU" sz="6400" b="1" dirty="0"/>
              <a:t>évente</a:t>
            </a:r>
            <a:r>
              <a:rPr lang="hu-HU" sz="4800" dirty="0"/>
              <a:t> mellkas-szűrővizsgálat (tüdőszűrés).</a:t>
            </a:r>
            <a:r>
              <a:rPr lang="hu-HU" dirty="0"/>
              <a:t> </a:t>
            </a:r>
          </a:p>
          <a:p>
            <a:pPr>
              <a:buNone/>
            </a:pPr>
            <a:r>
              <a:rPr lang="hu-HU" sz="7200" b="1" dirty="0"/>
              <a:t>65 éves kor felett</a:t>
            </a:r>
          </a:p>
          <a:p>
            <a:r>
              <a:rPr lang="hu-HU" sz="4800" i="1" dirty="0"/>
              <a:t>a)</a:t>
            </a:r>
            <a:r>
              <a:rPr lang="hu-HU" sz="4800" dirty="0"/>
              <a:t> az életkorral járó fokozott kardiovaszkuláris kockázat miatt </a:t>
            </a:r>
            <a:r>
              <a:rPr lang="hu-HU" sz="6400" b="1" dirty="0"/>
              <a:t>kétévente</a:t>
            </a:r>
            <a:r>
              <a:rPr lang="hu-HU" sz="4800" dirty="0"/>
              <a:t> az 1. pont </a:t>
            </a:r>
            <a:r>
              <a:rPr lang="hu-HU" sz="4800" i="1" dirty="0"/>
              <a:t>b)</a:t>
            </a:r>
            <a:r>
              <a:rPr lang="hu-HU" sz="4800" dirty="0"/>
              <a:t>–</a:t>
            </a:r>
            <a:r>
              <a:rPr lang="hu-HU" sz="4800" i="1" dirty="0"/>
              <a:t>e)</a:t>
            </a:r>
            <a:r>
              <a:rPr lang="hu-HU" sz="4800" dirty="0"/>
              <a:t> alpontjaiban szereplő vizsgálatok ismétlése,</a:t>
            </a:r>
          </a:p>
          <a:p>
            <a:r>
              <a:rPr lang="hu-HU" sz="4800" i="1" dirty="0"/>
              <a:t>b)</a:t>
            </a:r>
            <a:r>
              <a:rPr lang="hu-HU" sz="4800" dirty="0"/>
              <a:t> kétévente a panaszt nem okozó </a:t>
            </a:r>
            <a:r>
              <a:rPr lang="hu-HU" sz="4800" dirty="0" err="1"/>
              <a:t>ateroszklerózis</a:t>
            </a:r>
            <a:r>
              <a:rPr lang="hu-HU" sz="4800" dirty="0"/>
              <a:t> tüneteinek a vizsgálata (a perifériás artériák tapintása és meghallgatása), ultrahangos áramlásméréssel („</a:t>
            </a:r>
            <a:r>
              <a:rPr lang="hu-HU" sz="4800" dirty="0" err="1"/>
              <a:t>mini-Doppler</a:t>
            </a:r>
            <a:r>
              <a:rPr lang="hu-HU" sz="4800" dirty="0"/>
              <a:t>”) a boka-kar index meghatározása,</a:t>
            </a:r>
          </a:p>
          <a:p>
            <a:r>
              <a:rPr lang="hu-HU" sz="4800" i="1" dirty="0"/>
              <a:t>c)</a:t>
            </a:r>
            <a:r>
              <a:rPr lang="hu-HU" sz="4800" dirty="0"/>
              <a:t> kétévente a vesebetegség szempontjából nagy kockázatú személyeknél (hipertónia, diabetes mellitus) szérum </a:t>
            </a:r>
            <a:r>
              <a:rPr lang="hu-HU" sz="4800" dirty="0" err="1"/>
              <a:t>kreatininszint</a:t>
            </a:r>
            <a:r>
              <a:rPr lang="hu-HU" sz="4800" dirty="0"/>
              <a:t>, a kreatinin </a:t>
            </a:r>
            <a:r>
              <a:rPr lang="hu-HU" sz="4800" dirty="0" err="1"/>
              <a:t>clearance</a:t>
            </a:r>
            <a:r>
              <a:rPr lang="hu-HU" sz="4800" dirty="0"/>
              <a:t> becsült értékének a meghatározása, vizeletvizsgálat: fehérjeürítés, </a:t>
            </a:r>
            <a:r>
              <a:rPr lang="hu-HU" sz="4800" dirty="0" err="1"/>
              <a:t>haematuria</a:t>
            </a:r>
            <a:r>
              <a:rPr lang="hu-HU" sz="4800" dirty="0"/>
              <a:t> meghatározása,</a:t>
            </a:r>
          </a:p>
          <a:p>
            <a:r>
              <a:rPr lang="hu-HU" sz="4800" i="1" dirty="0"/>
              <a:t>d)</a:t>
            </a:r>
            <a:r>
              <a:rPr lang="hu-HU" sz="4800" dirty="0"/>
              <a:t> kétévente </a:t>
            </a:r>
            <a:r>
              <a:rPr lang="hu-HU" sz="4800" dirty="0" err="1"/>
              <a:t>sztomato-onkológiai</a:t>
            </a:r>
            <a:r>
              <a:rPr lang="hu-HU" sz="4800" dirty="0"/>
              <a:t> szűrés,</a:t>
            </a:r>
          </a:p>
          <a:p>
            <a:r>
              <a:rPr lang="hu-HU" sz="4800" i="1" dirty="0"/>
              <a:t>e)</a:t>
            </a:r>
            <a:r>
              <a:rPr lang="hu-HU" sz="4800" dirty="0"/>
              <a:t> </a:t>
            </a:r>
            <a:r>
              <a:rPr lang="hu-HU" sz="6400" b="1" dirty="0"/>
              <a:t>évente</a:t>
            </a:r>
            <a:r>
              <a:rPr lang="hu-HU" sz="4800" dirty="0"/>
              <a:t> az érzékszervek vizsgálata,</a:t>
            </a:r>
          </a:p>
          <a:p>
            <a:r>
              <a:rPr lang="hu-HU" sz="4800" i="1" dirty="0"/>
              <a:t>f)</a:t>
            </a:r>
            <a:r>
              <a:rPr lang="hu-HU" sz="4800" dirty="0"/>
              <a:t> évente mellkas-szűrővizsgálat (tüdőszűrés).</a:t>
            </a:r>
          </a:p>
          <a:p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A76B-07E3-42CF-952C-8E71A26EDDBA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919536" y="274638"/>
            <a:ext cx="8291264" cy="922114"/>
          </a:xfrm>
        </p:spPr>
        <p:txBody>
          <a:bodyPr/>
          <a:lstStyle/>
          <a:p>
            <a:r>
              <a:rPr lang="hu-HU" dirty="0" err="1">
                <a:solidFill>
                  <a:schemeClr val="tx2"/>
                </a:solidFill>
              </a:rPr>
              <a:t>CV</a:t>
            </a:r>
            <a:r>
              <a:rPr lang="hu-HU" dirty="0">
                <a:solidFill>
                  <a:schemeClr val="tx2"/>
                </a:solidFill>
              </a:rPr>
              <a:t>  Kockázati csoportok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hu-HU" b="1" dirty="0"/>
              <a:t>Nagy kockázat</a:t>
            </a:r>
            <a:r>
              <a:rPr lang="hu-HU" dirty="0"/>
              <a:t>: a 10 éven belül vagy a 60 éves életkorra előrevetítve várható, kardiovaszkuláris okból bekövetkező, halálozás valószínűsége a </a:t>
            </a:r>
            <a:r>
              <a:rPr lang="hu-HU" dirty="0" err="1"/>
              <a:t>SCORE</a:t>
            </a:r>
            <a:r>
              <a:rPr lang="hu-HU" dirty="0"/>
              <a:t> táblázat alapján ≥5%, 2-es típusú diabetes mellitus, mikro- vagy </a:t>
            </a:r>
            <a:r>
              <a:rPr lang="hu-HU" dirty="0" err="1"/>
              <a:t>makroalbuminuriával</a:t>
            </a:r>
            <a:r>
              <a:rPr lang="hu-HU" dirty="0"/>
              <a:t> járó 1-es típusú diabetes mellitus fennállása, egyéb kockázati tényezők súlyos foka: </a:t>
            </a:r>
            <a:r>
              <a:rPr lang="hu-HU" dirty="0" err="1"/>
              <a:t>összkoleszterin-szint</a:t>
            </a:r>
            <a:r>
              <a:rPr lang="hu-HU" dirty="0"/>
              <a:t> ≥8 </a:t>
            </a:r>
            <a:r>
              <a:rPr lang="hu-HU" dirty="0" err="1"/>
              <a:t>mmol</a:t>
            </a:r>
            <a:r>
              <a:rPr lang="hu-HU" dirty="0"/>
              <a:t>/1 vagy </a:t>
            </a:r>
            <a:r>
              <a:rPr lang="hu-HU" dirty="0" err="1"/>
              <a:t>LDL-koleszterin</a:t>
            </a:r>
            <a:r>
              <a:rPr lang="hu-HU" dirty="0"/>
              <a:t> szint ≥6 </a:t>
            </a:r>
            <a:r>
              <a:rPr lang="hu-HU" dirty="0" err="1"/>
              <a:t>mmol</a:t>
            </a:r>
            <a:r>
              <a:rPr lang="hu-HU" dirty="0"/>
              <a:t>/l vagy vérnyomás ≥180/110 Hgmm vagy </a:t>
            </a:r>
            <a:r>
              <a:rPr lang="hu-HU" dirty="0" err="1"/>
              <a:t>testtömegindex</a:t>
            </a:r>
            <a:r>
              <a:rPr lang="hu-HU" dirty="0"/>
              <a:t> 40 kg/m</a:t>
            </a:r>
            <a:r>
              <a:rPr lang="hu-HU" baseline="30000" dirty="0"/>
              <a:t>2</a:t>
            </a:r>
            <a:r>
              <a:rPr lang="hu-HU" dirty="0"/>
              <a:t>. </a:t>
            </a:r>
          </a:p>
          <a:p>
            <a:r>
              <a:rPr lang="hu-HU" b="1" dirty="0"/>
              <a:t>Közepes kockázat </a:t>
            </a:r>
            <a:r>
              <a:rPr lang="hu-HU" dirty="0"/>
              <a:t>(</a:t>
            </a:r>
            <a:r>
              <a:rPr lang="hu-HU" dirty="0" err="1"/>
              <a:t>SCORE</a:t>
            </a:r>
            <a:r>
              <a:rPr lang="hu-HU" dirty="0"/>
              <a:t> ≥3–&lt;5%): </a:t>
            </a:r>
            <a:r>
              <a:rPr lang="hu-HU" dirty="0" err="1"/>
              <a:t>hypercholesterinaemia</a:t>
            </a:r>
            <a:r>
              <a:rPr lang="hu-HU" dirty="0"/>
              <a:t> és további 2 vagy több, de nem súlyos fokozatú kockázati tényező fennállása. Kis kockázat (</a:t>
            </a:r>
            <a:r>
              <a:rPr lang="hu-HU" dirty="0" err="1"/>
              <a:t>SCORE</a:t>
            </a:r>
            <a:r>
              <a:rPr lang="hu-HU" dirty="0"/>
              <a:t> &lt;3%): </a:t>
            </a:r>
            <a:r>
              <a:rPr lang="hu-HU" dirty="0" err="1"/>
              <a:t>hypercholesterinaemia</a:t>
            </a:r>
            <a:r>
              <a:rPr lang="hu-HU" dirty="0"/>
              <a:t> és még 1 kockázati tényező jelenléte.</a:t>
            </a:r>
          </a:p>
          <a:p>
            <a:r>
              <a:rPr lang="hu-HU" dirty="0"/>
              <a:t>**** A becsült kreatinin </a:t>
            </a:r>
            <a:r>
              <a:rPr lang="hu-HU" dirty="0" err="1"/>
              <a:t>clearance</a:t>
            </a:r>
            <a:r>
              <a:rPr lang="hu-HU" dirty="0"/>
              <a:t> értéke (ml/min): férfiaknál: [140–életkor)  testtömeg (kg)]/0,8 x szérum kreatinin (</a:t>
            </a:r>
            <a:r>
              <a:rPr lang="hu-HU" dirty="0" err="1"/>
              <a:t>μmol</a:t>
            </a:r>
            <a:r>
              <a:rPr lang="hu-HU" dirty="0"/>
              <a:t>/l); nőknél az eredményt 0,85-tel meg kell szorozni.</a:t>
            </a:r>
          </a:p>
          <a:p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A76B-07E3-42CF-952C-8E71A26EDDBA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681484" y="269766"/>
            <a:ext cx="5510515" cy="2007105"/>
          </a:xfrm>
        </p:spPr>
        <p:txBody>
          <a:bodyPr>
            <a:normAutofit/>
          </a:bodyPr>
          <a:lstStyle/>
          <a:p>
            <a:r>
              <a:rPr lang="hu-HU" dirty="0">
                <a:solidFill>
                  <a:schemeClr val="accent6">
                    <a:lumMod val="50000"/>
                  </a:schemeClr>
                </a:solidFill>
              </a:rPr>
              <a:t>BETEGTÁJÉKOZTATÓ KÓRHÁZBAN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070" t="1333" r="14114" b="8000"/>
          <a:stretch>
            <a:fillRect/>
          </a:stretch>
        </p:blipFill>
        <p:spPr bwMode="auto">
          <a:xfrm>
            <a:off x="1131134" y="114567"/>
            <a:ext cx="5108883" cy="6554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A76B-07E3-42CF-952C-8E71A26EDDBA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4610</TotalTime>
  <Words>1390</Words>
  <Application>Microsoft Office PowerPoint</Application>
  <PresentationFormat>Egyéni</PresentationFormat>
  <Paragraphs>391</Paragraphs>
  <Slides>23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23</vt:i4>
      </vt:variant>
    </vt:vector>
  </HeadingPairs>
  <TitlesOfParts>
    <vt:vector size="24" baseType="lpstr">
      <vt:lpstr>Office-téma</vt:lpstr>
      <vt:lpstr>1. dia</vt:lpstr>
      <vt:lpstr>A keringési és a daganatos megbetegedések  közös  prevenciója </vt:lpstr>
      <vt:lpstr>Gyermek (házi) orvos</vt:lpstr>
      <vt:lpstr>Szekunder prevenció    §</vt:lpstr>
      <vt:lpstr>  Életkorhoz kötött szűrővizsgálatok 51/1997  NM rend.  </vt:lpstr>
      <vt:lpstr>Háziorvosi teendők   21.év</vt:lpstr>
      <vt:lpstr>Háziorvosi teendők   21-65 év</vt:lpstr>
      <vt:lpstr>CV  Kockázati csoportok</vt:lpstr>
      <vt:lpstr>BETEGTÁJÉKOZTATÓ KÓRHÁZBAN</vt:lpstr>
      <vt:lpstr> Népegészségügyi célú, célzott szűrővizsgálatok </vt:lpstr>
      <vt:lpstr>Emlőszűrés</vt:lpstr>
      <vt:lpstr>Szervezett szűrővizsgálatok 2003-6</vt:lpstr>
      <vt:lpstr>Méhnyakszűrés        2007</vt:lpstr>
      <vt:lpstr>OH 2011</vt:lpstr>
      <vt:lpstr>Vastagbélszűrés  2009-</vt:lpstr>
      <vt:lpstr>Egyéb fontos szűrési tevékenységek</vt:lpstr>
      <vt:lpstr>A háziorvosok által beadott COVID oltások száma összesen:  2021-2023 + oltásszervezés</vt:lpstr>
      <vt:lpstr>18. dia</vt:lpstr>
      <vt:lpstr>19. dia</vt:lpstr>
      <vt:lpstr>     Háziorvostan szakvizsgát tett orvosok:   929</vt:lpstr>
      <vt:lpstr>Háziorvostan           777</vt:lpstr>
      <vt:lpstr>Összefoglalva </vt:lpstr>
      <vt:lpstr>23. dia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Windows User</dc:creator>
  <cp:lastModifiedBy>Windows User</cp:lastModifiedBy>
  <cp:revision>11</cp:revision>
  <dcterms:created xsi:type="dcterms:W3CDTF">2023-10-22T08:24:07Z</dcterms:created>
  <dcterms:modified xsi:type="dcterms:W3CDTF">2023-10-25T18:52:16Z</dcterms:modified>
</cp:coreProperties>
</file>