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74" r:id="rId5"/>
    <p:sldId id="257" r:id="rId6"/>
    <p:sldId id="260" r:id="rId7"/>
    <p:sldId id="261" r:id="rId8"/>
    <p:sldId id="262" r:id="rId9"/>
    <p:sldId id="275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F6600"/>
    <a:srgbClr val="FF9900"/>
    <a:srgbClr val="336600"/>
    <a:srgbClr val="0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B7F351-3A7B-49AD-AFD8-72375CF95F2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B334F7-5B22-4104-8615-E6BAD0069DBD}">
      <dgm:prSet/>
      <dgm:spPr/>
      <dgm:t>
        <a:bodyPr/>
        <a:lstStyle/>
        <a:p>
          <a:pPr algn="ctr"/>
          <a:r>
            <a:rPr lang="hu-HU" dirty="0"/>
            <a:t>Nemzeti Rákellenes Program </a:t>
          </a:r>
        </a:p>
        <a:p>
          <a:pPr algn="ctr"/>
          <a:r>
            <a:rPr lang="hu-HU" dirty="0"/>
            <a:t>2019-2030</a:t>
          </a:r>
          <a:endParaRPr lang="en-US" dirty="0"/>
        </a:p>
      </dgm:t>
    </dgm:pt>
    <dgm:pt modelId="{FF31DAAF-5720-4FA7-9B65-99A526D9877D}" type="parTrans" cxnId="{E0C0F9AC-530D-449C-A85B-B8CA81BEAC96}">
      <dgm:prSet/>
      <dgm:spPr/>
      <dgm:t>
        <a:bodyPr/>
        <a:lstStyle/>
        <a:p>
          <a:endParaRPr lang="en-US"/>
        </a:p>
      </dgm:t>
    </dgm:pt>
    <dgm:pt modelId="{279ECDB3-C8D5-44D4-95AB-9FF7438D865A}" type="sibTrans" cxnId="{E0C0F9AC-530D-449C-A85B-B8CA81BEAC96}">
      <dgm:prSet/>
      <dgm:spPr/>
      <dgm:t>
        <a:bodyPr/>
        <a:lstStyle/>
        <a:p>
          <a:endParaRPr lang="en-US"/>
        </a:p>
      </dgm:t>
    </dgm:pt>
    <dgm:pt modelId="{08D920EB-157A-4619-9536-311E7B81ED93}">
      <dgm:prSet/>
      <dgm:spPr/>
      <dgm:t>
        <a:bodyPr/>
        <a:lstStyle/>
        <a:p>
          <a:r>
            <a:rPr lang="hu-HU" dirty="0"/>
            <a:t>2030-ra jelentősen, de legalább 10 %-kal csökkenteni a daganatos betegségben elhunytak számát</a:t>
          </a:r>
          <a:endParaRPr lang="en-US" dirty="0"/>
        </a:p>
      </dgm:t>
    </dgm:pt>
    <dgm:pt modelId="{8799E83B-95D9-4DC6-A464-CFF4F0E2FBB8}" type="parTrans" cxnId="{3032C307-ECAC-4EE0-87CE-94E2535E3076}">
      <dgm:prSet/>
      <dgm:spPr/>
      <dgm:t>
        <a:bodyPr/>
        <a:lstStyle/>
        <a:p>
          <a:endParaRPr lang="en-US"/>
        </a:p>
      </dgm:t>
    </dgm:pt>
    <dgm:pt modelId="{5C864258-C072-474B-BFD3-865EADF8EFBD}" type="sibTrans" cxnId="{3032C307-ECAC-4EE0-87CE-94E2535E3076}">
      <dgm:prSet/>
      <dgm:spPr/>
      <dgm:t>
        <a:bodyPr/>
        <a:lstStyle/>
        <a:p>
          <a:endParaRPr lang="en-US"/>
        </a:p>
      </dgm:t>
    </dgm:pt>
    <dgm:pt modelId="{0786524F-8865-4C0A-930C-A16D49125499}">
      <dgm:prSet/>
      <dgm:spPr/>
      <dgm:t>
        <a:bodyPr/>
        <a:lstStyle/>
        <a:p>
          <a:r>
            <a:rPr lang="hu-HU"/>
            <a:t>Onkológiai betegek rehabilitációs intézményrendszere kiépítésre kerüljön</a:t>
          </a:r>
          <a:endParaRPr lang="en-US"/>
        </a:p>
      </dgm:t>
    </dgm:pt>
    <dgm:pt modelId="{5C123B0E-F63C-4656-BCBB-AA9A7235586D}" type="parTrans" cxnId="{1DE0A66B-1412-449E-8CA8-02E93E297A68}">
      <dgm:prSet/>
      <dgm:spPr/>
      <dgm:t>
        <a:bodyPr/>
        <a:lstStyle/>
        <a:p>
          <a:endParaRPr lang="en-US"/>
        </a:p>
      </dgm:t>
    </dgm:pt>
    <dgm:pt modelId="{B0CC219E-DF6D-404B-9D21-8D1BB00A2AC0}" type="sibTrans" cxnId="{1DE0A66B-1412-449E-8CA8-02E93E297A68}">
      <dgm:prSet/>
      <dgm:spPr/>
      <dgm:t>
        <a:bodyPr/>
        <a:lstStyle/>
        <a:p>
          <a:endParaRPr lang="en-US"/>
        </a:p>
      </dgm:t>
    </dgm:pt>
    <dgm:pt modelId="{D73EF860-0F46-4530-9954-5200BEDC41F3}" type="pres">
      <dgm:prSet presAssocID="{63B7F351-3A7B-49AD-AFD8-72375CF95F28}" presName="outerComposite" presStyleCnt="0">
        <dgm:presLayoutVars>
          <dgm:chMax val="5"/>
          <dgm:dir/>
          <dgm:resizeHandles val="exact"/>
        </dgm:presLayoutVars>
      </dgm:prSet>
      <dgm:spPr/>
    </dgm:pt>
    <dgm:pt modelId="{9F1A6854-8027-42CB-8ECB-79C3379696BC}" type="pres">
      <dgm:prSet presAssocID="{63B7F351-3A7B-49AD-AFD8-72375CF95F28}" presName="dummyMaxCanvas" presStyleCnt="0">
        <dgm:presLayoutVars/>
      </dgm:prSet>
      <dgm:spPr/>
    </dgm:pt>
    <dgm:pt modelId="{6C05FA8A-1D1F-4ED5-A0F8-38A4EADB847A}" type="pres">
      <dgm:prSet presAssocID="{63B7F351-3A7B-49AD-AFD8-72375CF95F28}" presName="ThreeNodes_1" presStyleLbl="node1" presStyleIdx="0" presStyleCnt="3">
        <dgm:presLayoutVars>
          <dgm:bulletEnabled val="1"/>
        </dgm:presLayoutVars>
      </dgm:prSet>
      <dgm:spPr/>
    </dgm:pt>
    <dgm:pt modelId="{8937361A-EA68-4DCE-B165-0C90DEF934E7}" type="pres">
      <dgm:prSet presAssocID="{63B7F351-3A7B-49AD-AFD8-72375CF95F28}" presName="ThreeNodes_2" presStyleLbl="node1" presStyleIdx="1" presStyleCnt="3">
        <dgm:presLayoutVars>
          <dgm:bulletEnabled val="1"/>
        </dgm:presLayoutVars>
      </dgm:prSet>
      <dgm:spPr/>
    </dgm:pt>
    <dgm:pt modelId="{E26E7DA1-E563-4299-942F-8EE67F411663}" type="pres">
      <dgm:prSet presAssocID="{63B7F351-3A7B-49AD-AFD8-72375CF95F28}" presName="ThreeNodes_3" presStyleLbl="node1" presStyleIdx="2" presStyleCnt="3">
        <dgm:presLayoutVars>
          <dgm:bulletEnabled val="1"/>
        </dgm:presLayoutVars>
      </dgm:prSet>
      <dgm:spPr/>
    </dgm:pt>
    <dgm:pt modelId="{5A2FF415-8117-4EC9-AFD8-DAA5880632E0}" type="pres">
      <dgm:prSet presAssocID="{63B7F351-3A7B-49AD-AFD8-72375CF95F28}" presName="ThreeConn_1-2" presStyleLbl="fgAccFollowNode1" presStyleIdx="0" presStyleCnt="2">
        <dgm:presLayoutVars>
          <dgm:bulletEnabled val="1"/>
        </dgm:presLayoutVars>
      </dgm:prSet>
      <dgm:spPr/>
    </dgm:pt>
    <dgm:pt modelId="{DBE3C178-B8AC-4117-8173-F12785C50311}" type="pres">
      <dgm:prSet presAssocID="{63B7F351-3A7B-49AD-AFD8-72375CF95F28}" presName="ThreeConn_2-3" presStyleLbl="fgAccFollowNode1" presStyleIdx="1" presStyleCnt="2">
        <dgm:presLayoutVars>
          <dgm:bulletEnabled val="1"/>
        </dgm:presLayoutVars>
      </dgm:prSet>
      <dgm:spPr/>
    </dgm:pt>
    <dgm:pt modelId="{40FB66A3-04B9-424D-B44D-EF7FF594E74D}" type="pres">
      <dgm:prSet presAssocID="{63B7F351-3A7B-49AD-AFD8-72375CF95F28}" presName="ThreeNodes_1_text" presStyleLbl="node1" presStyleIdx="2" presStyleCnt="3">
        <dgm:presLayoutVars>
          <dgm:bulletEnabled val="1"/>
        </dgm:presLayoutVars>
      </dgm:prSet>
      <dgm:spPr/>
    </dgm:pt>
    <dgm:pt modelId="{E98ADE8F-8D04-451D-9248-B3DB3BFB580D}" type="pres">
      <dgm:prSet presAssocID="{63B7F351-3A7B-49AD-AFD8-72375CF95F28}" presName="ThreeNodes_2_text" presStyleLbl="node1" presStyleIdx="2" presStyleCnt="3">
        <dgm:presLayoutVars>
          <dgm:bulletEnabled val="1"/>
        </dgm:presLayoutVars>
      </dgm:prSet>
      <dgm:spPr/>
    </dgm:pt>
    <dgm:pt modelId="{37AD40C7-0DEC-4A80-9344-0F3D6488AC1E}" type="pres">
      <dgm:prSet presAssocID="{63B7F351-3A7B-49AD-AFD8-72375CF95F2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032C307-ECAC-4EE0-87CE-94E2535E3076}" srcId="{63B7F351-3A7B-49AD-AFD8-72375CF95F28}" destId="{08D920EB-157A-4619-9536-311E7B81ED93}" srcOrd="1" destOrd="0" parTransId="{8799E83B-95D9-4DC6-A464-CFF4F0E2FBB8}" sibTransId="{5C864258-C072-474B-BFD3-865EADF8EFBD}"/>
    <dgm:cxn modelId="{EA5F0928-0FA4-45FC-90C7-0DA710197765}" type="presOf" srcId="{C5B334F7-5B22-4104-8615-E6BAD0069DBD}" destId="{40FB66A3-04B9-424D-B44D-EF7FF594E74D}" srcOrd="1" destOrd="0" presId="urn:microsoft.com/office/officeart/2005/8/layout/vProcess5"/>
    <dgm:cxn modelId="{8DD4AE36-5A5D-46BD-886A-A422EE760BE4}" type="presOf" srcId="{279ECDB3-C8D5-44D4-95AB-9FF7438D865A}" destId="{5A2FF415-8117-4EC9-AFD8-DAA5880632E0}" srcOrd="0" destOrd="0" presId="urn:microsoft.com/office/officeart/2005/8/layout/vProcess5"/>
    <dgm:cxn modelId="{1DE0A66B-1412-449E-8CA8-02E93E297A68}" srcId="{63B7F351-3A7B-49AD-AFD8-72375CF95F28}" destId="{0786524F-8865-4C0A-930C-A16D49125499}" srcOrd="2" destOrd="0" parTransId="{5C123B0E-F63C-4656-BCBB-AA9A7235586D}" sibTransId="{B0CC219E-DF6D-404B-9D21-8D1BB00A2AC0}"/>
    <dgm:cxn modelId="{DB211A7D-9068-4C11-8C59-8B8C856820F4}" type="presOf" srcId="{0786524F-8865-4C0A-930C-A16D49125499}" destId="{37AD40C7-0DEC-4A80-9344-0F3D6488AC1E}" srcOrd="1" destOrd="0" presId="urn:microsoft.com/office/officeart/2005/8/layout/vProcess5"/>
    <dgm:cxn modelId="{4DBE747E-4373-4CB4-A6AB-028CCE13E556}" type="presOf" srcId="{5C864258-C072-474B-BFD3-865EADF8EFBD}" destId="{DBE3C178-B8AC-4117-8173-F12785C50311}" srcOrd="0" destOrd="0" presId="urn:microsoft.com/office/officeart/2005/8/layout/vProcess5"/>
    <dgm:cxn modelId="{6D0AC791-7722-4106-AC7A-336049B2C2D9}" type="presOf" srcId="{C5B334F7-5B22-4104-8615-E6BAD0069DBD}" destId="{6C05FA8A-1D1F-4ED5-A0F8-38A4EADB847A}" srcOrd="0" destOrd="0" presId="urn:microsoft.com/office/officeart/2005/8/layout/vProcess5"/>
    <dgm:cxn modelId="{E0C0F9AC-530D-449C-A85B-B8CA81BEAC96}" srcId="{63B7F351-3A7B-49AD-AFD8-72375CF95F28}" destId="{C5B334F7-5B22-4104-8615-E6BAD0069DBD}" srcOrd="0" destOrd="0" parTransId="{FF31DAAF-5720-4FA7-9B65-99A526D9877D}" sibTransId="{279ECDB3-C8D5-44D4-95AB-9FF7438D865A}"/>
    <dgm:cxn modelId="{380BFDAE-D158-41AD-A21F-58C14A3EFCA5}" type="presOf" srcId="{08D920EB-157A-4619-9536-311E7B81ED93}" destId="{E98ADE8F-8D04-451D-9248-B3DB3BFB580D}" srcOrd="1" destOrd="0" presId="urn:microsoft.com/office/officeart/2005/8/layout/vProcess5"/>
    <dgm:cxn modelId="{02D599CA-2FC2-4C1A-8586-617F5282FBCE}" type="presOf" srcId="{0786524F-8865-4C0A-930C-A16D49125499}" destId="{E26E7DA1-E563-4299-942F-8EE67F411663}" srcOrd="0" destOrd="0" presId="urn:microsoft.com/office/officeart/2005/8/layout/vProcess5"/>
    <dgm:cxn modelId="{6D78E9E6-F6F9-4C34-8B56-ACD74D1B7ABA}" type="presOf" srcId="{63B7F351-3A7B-49AD-AFD8-72375CF95F28}" destId="{D73EF860-0F46-4530-9954-5200BEDC41F3}" srcOrd="0" destOrd="0" presId="urn:microsoft.com/office/officeart/2005/8/layout/vProcess5"/>
    <dgm:cxn modelId="{D738DAFF-3E71-4BF8-9111-A90C4B1FD29D}" type="presOf" srcId="{08D920EB-157A-4619-9536-311E7B81ED93}" destId="{8937361A-EA68-4DCE-B165-0C90DEF934E7}" srcOrd="0" destOrd="0" presId="urn:microsoft.com/office/officeart/2005/8/layout/vProcess5"/>
    <dgm:cxn modelId="{D8F88F9F-9D58-42CE-B98F-C9F6E0237F0E}" type="presParOf" srcId="{D73EF860-0F46-4530-9954-5200BEDC41F3}" destId="{9F1A6854-8027-42CB-8ECB-79C3379696BC}" srcOrd="0" destOrd="0" presId="urn:microsoft.com/office/officeart/2005/8/layout/vProcess5"/>
    <dgm:cxn modelId="{B8F5D24E-4F3A-4550-B8F6-F8130E49CD90}" type="presParOf" srcId="{D73EF860-0F46-4530-9954-5200BEDC41F3}" destId="{6C05FA8A-1D1F-4ED5-A0F8-38A4EADB847A}" srcOrd="1" destOrd="0" presId="urn:microsoft.com/office/officeart/2005/8/layout/vProcess5"/>
    <dgm:cxn modelId="{E4BDFEF4-B9AC-4E38-A9C1-6119CF6309C9}" type="presParOf" srcId="{D73EF860-0F46-4530-9954-5200BEDC41F3}" destId="{8937361A-EA68-4DCE-B165-0C90DEF934E7}" srcOrd="2" destOrd="0" presId="urn:microsoft.com/office/officeart/2005/8/layout/vProcess5"/>
    <dgm:cxn modelId="{453F9133-ACBF-4D6D-97D8-F978FC1A08A5}" type="presParOf" srcId="{D73EF860-0F46-4530-9954-5200BEDC41F3}" destId="{E26E7DA1-E563-4299-942F-8EE67F411663}" srcOrd="3" destOrd="0" presId="urn:microsoft.com/office/officeart/2005/8/layout/vProcess5"/>
    <dgm:cxn modelId="{DF0D2A34-118E-44FB-A5D1-83F87AF92EB1}" type="presParOf" srcId="{D73EF860-0F46-4530-9954-5200BEDC41F3}" destId="{5A2FF415-8117-4EC9-AFD8-DAA5880632E0}" srcOrd="4" destOrd="0" presId="urn:microsoft.com/office/officeart/2005/8/layout/vProcess5"/>
    <dgm:cxn modelId="{8B7AFBE2-C185-44D0-B8E9-15FA1E5BB9CF}" type="presParOf" srcId="{D73EF860-0F46-4530-9954-5200BEDC41F3}" destId="{DBE3C178-B8AC-4117-8173-F12785C50311}" srcOrd="5" destOrd="0" presId="urn:microsoft.com/office/officeart/2005/8/layout/vProcess5"/>
    <dgm:cxn modelId="{42DC59FE-CA2C-4D65-89E9-A3C9256D9508}" type="presParOf" srcId="{D73EF860-0F46-4530-9954-5200BEDC41F3}" destId="{40FB66A3-04B9-424D-B44D-EF7FF594E74D}" srcOrd="6" destOrd="0" presId="urn:microsoft.com/office/officeart/2005/8/layout/vProcess5"/>
    <dgm:cxn modelId="{2B59A63F-9500-4762-BE2B-854D62BFF134}" type="presParOf" srcId="{D73EF860-0F46-4530-9954-5200BEDC41F3}" destId="{E98ADE8F-8D04-451D-9248-B3DB3BFB580D}" srcOrd="7" destOrd="0" presId="urn:microsoft.com/office/officeart/2005/8/layout/vProcess5"/>
    <dgm:cxn modelId="{A58B9F9F-D705-404F-8693-149283FBF857}" type="presParOf" srcId="{D73EF860-0F46-4530-9954-5200BEDC41F3}" destId="{37AD40C7-0DEC-4A80-9344-0F3D6488AC1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DF6BFC-8B61-46A9-A60B-63694D5762E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FC49D4F-65D4-4A1D-A5AE-33F7763D09D1}">
      <dgm:prSet/>
      <dgm:spPr/>
      <dgm:t>
        <a:bodyPr/>
        <a:lstStyle/>
        <a:p>
          <a:pPr algn="just"/>
          <a:r>
            <a:rPr lang="hu-HU" dirty="0">
              <a:latin typeface="Palatino Linotype" panose="02040502050505030304" pitchFamily="18" charset="0"/>
            </a:rPr>
            <a:t>Együttműködési megállapodás a Veszprémi Érseki Főiskolával - gyakorlati </a:t>
          </a:r>
          <a:r>
            <a:rPr lang="hu-HU" dirty="0" err="1">
              <a:latin typeface="Palatino Linotype" panose="02040502050505030304" pitchFamily="18" charset="0"/>
            </a:rPr>
            <a:t>képzőhelyet</a:t>
          </a:r>
          <a:r>
            <a:rPr lang="hu-HU" dirty="0">
              <a:latin typeface="Palatino Linotype" panose="02040502050505030304" pitchFamily="18" charset="0"/>
            </a:rPr>
            <a:t> biztosítunk</a:t>
          </a:r>
          <a:endParaRPr lang="en-US" dirty="0">
            <a:latin typeface="Palatino Linotype" panose="02040502050505030304" pitchFamily="18" charset="0"/>
          </a:endParaRPr>
        </a:p>
      </dgm:t>
    </dgm:pt>
    <dgm:pt modelId="{54B8563F-9116-4FBA-924E-D98B2760FA20}" type="parTrans" cxnId="{4C359F4F-C348-46F0-A9A9-E0D74E35C82B}">
      <dgm:prSet/>
      <dgm:spPr/>
      <dgm:t>
        <a:bodyPr/>
        <a:lstStyle/>
        <a:p>
          <a:endParaRPr lang="en-US"/>
        </a:p>
      </dgm:t>
    </dgm:pt>
    <dgm:pt modelId="{4FADBD31-5562-40CC-8869-A910FE107D66}" type="sibTrans" cxnId="{4C359F4F-C348-46F0-A9A9-E0D74E35C82B}">
      <dgm:prSet/>
      <dgm:spPr/>
      <dgm:t>
        <a:bodyPr/>
        <a:lstStyle/>
        <a:p>
          <a:endParaRPr lang="en-US"/>
        </a:p>
      </dgm:t>
    </dgm:pt>
    <dgm:pt modelId="{35949B19-8B54-4DCA-92F1-ABEED8A4D91E}">
      <dgm:prSet/>
      <dgm:spPr/>
      <dgm:t>
        <a:bodyPr/>
        <a:lstStyle/>
        <a:p>
          <a:pPr algn="just"/>
          <a:r>
            <a:rPr lang="hu-HU" dirty="0">
              <a:latin typeface="Palatino Linotype" panose="02040502050505030304" pitchFamily="18" charset="0"/>
            </a:rPr>
            <a:t>Duális képzőhelyként szociális szakemberek képzésében veszünk részt</a:t>
          </a:r>
          <a:endParaRPr lang="en-US" dirty="0">
            <a:latin typeface="Palatino Linotype" panose="02040502050505030304" pitchFamily="18" charset="0"/>
          </a:endParaRPr>
        </a:p>
      </dgm:t>
    </dgm:pt>
    <dgm:pt modelId="{EB350AE5-3D02-48C8-B113-18102798B2ED}" type="parTrans" cxnId="{4271DCE3-4979-418A-AD3A-6EC82E348616}">
      <dgm:prSet/>
      <dgm:spPr/>
      <dgm:t>
        <a:bodyPr/>
        <a:lstStyle/>
        <a:p>
          <a:endParaRPr lang="en-US"/>
        </a:p>
      </dgm:t>
    </dgm:pt>
    <dgm:pt modelId="{13A51117-54A4-435F-A147-DCB18B762875}" type="sibTrans" cxnId="{4271DCE3-4979-418A-AD3A-6EC82E348616}">
      <dgm:prSet/>
      <dgm:spPr/>
      <dgm:t>
        <a:bodyPr/>
        <a:lstStyle/>
        <a:p>
          <a:endParaRPr lang="en-US"/>
        </a:p>
      </dgm:t>
    </dgm:pt>
    <dgm:pt modelId="{23860D02-19DE-4E2A-B9FC-C5A92C7BBB08}">
      <dgm:prSet/>
      <dgm:spPr/>
      <dgm:t>
        <a:bodyPr/>
        <a:lstStyle/>
        <a:p>
          <a:pPr algn="just"/>
          <a:r>
            <a:rPr lang="hu-HU" dirty="0">
              <a:latin typeface="Palatino Linotype" panose="02040502050505030304" pitchFamily="18" charset="0"/>
            </a:rPr>
            <a:t>Évente vezetői tréningeket szervezünk a daganatos betegeket segítő csoportok vezetőinek, akik maguk is érintettek</a:t>
          </a:r>
          <a:endParaRPr lang="en-US" dirty="0">
            <a:latin typeface="Palatino Linotype" panose="02040502050505030304" pitchFamily="18" charset="0"/>
          </a:endParaRPr>
        </a:p>
      </dgm:t>
    </dgm:pt>
    <dgm:pt modelId="{96D238D6-F2C4-49B7-BEFE-7557B8D258A4}" type="parTrans" cxnId="{04C29F21-DB97-4828-AA9B-70E3DA916F0A}">
      <dgm:prSet/>
      <dgm:spPr/>
      <dgm:t>
        <a:bodyPr/>
        <a:lstStyle/>
        <a:p>
          <a:endParaRPr lang="en-US"/>
        </a:p>
      </dgm:t>
    </dgm:pt>
    <dgm:pt modelId="{ED7154E5-BCDE-4DC4-AC2B-D5C059C9509C}" type="sibTrans" cxnId="{04C29F21-DB97-4828-AA9B-70E3DA916F0A}">
      <dgm:prSet/>
      <dgm:spPr/>
      <dgm:t>
        <a:bodyPr/>
        <a:lstStyle/>
        <a:p>
          <a:endParaRPr lang="en-US"/>
        </a:p>
      </dgm:t>
    </dgm:pt>
    <dgm:pt modelId="{5D8AF2CC-2682-4680-9224-6941B3004A0F}" type="pres">
      <dgm:prSet presAssocID="{9DDF6BFC-8B61-46A9-A60B-63694D5762EB}" presName="linear" presStyleCnt="0">
        <dgm:presLayoutVars>
          <dgm:animLvl val="lvl"/>
          <dgm:resizeHandles val="exact"/>
        </dgm:presLayoutVars>
      </dgm:prSet>
      <dgm:spPr/>
    </dgm:pt>
    <dgm:pt modelId="{FC8A41E5-CDDE-4C8E-82B2-1055FF07468E}" type="pres">
      <dgm:prSet presAssocID="{CFC49D4F-65D4-4A1D-A5AE-33F7763D09D1}" presName="parentText" presStyleLbl="node1" presStyleIdx="0" presStyleCnt="3" custLinFactY="-1844" custLinFactNeighborX="-314" custLinFactNeighborY="-100000">
        <dgm:presLayoutVars>
          <dgm:chMax val="0"/>
          <dgm:bulletEnabled val="1"/>
        </dgm:presLayoutVars>
      </dgm:prSet>
      <dgm:spPr/>
    </dgm:pt>
    <dgm:pt modelId="{E79AB51A-4D27-4E38-92CD-D2012BF16FB3}" type="pres">
      <dgm:prSet presAssocID="{4FADBD31-5562-40CC-8869-A910FE107D66}" presName="spacer" presStyleCnt="0"/>
      <dgm:spPr/>
    </dgm:pt>
    <dgm:pt modelId="{AC83AE5D-18D9-474A-AB4D-E24998BCDBC8}" type="pres">
      <dgm:prSet presAssocID="{35949B19-8B54-4DCA-92F1-ABEED8A4D91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5CBE143-D509-4784-9C74-BD87CB43DE19}" type="pres">
      <dgm:prSet presAssocID="{13A51117-54A4-435F-A147-DCB18B762875}" presName="spacer" presStyleCnt="0"/>
      <dgm:spPr/>
    </dgm:pt>
    <dgm:pt modelId="{D47ABE61-9737-49A8-8C06-E01C8166EB5A}" type="pres">
      <dgm:prSet presAssocID="{23860D02-19DE-4E2A-B9FC-C5A92C7BBB0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13FB307-97BD-4CAE-B178-41F911F89DF9}" type="presOf" srcId="{35949B19-8B54-4DCA-92F1-ABEED8A4D91E}" destId="{AC83AE5D-18D9-474A-AB4D-E24998BCDBC8}" srcOrd="0" destOrd="0" presId="urn:microsoft.com/office/officeart/2005/8/layout/vList2"/>
    <dgm:cxn modelId="{04C29F21-DB97-4828-AA9B-70E3DA916F0A}" srcId="{9DDF6BFC-8B61-46A9-A60B-63694D5762EB}" destId="{23860D02-19DE-4E2A-B9FC-C5A92C7BBB08}" srcOrd="2" destOrd="0" parTransId="{96D238D6-F2C4-49B7-BEFE-7557B8D258A4}" sibTransId="{ED7154E5-BCDE-4DC4-AC2B-D5C059C9509C}"/>
    <dgm:cxn modelId="{4C359F4F-C348-46F0-A9A9-E0D74E35C82B}" srcId="{9DDF6BFC-8B61-46A9-A60B-63694D5762EB}" destId="{CFC49D4F-65D4-4A1D-A5AE-33F7763D09D1}" srcOrd="0" destOrd="0" parTransId="{54B8563F-9116-4FBA-924E-D98B2760FA20}" sibTransId="{4FADBD31-5562-40CC-8869-A910FE107D66}"/>
    <dgm:cxn modelId="{62D9E38B-CDC0-44F3-ADDC-D21F3A6344DA}" type="presOf" srcId="{CFC49D4F-65D4-4A1D-A5AE-33F7763D09D1}" destId="{FC8A41E5-CDDE-4C8E-82B2-1055FF07468E}" srcOrd="0" destOrd="0" presId="urn:microsoft.com/office/officeart/2005/8/layout/vList2"/>
    <dgm:cxn modelId="{89B0DFB0-344B-4A98-876E-059618948CEE}" type="presOf" srcId="{9DDF6BFC-8B61-46A9-A60B-63694D5762EB}" destId="{5D8AF2CC-2682-4680-9224-6941B3004A0F}" srcOrd="0" destOrd="0" presId="urn:microsoft.com/office/officeart/2005/8/layout/vList2"/>
    <dgm:cxn modelId="{4271DCE3-4979-418A-AD3A-6EC82E348616}" srcId="{9DDF6BFC-8B61-46A9-A60B-63694D5762EB}" destId="{35949B19-8B54-4DCA-92F1-ABEED8A4D91E}" srcOrd="1" destOrd="0" parTransId="{EB350AE5-3D02-48C8-B113-18102798B2ED}" sibTransId="{13A51117-54A4-435F-A147-DCB18B762875}"/>
    <dgm:cxn modelId="{F6ED99FF-905D-4949-A01E-CB312DC24DCC}" type="presOf" srcId="{23860D02-19DE-4E2A-B9FC-C5A92C7BBB08}" destId="{D47ABE61-9737-49A8-8C06-E01C8166EB5A}" srcOrd="0" destOrd="0" presId="urn:microsoft.com/office/officeart/2005/8/layout/vList2"/>
    <dgm:cxn modelId="{E74B8CF2-3E69-4395-8682-061DFEADDBB1}" type="presParOf" srcId="{5D8AF2CC-2682-4680-9224-6941B3004A0F}" destId="{FC8A41E5-CDDE-4C8E-82B2-1055FF07468E}" srcOrd="0" destOrd="0" presId="urn:microsoft.com/office/officeart/2005/8/layout/vList2"/>
    <dgm:cxn modelId="{A66CF77E-7C9A-4940-971A-BA4A6BBD63C9}" type="presParOf" srcId="{5D8AF2CC-2682-4680-9224-6941B3004A0F}" destId="{E79AB51A-4D27-4E38-92CD-D2012BF16FB3}" srcOrd="1" destOrd="0" presId="urn:microsoft.com/office/officeart/2005/8/layout/vList2"/>
    <dgm:cxn modelId="{7694475D-4152-4EE1-A9EB-43F0EF28EAB8}" type="presParOf" srcId="{5D8AF2CC-2682-4680-9224-6941B3004A0F}" destId="{AC83AE5D-18D9-474A-AB4D-E24998BCDBC8}" srcOrd="2" destOrd="0" presId="urn:microsoft.com/office/officeart/2005/8/layout/vList2"/>
    <dgm:cxn modelId="{D6136B45-F51A-4D61-88A1-F98D66090E7C}" type="presParOf" srcId="{5D8AF2CC-2682-4680-9224-6941B3004A0F}" destId="{E5CBE143-D509-4784-9C74-BD87CB43DE19}" srcOrd="3" destOrd="0" presId="urn:microsoft.com/office/officeart/2005/8/layout/vList2"/>
    <dgm:cxn modelId="{86861764-2DDD-4329-8022-62293BD4EEAD}" type="presParOf" srcId="{5D8AF2CC-2682-4680-9224-6941B3004A0F}" destId="{D47ABE61-9737-49A8-8C06-E01C8166EB5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5FA8A-1D1F-4ED5-A0F8-38A4EADB847A}">
      <dsp:nvSpPr>
        <dsp:cNvPr id="0" name=""/>
        <dsp:cNvSpPr/>
      </dsp:nvSpPr>
      <dsp:spPr>
        <a:xfrm>
          <a:off x="0" y="0"/>
          <a:ext cx="9366844" cy="18560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Nemzeti Rákellenes Program 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2019-2030</a:t>
          </a:r>
          <a:endParaRPr lang="en-US" sz="3500" kern="1200" dirty="0"/>
        </a:p>
      </dsp:txBody>
      <dsp:txXfrm>
        <a:off x="54361" y="54361"/>
        <a:ext cx="7364036" cy="1747315"/>
      </dsp:txXfrm>
    </dsp:sp>
    <dsp:sp modelId="{8937361A-EA68-4DCE-B165-0C90DEF934E7}">
      <dsp:nvSpPr>
        <dsp:cNvPr id="0" name=""/>
        <dsp:cNvSpPr/>
      </dsp:nvSpPr>
      <dsp:spPr>
        <a:xfrm>
          <a:off x="826486" y="2165376"/>
          <a:ext cx="9366844" cy="18560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2030-ra jelentősen, de legalább 10 %-kal csökkenteni a daganatos betegségben elhunytak számát</a:t>
          </a:r>
          <a:endParaRPr lang="en-US" sz="3500" kern="1200" dirty="0"/>
        </a:p>
      </dsp:txBody>
      <dsp:txXfrm>
        <a:off x="880847" y="2219737"/>
        <a:ext cx="7225211" cy="1747315"/>
      </dsp:txXfrm>
    </dsp:sp>
    <dsp:sp modelId="{E26E7DA1-E563-4299-942F-8EE67F411663}">
      <dsp:nvSpPr>
        <dsp:cNvPr id="0" name=""/>
        <dsp:cNvSpPr/>
      </dsp:nvSpPr>
      <dsp:spPr>
        <a:xfrm>
          <a:off x="1652972" y="4330753"/>
          <a:ext cx="9366844" cy="18560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Onkológiai betegek rehabilitációs intézményrendszere kiépítésre kerüljön</a:t>
          </a:r>
          <a:endParaRPr lang="en-US" sz="3500" kern="1200"/>
        </a:p>
      </dsp:txBody>
      <dsp:txXfrm>
        <a:off x="1707333" y="4385114"/>
        <a:ext cx="7225211" cy="1747315"/>
      </dsp:txXfrm>
    </dsp:sp>
    <dsp:sp modelId="{5A2FF415-8117-4EC9-AFD8-DAA5880632E0}">
      <dsp:nvSpPr>
        <dsp:cNvPr id="0" name=""/>
        <dsp:cNvSpPr/>
      </dsp:nvSpPr>
      <dsp:spPr>
        <a:xfrm>
          <a:off x="8160420" y="1407494"/>
          <a:ext cx="1206424" cy="12064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31865" y="1407494"/>
        <a:ext cx="663534" cy="907834"/>
      </dsp:txXfrm>
    </dsp:sp>
    <dsp:sp modelId="{DBE3C178-B8AC-4117-8173-F12785C50311}">
      <dsp:nvSpPr>
        <dsp:cNvPr id="0" name=""/>
        <dsp:cNvSpPr/>
      </dsp:nvSpPr>
      <dsp:spPr>
        <a:xfrm>
          <a:off x="8986906" y="3560498"/>
          <a:ext cx="1206424" cy="12064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258351" y="3560498"/>
        <a:ext cx="663534" cy="90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A41E5-CDDE-4C8E-82B2-1055FF07468E}">
      <dsp:nvSpPr>
        <dsp:cNvPr id="0" name=""/>
        <dsp:cNvSpPr/>
      </dsp:nvSpPr>
      <dsp:spPr>
        <a:xfrm>
          <a:off x="0" y="0"/>
          <a:ext cx="5721484" cy="1399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>
              <a:latin typeface="Palatino Linotype" panose="02040502050505030304" pitchFamily="18" charset="0"/>
            </a:rPr>
            <a:t>Együttműködési megállapodás a Veszprémi Érseki Főiskolával - gyakorlati </a:t>
          </a:r>
          <a:r>
            <a:rPr lang="hu-HU" sz="2300" kern="1200" dirty="0" err="1">
              <a:latin typeface="Palatino Linotype" panose="02040502050505030304" pitchFamily="18" charset="0"/>
            </a:rPr>
            <a:t>képzőhelyet</a:t>
          </a:r>
          <a:r>
            <a:rPr lang="hu-HU" sz="2300" kern="1200" dirty="0">
              <a:latin typeface="Palatino Linotype" panose="02040502050505030304" pitchFamily="18" charset="0"/>
            </a:rPr>
            <a:t> biztosítunk</a:t>
          </a:r>
          <a:endParaRPr lang="en-US" sz="2300" kern="1200" dirty="0">
            <a:latin typeface="Palatino Linotype" panose="02040502050505030304" pitchFamily="18" charset="0"/>
          </a:endParaRPr>
        </a:p>
      </dsp:txBody>
      <dsp:txXfrm>
        <a:off x="68309" y="68309"/>
        <a:ext cx="5584866" cy="1262702"/>
      </dsp:txXfrm>
    </dsp:sp>
    <dsp:sp modelId="{AC83AE5D-18D9-474A-AB4D-E24998BCDBC8}">
      <dsp:nvSpPr>
        <dsp:cNvPr id="0" name=""/>
        <dsp:cNvSpPr/>
      </dsp:nvSpPr>
      <dsp:spPr>
        <a:xfrm>
          <a:off x="0" y="1476009"/>
          <a:ext cx="5721484" cy="139932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>
              <a:latin typeface="Palatino Linotype" panose="02040502050505030304" pitchFamily="18" charset="0"/>
            </a:rPr>
            <a:t>Duális képzőhelyként szociális szakemberek képzésében veszünk részt</a:t>
          </a:r>
          <a:endParaRPr lang="en-US" sz="2300" kern="1200" dirty="0">
            <a:latin typeface="Palatino Linotype" panose="02040502050505030304" pitchFamily="18" charset="0"/>
          </a:endParaRPr>
        </a:p>
      </dsp:txBody>
      <dsp:txXfrm>
        <a:off x="68309" y="1544318"/>
        <a:ext cx="5584866" cy="1262702"/>
      </dsp:txXfrm>
    </dsp:sp>
    <dsp:sp modelId="{D47ABE61-9737-49A8-8C06-E01C8166EB5A}">
      <dsp:nvSpPr>
        <dsp:cNvPr id="0" name=""/>
        <dsp:cNvSpPr/>
      </dsp:nvSpPr>
      <dsp:spPr>
        <a:xfrm>
          <a:off x="0" y="2941569"/>
          <a:ext cx="5721484" cy="13993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>
              <a:latin typeface="Palatino Linotype" panose="02040502050505030304" pitchFamily="18" charset="0"/>
            </a:rPr>
            <a:t>Évente vezetői tréningeket szervezünk a daganatos betegeket segítő csoportok vezetőinek, akik maguk is érintettek</a:t>
          </a:r>
          <a:endParaRPr lang="en-US" sz="2300" kern="1200" dirty="0">
            <a:latin typeface="Palatino Linotype" panose="02040502050505030304" pitchFamily="18" charset="0"/>
          </a:endParaRPr>
        </a:p>
      </dsp:txBody>
      <dsp:txXfrm>
        <a:off x="68309" y="3009878"/>
        <a:ext cx="5584866" cy="1262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8FD40D-0793-9283-C29D-EC2EA7E1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23D01F4-4557-C150-A3FE-E7210B0C1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75B545F-627A-828D-9E7B-04F953E74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53CA72A-EDA6-6271-3669-0E4811964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660F06-C029-4278-BA42-C98D616EE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543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C7EAA3-C46B-2101-98AF-056560049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72267D8-1036-0050-FCBE-5FD6C3E4E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00A50D4-4447-0A50-64CA-CCEDE0AD2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C377E3C-32E0-DC58-5890-3EFCFEFFF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821AEB1-C45B-864E-D621-325EB1EFB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2719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0EEB085F-5FCB-C962-9DF6-AB0C2DE0AC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7FE6AC1-E19D-B1D4-2872-468D87265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50EDA75-66EF-D71D-1C3D-DB44D18DE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BD35B43-F88C-26D5-D518-2BE47FF56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1B1FFCE-23C3-5D25-F0E5-33BF32C43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761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41D61C-3582-1FF5-49DA-381753591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8A91BBD-C73D-B5BF-D4B1-F079373D7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4FCA920-41E0-CB8B-D267-7FC4D5A6E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FEFBF5-7874-8557-5899-FBCFD6BA0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F036C0-DB95-5F1F-EE2D-A8CA638B2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8898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1FC5B7-0848-434D-13FE-1D03F5F39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01B0CEC-4859-C947-0F3D-09F3A3890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6F4B20F-687C-8234-6B14-1778B12FC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1F5BA62-20DB-1D2D-24CE-71341B37C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EB53AF3-D6F3-2B0B-5A85-46B22A9C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6088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B959A0-10B2-5D00-F99D-96C5116C2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50C76B-96AA-A753-0BF0-32F8CCD7D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24FB3E0-C70B-70BC-354E-5809176BC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0C7F4DA-50F7-1746-259D-08C895AFC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5F593E4-7B1E-323B-77A8-5C32F7D75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1B8B04-04C9-46E2-4C54-C1A51E3E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0998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EB5FA9-BA15-BE1A-657F-1009A112A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1D980D9-D0EF-0595-FD79-DC388AAFD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678D1B8-7001-BEAF-90A8-C4C4FD7E9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E908A1A-5783-2551-6E54-67AFFB52DC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D5618FE-2E82-5870-66E7-0844B47C8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37A61EB0-89CD-FC4D-8D6F-FCF652015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0457420-3546-4B4B-9715-17578228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0B691F0-3C3B-1D98-3B18-5A7284E26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34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A0DF1FF-6AFF-A160-D602-3A10B3D26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73B9830-15BC-57A5-CC79-B73C0B6B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4DC7D10-F760-DBC7-DC58-13FBA917C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32A2D68-EEFE-2C1C-2499-2E30A9BB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1058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11BB764-A22F-1795-3F3A-A3A6CD891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A2ED6C5-0C6D-B933-205E-063C68BE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E139A43-F312-A45E-039C-7FB08657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9041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81FCA6F-D1E7-AEA1-CC23-434E6930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B3897FF-6B89-E980-8D1D-92C490F41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B41708C-0A22-1F7B-C164-EF571486C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E49A5CD-5EAE-A28A-F63A-5FD3FD636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BF60E84-B5B2-6BC3-1E73-872DF1E2D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DD5E6FF-9F3B-D679-AF6A-99435CED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709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D811EA-BCF1-58CF-1F8F-AFA60B635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7319EA1-B500-D20F-22B2-542EA705A0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8EEA3C3-B6B7-1B28-E8B7-B799279F3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5A865B7-C58B-AF0B-5AFC-4C986DF21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619DEA7-9318-E3BF-E57B-A4E3D0B80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5C98FE4-9901-4DC2-D123-AE520611A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189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697B965-8038-C2C7-3F27-7958699EF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AFECD48-944E-3335-93F0-AD1D639C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4F45EDB-901B-CD64-F614-56E3CCD4F8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007D5-ED55-4D21-9936-2F65C597B041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09F46E7-CBF9-FCC1-9C12-7D1EA90EA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5165AE0-669B-60EB-602B-A26ADA00C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35F27-1B28-40CC-AF6A-BE011C4659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2485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bakonyszucs@szeretetszolgalat.hu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6F92BBE-5E5C-EFC4-C30F-36648449F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281354"/>
            <a:ext cx="8818879" cy="1233917"/>
          </a:xfrm>
        </p:spPr>
        <p:txBody>
          <a:bodyPr>
            <a:normAutofit/>
          </a:bodyPr>
          <a:lstStyle/>
          <a:p>
            <a:pPr algn="l"/>
            <a:r>
              <a:rPr lang="hu-HU" sz="56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      Sóhaj után mosoly,</a:t>
            </a:r>
            <a:r>
              <a:rPr lang="hu-HU" sz="5600" dirty="0">
                <a:solidFill>
                  <a:srgbClr val="CC6600"/>
                </a:solidFill>
                <a:latin typeface="Palatino Linotype" panose="02040502050505030304" pitchFamily="18" charset="0"/>
              </a:rPr>
              <a:t>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5B0C460-8CE9-4CCF-9193-DAF6C0EB1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1262" y="1606410"/>
            <a:ext cx="6220503" cy="5055647"/>
          </a:xfrm>
        </p:spPr>
        <p:txBody>
          <a:bodyPr>
            <a:noAutofit/>
          </a:bodyPr>
          <a:lstStyle/>
          <a:p>
            <a:r>
              <a:rPr lang="hu-HU" sz="36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avagy </a:t>
            </a:r>
          </a:p>
          <a:p>
            <a:pPr>
              <a:lnSpc>
                <a:spcPct val="150000"/>
              </a:lnSpc>
            </a:pPr>
            <a:r>
              <a:rPr lang="hu-HU" sz="36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mit nyújt a </a:t>
            </a:r>
          </a:p>
          <a:p>
            <a:pPr>
              <a:lnSpc>
                <a:spcPct val="150000"/>
              </a:lnSpc>
            </a:pPr>
            <a:r>
              <a:rPr lang="hu-HU" sz="36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Katolikus Szeretetszolgálat bakonyszücsi </a:t>
            </a:r>
          </a:p>
          <a:p>
            <a:pPr>
              <a:lnSpc>
                <a:spcPct val="150000"/>
              </a:lnSpc>
            </a:pPr>
            <a:r>
              <a:rPr lang="hu-HU" sz="36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Lelki Rehabilitációs Otthona?</a:t>
            </a:r>
          </a:p>
        </p:txBody>
      </p:sp>
      <p:sp>
        <p:nvSpPr>
          <p:cNvPr id="13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236" y="1606411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014" y="183570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696" y="2060130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7425841-7579-4EA1-1C94-8442A59AF5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1764" y="1606411"/>
            <a:ext cx="4670235" cy="5251590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262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08E700A8-AE52-4017-8C7E-C20956F74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Picture 21">
            <a:extLst>
              <a:ext uri="{FF2B5EF4-FFF2-40B4-BE49-F238E27FC236}">
                <a16:creationId xmlns:a16="http://schemas.microsoft.com/office/drawing/2014/main" id="{5516C1EB-8D62-4BF0-92B5-02E6AE43B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737E5B8-8F31-4942-B159-B213C4D6D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8F530DA-C7D1-4968-8F8A-8700C2BB2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F6C972B-0B0F-342A-182E-9B5FCFFDF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682" y="2577831"/>
            <a:ext cx="3826553" cy="24365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 kern="1200" dirty="0">
                <a:solidFill>
                  <a:srgbClr val="0070C0"/>
                </a:solidFill>
                <a:latin typeface="Palatino Linotype" panose="02040502050505030304" pitchFamily="18" charset="0"/>
              </a:rPr>
              <a:t>A gyógyító  környezet…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747A83C2-AF99-978C-E337-A21903C06D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218" y="895610"/>
            <a:ext cx="3278286" cy="2436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Tartalom helye 8" descr="A képen kültéri, ég, közlekedés, víz látható&#10;&#10;Automatikusan generált leírás">
            <a:extLst>
              <a:ext uri="{FF2B5EF4-FFF2-40B4-BE49-F238E27FC236}">
                <a16:creationId xmlns:a16="http://schemas.microsoft.com/office/drawing/2014/main" id="{BE1BF3E4-D7F2-C335-FF2F-C6F8BB7B80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608885" y="474756"/>
            <a:ext cx="2436578" cy="32782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Kép 11" descr="A képen kültéri, ég, fa, épület látható&#10;&#10;Automatikusan generált leírás">
            <a:extLst>
              <a:ext uri="{FF2B5EF4-FFF2-40B4-BE49-F238E27FC236}">
                <a16:creationId xmlns:a16="http://schemas.microsoft.com/office/drawing/2014/main" id="{585C39BD-D237-A3BA-7AFD-700AE6D161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3813" y="3510473"/>
            <a:ext cx="3278286" cy="2436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9682D87-A37E-FF5E-9D72-B5E997E4B18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6125" y="3510473"/>
            <a:ext cx="3278286" cy="2436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5453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9C509D2-0C1A-47B8-89C1-D3AB17D45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CE61328-B64E-6F9A-02AF-B03CC364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6621" y="1536970"/>
            <a:ext cx="4136493" cy="3832698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hu-HU" sz="36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Korszerű elhelyezési körülmények...</a:t>
            </a:r>
            <a:endParaRPr lang="en-US" sz="3600" b="1" dirty="0">
              <a:solidFill>
                <a:srgbClr val="CC660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7" name="Kép 6" descr="A képen kültéri, épület, ég, fa látható&#10;&#10;Automatikusan generált leírás">
            <a:extLst>
              <a:ext uri="{FF2B5EF4-FFF2-40B4-BE49-F238E27FC236}">
                <a16:creationId xmlns:a16="http://schemas.microsoft.com/office/drawing/2014/main" id="{15B160F8-CE3D-B8BF-55D4-4DACF3CB86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310165" y="10"/>
            <a:ext cx="3638145" cy="33396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Tartalom helye 4" descr="A képen épület, kültéri, ház, növény látható&#10;&#10;Automatikusan generált leírás">
            <a:extLst>
              <a:ext uri="{FF2B5EF4-FFF2-40B4-BE49-F238E27FC236}">
                <a16:creationId xmlns:a16="http://schemas.microsoft.com/office/drawing/2014/main" id="{C63A7E70-CC33-D860-BEAF-D439508F00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/>
        </p:blipFill>
        <p:spPr>
          <a:xfrm>
            <a:off x="4179033" y="10"/>
            <a:ext cx="3457179" cy="33396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551B382D-51CB-26EA-1581-478079C9E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731" y="3453319"/>
            <a:ext cx="6189158" cy="3339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95749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614141FC-8189-47F8-821A-FC9A4E91E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" name="Rectangle 21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2C271D1-334A-111E-695B-240BED3C3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10695756" cy="1645920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és a belső miliő….</a:t>
            </a:r>
          </a:p>
        </p:txBody>
      </p:sp>
      <p:sp>
        <p:nvSpPr>
          <p:cNvPr id="32" name="Rectangle 23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25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981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69AF848-07BA-53B3-6AC4-44CCC46A22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784" y="2606462"/>
            <a:ext cx="3584448" cy="3639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Tartalom helye 10">
            <a:extLst>
              <a:ext uri="{FF2B5EF4-FFF2-40B4-BE49-F238E27FC236}">
                <a16:creationId xmlns:a16="http://schemas.microsoft.com/office/drawing/2014/main" id="{97EFDF93-F67B-06AD-93F5-7911352A08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8828" y="2606462"/>
            <a:ext cx="3584448" cy="3639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49FAE91E-7CA0-A460-60A5-00E5EAC618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7415" y="2606462"/>
            <a:ext cx="3584448" cy="3639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81391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9811581-F89E-A736-87D0-A2C4EC84E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3789" y="365125"/>
            <a:ext cx="7040687" cy="1807305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Együttműködő partnereink:</a:t>
            </a:r>
          </a:p>
        </p:txBody>
      </p:sp>
      <p:pic>
        <p:nvPicPr>
          <p:cNvPr id="14" name="Picture 4" descr="Teraszos rizsföldek">
            <a:extLst>
              <a:ext uri="{FF2B5EF4-FFF2-40B4-BE49-F238E27FC236}">
                <a16:creationId xmlns:a16="http://schemas.microsoft.com/office/drawing/2014/main" id="{D4DDACD1-349A-59DD-07B2-73EF006D36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E51AAB-5319-8763-108F-B12D20B32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409" y="2333297"/>
            <a:ext cx="6284067" cy="3843666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Magyar Gyermekonkológiai Hálózat</a:t>
            </a:r>
          </a:p>
          <a:p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Magyar Rákellenes Liga</a:t>
            </a:r>
          </a:p>
          <a:p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Rákbetegek Országos Szervezete </a:t>
            </a:r>
          </a:p>
          <a:p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A Rák Ellen az Emberért a Holnapért – Társadalmi Alapítvány  </a:t>
            </a:r>
          </a:p>
        </p:txBody>
      </p:sp>
    </p:spTree>
    <p:extLst>
      <p:ext uri="{BB962C8B-B14F-4D97-AF65-F5344CB8AC3E}">
        <p14:creationId xmlns:p14="http://schemas.microsoft.com/office/powerpoint/2010/main" val="3367182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5CB5CE-F05C-8772-38AE-BF1D18E9D5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D37599F-7A3B-1865-41C5-DFA843234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Szakemberek, civilek és önkéntesek képzése </a:t>
            </a:r>
          </a:p>
        </p:txBody>
      </p:sp>
      <p:graphicFrame>
        <p:nvGraphicFramePr>
          <p:cNvPr id="14" name="Tartalom helye 2">
            <a:extLst>
              <a:ext uri="{FF2B5EF4-FFF2-40B4-BE49-F238E27FC236}">
                <a16:creationId xmlns:a16="http://schemas.microsoft.com/office/drawing/2014/main" id="{6C35E3F8-D05D-4B2B-6FCC-79D0DC466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1478"/>
              </p:ext>
            </p:extLst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4656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79CB82-3BEF-1B40-7CEA-F6707D44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389106"/>
            <a:ext cx="9189397" cy="846307"/>
          </a:xfrm>
        </p:spPr>
        <p:txBody>
          <a:bodyPr anchor="t">
            <a:normAutofit/>
          </a:bodyPr>
          <a:lstStyle/>
          <a:p>
            <a:r>
              <a:rPr lang="hu-HU" sz="36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Amire büszkék vagyunk</a:t>
            </a:r>
            <a:r>
              <a:rPr lang="hu-HU" sz="3200" b="1" dirty="0">
                <a:solidFill>
                  <a:srgbClr val="CC6600"/>
                </a:solidFill>
              </a:rPr>
              <a:t>…..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C77032-C865-6057-7D7A-E2743CFA2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ép 6" descr="A képen szöveg, képernyőkép, kör, Betűtípus látható&#10;&#10;Automatikusan generált leírás">
            <a:extLst>
              <a:ext uri="{FF2B5EF4-FFF2-40B4-BE49-F238E27FC236}">
                <a16:creationId xmlns:a16="http://schemas.microsoft.com/office/drawing/2014/main" id="{4238CB07-E266-3365-1641-2D042C4847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005" y="1353187"/>
            <a:ext cx="6096000" cy="3667328"/>
          </a:xfrm>
          <a:prstGeom prst="rect">
            <a:avLst/>
          </a:prstGeom>
        </p:spPr>
      </p:pic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1708F28-50C6-77D2-A6EF-E873FD4153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428999"/>
            <a:ext cx="6096000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15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A46FEA1-4FCB-FC4B-7562-EC10C9610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4766"/>
          </a:xfrm>
        </p:spPr>
        <p:txBody>
          <a:bodyPr/>
          <a:lstStyle/>
          <a:p>
            <a:r>
              <a:rPr lang="hu-HU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Rólunk mondták….</a:t>
            </a:r>
          </a:p>
        </p:txBody>
      </p:sp>
      <p:pic>
        <p:nvPicPr>
          <p:cNvPr id="6" name="Media1-1">
            <a:hlinkClick r:id="" action="ppaction://media"/>
            <a:extLst>
              <a:ext uri="{FF2B5EF4-FFF2-40B4-BE49-F238E27FC236}">
                <a16:creationId xmlns:a16="http://schemas.microsoft.com/office/drawing/2014/main" id="{1C8399AD-61E2-DED1-207B-89A232B2058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29751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5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868F84-C212-8BAA-8147-787122DE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007"/>
          </a:xfrm>
        </p:spPr>
        <p:txBody>
          <a:bodyPr>
            <a:normAutofit fontScale="90000"/>
          </a:bodyPr>
          <a:lstStyle/>
          <a:p>
            <a:pPr marL="0" indent="0"/>
            <a:br>
              <a:rPr lang="hu-HU" sz="4400" b="1" i="1" dirty="0">
                <a:solidFill>
                  <a:srgbClr val="FFC000"/>
                </a:solidFill>
                <a:latin typeface="Palatino Linotype" panose="02040502050505030304" pitchFamily="18" charset="0"/>
              </a:rPr>
            </a:br>
            <a:br>
              <a:rPr lang="hu-HU" sz="4400" b="1" i="1" dirty="0">
                <a:solidFill>
                  <a:srgbClr val="FFC000"/>
                </a:solidFill>
                <a:latin typeface="Palatino Linotype" panose="02040502050505030304" pitchFamily="18" charset="0"/>
              </a:rPr>
            </a:br>
            <a:br>
              <a:rPr lang="hu-HU" sz="4400" b="1" i="1" dirty="0">
                <a:solidFill>
                  <a:srgbClr val="FFC000"/>
                </a:solidFill>
                <a:latin typeface="Palatino Linotype" panose="02040502050505030304" pitchFamily="18" charset="0"/>
              </a:rPr>
            </a:br>
            <a:br>
              <a:rPr lang="hu-HU" sz="4400" b="1" i="1" dirty="0">
                <a:solidFill>
                  <a:srgbClr val="FFC000"/>
                </a:solidFill>
                <a:latin typeface="Palatino Linotype" panose="02040502050505030304" pitchFamily="18" charset="0"/>
              </a:rPr>
            </a:br>
            <a:r>
              <a:rPr lang="hu-HU" sz="4400" b="1" i="1" dirty="0">
                <a:solidFill>
                  <a:srgbClr val="CC6600"/>
                </a:solidFill>
                <a:latin typeface="Palatino Linotype" panose="02040502050505030304" pitchFamily="18" charset="0"/>
              </a:rPr>
              <a:t>„</a:t>
            </a:r>
            <a:r>
              <a:rPr lang="hu-HU" sz="36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Nem adhatsz lángot a gyertyának úgy, </a:t>
            </a:r>
            <a:br>
              <a:rPr lang="hu-HU" sz="3600" b="1" dirty="0">
                <a:solidFill>
                  <a:srgbClr val="CC6600"/>
                </a:solidFill>
                <a:latin typeface="Palatino Linotype" panose="02040502050505030304" pitchFamily="18" charset="0"/>
              </a:rPr>
            </a:br>
            <a:r>
              <a:rPr lang="hu-HU" sz="36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hogy annak fénye a te arcodat is ne ragyogja be!”</a:t>
            </a:r>
            <a:br>
              <a:rPr lang="hu-HU" sz="3600" b="1" dirty="0">
                <a:solidFill>
                  <a:srgbClr val="CC6600"/>
                </a:solidFill>
                <a:latin typeface="Palatino Linotype" panose="02040502050505030304" pitchFamily="18" charset="0"/>
              </a:rPr>
            </a:br>
            <a:r>
              <a:rPr lang="hu-HU" sz="36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						                       Böjte Csaba </a:t>
            </a:r>
            <a:br>
              <a:rPr lang="hu-HU" sz="3600" b="1" dirty="0">
                <a:solidFill>
                  <a:srgbClr val="CC6600"/>
                </a:solidFill>
                <a:latin typeface="Palatino Linotype" panose="02040502050505030304" pitchFamily="18" charset="0"/>
              </a:rPr>
            </a:br>
            <a:br>
              <a:rPr lang="hu-HU" sz="4400" b="1" dirty="0">
                <a:solidFill>
                  <a:srgbClr val="CC6600"/>
                </a:solidFill>
                <a:latin typeface="Palatino Linotype" panose="02040502050505030304" pitchFamily="18" charset="0"/>
              </a:rPr>
            </a:br>
            <a:endParaRPr lang="hu-HU" dirty="0">
              <a:solidFill>
                <a:srgbClr val="CC6600"/>
              </a:solidFill>
            </a:endParaRP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CF9DCC8C-2A80-5A8E-64FC-F5ED90161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502" y="1867511"/>
            <a:ext cx="6504996" cy="42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15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FCA5E25-AB0F-FD92-4D4E-9964D81FD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8383" y="762001"/>
            <a:ext cx="5901538" cy="872246"/>
          </a:xfrm>
        </p:spPr>
        <p:txBody>
          <a:bodyPr anchor="ctr">
            <a:normAutofit/>
          </a:bodyPr>
          <a:lstStyle/>
          <a:p>
            <a:r>
              <a:rPr lang="hu-HU" sz="4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Elérhetőségeink:</a:t>
            </a:r>
            <a:endParaRPr lang="hu-HU" sz="4000" dirty="0">
              <a:solidFill>
                <a:srgbClr val="CC6600"/>
              </a:solidFill>
            </a:endParaRPr>
          </a:p>
        </p:txBody>
      </p:sp>
      <p:pic>
        <p:nvPicPr>
          <p:cNvPr id="13" name="Picture 4" descr="Naptár az asztalon">
            <a:extLst>
              <a:ext uri="{FF2B5EF4-FFF2-40B4-BE49-F238E27FC236}">
                <a16:creationId xmlns:a16="http://schemas.microsoft.com/office/drawing/2014/main" id="{F2DCF61E-63B2-B4D2-493D-974AFA418F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-2"/>
            <a:ext cx="4066163" cy="6858002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AE57A1-EA63-529A-DE7A-7E2B22AA9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6162" y="1634247"/>
            <a:ext cx="7262703" cy="4605833"/>
          </a:xfrm>
        </p:spPr>
        <p:txBody>
          <a:bodyPr anchor="ctr">
            <a:normAutofit/>
          </a:bodyPr>
          <a:lstStyle/>
          <a:p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Katolikus Szeretetszolgálat  Lelki Rehabilitációs Otthona</a:t>
            </a:r>
          </a:p>
          <a:p>
            <a:pPr marL="0" indent="0">
              <a:buNone/>
            </a:pPr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   8572 Bakonyszücs Petőfi u. 2.</a:t>
            </a:r>
          </a:p>
          <a:p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Tel: 89/341-098</a:t>
            </a:r>
          </a:p>
          <a:p>
            <a:r>
              <a:rPr lang="hu-HU" b="1" dirty="0" err="1">
                <a:solidFill>
                  <a:srgbClr val="CC6600"/>
                </a:solidFill>
                <a:latin typeface="Palatino Linotype" panose="02040502050505030304" pitchFamily="18" charset="0"/>
              </a:rPr>
              <a:t>E-mail:bakonyszucs@szeretetszolgalat.hu</a:t>
            </a:r>
            <a:endParaRPr lang="hu-HU" b="1" dirty="0">
              <a:solidFill>
                <a:srgbClr val="CC6600"/>
              </a:solidFill>
              <a:latin typeface="Palatino Linotype" panose="02040502050505030304" pitchFamily="18" charset="0"/>
            </a:endParaRPr>
          </a:p>
          <a:p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Forsthoffer Erzsébet intézményvezető  </a:t>
            </a:r>
          </a:p>
          <a:p>
            <a:pPr marL="0" indent="0">
              <a:buNone/>
            </a:pPr>
            <a:r>
              <a:rPr lang="hu-HU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   06/20-499-22-20</a:t>
            </a: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084489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844E87-D021-9C03-B861-77DF91B8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240" y="365125"/>
            <a:ext cx="10449560" cy="1325563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Köszönöm a megtisztelő figyelmet! </a:t>
            </a:r>
          </a:p>
        </p:txBody>
      </p:sp>
      <p:pic>
        <p:nvPicPr>
          <p:cNvPr id="5" name="Tartalom helye 4" descr="A képen szöveg, Grafika, Betűtípus, Grafikus tervezés látható&#10;&#10;Automatikusan generált leírás">
            <a:extLst>
              <a:ext uri="{FF2B5EF4-FFF2-40B4-BE49-F238E27FC236}">
                <a16:creationId xmlns:a16="http://schemas.microsoft.com/office/drawing/2014/main" id="{43E69E37-9477-1F78-7E4E-92C7EF39BC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160" y="1229360"/>
            <a:ext cx="7162799" cy="5090159"/>
          </a:xfrm>
        </p:spPr>
      </p:pic>
    </p:spTree>
    <p:extLst>
      <p:ext uri="{BB962C8B-B14F-4D97-AF65-F5344CB8AC3E}">
        <p14:creationId xmlns:p14="http://schemas.microsoft.com/office/powerpoint/2010/main" val="812471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rtalom helye 2">
            <a:extLst>
              <a:ext uri="{FF2B5EF4-FFF2-40B4-BE49-F238E27FC236}">
                <a16:creationId xmlns:a16="http://schemas.microsoft.com/office/drawing/2014/main" id="{F2F57178-9398-9FB3-D49A-673995D7DD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411242"/>
              </p:ext>
            </p:extLst>
          </p:nvPr>
        </p:nvGraphicFramePr>
        <p:xfrm>
          <a:off x="838199" y="496110"/>
          <a:ext cx="11019817" cy="6186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782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Óriáskerék">
            <a:extLst>
              <a:ext uri="{FF2B5EF4-FFF2-40B4-BE49-F238E27FC236}">
                <a16:creationId xmlns:a16="http://schemas.microsoft.com/office/drawing/2014/main" id="{32010D17-A3B2-0C98-E4EA-707A51AF53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6096001" cy="6858002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594028-DD36-48B2-B4EB-9A7128834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4068" y="680937"/>
            <a:ext cx="4980562" cy="5559144"/>
          </a:xfrm>
        </p:spPr>
        <p:txBody>
          <a:bodyPr anchor="ctr">
            <a:normAutofit/>
          </a:bodyPr>
          <a:lstStyle/>
          <a:p>
            <a:endParaRPr lang="hu-HU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hu-HU" sz="3200" b="1" kern="100">
                <a:solidFill>
                  <a:srgbClr val="FF99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„A </a:t>
            </a:r>
            <a:r>
              <a:rPr lang="hu-HU" sz="3200" b="1" kern="100" dirty="0">
                <a:solidFill>
                  <a:srgbClr val="FF99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lelket kell meggyógyítani ahhoz, hogy a sejtek egészségesek </a:t>
            </a:r>
            <a:r>
              <a:rPr lang="hu-HU" sz="3200" b="1" kern="100">
                <a:solidFill>
                  <a:srgbClr val="FF99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legyenek.”</a:t>
            </a:r>
            <a:endParaRPr lang="hu-HU" sz="3200" b="1" kern="100" dirty="0">
              <a:solidFill>
                <a:srgbClr val="FF9900"/>
              </a:solidFill>
              <a:effectLst/>
              <a:latin typeface="Palatino Linotype" panose="0204050205050503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hu-HU" sz="3200" b="1" dirty="0">
              <a:solidFill>
                <a:srgbClr val="FF9900"/>
              </a:solidFill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hu-HU" sz="3200" b="1" dirty="0">
                <a:solidFill>
                  <a:srgbClr val="FF9900"/>
                </a:solidFill>
                <a:latin typeface="Palatino Linotype" panose="02040502050505030304" pitchFamily="18" charset="0"/>
              </a:rPr>
              <a:t>                         Wass Albert </a:t>
            </a:r>
          </a:p>
        </p:txBody>
      </p:sp>
    </p:spTree>
    <p:extLst>
      <p:ext uri="{BB962C8B-B14F-4D97-AF65-F5344CB8AC3E}">
        <p14:creationId xmlns:p14="http://schemas.microsoft.com/office/powerpoint/2010/main" val="3354855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31">
            <a:extLst>
              <a:ext uri="{FF2B5EF4-FFF2-40B4-BE49-F238E27FC236}">
                <a16:creationId xmlns:a16="http://schemas.microsoft.com/office/drawing/2014/main" id="{DAE17B4E-00C4-493B-844C-9EF67724A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33">
            <a:extLst>
              <a:ext uri="{FF2B5EF4-FFF2-40B4-BE49-F238E27FC236}">
                <a16:creationId xmlns:a16="http://schemas.microsoft.com/office/drawing/2014/main" id="{6D42FB0C-8A7F-4C02-8A05-81CC895C9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CA1E274-ECB8-5501-B7BC-B96A176F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0" y="685797"/>
            <a:ext cx="4937760" cy="2263779"/>
          </a:xfrm>
        </p:spPr>
        <p:txBody>
          <a:bodyPr anchor="t">
            <a:normAutofit/>
          </a:bodyPr>
          <a:lstStyle/>
          <a:p>
            <a:r>
              <a:rPr lang="hu-HU" sz="5000" dirty="0">
                <a:latin typeface="Palatino Linotype" panose="02040502050505030304" pitchFamily="18" charset="0"/>
              </a:rPr>
              <a:t>Az alapítók</a:t>
            </a:r>
          </a:p>
        </p:txBody>
      </p:sp>
      <p:sp>
        <p:nvSpPr>
          <p:cNvPr id="50" name="Rectangle 35">
            <a:extLst>
              <a:ext uri="{FF2B5EF4-FFF2-40B4-BE49-F238E27FC236}">
                <a16:creationId xmlns:a16="http://schemas.microsoft.com/office/drawing/2014/main" id="{5884CB35-DA3F-4B59-859D-EC97437A6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909A340-2D37-2BAA-27F1-167522FA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39" y="3205316"/>
            <a:ext cx="10141429" cy="3529242"/>
          </a:xfrm>
        </p:spPr>
        <p:txBody>
          <a:bodyPr>
            <a:normAutofit fontScale="25000" lnSpcReduction="20000"/>
          </a:bodyPr>
          <a:lstStyle/>
          <a:p>
            <a:pPr marL="342900" marR="0" lvl="0" indent="-34290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hu-HU" sz="7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342900" marR="0" lvl="0" indent="-34290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lang="hu-HU" sz="700" b="1" i="1" dirty="0">
              <a:latin typeface="Palatino Linotype" panose="02040502050505030304" pitchFamily="18" charset="0"/>
            </a:endParaRPr>
          </a:p>
          <a:p>
            <a:pPr marL="342900" marR="0" lvl="0" indent="-34290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hu-HU" sz="7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342900" marR="0" lvl="0" indent="-34290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lang="hu-HU" sz="700" b="1" i="1" dirty="0">
              <a:latin typeface="Palatino Linotype" panose="02040502050505030304" pitchFamily="18" charset="0"/>
            </a:endParaRPr>
          </a:p>
          <a:p>
            <a:pPr marL="342900" marR="0" lvl="0" indent="-34290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hu-HU" sz="7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342900" marR="0" lvl="0" indent="-34290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lang="hu-HU" sz="700" b="1" i="1" dirty="0">
              <a:latin typeface="Palatino Linotype" panose="02040502050505030304" pitchFamily="18" charset="0"/>
            </a:endParaRPr>
          </a:p>
          <a:p>
            <a:pPr marL="342900" marR="0" lvl="0" indent="-34290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hu-HU" sz="7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342900" marR="0" lvl="0" indent="-34290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hu-HU" sz="7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endParaRPr kumimoji="0" lang="hu-HU" sz="7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endParaRPr kumimoji="0" lang="hu-HU" sz="7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endParaRPr kumimoji="0" lang="hu-HU" sz="7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alatino Linotype" panose="02040502050505030304" pitchFamily="18" charset="0"/>
            </a:endParaRP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endParaRPr lang="hu-HU" sz="700" b="1" i="1" dirty="0">
              <a:latin typeface="Palatino Linotype" panose="02040502050505030304" pitchFamily="18" charset="0"/>
            </a:endParaRP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kumimoji="0" lang="hu-HU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</a:rPr>
              <a:t>                          </a:t>
            </a: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kumimoji="0" lang="hu-HU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</a:rPr>
              <a:t>                                 </a:t>
            </a: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kumimoji="0" lang="hu-HU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</a:rPr>
              <a:t>                                                                                 </a:t>
            </a: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kumimoji="0" lang="hu-HU" sz="5100" b="1" i="1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Palatino Linotype" panose="02040502050505030304" pitchFamily="18" charset="0"/>
              </a:rPr>
              <a:t>                                                                   </a:t>
            </a: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lang="hu-HU" sz="8000" b="1" i="1" dirty="0">
                <a:solidFill>
                  <a:srgbClr val="CC6600"/>
                </a:solidFill>
                <a:latin typeface="Palatino Linotype" panose="02040502050505030304" pitchFamily="18" charset="0"/>
              </a:rPr>
              <a:t>                                                            </a:t>
            </a:r>
            <a:r>
              <a:rPr kumimoji="0" lang="hu-HU" sz="8000" b="1" i="1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Palatino Linotype" panose="02040502050505030304" pitchFamily="18" charset="0"/>
              </a:rPr>
              <a:t> Dr. Bakos -Tóth Márta                      Rajczi Pál Atya </a:t>
            </a:r>
          </a:p>
          <a:p>
            <a:pPr marL="0" marR="0" lvl="0" indent="0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kumimoji="0" lang="hu-HU" sz="8000" b="1" i="1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Palatino Linotype" panose="02040502050505030304" pitchFamily="18" charset="0"/>
              </a:rPr>
              <a:t>                                                                    1943-2018                                           1926-2004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hu-HU" sz="700" dirty="0"/>
          </a:p>
        </p:txBody>
      </p:sp>
      <p:pic>
        <p:nvPicPr>
          <p:cNvPr id="4" name="Tartalom helye 4" descr="A képen személy, fal, beltéri, férfi látható&#10;&#10;Automatikusan generált leírás">
            <a:extLst>
              <a:ext uri="{FF2B5EF4-FFF2-40B4-BE49-F238E27FC236}">
                <a16:creationId xmlns:a16="http://schemas.microsoft.com/office/drawing/2014/main" id="{011F1FE6-66A6-7C6E-FD18-89D1E21141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5073446" y="1248156"/>
            <a:ext cx="3263084" cy="4361688"/>
          </a:xfrm>
          <a:prstGeom prst="rect">
            <a:avLst/>
          </a:prstGeom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1" name="Graphic 14">
            <a:extLst>
              <a:ext uri="{FF2B5EF4-FFF2-40B4-BE49-F238E27FC236}">
                <a16:creationId xmlns:a16="http://schemas.microsoft.com/office/drawing/2014/main" id="{BCE3147C-8AAB-4CC5-8E6E-1B6CDF226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841199" y="3847578"/>
            <a:ext cx="2012229" cy="2014135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991559A-1B30-95CC-22F9-DF488FB257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8672051" y="1288191"/>
            <a:ext cx="2932417" cy="4361688"/>
          </a:xfrm>
          <a:prstGeom prst="rect">
            <a:avLst/>
          </a:prstGeom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2" name="Graphic 14">
            <a:extLst>
              <a:ext uri="{FF2B5EF4-FFF2-40B4-BE49-F238E27FC236}">
                <a16:creationId xmlns:a16="http://schemas.microsoft.com/office/drawing/2014/main" id="{2A058240-2147-45E0-AEDC-7842EF6C3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841200" y="3847577"/>
            <a:ext cx="2012229" cy="2014135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Rectangle 41">
            <a:extLst>
              <a:ext uri="{FF2B5EF4-FFF2-40B4-BE49-F238E27FC236}">
                <a16:creationId xmlns:a16="http://schemas.microsoft.com/office/drawing/2014/main" id="{134620E6-82E6-47DD-80A8-77EACC635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37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9ACE7FE-B095-E432-5778-BE56BE89A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837" y="381935"/>
            <a:ext cx="4590815" cy="5974414"/>
          </a:xfrm>
        </p:spPr>
        <p:txBody>
          <a:bodyPr anchor="ctr">
            <a:normAutofit/>
          </a:bodyPr>
          <a:lstStyle/>
          <a:p>
            <a:pPr algn="ctr"/>
            <a:r>
              <a:rPr lang="hu-HU" b="1" dirty="0">
                <a:solidFill>
                  <a:srgbClr val="FFFFFF"/>
                </a:solidFill>
                <a:latin typeface="Palatino Linotype" panose="02040502050505030304" pitchFamily="18" charset="0"/>
              </a:rPr>
              <a:t>Stratégia </a:t>
            </a:r>
          </a:p>
        </p:txBody>
      </p:sp>
      <p:grpSp>
        <p:nvGrpSpPr>
          <p:cNvPr id="21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2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7BEF49-6461-B40B-3784-A464FE13C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337" y="311500"/>
            <a:ext cx="5685771" cy="604485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A rosszindulatú daganatok korszerű kezeléséhez multidiszciplináris stratégia szükséges, amely magába foglalja: </a:t>
            </a:r>
          </a:p>
          <a:p>
            <a:pPr>
              <a:lnSpc>
                <a:spcPct val="100000"/>
              </a:lnSpc>
            </a:pP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a sebészeti, a sugárterápiás és a gyógyszerterápiás ellátást, valamint</a:t>
            </a:r>
          </a:p>
          <a:p>
            <a:pPr>
              <a:lnSpc>
                <a:spcPct val="100000"/>
              </a:lnSpc>
            </a:pP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a </a:t>
            </a:r>
            <a:r>
              <a:rPr lang="hu-HU" b="1" i="1" u="sng" dirty="0">
                <a:solidFill>
                  <a:srgbClr val="FF6600"/>
                </a:solidFill>
                <a:latin typeface="Palatino Linotype" panose="02040502050505030304" pitchFamily="18" charset="0"/>
              </a:rPr>
              <a:t>REHABILITÁCIÓT</a:t>
            </a:r>
            <a:r>
              <a:rPr lang="hu-HU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 </a:t>
            </a: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és a terminális gondozást is.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                               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Az ellátás során gondoskodni kell a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b="1" i="1" u="sng" dirty="0">
                <a:solidFill>
                  <a:srgbClr val="FF6600"/>
                </a:solidFill>
                <a:latin typeface="Palatino Linotype" panose="02040502050505030304" pitchFamily="18" charset="0"/>
              </a:rPr>
              <a:t>PSZICHOLÓGIAI SEGÍTSÉGNYÚJTÁ</a:t>
            </a:r>
            <a:r>
              <a:rPr lang="hu-HU" b="1" i="1" dirty="0">
                <a:solidFill>
                  <a:srgbClr val="FF6600"/>
                </a:solidFill>
                <a:latin typeface="Palatino Linotype" panose="02040502050505030304" pitchFamily="18" charset="0"/>
              </a:rPr>
              <a:t>S</a:t>
            </a:r>
            <a:r>
              <a:rPr lang="hu-HU" sz="2000" b="1" i="1" dirty="0">
                <a:solidFill>
                  <a:srgbClr val="FF6600"/>
                </a:solidFill>
                <a:latin typeface="Palatino Linotype" panose="02040502050505030304" pitchFamily="18" charset="0"/>
              </a:rPr>
              <a:t>-</a:t>
            </a:r>
            <a:r>
              <a:rPr lang="hu-HU" sz="2000" b="1" dirty="0" err="1">
                <a:solidFill>
                  <a:srgbClr val="FF6600"/>
                </a:solidFill>
                <a:latin typeface="Palatino Linotype" panose="02040502050505030304" pitchFamily="18" charset="0"/>
              </a:rPr>
              <a:t>ról</a:t>
            </a: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és a korszerű  fájdalomterápiáról is.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(Nemzeti Rákellenes Program 2006)</a:t>
            </a:r>
          </a:p>
          <a:p>
            <a:endParaRPr lang="hu-HU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25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424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egyi úton lefelé száguldó autó alkonyatkor">
            <a:extLst>
              <a:ext uri="{FF2B5EF4-FFF2-40B4-BE49-F238E27FC236}">
                <a16:creationId xmlns:a16="http://schemas.microsoft.com/office/drawing/2014/main" id="{5614C090-9809-4488-2836-2F68A0D331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" y="10"/>
            <a:ext cx="4793672" cy="685799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2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B299B12-B597-AF6C-F692-0D11037DD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162" y="145915"/>
            <a:ext cx="6974678" cy="688099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Szakmai céljaink: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7DA668-5AA2-FA5A-A02D-D56D5C37B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163" y="834014"/>
            <a:ext cx="7066978" cy="5878072"/>
          </a:xfrm>
        </p:spPr>
        <p:txBody>
          <a:bodyPr>
            <a:noAutofit/>
          </a:bodyPr>
          <a:lstStyle/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Betegségtudat oldása, szorongás enyhítése, jövőbe vetett hit megerősítése, kreativitás, intellektuális és érzelmi kompenzálás</a:t>
            </a:r>
          </a:p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Elveszített szociális szerepek megtartására való ösztönzés</a:t>
            </a:r>
          </a:p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A napi kis örömök hangsúlyozásával, közeli nagyobb örömök biztosításával a közelebbi célok előtérbe helyezése</a:t>
            </a:r>
          </a:p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Szülői szorongás enyhítése, családok kohéziójának erősítése</a:t>
            </a:r>
          </a:p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Lelki értékek jutalmazásával az empátiás készség megerősítése</a:t>
            </a:r>
          </a:p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Pozitív érzelmi hatások, élmények, életöröm megerősítés</a:t>
            </a:r>
            <a:endParaRPr lang="hu-HU" sz="24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793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CFCC1E3-F1B8-58ED-8853-9359A1F8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hu-HU" sz="8000" dirty="0">
                <a:solidFill>
                  <a:srgbClr val="FFFFFF"/>
                </a:solidFill>
                <a:latin typeface="Palatino Linotype" panose="02040502050505030304" pitchFamily="18" charset="0"/>
              </a:rPr>
              <a:t>Kiket várunk?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6461B57-1783-A129-258B-4CB9E1D2C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5559486" cy="5837949"/>
          </a:xfrm>
        </p:spPr>
        <p:txBody>
          <a:bodyPr anchor="ctr">
            <a:normAutofit/>
          </a:bodyPr>
          <a:lstStyle/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VALLÁSI HOVATARTOZÁSTÓL FÜGGETLENÜL</a:t>
            </a:r>
          </a:p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daganatos megbetegedésben szenvedő, </a:t>
            </a:r>
          </a:p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súlyos  egészségkárosodással, </a:t>
            </a:r>
          </a:p>
          <a:p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fogyatékossággal élő személyeket és családtagjaikat, akik</a:t>
            </a:r>
          </a:p>
          <a:p>
            <a:r>
              <a:rPr lang="hu-HU" sz="2400" b="1" u="sng" dirty="0">
                <a:solidFill>
                  <a:srgbClr val="FF6600"/>
                </a:solidFill>
                <a:latin typeface="Palatino Linotype" panose="02040502050505030304" pitchFamily="18" charset="0"/>
              </a:rPr>
              <a:t>lelki rehabilitációra </a:t>
            </a:r>
            <a:r>
              <a:rPr lang="hu-HU" sz="2400" b="1" dirty="0">
                <a:solidFill>
                  <a:srgbClr val="FF6600"/>
                </a:solidFill>
                <a:latin typeface="Palatino Linotype" panose="02040502050505030304" pitchFamily="18" charset="0"/>
              </a:rPr>
              <a:t>szorulnak. </a:t>
            </a:r>
          </a:p>
          <a:p>
            <a:endParaRPr lang="hu-HU" sz="2400" b="1" dirty="0">
              <a:solidFill>
                <a:srgbClr val="FF6600"/>
              </a:solidFill>
              <a:latin typeface="Palatino Linotype" panose="02040502050505030304" pitchFamily="18" charset="0"/>
            </a:endParaRPr>
          </a:p>
          <a:p>
            <a:r>
              <a:rPr lang="hu-HU" b="1" u="sng" dirty="0">
                <a:solidFill>
                  <a:srgbClr val="FF6600"/>
                </a:solidFill>
                <a:latin typeface="Palatino Linotype" panose="02040502050505030304" pitchFamily="18" charset="0"/>
              </a:rPr>
              <a:t>Nem biztosítunk ápolást, szakápolást, hospice ellátást!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918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14D12D-8FA8-E897-0093-A1C5EA9D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386080"/>
            <a:ext cx="6009419" cy="645052"/>
          </a:xfrm>
        </p:spPr>
        <p:txBody>
          <a:bodyPr anchor="t">
            <a:normAutofit/>
          </a:bodyPr>
          <a:lstStyle/>
          <a:p>
            <a:r>
              <a:rPr lang="hu-HU" sz="3200" b="1" i="1" dirty="0">
                <a:solidFill>
                  <a:srgbClr val="CC6600"/>
                </a:solidFill>
                <a:latin typeface="Palatino Linotype" panose="02040502050505030304" pitchFamily="18" charset="0"/>
              </a:rPr>
              <a:t>Milyen szolgáltatást nyújtunk? </a:t>
            </a:r>
            <a:endParaRPr lang="hu-HU" sz="3200" dirty="0">
              <a:solidFill>
                <a:srgbClr val="CC6600"/>
              </a:solidFill>
            </a:endParaRPr>
          </a:p>
        </p:txBody>
      </p:sp>
      <p:pic>
        <p:nvPicPr>
          <p:cNvPr id="5" name="Picture 4" descr="Szív alakú csokitrüffel">
            <a:extLst>
              <a:ext uri="{FF2B5EF4-FFF2-40B4-BE49-F238E27FC236}">
                <a16:creationId xmlns:a16="http://schemas.microsoft.com/office/drawing/2014/main" id="{1BE44939-E3B0-7D83-F95A-74CB2688C8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068F935-7F14-1B5E-E9E1-A5DD31D8B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1422400"/>
            <a:ext cx="6654799" cy="5293356"/>
          </a:xfrm>
        </p:spPr>
        <p:txBody>
          <a:bodyPr>
            <a:normAutofit/>
          </a:bodyPr>
          <a:lstStyle/>
          <a:p>
            <a:r>
              <a:rPr lang="hu-HU" sz="2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28 fő egyidejű elhelyezését négyágyas, korszerű, ízlésesen berendezett szobákban - két szoba kivételével-,  önálló fürdőszobával</a:t>
            </a:r>
          </a:p>
          <a:p>
            <a:r>
              <a:rPr lang="hu-HU" sz="2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A közösségi együttlétre a társalgó szolgál, amelyben televízió is található internet elérhetőséggel, teakonyha az önálló tea és kávéfőzéshez</a:t>
            </a:r>
          </a:p>
          <a:p>
            <a:r>
              <a:rPr lang="hu-HU" sz="2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Állandó felügyeletet biztosítunk</a:t>
            </a:r>
          </a:p>
          <a:p>
            <a:r>
              <a:rPr lang="hu-HU" sz="2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Napi 5-szöri étkezés lehetősége</a:t>
            </a:r>
          </a:p>
          <a:p>
            <a:r>
              <a:rPr lang="hu-HU" sz="2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Programlehetőségek: pszichológus, zeneterapeuta, lelki gondozó, gyógytestnevelő és kreatív tevékenységekben jártas szakemberek </a:t>
            </a:r>
          </a:p>
          <a:p>
            <a:r>
              <a:rPr lang="hu-HU" sz="2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A hit gyógyító ereje – Roland Atyával</a:t>
            </a:r>
          </a:p>
          <a:p>
            <a:r>
              <a:rPr lang="hu-HU" sz="2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Külső programokban való részvétel lehetősége</a:t>
            </a:r>
          </a:p>
          <a:p>
            <a:endParaRPr lang="hu-HU" sz="2000" b="1" dirty="0">
              <a:solidFill>
                <a:srgbClr val="CC6600"/>
              </a:solidFill>
              <a:latin typeface="Palatino Linotype" panose="02040502050505030304" pitchFamily="18" charset="0"/>
            </a:endParaRPr>
          </a:p>
          <a:p>
            <a:r>
              <a:rPr lang="hu-HU" sz="20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TÉRÍTÉSMENTES ELLÁTÁS! </a:t>
            </a:r>
          </a:p>
          <a:p>
            <a:endParaRPr lang="hu-HU" sz="1300" dirty="0"/>
          </a:p>
        </p:txBody>
      </p:sp>
    </p:spTree>
    <p:extLst>
      <p:ext uri="{BB962C8B-B14F-4D97-AF65-F5344CB8AC3E}">
        <p14:creationId xmlns:p14="http://schemas.microsoft.com/office/powerpoint/2010/main" val="394656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687336-7197-E143-E6F7-701FFCE17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0596" y="201561"/>
            <a:ext cx="8395597" cy="669583"/>
          </a:xfrm>
        </p:spPr>
        <p:txBody>
          <a:bodyPr anchor="t">
            <a:normAutofit/>
          </a:bodyPr>
          <a:lstStyle/>
          <a:p>
            <a:r>
              <a:rPr lang="hu-HU" sz="26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Hogyan kezdeményezhető az intézményi elhelyezés? </a:t>
            </a:r>
          </a:p>
        </p:txBody>
      </p:sp>
      <p:pic>
        <p:nvPicPr>
          <p:cNvPr id="5" name="Picture 4" descr="Két telefon beszélget egymással">
            <a:extLst>
              <a:ext uri="{FF2B5EF4-FFF2-40B4-BE49-F238E27FC236}">
                <a16:creationId xmlns:a16="http://schemas.microsoft.com/office/drawing/2014/main" id="{89FF8F65-7698-03E3-CF62-3B807BEA7F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3453320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artalom helye 2">
            <a:extLst>
              <a:ext uri="{FF2B5EF4-FFF2-40B4-BE49-F238E27FC236}">
                <a16:creationId xmlns:a16="http://schemas.microsoft.com/office/drawing/2014/main" id="{39D409CA-6A72-7EF2-04F4-1D1EECE48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0596" y="943584"/>
            <a:ext cx="8395597" cy="5712855"/>
          </a:xfrm>
        </p:spPr>
        <p:txBody>
          <a:bodyPr>
            <a:noAutofit/>
          </a:bodyPr>
          <a:lstStyle/>
          <a:p>
            <a:pPr marL="174625" indent="-17462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hu-HU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A terápiás ciklusok időtartamai (8-10 nap) minden év októberében kerülnek meghatározásra és közzétételre a közösségi oldalunkon a következő évre vonatkozóan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A szolgáltatás igénybevétele „Kérelem” benyújtásával kezdeményezhető.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Igényelhető a </a:t>
            </a:r>
            <a:r>
              <a:rPr lang="en-US" sz="1800" b="1" cap="none" dirty="0">
                <a:solidFill>
                  <a:srgbClr val="0070C0"/>
                </a:solidFill>
                <a:latin typeface="Palatino Linotype" panose="0204050205050503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bakonyszucs@szeretetszolgalat.hu</a:t>
            </a:r>
            <a:r>
              <a:rPr lang="en-US" sz="1800" b="1" cap="none" dirty="0">
                <a:solidFill>
                  <a:srgbClr val="0070C0"/>
                </a:solidFill>
                <a:latin typeface="Palatino Linotype" panose="02040502050505030304" pitchFamily="18" charset="0"/>
              </a:rPr>
              <a:t> </a:t>
            </a:r>
            <a:r>
              <a:rPr lang="en-US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e-mail</a:t>
            </a:r>
            <a:r>
              <a:rPr lang="hu-HU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-</a:t>
            </a:r>
            <a:r>
              <a:rPr lang="en-US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címen</a:t>
            </a:r>
          </a:p>
          <a:p>
            <a:pPr marL="0" indent="0" algn="ctr">
              <a:lnSpc>
                <a:spcPct val="100000"/>
              </a:lnSpc>
              <a:buNone/>
            </a:pPr>
            <a:endParaRPr lang="hu-HU" sz="1800" b="1" i="1" cap="none" dirty="0">
              <a:solidFill>
                <a:srgbClr val="CC6600"/>
              </a:solidFill>
              <a:latin typeface="Palatino Linotype" panose="0204050205050503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800" b="1" i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FONTOS! </a:t>
            </a:r>
          </a:p>
          <a:p>
            <a:pPr marL="174625" indent="-17462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Család esetén két generáció, (szülő, gyerek), maximálisan 5 főt tudunk fogadni egy   családból</a:t>
            </a:r>
          </a:p>
          <a:p>
            <a:pPr marL="174625" indent="-17462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Házaspárok, élettársak külön szobában történő elhelyezésére csak betöltetlen férőhely esetén van lehetőség</a:t>
            </a:r>
          </a:p>
          <a:p>
            <a:pPr marL="174625" indent="-17462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Nyilvántartásba vételről és a férőhely elfoglalásának lehetőségéről értesítést küldünk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800" b="1" cap="none" dirty="0">
                <a:solidFill>
                  <a:srgbClr val="CC6600"/>
                </a:solidFill>
                <a:latin typeface="Palatino Linotype" panose="02040502050505030304" pitchFamily="18" charset="0"/>
              </a:rPr>
              <a:t>Nyilvántartásba venni csak hiánytalanul kitöltött kérelmet lehet</a:t>
            </a:r>
            <a:r>
              <a:rPr lang="hu-HU" sz="1800" b="1" dirty="0">
                <a:solidFill>
                  <a:srgbClr val="CC6600"/>
                </a:solidFill>
                <a:latin typeface="Palatino Linotype" panose="02040502050505030304" pitchFamily="18" charset="0"/>
              </a:rPr>
              <a:t>!!!!</a:t>
            </a:r>
            <a:endParaRPr lang="hu-HU" sz="1800" b="1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958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551</Words>
  <Application>Microsoft Office PowerPoint</Application>
  <PresentationFormat>Widescreen</PresentationFormat>
  <Paragraphs>99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Helvetica Neue Medium</vt:lpstr>
      <vt:lpstr>Palatino Linotype</vt:lpstr>
      <vt:lpstr>Wingdings</vt:lpstr>
      <vt:lpstr>Wingdings 3</vt:lpstr>
      <vt:lpstr>Office-téma</vt:lpstr>
      <vt:lpstr>      Sóhaj után mosoly, </vt:lpstr>
      <vt:lpstr>PowerPoint Presentation</vt:lpstr>
      <vt:lpstr>PowerPoint Presentation</vt:lpstr>
      <vt:lpstr>Az alapítók</vt:lpstr>
      <vt:lpstr>Stratégia </vt:lpstr>
      <vt:lpstr>Szakmai céljaink:</vt:lpstr>
      <vt:lpstr>Kiket várunk?</vt:lpstr>
      <vt:lpstr>Milyen szolgáltatást nyújtunk? </vt:lpstr>
      <vt:lpstr>Hogyan kezdeményezhető az intézményi elhelyezés? </vt:lpstr>
      <vt:lpstr>A gyógyító  környezet…</vt:lpstr>
      <vt:lpstr>Korszerű elhelyezési körülmények...</vt:lpstr>
      <vt:lpstr>és a belső miliő….</vt:lpstr>
      <vt:lpstr>Együttműködő partnereink:</vt:lpstr>
      <vt:lpstr>Szakemberek, civilek és önkéntesek képzése </vt:lpstr>
      <vt:lpstr>Amire büszkék vagyunk…..</vt:lpstr>
      <vt:lpstr>Rólunk mondták….</vt:lpstr>
      <vt:lpstr>    „Nem adhatsz lángot a gyertyának úgy,  hogy annak fénye a te arcodat is ne ragyogja be!”                              Böjte Csaba   </vt:lpstr>
      <vt:lpstr>Elérhetőségeink:</vt:lpstr>
      <vt:lpstr>Köszönöm a megtisztelő figyelmet!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Sóhaj után mosoly,</dc:title>
  <dc:creator>Forsthoffer Erzsébet</dc:creator>
  <cp:lastModifiedBy>Nicolas</cp:lastModifiedBy>
  <cp:revision>13</cp:revision>
  <dcterms:created xsi:type="dcterms:W3CDTF">2023-08-24T10:34:14Z</dcterms:created>
  <dcterms:modified xsi:type="dcterms:W3CDTF">2023-10-28T13:13:38Z</dcterms:modified>
</cp:coreProperties>
</file>