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8" r:id="rId2"/>
    <p:sldId id="276" r:id="rId3"/>
    <p:sldId id="326" r:id="rId4"/>
    <p:sldId id="327" r:id="rId5"/>
    <p:sldId id="328" r:id="rId6"/>
    <p:sldId id="329" r:id="rId7"/>
    <p:sldId id="330" r:id="rId8"/>
    <p:sldId id="302" r:id="rId9"/>
    <p:sldId id="298" r:id="rId10"/>
    <p:sldId id="299" r:id="rId11"/>
    <p:sldId id="30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323" r:id="rId22"/>
    <p:sldId id="304" r:id="rId23"/>
    <p:sldId id="305" r:id="rId24"/>
    <p:sldId id="279" r:id="rId25"/>
    <p:sldId id="278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25" r:id="rId34"/>
    <p:sldId id="277" r:id="rId35"/>
  </p:sldIdLst>
  <p:sldSz cx="12192000" cy="6858000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ál Veronika" initials="GV" lastIdx="2" clrIdx="0">
    <p:extLst>
      <p:ext uri="{19B8F6BF-5375-455C-9EA6-DF929625EA0E}">
        <p15:presenceInfo xmlns:p15="http://schemas.microsoft.com/office/powerpoint/2012/main" userId="Gál Veroni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7" autoAdjust="0"/>
    <p:restoredTop sz="76167" autoAdjust="0"/>
  </p:normalViewPr>
  <p:slideViewPr>
    <p:cSldViewPr snapToGrid="0">
      <p:cViewPr varScale="1">
        <p:scale>
          <a:sx n="70" d="100"/>
          <a:sy n="70" d="100"/>
        </p:scale>
        <p:origin x="11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munkalap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mi\Downloads\EV%20lakossa&#769;gi%20porta&#769;l_202305ig_KIMUTATA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mi\Downloads\Kommunika&#769;cio&#769;_2022_decembe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dirty="0"/>
              <a:t>2023. Október 20.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2023. október 20.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Munka1!$A$2:$A$7</c:f>
              <c:strCache>
                <c:ptCount val="6"/>
                <c:pt idx="0">
                  <c:v>Közforgalmú gyógyszertár</c:v>
                </c:pt>
                <c:pt idx="1">
                  <c:v>Fiókgyógyszertár</c:v>
                </c:pt>
                <c:pt idx="2">
                  <c:v>Intézeti gyógyszertár</c:v>
                </c:pt>
                <c:pt idx="3">
                  <c:v>Lakossági ellátó</c:v>
                </c:pt>
                <c:pt idx="4">
                  <c:v>Gyógyszertáron kívüli forgalmazó</c:v>
                </c:pt>
                <c:pt idx="5">
                  <c:v>Kézigyógyszertár</c:v>
                </c:pt>
              </c:strCache>
            </c:strRef>
          </c:cat>
          <c:val>
            <c:numRef>
              <c:f>Munka1!$B$2:$B$7</c:f>
              <c:numCache>
                <c:formatCode>General</c:formatCode>
                <c:ptCount val="6"/>
                <c:pt idx="0">
                  <c:v>2267</c:v>
                </c:pt>
                <c:pt idx="1">
                  <c:v>615</c:v>
                </c:pt>
                <c:pt idx="2">
                  <c:v>95</c:v>
                </c:pt>
                <c:pt idx="3">
                  <c:v>83</c:v>
                </c:pt>
                <c:pt idx="4">
                  <c:v>148</c:v>
                </c:pt>
                <c:pt idx="5">
                  <c:v>1408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88F-4C59-8178-4FA2D0F03F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52968312"/>
        <c:axId val="352969880"/>
      </c:barChart>
      <c:catAx>
        <c:axId val="352968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52969880"/>
        <c:crosses val="autoZero"/>
        <c:auto val="1"/>
        <c:lblAlgn val="ctr"/>
        <c:lblOffset val="100"/>
        <c:noMultiLvlLbl val="0"/>
      </c:catAx>
      <c:valAx>
        <c:axId val="352969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52968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solidFill>
              <a:srgbClr val="FF476D"/>
            </a:solidFill>
            <a:ln>
              <a:solidFill>
                <a:srgbClr val="FF476D"/>
              </a:solidFill>
            </a:ln>
            <a:effectLst/>
            <a:scene3d>
              <a:camera prst="orthographicFront"/>
              <a:lightRig rig="threePt" dir="t"/>
            </a:scene3d>
            <a:sp3d>
              <a:bevelT w="19050" h="50800"/>
              <a:bevelB w="19050"/>
            </a:sp3d>
          </c:spPr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C19-8F48-99B6-1D4CC7E02C0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C19-8F48-99B6-1D4CC7E02C0B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0865815562449235E-3"/>
                  <c:y val="3.266574853193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C19-8F48-99B6-1D4CC7E02C0B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C19-8F48-99B6-1D4CC7E02C0B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7.9681726967848699E-17"/>
                  <c:y val="-1.42912649827194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C19-8F48-99B6-1D4CC7E02C0B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0"/>
                  <c:y val="-3.06241392486845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C19-8F48-99B6-1D4CC7E02C0B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7.9681726967848699E-17"/>
                  <c:y val="2.0416092832456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C19-8F48-99B6-1D4CC7E02C0B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0"/>
                  <c:y val="-2.4499311398947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C19-8F48-99B6-1D4CC7E02C0B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1.086581556245043E-3"/>
                  <c:y val="2.8582529965438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C19-8F48-99B6-1D4CC7E02C0B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0"/>
                  <c:y val="-1.63328742659651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C19-8F48-99B6-1D4CC7E02C0B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5C19-8F48-99B6-1D4CC7E02C0B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0"/>
                  <c:y val="-2.8930710134572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5C19-8F48-99B6-1D4CC7E02C0B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5C19-8F48-99B6-1D4CC7E02C0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0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NETOK!$B$2:$U$2</c:f>
              <c:strCache>
                <c:ptCount val="20"/>
                <c:pt idx="0">
                  <c:v>Január</c:v>
                </c:pt>
                <c:pt idx="1">
                  <c:v>Február</c:v>
                </c:pt>
                <c:pt idx="2">
                  <c:v>Március</c:v>
                </c:pt>
                <c:pt idx="3">
                  <c:v>Április</c:v>
                </c:pt>
                <c:pt idx="4">
                  <c:v>Május</c:v>
                </c:pt>
                <c:pt idx="5">
                  <c:v>Június</c:v>
                </c:pt>
                <c:pt idx="6">
                  <c:v>Július</c:v>
                </c:pt>
                <c:pt idx="7">
                  <c:v>Augusztus</c:v>
                </c:pt>
                <c:pt idx="8">
                  <c:v>Szeptember</c:v>
                </c:pt>
                <c:pt idx="9">
                  <c:v>Október</c:v>
                </c:pt>
                <c:pt idx="10">
                  <c:v>November</c:v>
                </c:pt>
                <c:pt idx="11">
                  <c:v>December</c:v>
                </c:pt>
                <c:pt idx="12">
                  <c:v>Január</c:v>
                </c:pt>
                <c:pt idx="13">
                  <c:v>Február</c:v>
                </c:pt>
                <c:pt idx="14">
                  <c:v>Március</c:v>
                </c:pt>
                <c:pt idx="15">
                  <c:v>Április</c:v>
                </c:pt>
                <c:pt idx="16">
                  <c:v>Május</c:v>
                </c:pt>
                <c:pt idx="17">
                  <c:v>Június</c:v>
                </c:pt>
                <c:pt idx="18">
                  <c:v>Július</c:v>
                </c:pt>
                <c:pt idx="19">
                  <c:v>Augusztus</c:v>
                </c:pt>
              </c:strCache>
            </c:strRef>
          </c:cat>
          <c:val>
            <c:numRef>
              <c:f>NETOK!$B$3:$U$3</c:f>
              <c:numCache>
                <c:formatCode>#,##0</c:formatCode>
                <c:ptCount val="20"/>
                <c:pt idx="0">
                  <c:v>32628</c:v>
                </c:pt>
                <c:pt idx="1">
                  <c:v>72681</c:v>
                </c:pt>
                <c:pt idx="2">
                  <c:v>84643</c:v>
                </c:pt>
                <c:pt idx="3">
                  <c:v>92832</c:v>
                </c:pt>
                <c:pt idx="4">
                  <c:v>149866</c:v>
                </c:pt>
                <c:pt idx="5">
                  <c:v>225210</c:v>
                </c:pt>
                <c:pt idx="6">
                  <c:v>241989</c:v>
                </c:pt>
                <c:pt idx="7">
                  <c:v>106888</c:v>
                </c:pt>
                <c:pt idx="8">
                  <c:v>133050</c:v>
                </c:pt>
                <c:pt idx="9">
                  <c:v>176721</c:v>
                </c:pt>
                <c:pt idx="10">
                  <c:v>199914</c:v>
                </c:pt>
                <c:pt idx="11">
                  <c:v>187651</c:v>
                </c:pt>
                <c:pt idx="12">
                  <c:v>239694</c:v>
                </c:pt>
                <c:pt idx="13">
                  <c:v>232106</c:v>
                </c:pt>
                <c:pt idx="14">
                  <c:v>317665</c:v>
                </c:pt>
                <c:pt idx="15">
                  <c:v>278634</c:v>
                </c:pt>
                <c:pt idx="16">
                  <c:v>280000</c:v>
                </c:pt>
                <c:pt idx="17">
                  <c:v>116511</c:v>
                </c:pt>
                <c:pt idx="18">
                  <c:v>161000</c:v>
                </c:pt>
                <c:pt idx="19">
                  <c:v>150000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5C19-8F48-99B6-1D4CC7E02C0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307371560"/>
        <c:axId val="306037328"/>
      </c:areaChart>
      <c:catAx>
        <c:axId val="307371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06037328"/>
        <c:crosses val="autoZero"/>
        <c:auto val="1"/>
        <c:lblAlgn val="ctr"/>
        <c:lblOffset val="100"/>
        <c:noMultiLvlLbl val="0"/>
      </c:catAx>
      <c:valAx>
        <c:axId val="306037328"/>
        <c:scaling>
          <c:orientation val="minMax"/>
          <c:max val="320000"/>
          <c:min val="10000"/>
        </c:scaling>
        <c:delete val="0"/>
        <c:axPos val="l"/>
        <c:majorGridlines>
          <c:spPr>
            <a:ln w="1270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07371560"/>
        <c:crosses val="autoZero"/>
        <c:crossBetween val="midCat"/>
      </c:valAx>
      <c:sp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NETOK!$A$4</c:f>
              <c:strCache>
                <c:ptCount val="1"/>
                <c:pt idx="0">
                  <c:v>E-mail megkeresések száma* (db)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NETOK!$B$3:$U$3</c:f>
              <c:strCache>
                <c:ptCount val="20"/>
                <c:pt idx="0">
                  <c:v>Január</c:v>
                </c:pt>
                <c:pt idx="1">
                  <c:v>Február</c:v>
                </c:pt>
                <c:pt idx="2">
                  <c:v>Március</c:v>
                </c:pt>
                <c:pt idx="3">
                  <c:v>Április</c:v>
                </c:pt>
                <c:pt idx="4">
                  <c:v>Május</c:v>
                </c:pt>
                <c:pt idx="5">
                  <c:v>Június</c:v>
                </c:pt>
                <c:pt idx="6">
                  <c:v>Július</c:v>
                </c:pt>
                <c:pt idx="7">
                  <c:v>Augusztus</c:v>
                </c:pt>
                <c:pt idx="8">
                  <c:v>Szeptember</c:v>
                </c:pt>
                <c:pt idx="9">
                  <c:v>Október</c:v>
                </c:pt>
                <c:pt idx="10">
                  <c:v>November</c:v>
                </c:pt>
                <c:pt idx="11">
                  <c:v>December</c:v>
                </c:pt>
                <c:pt idx="12">
                  <c:v>Január</c:v>
                </c:pt>
                <c:pt idx="13">
                  <c:v>Február</c:v>
                </c:pt>
                <c:pt idx="14">
                  <c:v>Március</c:v>
                </c:pt>
                <c:pt idx="15">
                  <c:v>Április</c:v>
                </c:pt>
                <c:pt idx="16">
                  <c:v>Május</c:v>
                </c:pt>
                <c:pt idx="17">
                  <c:v>Június</c:v>
                </c:pt>
                <c:pt idx="18">
                  <c:v>Július</c:v>
                </c:pt>
                <c:pt idx="19">
                  <c:v>Augusztus</c:v>
                </c:pt>
              </c:strCache>
            </c:strRef>
          </c:cat>
          <c:val>
            <c:numRef>
              <c:f>NETOK!$B$4:$U$4</c:f>
              <c:numCache>
                <c:formatCode>#,##0</c:formatCode>
                <c:ptCount val="20"/>
                <c:pt idx="0">
                  <c:v>3602</c:v>
                </c:pt>
                <c:pt idx="1">
                  <c:v>1769</c:v>
                </c:pt>
                <c:pt idx="2">
                  <c:v>2221</c:v>
                </c:pt>
                <c:pt idx="3">
                  <c:v>1415</c:v>
                </c:pt>
                <c:pt idx="4">
                  <c:v>1281</c:v>
                </c:pt>
                <c:pt idx="5">
                  <c:v>1080</c:v>
                </c:pt>
                <c:pt idx="6" formatCode="General">
                  <c:v>1148</c:v>
                </c:pt>
                <c:pt idx="7" formatCode="General">
                  <c:v>1188</c:v>
                </c:pt>
                <c:pt idx="8" formatCode="General">
                  <c:v>1158</c:v>
                </c:pt>
                <c:pt idx="9" formatCode="General">
                  <c:v>1038</c:v>
                </c:pt>
                <c:pt idx="10" formatCode="General">
                  <c:v>1049</c:v>
                </c:pt>
                <c:pt idx="11" formatCode="General">
                  <c:v>617</c:v>
                </c:pt>
                <c:pt idx="12">
                  <c:v>803</c:v>
                </c:pt>
                <c:pt idx="13">
                  <c:v>682</c:v>
                </c:pt>
                <c:pt idx="14">
                  <c:v>694</c:v>
                </c:pt>
                <c:pt idx="15">
                  <c:v>724</c:v>
                </c:pt>
                <c:pt idx="16">
                  <c:v>819</c:v>
                </c:pt>
                <c:pt idx="17">
                  <c:v>840</c:v>
                </c:pt>
                <c:pt idx="18">
                  <c:v>871</c:v>
                </c:pt>
                <c:pt idx="19">
                  <c:v>934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32-8D4B-9CC3-9F5EA63D4408}"/>
            </c:ext>
          </c:extLst>
        </c:ser>
        <c:ser>
          <c:idx val="1"/>
          <c:order val="1"/>
          <c:tx>
            <c:strRef>
              <c:f>NETOK!$A$5</c:f>
              <c:strCache>
                <c:ptCount val="1"/>
                <c:pt idx="0">
                  <c:v>E-mail megválaszolások száma (db)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NETOK!$B$3:$U$3</c:f>
              <c:strCache>
                <c:ptCount val="20"/>
                <c:pt idx="0">
                  <c:v>Január</c:v>
                </c:pt>
                <c:pt idx="1">
                  <c:v>Február</c:v>
                </c:pt>
                <c:pt idx="2">
                  <c:v>Március</c:v>
                </c:pt>
                <c:pt idx="3">
                  <c:v>Április</c:v>
                </c:pt>
                <c:pt idx="4">
                  <c:v>Május</c:v>
                </c:pt>
                <c:pt idx="5">
                  <c:v>Június</c:v>
                </c:pt>
                <c:pt idx="6">
                  <c:v>Július</c:v>
                </c:pt>
                <c:pt idx="7">
                  <c:v>Augusztus</c:v>
                </c:pt>
                <c:pt idx="8">
                  <c:v>Szeptember</c:v>
                </c:pt>
                <c:pt idx="9">
                  <c:v>Október</c:v>
                </c:pt>
                <c:pt idx="10">
                  <c:v>November</c:v>
                </c:pt>
                <c:pt idx="11">
                  <c:v>December</c:v>
                </c:pt>
                <c:pt idx="12">
                  <c:v>Január</c:v>
                </c:pt>
                <c:pt idx="13">
                  <c:v>Február</c:v>
                </c:pt>
                <c:pt idx="14">
                  <c:v>Március</c:v>
                </c:pt>
                <c:pt idx="15">
                  <c:v>Április</c:v>
                </c:pt>
                <c:pt idx="16">
                  <c:v>Május</c:v>
                </c:pt>
                <c:pt idx="17">
                  <c:v>Június</c:v>
                </c:pt>
                <c:pt idx="18">
                  <c:v>Július</c:v>
                </c:pt>
                <c:pt idx="19">
                  <c:v>Augusztus</c:v>
                </c:pt>
              </c:strCache>
            </c:strRef>
          </c:cat>
          <c:val>
            <c:numRef>
              <c:f>NETOK!$B$5:$U$5</c:f>
              <c:numCache>
                <c:formatCode>#,##0</c:formatCode>
                <c:ptCount val="20"/>
                <c:pt idx="0">
                  <c:v>2515</c:v>
                </c:pt>
                <c:pt idx="1">
                  <c:v>1646</c:v>
                </c:pt>
                <c:pt idx="2">
                  <c:v>1225</c:v>
                </c:pt>
                <c:pt idx="3">
                  <c:v>1304</c:v>
                </c:pt>
                <c:pt idx="4">
                  <c:v>1202</c:v>
                </c:pt>
                <c:pt idx="5">
                  <c:v>868</c:v>
                </c:pt>
                <c:pt idx="6" formatCode="General">
                  <c:v>1021</c:v>
                </c:pt>
                <c:pt idx="7" formatCode="General">
                  <c:v>1035</c:v>
                </c:pt>
                <c:pt idx="8" formatCode="General">
                  <c:v>1059</c:v>
                </c:pt>
                <c:pt idx="9" formatCode="General">
                  <c:v>940</c:v>
                </c:pt>
                <c:pt idx="10" formatCode="General">
                  <c:v>874</c:v>
                </c:pt>
                <c:pt idx="11" formatCode="General">
                  <c:v>566</c:v>
                </c:pt>
                <c:pt idx="12">
                  <c:v>729</c:v>
                </c:pt>
                <c:pt idx="13">
                  <c:v>659</c:v>
                </c:pt>
                <c:pt idx="14">
                  <c:v>671</c:v>
                </c:pt>
                <c:pt idx="15">
                  <c:v>690</c:v>
                </c:pt>
                <c:pt idx="16">
                  <c:v>784</c:v>
                </c:pt>
                <c:pt idx="17">
                  <c:v>734</c:v>
                </c:pt>
                <c:pt idx="18">
                  <c:v>823</c:v>
                </c:pt>
                <c:pt idx="19">
                  <c:v>848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F32-8D4B-9CC3-9F5EA63D4408}"/>
            </c:ext>
          </c:extLst>
        </c:ser>
        <c:ser>
          <c:idx val="2"/>
          <c:order val="2"/>
          <c:tx>
            <c:strRef>
              <c:f>NETOK!$A$6</c:f>
              <c:strCache>
                <c:ptCount val="1"/>
                <c:pt idx="0">
                  <c:v>Beérkező telefonhívások száma (db)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NETOK!$B$3:$U$3</c:f>
              <c:strCache>
                <c:ptCount val="20"/>
                <c:pt idx="0">
                  <c:v>Január</c:v>
                </c:pt>
                <c:pt idx="1">
                  <c:v>Február</c:v>
                </c:pt>
                <c:pt idx="2">
                  <c:v>Március</c:v>
                </c:pt>
                <c:pt idx="3">
                  <c:v>Április</c:v>
                </c:pt>
                <c:pt idx="4">
                  <c:v>Május</c:v>
                </c:pt>
                <c:pt idx="5">
                  <c:v>Június</c:v>
                </c:pt>
                <c:pt idx="6">
                  <c:v>Július</c:v>
                </c:pt>
                <c:pt idx="7">
                  <c:v>Augusztus</c:v>
                </c:pt>
                <c:pt idx="8">
                  <c:v>Szeptember</c:v>
                </c:pt>
                <c:pt idx="9">
                  <c:v>Október</c:v>
                </c:pt>
                <c:pt idx="10">
                  <c:v>November</c:v>
                </c:pt>
                <c:pt idx="11">
                  <c:v>December</c:v>
                </c:pt>
                <c:pt idx="12">
                  <c:v>Január</c:v>
                </c:pt>
                <c:pt idx="13">
                  <c:v>Február</c:v>
                </c:pt>
                <c:pt idx="14">
                  <c:v>Március</c:v>
                </c:pt>
                <c:pt idx="15">
                  <c:v>Április</c:v>
                </c:pt>
                <c:pt idx="16">
                  <c:v>Május</c:v>
                </c:pt>
                <c:pt idx="17">
                  <c:v>Június</c:v>
                </c:pt>
                <c:pt idx="18">
                  <c:v>Július</c:v>
                </c:pt>
                <c:pt idx="19">
                  <c:v>Augusztus</c:v>
                </c:pt>
              </c:strCache>
            </c:strRef>
          </c:cat>
          <c:val>
            <c:numRef>
              <c:f>NETOK!$B$6:$U$6</c:f>
              <c:numCache>
                <c:formatCode>#,##0</c:formatCode>
                <c:ptCount val="20"/>
                <c:pt idx="0">
                  <c:v>43294</c:v>
                </c:pt>
                <c:pt idx="1">
                  <c:v>10699</c:v>
                </c:pt>
                <c:pt idx="2">
                  <c:v>7339</c:v>
                </c:pt>
                <c:pt idx="3">
                  <c:v>5838</c:v>
                </c:pt>
                <c:pt idx="4">
                  <c:v>4825</c:v>
                </c:pt>
                <c:pt idx="5">
                  <c:v>3936</c:v>
                </c:pt>
                <c:pt idx="6" formatCode="General">
                  <c:v>5119</c:v>
                </c:pt>
                <c:pt idx="7" formatCode="General">
                  <c:v>4438</c:v>
                </c:pt>
                <c:pt idx="8" formatCode="General">
                  <c:v>3800</c:v>
                </c:pt>
                <c:pt idx="9" formatCode="General">
                  <c:v>3507</c:v>
                </c:pt>
                <c:pt idx="10" formatCode="General">
                  <c:v>6252</c:v>
                </c:pt>
                <c:pt idx="11" formatCode="General">
                  <c:v>4273</c:v>
                </c:pt>
                <c:pt idx="12">
                  <c:v>4559</c:v>
                </c:pt>
                <c:pt idx="13">
                  <c:v>4405</c:v>
                </c:pt>
                <c:pt idx="14">
                  <c:v>3953</c:v>
                </c:pt>
                <c:pt idx="15">
                  <c:v>3655</c:v>
                </c:pt>
                <c:pt idx="16">
                  <c:v>4072</c:v>
                </c:pt>
                <c:pt idx="17">
                  <c:v>5013</c:v>
                </c:pt>
                <c:pt idx="18">
                  <c:v>5668</c:v>
                </c:pt>
                <c:pt idx="19">
                  <c:v>4722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F32-8D4B-9CC3-9F5EA63D4408}"/>
            </c:ext>
          </c:extLst>
        </c:ser>
        <c:ser>
          <c:idx val="3"/>
          <c:order val="3"/>
          <c:tx>
            <c:strRef>
              <c:f>NETOK!$A$7</c:f>
              <c:strCache>
                <c:ptCount val="1"/>
                <c:pt idx="0">
                  <c:v>Megválaszolt telefonhívások száma (db)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NETOK!$B$3:$U$3</c:f>
              <c:strCache>
                <c:ptCount val="20"/>
                <c:pt idx="0">
                  <c:v>Január</c:v>
                </c:pt>
                <c:pt idx="1">
                  <c:v>Február</c:v>
                </c:pt>
                <c:pt idx="2">
                  <c:v>Március</c:v>
                </c:pt>
                <c:pt idx="3">
                  <c:v>Április</c:v>
                </c:pt>
                <c:pt idx="4">
                  <c:v>Május</c:v>
                </c:pt>
                <c:pt idx="5">
                  <c:v>Június</c:v>
                </c:pt>
                <c:pt idx="6">
                  <c:v>Július</c:v>
                </c:pt>
                <c:pt idx="7">
                  <c:v>Augusztus</c:v>
                </c:pt>
                <c:pt idx="8">
                  <c:v>Szeptember</c:v>
                </c:pt>
                <c:pt idx="9">
                  <c:v>Október</c:v>
                </c:pt>
                <c:pt idx="10">
                  <c:v>November</c:v>
                </c:pt>
                <c:pt idx="11">
                  <c:v>December</c:v>
                </c:pt>
                <c:pt idx="12">
                  <c:v>Január</c:v>
                </c:pt>
                <c:pt idx="13">
                  <c:v>Február</c:v>
                </c:pt>
                <c:pt idx="14">
                  <c:v>Március</c:v>
                </c:pt>
                <c:pt idx="15">
                  <c:v>Április</c:v>
                </c:pt>
                <c:pt idx="16">
                  <c:v>Május</c:v>
                </c:pt>
                <c:pt idx="17">
                  <c:v>Június</c:v>
                </c:pt>
                <c:pt idx="18">
                  <c:v>Július</c:v>
                </c:pt>
                <c:pt idx="19">
                  <c:v>Augusztus</c:v>
                </c:pt>
              </c:strCache>
            </c:strRef>
          </c:cat>
          <c:val>
            <c:numRef>
              <c:f>NETOK!$B$7:$U$7</c:f>
              <c:numCache>
                <c:formatCode>#,##0</c:formatCode>
                <c:ptCount val="20"/>
                <c:pt idx="0">
                  <c:v>42820</c:v>
                </c:pt>
                <c:pt idx="1">
                  <c:v>10608</c:v>
                </c:pt>
                <c:pt idx="2">
                  <c:v>7262</c:v>
                </c:pt>
                <c:pt idx="3">
                  <c:v>5777</c:v>
                </c:pt>
                <c:pt idx="4">
                  <c:v>4797</c:v>
                </c:pt>
                <c:pt idx="5">
                  <c:v>3910</c:v>
                </c:pt>
                <c:pt idx="6" formatCode="General">
                  <c:v>5057</c:v>
                </c:pt>
                <c:pt idx="7" formatCode="General">
                  <c:v>4402</c:v>
                </c:pt>
                <c:pt idx="8" formatCode="General">
                  <c:v>3769</c:v>
                </c:pt>
                <c:pt idx="9" formatCode="General">
                  <c:v>3488</c:v>
                </c:pt>
                <c:pt idx="10" formatCode="General">
                  <c:v>6217</c:v>
                </c:pt>
                <c:pt idx="11" formatCode="General">
                  <c:v>4229</c:v>
                </c:pt>
                <c:pt idx="12">
                  <c:v>4531</c:v>
                </c:pt>
                <c:pt idx="13">
                  <c:v>4388</c:v>
                </c:pt>
                <c:pt idx="14">
                  <c:v>3920</c:v>
                </c:pt>
                <c:pt idx="15">
                  <c:v>3638</c:v>
                </c:pt>
                <c:pt idx="16">
                  <c:v>4046</c:v>
                </c:pt>
                <c:pt idx="17">
                  <c:v>4981</c:v>
                </c:pt>
                <c:pt idx="18">
                  <c:v>5622</c:v>
                </c:pt>
                <c:pt idx="19">
                  <c:v>4673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F32-8D4B-9CC3-9F5EA63D44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6472080"/>
        <c:axId val="306479064"/>
      </c:barChart>
      <c:catAx>
        <c:axId val="30647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06479064"/>
        <c:crosses val="autoZero"/>
        <c:auto val="1"/>
        <c:lblAlgn val="ctr"/>
        <c:lblOffset val="100"/>
        <c:noMultiLvlLbl val="0"/>
      </c:catAx>
      <c:valAx>
        <c:axId val="306479064"/>
        <c:scaling>
          <c:orientation val="minMax"/>
          <c:max val="1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spc="13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0647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577A17-8747-4198-86FD-1C062631C6CB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hu-HU"/>
        </a:p>
      </dgm:t>
    </dgm:pt>
    <dgm:pt modelId="{F53718B9-80B6-42EE-AAF2-91D5DCDB28C1}">
      <dgm:prSet/>
      <dgm:spPr/>
      <dgm:t>
        <a:bodyPr/>
        <a:lstStyle/>
        <a:p>
          <a:pPr rtl="0"/>
          <a:r>
            <a:rPr lang="hu-HU" smtClean="0"/>
            <a:t>2023. augusztus 1. Nemzeti Népegészségügyi és Gyógyszerészeti Központ</a:t>
          </a:r>
          <a:endParaRPr lang="hu-HU"/>
        </a:p>
      </dgm:t>
    </dgm:pt>
    <dgm:pt modelId="{A69AAB3E-BF08-4151-A27C-2E0DDB373A68}" type="parTrans" cxnId="{E4CD3C27-78BE-478F-B3C8-86A5B830A37B}">
      <dgm:prSet/>
      <dgm:spPr/>
      <dgm:t>
        <a:bodyPr/>
        <a:lstStyle/>
        <a:p>
          <a:endParaRPr lang="hu-HU"/>
        </a:p>
      </dgm:t>
    </dgm:pt>
    <dgm:pt modelId="{1F594CB0-A2B4-4C30-9090-04D44274451D}" type="sibTrans" cxnId="{E4CD3C27-78BE-478F-B3C8-86A5B830A37B}">
      <dgm:prSet/>
      <dgm:spPr/>
      <dgm:t>
        <a:bodyPr/>
        <a:lstStyle/>
        <a:p>
          <a:endParaRPr lang="hu-HU"/>
        </a:p>
      </dgm:t>
    </dgm:pt>
    <dgm:pt modelId="{BE1CCE03-4123-4731-B698-689352F6B12F}">
      <dgm:prSet/>
      <dgm:spPr/>
      <dgm:t>
        <a:bodyPr/>
        <a:lstStyle/>
        <a:p>
          <a:pPr rtl="0"/>
          <a:r>
            <a:rPr lang="hu-HU" smtClean="0"/>
            <a:t>azok a párhuzamosságok, amelyek eddig az NNK és az OGYÉI működésében hasonló típusú feladatik révén fennálltak, most egy intézet keretei között egyesülnek</a:t>
          </a:r>
          <a:endParaRPr lang="hu-HU"/>
        </a:p>
      </dgm:t>
    </dgm:pt>
    <dgm:pt modelId="{268FC0DF-53EE-4E0A-AF82-800F554BB654}" type="parTrans" cxnId="{23E42D31-4D73-4045-954F-1D6580024820}">
      <dgm:prSet/>
      <dgm:spPr/>
      <dgm:t>
        <a:bodyPr/>
        <a:lstStyle/>
        <a:p>
          <a:endParaRPr lang="hu-HU"/>
        </a:p>
      </dgm:t>
    </dgm:pt>
    <dgm:pt modelId="{9CAC6BEA-1A5C-4F13-B4FD-2C73F0E96125}" type="sibTrans" cxnId="{23E42D31-4D73-4045-954F-1D6580024820}">
      <dgm:prSet/>
      <dgm:spPr/>
      <dgm:t>
        <a:bodyPr/>
        <a:lstStyle/>
        <a:p>
          <a:endParaRPr lang="hu-HU"/>
        </a:p>
      </dgm:t>
    </dgm:pt>
    <dgm:pt modelId="{9656A38D-BD19-441F-ABBE-931FF7E36FA7}">
      <dgm:prSet/>
      <dgm:spPr/>
      <dgm:t>
        <a:bodyPr/>
        <a:lstStyle/>
        <a:p>
          <a:pPr rtl="0"/>
          <a:r>
            <a:rPr lang="hu-HU" b="1" smtClean="0"/>
            <a:t>egységes fellépés, egységes jogalkalmazás </a:t>
          </a:r>
          <a:r>
            <a:rPr lang="hu-HU" smtClean="0"/>
            <a:t>segíti leginkább a szolgáltatókat a kívánt szabályos és szabályozott működés elérésében</a:t>
          </a:r>
          <a:endParaRPr lang="hu-HU"/>
        </a:p>
      </dgm:t>
    </dgm:pt>
    <dgm:pt modelId="{9CADFB8E-E6E9-45A4-8AD6-A856498CF9FB}" type="parTrans" cxnId="{17030D5C-03DB-46E9-B7BA-172B1155AC11}">
      <dgm:prSet/>
      <dgm:spPr/>
      <dgm:t>
        <a:bodyPr/>
        <a:lstStyle/>
        <a:p>
          <a:endParaRPr lang="hu-HU"/>
        </a:p>
      </dgm:t>
    </dgm:pt>
    <dgm:pt modelId="{57F64F40-D77F-4B09-83E5-73830CA88649}" type="sibTrans" cxnId="{17030D5C-03DB-46E9-B7BA-172B1155AC11}">
      <dgm:prSet/>
      <dgm:spPr/>
      <dgm:t>
        <a:bodyPr/>
        <a:lstStyle/>
        <a:p>
          <a:endParaRPr lang="hu-HU"/>
        </a:p>
      </dgm:t>
    </dgm:pt>
    <dgm:pt modelId="{308B554C-A7E4-400B-83FA-52898CDA4D33}">
      <dgm:prSet/>
      <dgm:spPr/>
      <dgm:t>
        <a:bodyPr/>
        <a:lstStyle/>
        <a:p>
          <a:pPr rtl="0"/>
          <a:r>
            <a:rPr lang="hu-HU" smtClean="0"/>
            <a:t>az e</a:t>
          </a:r>
          <a:r>
            <a:rPr lang="hu-HU" b="1" smtClean="0"/>
            <a:t>gységes engedélyezési és ellenőrző egészségügyi hatóság </a:t>
          </a:r>
          <a:endParaRPr lang="hu-HU"/>
        </a:p>
      </dgm:t>
    </dgm:pt>
    <dgm:pt modelId="{3FD5798A-728E-40F9-8564-79A61ED505D2}" type="parTrans" cxnId="{B2C82E71-C2B0-4087-B8FE-A87564D05E3A}">
      <dgm:prSet/>
      <dgm:spPr/>
      <dgm:t>
        <a:bodyPr/>
        <a:lstStyle/>
        <a:p>
          <a:endParaRPr lang="hu-HU"/>
        </a:p>
      </dgm:t>
    </dgm:pt>
    <dgm:pt modelId="{8C0B04B7-CAA1-41F8-8735-D2B197CBF111}" type="sibTrans" cxnId="{B2C82E71-C2B0-4087-B8FE-A87564D05E3A}">
      <dgm:prSet/>
      <dgm:spPr/>
      <dgm:t>
        <a:bodyPr/>
        <a:lstStyle/>
        <a:p>
          <a:endParaRPr lang="hu-HU"/>
        </a:p>
      </dgm:t>
    </dgm:pt>
    <dgm:pt modelId="{A4AD949C-53EB-4EA2-B223-8C35568DA3A7}">
      <dgm:prSet/>
      <dgm:spPr/>
      <dgm:t>
        <a:bodyPr/>
        <a:lstStyle/>
        <a:p>
          <a:pPr rtl="0"/>
          <a:r>
            <a:rPr lang="hu-HU" b="1" smtClean="0"/>
            <a:t>fókusz a prevención</a:t>
          </a:r>
          <a:r>
            <a:rPr lang="hu-HU" smtClean="0"/>
            <a:t>, ezzel párhuzamosan megerősíteni azt a stratégiát, amellyel </a:t>
          </a:r>
          <a:r>
            <a:rPr lang="hu-HU" b="1" smtClean="0"/>
            <a:t>növeljük az egészségben eltöltött életévek számát</a:t>
          </a:r>
          <a:endParaRPr lang="hu-HU"/>
        </a:p>
      </dgm:t>
    </dgm:pt>
    <dgm:pt modelId="{932EE52E-A5F2-4049-8E4A-A74B012038DE}" type="parTrans" cxnId="{2F69B5A6-DF36-4E35-AD99-B8E65394ABF3}">
      <dgm:prSet/>
      <dgm:spPr/>
      <dgm:t>
        <a:bodyPr/>
        <a:lstStyle/>
        <a:p>
          <a:endParaRPr lang="hu-HU"/>
        </a:p>
      </dgm:t>
    </dgm:pt>
    <dgm:pt modelId="{2D5B376D-B32E-467C-8EAE-B992F3EFC42E}" type="sibTrans" cxnId="{2F69B5A6-DF36-4E35-AD99-B8E65394ABF3}">
      <dgm:prSet/>
      <dgm:spPr/>
      <dgm:t>
        <a:bodyPr/>
        <a:lstStyle/>
        <a:p>
          <a:endParaRPr lang="hu-HU"/>
        </a:p>
      </dgm:t>
    </dgm:pt>
    <dgm:pt modelId="{EAE8DCF1-9BF6-4F50-A575-915F4136D58B}">
      <dgm:prSet/>
      <dgm:spPr/>
      <dgm:t>
        <a:bodyPr/>
        <a:lstStyle/>
        <a:p>
          <a:pPr rtl="0"/>
          <a:r>
            <a:rPr lang="hu-HU" b="1" smtClean="0"/>
            <a:t>a megelőző jellegű és a betegbiztonsági feladatok egy helyen</a:t>
          </a:r>
          <a:endParaRPr lang="hu-HU"/>
        </a:p>
      </dgm:t>
    </dgm:pt>
    <dgm:pt modelId="{211DA587-CC64-4519-A62E-C01B1FF213DC}" type="parTrans" cxnId="{B8FDDEEA-80BE-496E-882A-511312051B0A}">
      <dgm:prSet/>
      <dgm:spPr/>
      <dgm:t>
        <a:bodyPr/>
        <a:lstStyle/>
        <a:p>
          <a:endParaRPr lang="hu-HU"/>
        </a:p>
      </dgm:t>
    </dgm:pt>
    <dgm:pt modelId="{BF66364D-9DEF-45ED-A493-8D81C026978A}" type="sibTrans" cxnId="{B8FDDEEA-80BE-496E-882A-511312051B0A}">
      <dgm:prSet/>
      <dgm:spPr/>
      <dgm:t>
        <a:bodyPr/>
        <a:lstStyle/>
        <a:p>
          <a:endParaRPr lang="hu-HU"/>
        </a:p>
      </dgm:t>
    </dgm:pt>
    <dgm:pt modelId="{AADDE83E-748B-48A2-833F-052B301F97BD}">
      <dgm:prSet/>
      <dgm:spPr/>
      <dgm:t>
        <a:bodyPr/>
        <a:lstStyle/>
        <a:p>
          <a:pPr algn="ctr" rtl="0"/>
          <a:r>
            <a:rPr lang="hu-HU" b="1" dirty="0" smtClean="0"/>
            <a:t>Mindennapi egészségünk őre!</a:t>
          </a:r>
          <a:endParaRPr lang="hu-HU" dirty="0"/>
        </a:p>
      </dgm:t>
    </dgm:pt>
    <dgm:pt modelId="{1F57DC67-2143-409A-970D-3E0BAF20792A}" type="parTrans" cxnId="{E6DD6794-BD1B-4543-A7EC-5EAF664715B7}">
      <dgm:prSet/>
      <dgm:spPr/>
      <dgm:t>
        <a:bodyPr/>
        <a:lstStyle/>
        <a:p>
          <a:endParaRPr lang="hu-HU"/>
        </a:p>
      </dgm:t>
    </dgm:pt>
    <dgm:pt modelId="{2E47BB63-8EAC-4BB3-8004-BDC5D5CCCC3D}" type="sibTrans" cxnId="{E6DD6794-BD1B-4543-A7EC-5EAF664715B7}">
      <dgm:prSet/>
      <dgm:spPr/>
      <dgm:t>
        <a:bodyPr/>
        <a:lstStyle/>
        <a:p>
          <a:endParaRPr lang="hu-HU"/>
        </a:p>
      </dgm:t>
    </dgm:pt>
    <dgm:pt modelId="{F6D8C693-49A5-4010-9FF6-A46E9F0F6B30}" type="pres">
      <dgm:prSet presAssocID="{EE577A17-8747-4198-86FD-1C062631C6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68734879-D2DB-4B4E-8A50-ECBE8170085E}" type="pres">
      <dgm:prSet presAssocID="{F53718B9-80B6-42EE-AAF2-91D5DCDB28C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0269EAD-5797-4191-A2FE-D9C24AFF8EE1}" type="pres">
      <dgm:prSet presAssocID="{F53718B9-80B6-42EE-AAF2-91D5DCDB28C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8131CC4-107C-4B44-914E-7527D705F4A7}" type="pres">
      <dgm:prSet presAssocID="{AADDE83E-748B-48A2-833F-052B301F97B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E72638BF-EDB1-4F1A-B5D7-3676AAF82140}" type="presOf" srcId="{EAE8DCF1-9BF6-4F50-A575-915F4136D58B}" destId="{A0269EAD-5797-4191-A2FE-D9C24AFF8EE1}" srcOrd="0" destOrd="4" presId="urn:microsoft.com/office/officeart/2005/8/layout/vList2"/>
    <dgm:cxn modelId="{342326A3-308D-4766-97C1-6BA5DF4972AC}" type="presOf" srcId="{A4AD949C-53EB-4EA2-B223-8C35568DA3A7}" destId="{A0269EAD-5797-4191-A2FE-D9C24AFF8EE1}" srcOrd="0" destOrd="3" presId="urn:microsoft.com/office/officeart/2005/8/layout/vList2"/>
    <dgm:cxn modelId="{B2C82E71-C2B0-4087-B8FE-A87564D05E3A}" srcId="{F53718B9-80B6-42EE-AAF2-91D5DCDB28C1}" destId="{308B554C-A7E4-400B-83FA-52898CDA4D33}" srcOrd="2" destOrd="0" parTransId="{3FD5798A-728E-40F9-8564-79A61ED505D2}" sibTransId="{8C0B04B7-CAA1-41F8-8735-D2B197CBF111}"/>
    <dgm:cxn modelId="{7AC286E6-3BA7-4866-B8AD-CB637366F6E8}" type="presOf" srcId="{F53718B9-80B6-42EE-AAF2-91D5DCDB28C1}" destId="{68734879-D2DB-4B4E-8A50-ECBE8170085E}" srcOrd="0" destOrd="0" presId="urn:microsoft.com/office/officeart/2005/8/layout/vList2"/>
    <dgm:cxn modelId="{EF018564-4807-4DBE-BFA9-C64A675945BC}" type="presOf" srcId="{AADDE83E-748B-48A2-833F-052B301F97BD}" destId="{E8131CC4-107C-4B44-914E-7527D705F4A7}" srcOrd="0" destOrd="0" presId="urn:microsoft.com/office/officeart/2005/8/layout/vList2"/>
    <dgm:cxn modelId="{17030D5C-03DB-46E9-B7BA-172B1155AC11}" srcId="{F53718B9-80B6-42EE-AAF2-91D5DCDB28C1}" destId="{9656A38D-BD19-441F-ABBE-931FF7E36FA7}" srcOrd="1" destOrd="0" parTransId="{9CADFB8E-E6E9-45A4-8AD6-A856498CF9FB}" sibTransId="{57F64F40-D77F-4B09-83E5-73830CA88649}"/>
    <dgm:cxn modelId="{EA182B34-494B-4031-B425-7515AF1FA10D}" type="presOf" srcId="{EE577A17-8747-4198-86FD-1C062631C6CB}" destId="{F6D8C693-49A5-4010-9FF6-A46E9F0F6B30}" srcOrd="0" destOrd="0" presId="urn:microsoft.com/office/officeart/2005/8/layout/vList2"/>
    <dgm:cxn modelId="{2F69B5A6-DF36-4E35-AD99-B8E65394ABF3}" srcId="{F53718B9-80B6-42EE-AAF2-91D5DCDB28C1}" destId="{A4AD949C-53EB-4EA2-B223-8C35568DA3A7}" srcOrd="3" destOrd="0" parTransId="{932EE52E-A5F2-4049-8E4A-A74B012038DE}" sibTransId="{2D5B376D-B32E-467C-8EAE-B992F3EFC42E}"/>
    <dgm:cxn modelId="{3CEFDE7D-6546-4156-A49C-780F40137A05}" type="presOf" srcId="{BE1CCE03-4123-4731-B698-689352F6B12F}" destId="{A0269EAD-5797-4191-A2FE-D9C24AFF8EE1}" srcOrd="0" destOrd="0" presId="urn:microsoft.com/office/officeart/2005/8/layout/vList2"/>
    <dgm:cxn modelId="{E6DD6794-BD1B-4543-A7EC-5EAF664715B7}" srcId="{EE577A17-8747-4198-86FD-1C062631C6CB}" destId="{AADDE83E-748B-48A2-833F-052B301F97BD}" srcOrd="1" destOrd="0" parTransId="{1F57DC67-2143-409A-970D-3E0BAF20792A}" sibTransId="{2E47BB63-8EAC-4BB3-8004-BDC5D5CCCC3D}"/>
    <dgm:cxn modelId="{30E105F0-2602-4B55-A887-57853839524D}" type="presOf" srcId="{9656A38D-BD19-441F-ABBE-931FF7E36FA7}" destId="{A0269EAD-5797-4191-A2FE-D9C24AFF8EE1}" srcOrd="0" destOrd="1" presId="urn:microsoft.com/office/officeart/2005/8/layout/vList2"/>
    <dgm:cxn modelId="{23E42D31-4D73-4045-954F-1D6580024820}" srcId="{F53718B9-80B6-42EE-AAF2-91D5DCDB28C1}" destId="{BE1CCE03-4123-4731-B698-689352F6B12F}" srcOrd="0" destOrd="0" parTransId="{268FC0DF-53EE-4E0A-AF82-800F554BB654}" sibTransId="{9CAC6BEA-1A5C-4F13-B4FD-2C73F0E96125}"/>
    <dgm:cxn modelId="{B8FDDEEA-80BE-496E-882A-511312051B0A}" srcId="{F53718B9-80B6-42EE-AAF2-91D5DCDB28C1}" destId="{EAE8DCF1-9BF6-4F50-A575-915F4136D58B}" srcOrd="4" destOrd="0" parTransId="{211DA587-CC64-4519-A62E-C01B1FF213DC}" sibTransId="{BF66364D-9DEF-45ED-A493-8D81C026978A}"/>
    <dgm:cxn modelId="{9A808542-35DD-44F3-AA83-E44F1BE5AA65}" type="presOf" srcId="{308B554C-A7E4-400B-83FA-52898CDA4D33}" destId="{A0269EAD-5797-4191-A2FE-D9C24AFF8EE1}" srcOrd="0" destOrd="2" presId="urn:microsoft.com/office/officeart/2005/8/layout/vList2"/>
    <dgm:cxn modelId="{E4CD3C27-78BE-478F-B3C8-86A5B830A37B}" srcId="{EE577A17-8747-4198-86FD-1C062631C6CB}" destId="{F53718B9-80B6-42EE-AAF2-91D5DCDB28C1}" srcOrd="0" destOrd="0" parTransId="{A69AAB3E-BF08-4151-A27C-2E0DDB373A68}" sibTransId="{1F594CB0-A2B4-4C30-9090-04D44274451D}"/>
    <dgm:cxn modelId="{9A38E527-B24B-40DE-81D7-922A32750EEF}" type="presParOf" srcId="{F6D8C693-49A5-4010-9FF6-A46E9F0F6B30}" destId="{68734879-D2DB-4B4E-8A50-ECBE8170085E}" srcOrd="0" destOrd="0" presId="urn:microsoft.com/office/officeart/2005/8/layout/vList2"/>
    <dgm:cxn modelId="{6724CE8A-6377-4179-8E1E-233F23434E9E}" type="presParOf" srcId="{F6D8C693-49A5-4010-9FF6-A46E9F0F6B30}" destId="{A0269EAD-5797-4191-A2FE-D9C24AFF8EE1}" srcOrd="1" destOrd="0" presId="urn:microsoft.com/office/officeart/2005/8/layout/vList2"/>
    <dgm:cxn modelId="{45355880-E71B-4F78-A259-C2E72B9DCF78}" type="presParOf" srcId="{F6D8C693-49A5-4010-9FF6-A46E9F0F6B30}" destId="{E8131CC4-107C-4B44-914E-7527D705F4A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F7F67FB-12E2-4B5E-BA80-49A09C4AAA84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hu-HU"/>
        </a:p>
      </dgm:t>
    </dgm:pt>
    <dgm:pt modelId="{83FED35A-A8D2-484F-B946-F7542853406D}">
      <dgm:prSet phldrT="[Szöveg]" custT="1"/>
      <dgm:spPr/>
      <dgm:t>
        <a:bodyPr/>
        <a:lstStyle/>
        <a:p>
          <a:r>
            <a:rPr lang="hu-HU" sz="1800" dirty="0" err="1">
              <a:latin typeface="+mn-lt"/>
            </a:rPr>
            <a:t>Digitalizáció</a:t>
          </a:r>
          <a:endParaRPr lang="hu-HU" sz="1800" dirty="0">
            <a:latin typeface="+mn-lt"/>
          </a:endParaRPr>
        </a:p>
      </dgm:t>
    </dgm:pt>
    <dgm:pt modelId="{0575C92B-6D37-4DB4-ADE0-0B4E783A5FC1}" type="parTrans" cxnId="{4A75726F-12FC-4C41-9571-9D9FB36F10E7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952770A1-1133-4D07-8971-467B60D5AF8C}" type="sibTrans" cxnId="{4A75726F-12FC-4C41-9571-9D9FB36F10E7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D26A54D1-C193-4041-AEEB-AE986F0E8EDB}">
      <dgm:prSet phldrT="[Szöveg]" custT="1"/>
      <dgm:spPr/>
      <dgm:t>
        <a:bodyPr/>
        <a:lstStyle/>
        <a:p>
          <a:r>
            <a:rPr lang="hu-HU" sz="1800" dirty="0">
              <a:latin typeface="+mn-lt"/>
            </a:rPr>
            <a:t>Elektronikus időpontfoglalási rendszer alkalmazása</a:t>
          </a:r>
        </a:p>
      </dgm:t>
    </dgm:pt>
    <dgm:pt modelId="{D9B80FA9-C499-4DB0-B559-584B71DC3B14}" type="parTrans" cxnId="{BB673CC3-AADD-479C-B91D-EA200F2C6DCA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A7E2C042-FCCC-4F7C-B38E-DF3AE555F09F}" type="sibTrans" cxnId="{BB673CC3-AADD-479C-B91D-EA200F2C6DCA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637DFDD4-5E24-4CD3-9DA2-A930E472BE6A}">
      <dgm:prSet phldrT="[Szöveg]" custT="1"/>
      <dgm:spPr/>
      <dgm:t>
        <a:bodyPr/>
        <a:lstStyle/>
        <a:p>
          <a:r>
            <a:rPr lang="hu-HU" sz="1800" dirty="0">
              <a:latin typeface="+mn-lt"/>
            </a:rPr>
            <a:t>Együttműködés a lakosság mozgósítása érdekében</a:t>
          </a:r>
        </a:p>
      </dgm:t>
    </dgm:pt>
    <dgm:pt modelId="{4B68E60A-D94C-4B59-A79C-6D6D3D20CC51}" type="parTrans" cxnId="{86FD394B-64FD-48EC-B541-6EBE68E70D9E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E810069B-7605-4035-AE44-B6D76D16ACF2}" type="sibTrans" cxnId="{86FD394B-64FD-48EC-B541-6EBE68E70D9E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6E2B0AF0-D193-4D4F-814E-BD90A2510360}">
      <dgm:prSet phldrT="[Szöveg]" custT="1"/>
      <dgm:spPr/>
      <dgm:t>
        <a:bodyPr/>
        <a:lstStyle/>
        <a:p>
          <a:r>
            <a:rPr lang="hu-HU" sz="1800" dirty="0">
              <a:latin typeface="+mn-lt"/>
            </a:rPr>
            <a:t>Az ellátórendszer szereplőivel: védőnőkkel, háziorvosokkal</a:t>
          </a:r>
        </a:p>
      </dgm:t>
    </dgm:pt>
    <dgm:pt modelId="{999962FC-0173-4197-A1AB-72093B9994C6}" type="parTrans" cxnId="{1FD119EA-A19E-4CEC-9683-59A4FC86D85C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6F940698-4F5B-4109-85B9-12E125C6E345}" type="sibTrans" cxnId="{1FD119EA-A19E-4CEC-9683-59A4FC86D85C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EC62B430-2748-48A6-997C-0F4D6902C729}">
      <dgm:prSet phldrT="[Szöveg]" custT="1"/>
      <dgm:spPr/>
      <dgm:t>
        <a:bodyPr/>
        <a:lstStyle/>
        <a:p>
          <a:r>
            <a:rPr lang="hu-HU" sz="1800" dirty="0">
              <a:latin typeface="+mn-lt"/>
            </a:rPr>
            <a:t>Civil szervezetekkel</a:t>
          </a:r>
        </a:p>
      </dgm:t>
    </dgm:pt>
    <dgm:pt modelId="{1AB3F261-7EF8-4D97-88A8-5F9EE8A79B2D}" type="parTrans" cxnId="{B5FC399C-3423-4522-ACE8-42061D3556A4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3A05EF94-4ABA-42C3-8210-53623C2DE899}" type="sibTrans" cxnId="{B5FC399C-3423-4522-ACE8-42061D3556A4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5C17A0CE-31F0-480F-B771-4164F94E4A38}">
      <dgm:prSet phldrT="[Szöveg]" custT="1"/>
      <dgm:spPr/>
      <dgm:t>
        <a:bodyPr/>
        <a:lstStyle/>
        <a:p>
          <a:r>
            <a:rPr lang="hu-HU" sz="1800" dirty="0" smtClean="0">
              <a:latin typeface="+mn-lt"/>
            </a:rPr>
            <a:t>Ügyfélkapun, </a:t>
          </a:r>
          <a:r>
            <a:rPr lang="hu-HU" sz="1800" dirty="0" err="1" smtClean="0">
              <a:latin typeface="+mn-lt"/>
            </a:rPr>
            <a:t>EgészségAblakon</a:t>
          </a:r>
          <a:r>
            <a:rPr lang="hu-HU" sz="1800" dirty="0" smtClean="0">
              <a:latin typeface="+mn-lt"/>
            </a:rPr>
            <a:t> </a:t>
          </a:r>
          <a:r>
            <a:rPr lang="hu-HU" sz="1800" dirty="0">
              <a:latin typeface="+mn-lt"/>
            </a:rPr>
            <a:t>keresztül történő meghívás</a:t>
          </a:r>
        </a:p>
      </dgm:t>
    </dgm:pt>
    <dgm:pt modelId="{91FE0B57-4C16-41EC-9A5A-1284C2E0E4FD}" type="parTrans" cxnId="{262692EC-BE31-45C6-947B-97C27D31D3BE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D8D5BEC2-A413-4268-B503-4C16B44CDC92}" type="sibTrans" cxnId="{262692EC-BE31-45C6-947B-97C27D31D3BE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4CC500E9-9AD4-4CC0-84CC-1F6EC06EF8FB}">
      <dgm:prSet phldrT="[Szöveg]" custT="1"/>
      <dgm:spPr/>
      <dgm:t>
        <a:bodyPr/>
        <a:lstStyle/>
        <a:p>
          <a:r>
            <a:rPr lang="hu-HU" sz="1800" dirty="0">
              <a:latin typeface="+mn-lt"/>
            </a:rPr>
            <a:t>Egészségfejlesztési irodákkal</a:t>
          </a:r>
        </a:p>
      </dgm:t>
    </dgm:pt>
    <dgm:pt modelId="{9FFE7CAB-373B-498C-A6E7-D8E6231B1000}" type="parTrans" cxnId="{315EC367-5A70-459A-B30C-1C2D34E6CEF4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24895573-E40C-435E-9FDD-0989D3B02C7C}" type="sibTrans" cxnId="{315EC367-5A70-459A-B30C-1C2D34E6CEF4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33DFBD20-E2EC-49B9-8050-1221C04FE861}">
      <dgm:prSet phldrT="[Szöveg]" custT="1"/>
      <dgm:spPr/>
      <dgm:t>
        <a:bodyPr/>
        <a:lstStyle/>
        <a:p>
          <a:r>
            <a:rPr lang="hu-HU" sz="1800" dirty="0">
              <a:latin typeface="+mn-lt"/>
            </a:rPr>
            <a:t>Hatékony adatfeldolgozás </a:t>
          </a:r>
        </a:p>
      </dgm:t>
    </dgm:pt>
    <dgm:pt modelId="{B5BC4BE7-176C-4142-AA0E-CF106268FA49}" type="parTrans" cxnId="{3162A836-E841-4C7B-A42E-BA438F1CBD49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B2701049-767B-4180-ACFC-304750D36946}" type="sibTrans" cxnId="{3162A836-E841-4C7B-A42E-BA438F1CBD49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B5A19A69-25BB-4CF2-9F26-BFF785114E1F}">
      <dgm:prSet phldrT="[Szöveg]" custT="1"/>
      <dgm:spPr/>
      <dgm:t>
        <a:bodyPr/>
        <a:lstStyle/>
        <a:p>
          <a:r>
            <a:rPr lang="hu-HU" sz="1800" dirty="0">
              <a:latin typeface="+mn-lt"/>
            </a:rPr>
            <a:t>Stratégiai együttműködő partnerekkel (nagyvállalatok)</a:t>
          </a:r>
        </a:p>
      </dgm:t>
    </dgm:pt>
    <dgm:pt modelId="{1A23BA50-75AF-429D-AF9B-A3D29AD70BB2}" type="parTrans" cxnId="{89A85079-238E-4C4D-87C9-4617C2A786B2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4137C62C-59F5-481D-B7CB-635D0B6102A3}" type="sibTrans" cxnId="{89A85079-238E-4C4D-87C9-4617C2A786B2}">
      <dgm:prSet/>
      <dgm:spPr/>
      <dgm:t>
        <a:bodyPr/>
        <a:lstStyle/>
        <a:p>
          <a:endParaRPr lang="hu-HU" sz="1800">
            <a:latin typeface="+mn-lt"/>
          </a:endParaRPr>
        </a:p>
      </dgm:t>
    </dgm:pt>
    <dgm:pt modelId="{FDD3F854-E0D8-4FF4-B4C3-EECECF2A6DDE}" type="pres">
      <dgm:prSet presAssocID="{6F7F67FB-12E2-4B5E-BA80-49A09C4AAA8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9A06704E-3FDD-4793-BA3B-E876AA8F06EF}" type="pres">
      <dgm:prSet presAssocID="{83FED35A-A8D2-484F-B946-F7542853406D}" presName="parentLin" presStyleCnt="0"/>
      <dgm:spPr/>
      <dgm:t>
        <a:bodyPr/>
        <a:lstStyle/>
        <a:p>
          <a:endParaRPr lang="hu-HU"/>
        </a:p>
      </dgm:t>
    </dgm:pt>
    <dgm:pt modelId="{2DC3A1E7-8411-4D34-AE5C-6B10B8A8BE45}" type="pres">
      <dgm:prSet presAssocID="{83FED35A-A8D2-484F-B946-F7542853406D}" presName="parentLeftMargin" presStyleLbl="node1" presStyleIdx="0" presStyleCnt="2"/>
      <dgm:spPr/>
      <dgm:t>
        <a:bodyPr/>
        <a:lstStyle/>
        <a:p>
          <a:endParaRPr lang="hu-HU"/>
        </a:p>
      </dgm:t>
    </dgm:pt>
    <dgm:pt modelId="{1ED69277-D6D5-4FFC-986B-EA5DBA6C1B1C}" type="pres">
      <dgm:prSet presAssocID="{83FED35A-A8D2-484F-B946-F7542853406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D504145-CB64-409A-B787-E23AF2924810}" type="pres">
      <dgm:prSet presAssocID="{83FED35A-A8D2-484F-B946-F7542853406D}" presName="negativeSpace" presStyleCnt="0"/>
      <dgm:spPr/>
      <dgm:t>
        <a:bodyPr/>
        <a:lstStyle/>
        <a:p>
          <a:endParaRPr lang="hu-HU"/>
        </a:p>
      </dgm:t>
    </dgm:pt>
    <dgm:pt modelId="{3383F9B8-8AED-48E0-985B-D0A3A47A2258}" type="pres">
      <dgm:prSet presAssocID="{83FED35A-A8D2-484F-B946-F7542853406D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3123BC4-6650-4463-ABA3-25548C070626}" type="pres">
      <dgm:prSet presAssocID="{952770A1-1133-4D07-8971-467B60D5AF8C}" presName="spaceBetweenRectangles" presStyleCnt="0"/>
      <dgm:spPr/>
      <dgm:t>
        <a:bodyPr/>
        <a:lstStyle/>
        <a:p>
          <a:endParaRPr lang="hu-HU"/>
        </a:p>
      </dgm:t>
    </dgm:pt>
    <dgm:pt modelId="{7343F828-84FF-4E3E-91D4-490F7BD0A7B9}" type="pres">
      <dgm:prSet presAssocID="{637DFDD4-5E24-4CD3-9DA2-A930E472BE6A}" presName="parentLin" presStyleCnt="0"/>
      <dgm:spPr/>
      <dgm:t>
        <a:bodyPr/>
        <a:lstStyle/>
        <a:p>
          <a:endParaRPr lang="hu-HU"/>
        </a:p>
      </dgm:t>
    </dgm:pt>
    <dgm:pt modelId="{BCCD3EA1-F768-4A0D-9107-1BA985E542A1}" type="pres">
      <dgm:prSet presAssocID="{637DFDD4-5E24-4CD3-9DA2-A930E472BE6A}" presName="parentLeftMargin" presStyleLbl="node1" presStyleIdx="0" presStyleCnt="2"/>
      <dgm:spPr/>
      <dgm:t>
        <a:bodyPr/>
        <a:lstStyle/>
        <a:p>
          <a:endParaRPr lang="hu-HU"/>
        </a:p>
      </dgm:t>
    </dgm:pt>
    <dgm:pt modelId="{CB75C692-5DE5-486B-910E-345346EB7701}" type="pres">
      <dgm:prSet presAssocID="{637DFDD4-5E24-4CD3-9DA2-A930E472BE6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785E435-2555-4E39-AD23-8C0D640649E5}" type="pres">
      <dgm:prSet presAssocID="{637DFDD4-5E24-4CD3-9DA2-A930E472BE6A}" presName="negativeSpace" presStyleCnt="0"/>
      <dgm:spPr/>
      <dgm:t>
        <a:bodyPr/>
        <a:lstStyle/>
        <a:p>
          <a:endParaRPr lang="hu-HU"/>
        </a:p>
      </dgm:t>
    </dgm:pt>
    <dgm:pt modelId="{B2400448-2103-47E5-BDA9-A71AC2D7AC5E}" type="pres">
      <dgm:prSet presAssocID="{637DFDD4-5E24-4CD3-9DA2-A930E472BE6A}" presName="childText" presStyleLbl="conFgAcc1" presStyleIdx="1" presStyleCnt="2" custLinFactNeighborY="714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4C8632AC-FA59-4040-9FC8-6F13CE1515B7}" type="presOf" srcId="{637DFDD4-5E24-4CD3-9DA2-A930E472BE6A}" destId="{BCCD3EA1-F768-4A0D-9107-1BA985E542A1}" srcOrd="0" destOrd="0" presId="urn:microsoft.com/office/officeart/2005/8/layout/list1"/>
    <dgm:cxn modelId="{B9E907E0-CBBA-43CA-987B-A0CF9AEE8438}" type="presOf" srcId="{EC62B430-2748-48A6-997C-0F4D6902C729}" destId="{B2400448-2103-47E5-BDA9-A71AC2D7AC5E}" srcOrd="0" destOrd="1" presId="urn:microsoft.com/office/officeart/2005/8/layout/list1"/>
    <dgm:cxn modelId="{262692EC-BE31-45C6-947B-97C27D31D3BE}" srcId="{83FED35A-A8D2-484F-B946-F7542853406D}" destId="{5C17A0CE-31F0-480F-B771-4164F94E4A38}" srcOrd="0" destOrd="0" parTransId="{91FE0B57-4C16-41EC-9A5A-1284C2E0E4FD}" sibTransId="{D8D5BEC2-A413-4268-B503-4C16B44CDC92}"/>
    <dgm:cxn modelId="{A2C16C11-6132-418B-A8B9-68719F52F65A}" type="presOf" srcId="{4CC500E9-9AD4-4CC0-84CC-1F6EC06EF8FB}" destId="{B2400448-2103-47E5-BDA9-A71AC2D7AC5E}" srcOrd="0" destOrd="2" presId="urn:microsoft.com/office/officeart/2005/8/layout/list1"/>
    <dgm:cxn modelId="{ED2A71F3-8E91-41AF-8E1E-FBDF0FA899E7}" type="presOf" srcId="{B5A19A69-25BB-4CF2-9F26-BFF785114E1F}" destId="{B2400448-2103-47E5-BDA9-A71AC2D7AC5E}" srcOrd="0" destOrd="3" presId="urn:microsoft.com/office/officeart/2005/8/layout/list1"/>
    <dgm:cxn modelId="{89A85079-238E-4C4D-87C9-4617C2A786B2}" srcId="{637DFDD4-5E24-4CD3-9DA2-A930E472BE6A}" destId="{B5A19A69-25BB-4CF2-9F26-BFF785114E1F}" srcOrd="3" destOrd="0" parTransId="{1A23BA50-75AF-429D-AF9B-A3D29AD70BB2}" sibTransId="{4137C62C-59F5-481D-B7CB-635D0B6102A3}"/>
    <dgm:cxn modelId="{4A75726F-12FC-4C41-9571-9D9FB36F10E7}" srcId="{6F7F67FB-12E2-4B5E-BA80-49A09C4AAA84}" destId="{83FED35A-A8D2-484F-B946-F7542853406D}" srcOrd="0" destOrd="0" parTransId="{0575C92B-6D37-4DB4-ADE0-0B4E783A5FC1}" sibTransId="{952770A1-1133-4D07-8971-467B60D5AF8C}"/>
    <dgm:cxn modelId="{25B07463-ED51-407A-A8A1-DF4EA045CB1A}" type="presOf" srcId="{5C17A0CE-31F0-480F-B771-4164F94E4A38}" destId="{3383F9B8-8AED-48E0-985B-D0A3A47A2258}" srcOrd="0" destOrd="0" presId="urn:microsoft.com/office/officeart/2005/8/layout/list1"/>
    <dgm:cxn modelId="{3688D97C-C0B5-4FA0-B661-43B9F250F898}" type="presOf" srcId="{83FED35A-A8D2-484F-B946-F7542853406D}" destId="{2DC3A1E7-8411-4D34-AE5C-6B10B8A8BE45}" srcOrd="0" destOrd="0" presId="urn:microsoft.com/office/officeart/2005/8/layout/list1"/>
    <dgm:cxn modelId="{1807BB7E-DA46-4A8C-92FC-53373F3887DB}" type="presOf" srcId="{33DFBD20-E2EC-49B9-8050-1221C04FE861}" destId="{3383F9B8-8AED-48E0-985B-D0A3A47A2258}" srcOrd="0" destOrd="2" presId="urn:microsoft.com/office/officeart/2005/8/layout/list1"/>
    <dgm:cxn modelId="{3162A836-E841-4C7B-A42E-BA438F1CBD49}" srcId="{83FED35A-A8D2-484F-B946-F7542853406D}" destId="{33DFBD20-E2EC-49B9-8050-1221C04FE861}" srcOrd="2" destOrd="0" parTransId="{B5BC4BE7-176C-4142-AA0E-CF106268FA49}" sibTransId="{B2701049-767B-4180-ACFC-304750D36946}"/>
    <dgm:cxn modelId="{67AF1841-D2BE-4409-9E3B-726EBD606511}" type="presOf" srcId="{D26A54D1-C193-4041-AEEB-AE986F0E8EDB}" destId="{3383F9B8-8AED-48E0-985B-D0A3A47A2258}" srcOrd="0" destOrd="1" presId="urn:microsoft.com/office/officeart/2005/8/layout/list1"/>
    <dgm:cxn modelId="{F9843481-45B3-4D06-9135-FDF724E7EA60}" type="presOf" srcId="{6E2B0AF0-D193-4D4F-814E-BD90A2510360}" destId="{B2400448-2103-47E5-BDA9-A71AC2D7AC5E}" srcOrd="0" destOrd="0" presId="urn:microsoft.com/office/officeart/2005/8/layout/list1"/>
    <dgm:cxn modelId="{BB673CC3-AADD-479C-B91D-EA200F2C6DCA}" srcId="{83FED35A-A8D2-484F-B946-F7542853406D}" destId="{D26A54D1-C193-4041-AEEB-AE986F0E8EDB}" srcOrd="1" destOrd="0" parTransId="{D9B80FA9-C499-4DB0-B559-584B71DC3B14}" sibTransId="{A7E2C042-FCCC-4F7C-B38E-DF3AE555F09F}"/>
    <dgm:cxn modelId="{86FD394B-64FD-48EC-B541-6EBE68E70D9E}" srcId="{6F7F67FB-12E2-4B5E-BA80-49A09C4AAA84}" destId="{637DFDD4-5E24-4CD3-9DA2-A930E472BE6A}" srcOrd="1" destOrd="0" parTransId="{4B68E60A-D94C-4B59-A79C-6D6D3D20CC51}" sibTransId="{E810069B-7605-4035-AE44-B6D76D16ACF2}"/>
    <dgm:cxn modelId="{B5FC399C-3423-4522-ACE8-42061D3556A4}" srcId="{637DFDD4-5E24-4CD3-9DA2-A930E472BE6A}" destId="{EC62B430-2748-48A6-997C-0F4D6902C729}" srcOrd="1" destOrd="0" parTransId="{1AB3F261-7EF8-4D97-88A8-5F9EE8A79B2D}" sibTransId="{3A05EF94-4ABA-42C3-8210-53623C2DE899}"/>
    <dgm:cxn modelId="{28FC3104-D1F0-448C-BFCD-AFD2C486C745}" type="presOf" srcId="{6F7F67FB-12E2-4B5E-BA80-49A09C4AAA84}" destId="{FDD3F854-E0D8-4FF4-B4C3-EECECF2A6DDE}" srcOrd="0" destOrd="0" presId="urn:microsoft.com/office/officeart/2005/8/layout/list1"/>
    <dgm:cxn modelId="{F3C82DF1-780F-4DDD-A23A-D27D099BD5FB}" type="presOf" srcId="{83FED35A-A8D2-484F-B946-F7542853406D}" destId="{1ED69277-D6D5-4FFC-986B-EA5DBA6C1B1C}" srcOrd="1" destOrd="0" presId="urn:microsoft.com/office/officeart/2005/8/layout/list1"/>
    <dgm:cxn modelId="{EBFF8ABB-3CFE-4429-B483-D912AED51C36}" type="presOf" srcId="{637DFDD4-5E24-4CD3-9DA2-A930E472BE6A}" destId="{CB75C692-5DE5-486B-910E-345346EB7701}" srcOrd="1" destOrd="0" presId="urn:microsoft.com/office/officeart/2005/8/layout/list1"/>
    <dgm:cxn modelId="{1FD119EA-A19E-4CEC-9683-59A4FC86D85C}" srcId="{637DFDD4-5E24-4CD3-9DA2-A930E472BE6A}" destId="{6E2B0AF0-D193-4D4F-814E-BD90A2510360}" srcOrd="0" destOrd="0" parTransId="{999962FC-0173-4197-A1AB-72093B9994C6}" sibTransId="{6F940698-4F5B-4109-85B9-12E125C6E345}"/>
    <dgm:cxn modelId="{315EC367-5A70-459A-B30C-1C2D34E6CEF4}" srcId="{637DFDD4-5E24-4CD3-9DA2-A930E472BE6A}" destId="{4CC500E9-9AD4-4CC0-84CC-1F6EC06EF8FB}" srcOrd="2" destOrd="0" parTransId="{9FFE7CAB-373B-498C-A6E7-D8E6231B1000}" sibTransId="{24895573-E40C-435E-9FDD-0989D3B02C7C}"/>
    <dgm:cxn modelId="{7A766157-0411-4DBE-A4B1-EBD48C3971EF}" type="presParOf" srcId="{FDD3F854-E0D8-4FF4-B4C3-EECECF2A6DDE}" destId="{9A06704E-3FDD-4793-BA3B-E876AA8F06EF}" srcOrd="0" destOrd="0" presId="urn:microsoft.com/office/officeart/2005/8/layout/list1"/>
    <dgm:cxn modelId="{25CF73A6-9679-4978-B43C-2558AA8BB170}" type="presParOf" srcId="{9A06704E-3FDD-4793-BA3B-E876AA8F06EF}" destId="{2DC3A1E7-8411-4D34-AE5C-6B10B8A8BE45}" srcOrd="0" destOrd="0" presId="urn:microsoft.com/office/officeart/2005/8/layout/list1"/>
    <dgm:cxn modelId="{CAD6C39E-48D8-4F02-B4C7-796C834DFDEF}" type="presParOf" srcId="{9A06704E-3FDD-4793-BA3B-E876AA8F06EF}" destId="{1ED69277-D6D5-4FFC-986B-EA5DBA6C1B1C}" srcOrd="1" destOrd="0" presId="urn:microsoft.com/office/officeart/2005/8/layout/list1"/>
    <dgm:cxn modelId="{BE615D49-8BF4-45D6-AD56-02C9B20F4E44}" type="presParOf" srcId="{FDD3F854-E0D8-4FF4-B4C3-EECECF2A6DDE}" destId="{6D504145-CB64-409A-B787-E23AF2924810}" srcOrd="1" destOrd="0" presId="urn:microsoft.com/office/officeart/2005/8/layout/list1"/>
    <dgm:cxn modelId="{566D4C15-8D1D-48B2-9E3E-69D86BF819EF}" type="presParOf" srcId="{FDD3F854-E0D8-4FF4-B4C3-EECECF2A6DDE}" destId="{3383F9B8-8AED-48E0-985B-D0A3A47A2258}" srcOrd="2" destOrd="0" presId="urn:microsoft.com/office/officeart/2005/8/layout/list1"/>
    <dgm:cxn modelId="{E4DBB885-26DD-4DD9-B5E7-B2BD9E170D3D}" type="presParOf" srcId="{FDD3F854-E0D8-4FF4-B4C3-EECECF2A6DDE}" destId="{F3123BC4-6650-4463-ABA3-25548C070626}" srcOrd="3" destOrd="0" presId="urn:microsoft.com/office/officeart/2005/8/layout/list1"/>
    <dgm:cxn modelId="{DE24977D-784E-4765-8FBB-E211D7B1052E}" type="presParOf" srcId="{FDD3F854-E0D8-4FF4-B4C3-EECECF2A6DDE}" destId="{7343F828-84FF-4E3E-91D4-490F7BD0A7B9}" srcOrd="4" destOrd="0" presId="urn:microsoft.com/office/officeart/2005/8/layout/list1"/>
    <dgm:cxn modelId="{00933830-8ECD-4490-AA85-EDF1E4CBCD36}" type="presParOf" srcId="{7343F828-84FF-4E3E-91D4-490F7BD0A7B9}" destId="{BCCD3EA1-F768-4A0D-9107-1BA985E542A1}" srcOrd="0" destOrd="0" presId="urn:microsoft.com/office/officeart/2005/8/layout/list1"/>
    <dgm:cxn modelId="{7B39E16F-E11B-48A7-9D7B-6B70D7351203}" type="presParOf" srcId="{7343F828-84FF-4E3E-91D4-490F7BD0A7B9}" destId="{CB75C692-5DE5-486B-910E-345346EB7701}" srcOrd="1" destOrd="0" presId="urn:microsoft.com/office/officeart/2005/8/layout/list1"/>
    <dgm:cxn modelId="{B0973605-CFB7-46D5-B3E9-BC212DF80251}" type="presParOf" srcId="{FDD3F854-E0D8-4FF4-B4C3-EECECF2A6DDE}" destId="{7785E435-2555-4E39-AD23-8C0D640649E5}" srcOrd="5" destOrd="0" presId="urn:microsoft.com/office/officeart/2005/8/layout/list1"/>
    <dgm:cxn modelId="{F307E065-88E9-4AAD-8620-F7872AB51C64}" type="presParOf" srcId="{FDD3F854-E0D8-4FF4-B4C3-EECECF2A6DDE}" destId="{B2400448-2103-47E5-BDA9-A71AC2D7AC5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6D1DF58-F3DE-4F12-8F6A-3361AC006F1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hu-HU"/>
        </a:p>
      </dgm:t>
    </dgm:pt>
    <dgm:pt modelId="{3B5921A0-9495-40BA-A91F-C575816DD796}">
      <dgm:prSet/>
      <dgm:spPr/>
      <dgm:t>
        <a:bodyPr/>
        <a:lstStyle/>
        <a:p>
          <a:pPr rtl="0"/>
          <a:r>
            <a:rPr lang="hu-HU" b="1" smtClean="0"/>
            <a:t>CONTACT CENTER (1812)</a:t>
          </a:r>
          <a:endParaRPr lang="hu-HU"/>
        </a:p>
      </dgm:t>
    </dgm:pt>
    <dgm:pt modelId="{C405AA30-51F6-4663-9F4E-61C97E35C321}" type="parTrans" cxnId="{1B1445DC-0BB1-4838-B54E-BB11674868C3}">
      <dgm:prSet/>
      <dgm:spPr/>
      <dgm:t>
        <a:bodyPr/>
        <a:lstStyle/>
        <a:p>
          <a:endParaRPr lang="hu-HU"/>
        </a:p>
      </dgm:t>
    </dgm:pt>
    <dgm:pt modelId="{8D6F920D-758F-46A2-A0EE-0FEBF6C91496}" type="sibTrans" cxnId="{1B1445DC-0BB1-4838-B54E-BB11674868C3}">
      <dgm:prSet/>
      <dgm:spPr/>
      <dgm:t>
        <a:bodyPr/>
        <a:lstStyle/>
        <a:p>
          <a:endParaRPr lang="hu-HU"/>
        </a:p>
      </dgm:t>
    </dgm:pt>
    <dgm:pt modelId="{4A02006D-A26C-49D0-B59F-BFE670CE9EE0}" type="pres">
      <dgm:prSet presAssocID="{B6D1DF58-F3DE-4F12-8F6A-3361AC006F1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4FD9EE4F-586B-4D09-A4F4-D6BAF8640636}" type="pres">
      <dgm:prSet presAssocID="{3B5921A0-9495-40BA-A91F-C575816DD79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AE5B64F0-2C77-4849-BCF1-C73E88E1A8B5}" type="presOf" srcId="{B6D1DF58-F3DE-4F12-8F6A-3361AC006F18}" destId="{4A02006D-A26C-49D0-B59F-BFE670CE9EE0}" srcOrd="0" destOrd="0" presId="urn:microsoft.com/office/officeart/2005/8/layout/vList2"/>
    <dgm:cxn modelId="{1B1445DC-0BB1-4838-B54E-BB11674868C3}" srcId="{B6D1DF58-F3DE-4F12-8F6A-3361AC006F18}" destId="{3B5921A0-9495-40BA-A91F-C575816DD796}" srcOrd="0" destOrd="0" parTransId="{C405AA30-51F6-4663-9F4E-61C97E35C321}" sibTransId="{8D6F920D-758F-46A2-A0EE-0FEBF6C91496}"/>
    <dgm:cxn modelId="{CD038F31-C6B4-4377-92A4-8358C681CFF1}" type="presOf" srcId="{3B5921A0-9495-40BA-A91F-C575816DD796}" destId="{4FD9EE4F-586B-4D09-A4F4-D6BAF8640636}" srcOrd="0" destOrd="0" presId="urn:microsoft.com/office/officeart/2005/8/layout/vList2"/>
    <dgm:cxn modelId="{DF9B9A62-A05D-4BD2-82C6-F734A6B383F8}" type="presParOf" srcId="{4A02006D-A26C-49D0-B59F-BFE670CE9EE0}" destId="{4FD9EE4F-586B-4D09-A4F4-D6BAF864063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4C450C8-2907-438E-838F-99AAB16021F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hu-HU"/>
        </a:p>
      </dgm:t>
    </dgm:pt>
    <dgm:pt modelId="{8EA7BF7F-2408-4DE8-8588-E01C013451A0}">
      <dgm:prSet/>
      <dgm:spPr/>
      <dgm:t>
        <a:bodyPr/>
        <a:lstStyle/>
        <a:p>
          <a:pPr rtl="0"/>
          <a:r>
            <a:rPr lang="hu-HU" b="1" smtClean="0"/>
            <a:t>LAKOSSÁGI PORTÁL</a:t>
          </a:r>
          <a:endParaRPr lang="hu-HU"/>
        </a:p>
      </dgm:t>
    </dgm:pt>
    <dgm:pt modelId="{FE72881F-FB17-4319-BAEB-F57A8BD600C5}" type="parTrans" cxnId="{BAB2EA2C-723E-4FC0-BB82-B098F8F4E43C}">
      <dgm:prSet/>
      <dgm:spPr/>
      <dgm:t>
        <a:bodyPr/>
        <a:lstStyle/>
        <a:p>
          <a:endParaRPr lang="hu-HU"/>
        </a:p>
      </dgm:t>
    </dgm:pt>
    <dgm:pt modelId="{C27EF7B3-58D7-4FCD-B6D0-A2AA1F2D5F99}" type="sibTrans" cxnId="{BAB2EA2C-723E-4FC0-BB82-B098F8F4E43C}">
      <dgm:prSet/>
      <dgm:spPr/>
      <dgm:t>
        <a:bodyPr/>
        <a:lstStyle/>
        <a:p>
          <a:endParaRPr lang="hu-HU"/>
        </a:p>
      </dgm:t>
    </dgm:pt>
    <dgm:pt modelId="{E126527E-5E9E-4750-A769-9BC0696BCB57}" type="pres">
      <dgm:prSet presAssocID="{04C450C8-2907-438E-838F-99AAB16021F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1750FF19-A837-47E7-A111-D608E0CBA2F8}" type="pres">
      <dgm:prSet presAssocID="{8EA7BF7F-2408-4DE8-8588-E01C013451A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BAB2EA2C-723E-4FC0-BB82-B098F8F4E43C}" srcId="{04C450C8-2907-438E-838F-99AAB16021FC}" destId="{8EA7BF7F-2408-4DE8-8588-E01C013451A0}" srcOrd="0" destOrd="0" parTransId="{FE72881F-FB17-4319-BAEB-F57A8BD600C5}" sibTransId="{C27EF7B3-58D7-4FCD-B6D0-A2AA1F2D5F99}"/>
    <dgm:cxn modelId="{157F243D-0846-4FB0-9760-4629296AE2BF}" type="presOf" srcId="{8EA7BF7F-2408-4DE8-8588-E01C013451A0}" destId="{1750FF19-A837-47E7-A111-D608E0CBA2F8}" srcOrd="0" destOrd="0" presId="urn:microsoft.com/office/officeart/2005/8/layout/vList2"/>
    <dgm:cxn modelId="{DFB7C298-ABDA-4E69-8C09-93C6242C2D60}" type="presOf" srcId="{04C450C8-2907-438E-838F-99AAB16021FC}" destId="{E126527E-5E9E-4750-A769-9BC0696BCB57}" srcOrd="0" destOrd="0" presId="urn:microsoft.com/office/officeart/2005/8/layout/vList2"/>
    <dgm:cxn modelId="{6A11011C-8181-4F36-B37B-19E6C0D95746}" type="presParOf" srcId="{E126527E-5E9E-4750-A769-9BC0696BCB57}" destId="{1750FF19-A837-47E7-A111-D608E0CBA2F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81474B4-F00A-4601-A37F-5CC10EDFC67B}" type="doc">
      <dgm:prSet loTypeId="urn:microsoft.com/office/officeart/2005/8/layout/arrow2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hu-HU"/>
        </a:p>
      </dgm:t>
    </dgm:pt>
    <dgm:pt modelId="{11E83159-1793-4C5C-963E-CC8B9A71A6CE}">
      <dgm:prSet phldrT="[Szöveg]" custT="1"/>
      <dgm:spPr/>
      <dgm:t>
        <a:bodyPr/>
        <a:lstStyle/>
        <a:p>
          <a:r>
            <a:rPr lang="hu-HU" sz="1600" b="1" dirty="0" smtClean="0"/>
            <a:t>NNGYK</a:t>
          </a:r>
          <a:endParaRPr lang="hu-HU" sz="1600" b="1" dirty="0"/>
        </a:p>
      </dgm:t>
    </dgm:pt>
    <dgm:pt modelId="{29161932-2097-4C59-9A83-67C4FFDBF1B5}" type="parTrans" cxnId="{D670573A-771C-4158-AE24-F5D815B3C853}">
      <dgm:prSet/>
      <dgm:spPr/>
      <dgm:t>
        <a:bodyPr/>
        <a:lstStyle/>
        <a:p>
          <a:endParaRPr lang="hu-HU"/>
        </a:p>
      </dgm:t>
    </dgm:pt>
    <dgm:pt modelId="{8A87628B-A753-44F0-950E-4EC641438809}" type="sibTrans" cxnId="{D670573A-771C-4158-AE24-F5D815B3C853}">
      <dgm:prSet/>
      <dgm:spPr/>
      <dgm:t>
        <a:bodyPr/>
        <a:lstStyle/>
        <a:p>
          <a:endParaRPr lang="hu-HU"/>
        </a:p>
      </dgm:t>
    </dgm:pt>
    <dgm:pt modelId="{9CC7402F-7473-4649-955D-0C7EF2A6DE43}">
      <dgm:prSet custT="1"/>
      <dgm:spPr/>
      <dgm:t>
        <a:bodyPr/>
        <a:lstStyle/>
        <a:p>
          <a:r>
            <a:rPr lang="hu-HU" sz="1600" b="1" dirty="0" smtClean="0"/>
            <a:t>Egyetemek, Civil és Tudományos társaságok </a:t>
          </a:r>
        </a:p>
      </dgm:t>
    </dgm:pt>
    <dgm:pt modelId="{A9A152BD-0E3C-482E-AA46-C4FF07E8E9D5}" type="parTrans" cxnId="{4F007449-1024-4606-AE69-DE24DA1ECAA3}">
      <dgm:prSet/>
      <dgm:spPr/>
      <dgm:t>
        <a:bodyPr/>
        <a:lstStyle/>
        <a:p>
          <a:endParaRPr lang="hu-HU"/>
        </a:p>
      </dgm:t>
    </dgm:pt>
    <dgm:pt modelId="{55B2A8D5-884E-4CEF-A028-B8039C30BFAE}" type="sibTrans" cxnId="{4F007449-1024-4606-AE69-DE24DA1ECAA3}">
      <dgm:prSet/>
      <dgm:spPr/>
      <dgm:t>
        <a:bodyPr/>
        <a:lstStyle/>
        <a:p>
          <a:endParaRPr lang="hu-HU"/>
        </a:p>
      </dgm:t>
    </dgm:pt>
    <dgm:pt modelId="{F5A1A74B-026A-4228-BF12-CCAE832CD163}">
      <dgm:prSet custT="1"/>
      <dgm:spPr/>
      <dgm:t>
        <a:bodyPr/>
        <a:lstStyle/>
        <a:p>
          <a:r>
            <a:rPr lang="hu-HU" sz="1600" b="1" dirty="0" smtClean="0"/>
            <a:t>Lakosság</a:t>
          </a:r>
          <a:endParaRPr lang="hu-HU" sz="1600" b="1" dirty="0"/>
        </a:p>
      </dgm:t>
    </dgm:pt>
    <dgm:pt modelId="{16B5A1B3-218A-4CA3-A030-428B164E187C}" type="parTrans" cxnId="{D3C0C09A-8EB5-4089-9F6A-CF84BF5E71F2}">
      <dgm:prSet/>
      <dgm:spPr/>
      <dgm:t>
        <a:bodyPr/>
        <a:lstStyle/>
        <a:p>
          <a:endParaRPr lang="hu-HU"/>
        </a:p>
      </dgm:t>
    </dgm:pt>
    <dgm:pt modelId="{E0D6946C-9D08-44EC-BE66-75FD13900200}" type="sibTrans" cxnId="{D3C0C09A-8EB5-4089-9F6A-CF84BF5E71F2}">
      <dgm:prSet/>
      <dgm:spPr/>
      <dgm:t>
        <a:bodyPr/>
        <a:lstStyle/>
        <a:p>
          <a:endParaRPr lang="hu-HU"/>
        </a:p>
      </dgm:t>
    </dgm:pt>
    <dgm:pt modelId="{36CF3AFD-A98A-4591-B321-15BBF1244AE9}">
      <dgm:prSet custT="1"/>
      <dgm:spPr/>
      <dgm:t>
        <a:bodyPr/>
        <a:lstStyle/>
        <a:p>
          <a:r>
            <a:rPr lang="hu-HU" sz="1600" b="1" dirty="0" smtClean="0"/>
            <a:t>Gyógyszerészek</a:t>
          </a:r>
          <a:endParaRPr lang="hu-HU" sz="1600" b="1" dirty="0"/>
        </a:p>
      </dgm:t>
    </dgm:pt>
    <dgm:pt modelId="{379F4872-A9FA-4C55-B3A4-812207880B0A}" type="parTrans" cxnId="{11C33793-2F71-473A-873B-537C14735D26}">
      <dgm:prSet/>
      <dgm:spPr/>
      <dgm:t>
        <a:bodyPr/>
        <a:lstStyle/>
        <a:p>
          <a:endParaRPr lang="hu-HU"/>
        </a:p>
      </dgm:t>
    </dgm:pt>
    <dgm:pt modelId="{8A073263-E248-467C-9555-ACAB33A1B91E}" type="sibTrans" cxnId="{11C33793-2F71-473A-873B-537C14735D26}">
      <dgm:prSet/>
      <dgm:spPr/>
      <dgm:t>
        <a:bodyPr/>
        <a:lstStyle/>
        <a:p>
          <a:endParaRPr lang="hu-HU"/>
        </a:p>
      </dgm:t>
    </dgm:pt>
    <dgm:pt modelId="{08801430-C51E-418E-B498-E0EFBE8F6826}">
      <dgm:prSet custT="1"/>
      <dgm:spPr/>
      <dgm:t>
        <a:bodyPr/>
        <a:lstStyle/>
        <a:p>
          <a:r>
            <a:rPr lang="hu-HU" sz="1600" b="1" dirty="0" smtClean="0"/>
            <a:t>EFI irodák, népegészségügyi szakemberek</a:t>
          </a:r>
          <a:endParaRPr lang="hu-HU" sz="1600" b="1" dirty="0"/>
        </a:p>
      </dgm:t>
    </dgm:pt>
    <dgm:pt modelId="{60A25B59-5F09-43D8-A994-49B574016491}" type="parTrans" cxnId="{0A9FE72A-2A3F-43CB-B9B6-4A6CA6CBAD74}">
      <dgm:prSet/>
      <dgm:spPr/>
      <dgm:t>
        <a:bodyPr/>
        <a:lstStyle/>
        <a:p>
          <a:endParaRPr lang="hu-HU"/>
        </a:p>
      </dgm:t>
    </dgm:pt>
    <dgm:pt modelId="{062C146D-A621-4754-AF5E-53398DA5D70E}" type="sibTrans" cxnId="{0A9FE72A-2A3F-43CB-B9B6-4A6CA6CBAD74}">
      <dgm:prSet/>
      <dgm:spPr/>
      <dgm:t>
        <a:bodyPr/>
        <a:lstStyle/>
        <a:p>
          <a:endParaRPr lang="hu-HU"/>
        </a:p>
      </dgm:t>
    </dgm:pt>
    <dgm:pt modelId="{6456FE0B-7842-49AF-98E6-E7C8B39D815F}" type="pres">
      <dgm:prSet presAssocID="{681474B4-F00A-4601-A37F-5CC10EDFC67B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939C1347-732E-49C1-842D-D8B9A3C631F0}" type="pres">
      <dgm:prSet presAssocID="{681474B4-F00A-4601-A37F-5CC10EDFC67B}" presName="arrow" presStyleLbl="bgShp" presStyleIdx="0" presStyleCnt="1" custLinFactNeighborX="-2161" custLinFactNeighborY="-3271"/>
      <dgm:spPr/>
      <dgm:t>
        <a:bodyPr/>
        <a:lstStyle/>
        <a:p>
          <a:endParaRPr lang="hu-HU"/>
        </a:p>
      </dgm:t>
    </dgm:pt>
    <dgm:pt modelId="{3A6A9129-0E75-4AF7-8F48-D8CE2608BCCB}" type="pres">
      <dgm:prSet presAssocID="{681474B4-F00A-4601-A37F-5CC10EDFC67B}" presName="arrowDiagram5" presStyleCnt="0"/>
      <dgm:spPr/>
      <dgm:t>
        <a:bodyPr/>
        <a:lstStyle/>
        <a:p>
          <a:endParaRPr lang="hu-HU"/>
        </a:p>
      </dgm:t>
    </dgm:pt>
    <dgm:pt modelId="{CE65CB54-0084-4CF6-9560-1D0FB58C69D1}" type="pres">
      <dgm:prSet presAssocID="{11E83159-1793-4C5C-963E-CC8B9A71A6CE}" presName="bullet5a" presStyleLbl="node1" presStyleIdx="0" presStyleCnt="5"/>
      <dgm:spPr/>
      <dgm:t>
        <a:bodyPr/>
        <a:lstStyle/>
        <a:p>
          <a:endParaRPr lang="hu-HU"/>
        </a:p>
      </dgm:t>
    </dgm:pt>
    <dgm:pt modelId="{56DBD58E-A735-4AB0-B248-E82A409F4A9F}" type="pres">
      <dgm:prSet presAssocID="{11E83159-1793-4C5C-963E-CC8B9A71A6CE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82CDF7E-BAA0-4F22-8D4F-80C8898A25B6}" type="pres">
      <dgm:prSet presAssocID="{08801430-C51E-418E-B498-E0EFBE8F6826}" presName="bullet5b" presStyleLbl="node1" presStyleIdx="1" presStyleCnt="5"/>
      <dgm:spPr/>
      <dgm:t>
        <a:bodyPr/>
        <a:lstStyle/>
        <a:p>
          <a:endParaRPr lang="hu-HU"/>
        </a:p>
      </dgm:t>
    </dgm:pt>
    <dgm:pt modelId="{210D92D4-A33F-4A3A-86AF-9BC6B0F85CA9}" type="pres">
      <dgm:prSet presAssocID="{08801430-C51E-418E-B498-E0EFBE8F6826}" presName="textBox5b" presStyleLbl="revTx" presStyleIdx="1" presStyleCnt="5" custScaleX="154367" custLinFactNeighborX="31113" custLinFactNeighborY="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E4FA9EC-F49D-4162-BE77-1D3BB8556BA6}" type="pres">
      <dgm:prSet presAssocID="{36CF3AFD-A98A-4591-B321-15BBF1244AE9}" presName="bullet5c" presStyleLbl="node1" presStyleIdx="2" presStyleCnt="5"/>
      <dgm:spPr/>
      <dgm:t>
        <a:bodyPr/>
        <a:lstStyle/>
        <a:p>
          <a:endParaRPr lang="hu-HU"/>
        </a:p>
      </dgm:t>
    </dgm:pt>
    <dgm:pt modelId="{639C812D-382D-4C80-9834-0D0F8E9E0A2E}" type="pres">
      <dgm:prSet presAssocID="{36CF3AFD-A98A-4591-B321-15BBF1244AE9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DB46487-1E17-406A-A0EF-D2CB9ED4CB09}" type="pres">
      <dgm:prSet presAssocID="{9CC7402F-7473-4649-955D-0C7EF2A6DE43}" presName="bullet5d" presStyleLbl="node1" presStyleIdx="3" presStyleCnt="5"/>
      <dgm:spPr/>
      <dgm:t>
        <a:bodyPr/>
        <a:lstStyle/>
        <a:p>
          <a:endParaRPr lang="hu-HU"/>
        </a:p>
      </dgm:t>
    </dgm:pt>
    <dgm:pt modelId="{93B05BF0-4E5C-4F58-8D83-44C5413FC803}" type="pres">
      <dgm:prSet presAssocID="{9CC7402F-7473-4649-955D-0C7EF2A6DE43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5A998D1-F9B9-41B0-832F-120E1304DD98}" type="pres">
      <dgm:prSet presAssocID="{F5A1A74B-026A-4228-BF12-CCAE832CD163}" presName="bullet5e" presStyleLbl="node1" presStyleIdx="4" presStyleCnt="5"/>
      <dgm:spPr/>
      <dgm:t>
        <a:bodyPr/>
        <a:lstStyle/>
        <a:p>
          <a:endParaRPr lang="hu-HU"/>
        </a:p>
      </dgm:t>
    </dgm:pt>
    <dgm:pt modelId="{D226B92E-BBF1-4AA6-A5DB-453810FECB75}" type="pres">
      <dgm:prSet presAssocID="{F5A1A74B-026A-4228-BF12-CCAE832CD163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0A9FE72A-2A3F-43CB-B9B6-4A6CA6CBAD74}" srcId="{681474B4-F00A-4601-A37F-5CC10EDFC67B}" destId="{08801430-C51E-418E-B498-E0EFBE8F6826}" srcOrd="1" destOrd="0" parTransId="{60A25B59-5F09-43D8-A994-49B574016491}" sibTransId="{062C146D-A621-4754-AF5E-53398DA5D70E}"/>
    <dgm:cxn modelId="{8B194B82-14B0-458A-89E4-5B64A45E58FF}" type="presOf" srcId="{11E83159-1793-4C5C-963E-CC8B9A71A6CE}" destId="{56DBD58E-A735-4AB0-B248-E82A409F4A9F}" srcOrd="0" destOrd="0" presId="urn:microsoft.com/office/officeart/2005/8/layout/arrow2"/>
    <dgm:cxn modelId="{4F007449-1024-4606-AE69-DE24DA1ECAA3}" srcId="{681474B4-F00A-4601-A37F-5CC10EDFC67B}" destId="{9CC7402F-7473-4649-955D-0C7EF2A6DE43}" srcOrd="3" destOrd="0" parTransId="{A9A152BD-0E3C-482E-AA46-C4FF07E8E9D5}" sibTransId="{55B2A8D5-884E-4CEF-A028-B8039C30BFAE}"/>
    <dgm:cxn modelId="{D3C0C09A-8EB5-4089-9F6A-CF84BF5E71F2}" srcId="{681474B4-F00A-4601-A37F-5CC10EDFC67B}" destId="{F5A1A74B-026A-4228-BF12-CCAE832CD163}" srcOrd="4" destOrd="0" parTransId="{16B5A1B3-218A-4CA3-A030-428B164E187C}" sibTransId="{E0D6946C-9D08-44EC-BE66-75FD13900200}"/>
    <dgm:cxn modelId="{78F44215-4B7A-4DF1-A4C3-C9B341328AAE}" type="presOf" srcId="{36CF3AFD-A98A-4591-B321-15BBF1244AE9}" destId="{639C812D-382D-4C80-9834-0D0F8E9E0A2E}" srcOrd="0" destOrd="0" presId="urn:microsoft.com/office/officeart/2005/8/layout/arrow2"/>
    <dgm:cxn modelId="{656283E0-08F2-4779-A633-16C85CCFB7EE}" type="presOf" srcId="{08801430-C51E-418E-B498-E0EFBE8F6826}" destId="{210D92D4-A33F-4A3A-86AF-9BC6B0F85CA9}" srcOrd="0" destOrd="0" presId="urn:microsoft.com/office/officeart/2005/8/layout/arrow2"/>
    <dgm:cxn modelId="{11C33793-2F71-473A-873B-537C14735D26}" srcId="{681474B4-F00A-4601-A37F-5CC10EDFC67B}" destId="{36CF3AFD-A98A-4591-B321-15BBF1244AE9}" srcOrd="2" destOrd="0" parTransId="{379F4872-A9FA-4C55-B3A4-812207880B0A}" sibTransId="{8A073263-E248-467C-9555-ACAB33A1B91E}"/>
    <dgm:cxn modelId="{6C790927-2544-4644-B849-758682129CB3}" type="presOf" srcId="{9CC7402F-7473-4649-955D-0C7EF2A6DE43}" destId="{93B05BF0-4E5C-4F58-8D83-44C5413FC803}" srcOrd="0" destOrd="0" presId="urn:microsoft.com/office/officeart/2005/8/layout/arrow2"/>
    <dgm:cxn modelId="{708C534D-75B7-48C7-88E0-F83D9C9E26C9}" type="presOf" srcId="{681474B4-F00A-4601-A37F-5CC10EDFC67B}" destId="{6456FE0B-7842-49AF-98E6-E7C8B39D815F}" srcOrd="0" destOrd="0" presId="urn:microsoft.com/office/officeart/2005/8/layout/arrow2"/>
    <dgm:cxn modelId="{2E1874F9-9966-49B9-8BD8-53B3076C2EDC}" type="presOf" srcId="{F5A1A74B-026A-4228-BF12-CCAE832CD163}" destId="{D226B92E-BBF1-4AA6-A5DB-453810FECB75}" srcOrd="0" destOrd="0" presId="urn:microsoft.com/office/officeart/2005/8/layout/arrow2"/>
    <dgm:cxn modelId="{D670573A-771C-4158-AE24-F5D815B3C853}" srcId="{681474B4-F00A-4601-A37F-5CC10EDFC67B}" destId="{11E83159-1793-4C5C-963E-CC8B9A71A6CE}" srcOrd="0" destOrd="0" parTransId="{29161932-2097-4C59-9A83-67C4FFDBF1B5}" sibTransId="{8A87628B-A753-44F0-950E-4EC641438809}"/>
    <dgm:cxn modelId="{662D6A16-3C7E-499B-AF26-6C1C2E6EDE10}" type="presParOf" srcId="{6456FE0B-7842-49AF-98E6-E7C8B39D815F}" destId="{939C1347-732E-49C1-842D-D8B9A3C631F0}" srcOrd="0" destOrd="0" presId="urn:microsoft.com/office/officeart/2005/8/layout/arrow2"/>
    <dgm:cxn modelId="{337C5973-C58E-4C5A-BEDB-CD811925EF79}" type="presParOf" srcId="{6456FE0B-7842-49AF-98E6-E7C8B39D815F}" destId="{3A6A9129-0E75-4AF7-8F48-D8CE2608BCCB}" srcOrd="1" destOrd="0" presId="urn:microsoft.com/office/officeart/2005/8/layout/arrow2"/>
    <dgm:cxn modelId="{B61F0050-C853-4984-8B5B-1D47894AD4B8}" type="presParOf" srcId="{3A6A9129-0E75-4AF7-8F48-D8CE2608BCCB}" destId="{CE65CB54-0084-4CF6-9560-1D0FB58C69D1}" srcOrd="0" destOrd="0" presId="urn:microsoft.com/office/officeart/2005/8/layout/arrow2"/>
    <dgm:cxn modelId="{D34759A8-6C32-403A-B905-5FF906B99915}" type="presParOf" srcId="{3A6A9129-0E75-4AF7-8F48-D8CE2608BCCB}" destId="{56DBD58E-A735-4AB0-B248-E82A409F4A9F}" srcOrd="1" destOrd="0" presId="urn:microsoft.com/office/officeart/2005/8/layout/arrow2"/>
    <dgm:cxn modelId="{2E532B96-663B-4F3C-BA54-68EC13BD732E}" type="presParOf" srcId="{3A6A9129-0E75-4AF7-8F48-D8CE2608BCCB}" destId="{B82CDF7E-BAA0-4F22-8D4F-80C8898A25B6}" srcOrd="2" destOrd="0" presId="urn:microsoft.com/office/officeart/2005/8/layout/arrow2"/>
    <dgm:cxn modelId="{8D41398A-55CB-4893-B68B-3D70793C8524}" type="presParOf" srcId="{3A6A9129-0E75-4AF7-8F48-D8CE2608BCCB}" destId="{210D92D4-A33F-4A3A-86AF-9BC6B0F85CA9}" srcOrd="3" destOrd="0" presId="urn:microsoft.com/office/officeart/2005/8/layout/arrow2"/>
    <dgm:cxn modelId="{D0BCB4EC-7C48-47C4-92C0-A794C59A0AF4}" type="presParOf" srcId="{3A6A9129-0E75-4AF7-8F48-D8CE2608BCCB}" destId="{7E4FA9EC-F49D-4162-BE77-1D3BB8556BA6}" srcOrd="4" destOrd="0" presId="urn:microsoft.com/office/officeart/2005/8/layout/arrow2"/>
    <dgm:cxn modelId="{5E146508-C10F-4CEE-8057-1EBF497EE722}" type="presParOf" srcId="{3A6A9129-0E75-4AF7-8F48-D8CE2608BCCB}" destId="{639C812D-382D-4C80-9834-0D0F8E9E0A2E}" srcOrd="5" destOrd="0" presId="urn:microsoft.com/office/officeart/2005/8/layout/arrow2"/>
    <dgm:cxn modelId="{5B563AD5-A584-4294-8C45-B534B1ACE84C}" type="presParOf" srcId="{3A6A9129-0E75-4AF7-8F48-D8CE2608BCCB}" destId="{DDB46487-1E17-406A-A0EF-D2CB9ED4CB09}" srcOrd="6" destOrd="0" presId="urn:microsoft.com/office/officeart/2005/8/layout/arrow2"/>
    <dgm:cxn modelId="{C259FD3C-CA29-4FEA-86EA-84A64F5B8D40}" type="presParOf" srcId="{3A6A9129-0E75-4AF7-8F48-D8CE2608BCCB}" destId="{93B05BF0-4E5C-4F58-8D83-44C5413FC803}" srcOrd="7" destOrd="0" presId="urn:microsoft.com/office/officeart/2005/8/layout/arrow2"/>
    <dgm:cxn modelId="{28B415BD-D79B-4A21-8C74-7D8A1F4B17AA}" type="presParOf" srcId="{3A6A9129-0E75-4AF7-8F48-D8CE2608BCCB}" destId="{65A998D1-F9B9-41B0-832F-120E1304DD98}" srcOrd="8" destOrd="0" presId="urn:microsoft.com/office/officeart/2005/8/layout/arrow2"/>
    <dgm:cxn modelId="{6A7EF0C5-35C9-4F8B-80B2-ED708FB929AE}" type="presParOf" srcId="{3A6A9129-0E75-4AF7-8F48-D8CE2608BCCB}" destId="{D226B92E-BBF1-4AA6-A5DB-453810FECB75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E39343-96E6-7949-AE0F-C6651197365B}" type="doc">
      <dgm:prSet loTypeId="urn:microsoft.com/office/officeart/2005/8/layout/radial6" loCatId="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62306F49-A79B-2243-B6CE-05F91A515A03}">
      <dgm:prSet phldrT="[Text]"/>
      <dgm:spPr/>
      <dgm:t>
        <a:bodyPr/>
        <a:lstStyle/>
        <a:p>
          <a:r>
            <a:rPr lang="en-GB" dirty="0" err="1"/>
            <a:t>Klíma</a:t>
          </a:r>
          <a:r>
            <a:rPr lang="en-GB" dirty="0"/>
            <a:t>- </a:t>
          </a:r>
          <a:r>
            <a:rPr lang="en-GB" dirty="0" err="1"/>
            <a:t>változás</a:t>
          </a:r>
          <a:endParaRPr lang="en-GB" dirty="0"/>
        </a:p>
      </dgm:t>
    </dgm:pt>
    <dgm:pt modelId="{9DC9264C-7DEB-2643-A19D-163412CD5D01}" type="parTrans" cxnId="{662E1F56-1864-584F-AE73-0DB8515F5243}">
      <dgm:prSet/>
      <dgm:spPr/>
      <dgm:t>
        <a:bodyPr/>
        <a:lstStyle/>
        <a:p>
          <a:endParaRPr lang="en-GB"/>
        </a:p>
      </dgm:t>
    </dgm:pt>
    <dgm:pt modelId="{1E40B0A0-B001-1F45-9E09-0C5B3B186073}" type="sibTrans" cxnId="{662E1F56-1864-584F-AE73-0DB8515F5243}">
      <dgm:prSet/>
      <dgm:spPr/>
      <dgm:t>
        <a:bodyPr/>
        <a:lstStyle/>
        <a:p>
          <a:endParaRPr lang="en-GB"/>
        </a:p>
      </dgm:t>
    </dgm:pt>
    <dgm:pt modelId="{9DC6E777-318F-DB43-BFCF-0F7E8469AD32}">
      <dgm:prSet phldrT="[Text]"/>
      <dgm:spPr/>
      <dgm:t>
        <a:bodyPr/>
        <a:lstStyle/>
        <a:p>
          <a:r>
            <a:rPr lang="en-GB" dirty="0" err="1"/>
            <a:t>Környezet</a:t>
          </a:r>
          <a:r>
            <a:rPr lang="en-GB" dirty="0"/>
            <a:t>- </a:t>
          </a:r>
          <a:r>
            <a:rPr lang="en-GB" dirty="0" err="1"/>
            <a:t>szennyezés</a:t>
          </a:r>
          <a:endParaRPr lang="en-GB" dirty="0"/>
        </a:p>
      </dgm:t>
    </dgm:pt>
    <dgm:pt modelId="{1D47C875-0960-A24F-AF27-41A13428EBA2}" type="parTrans" cxnId="{A39A31CA-1800-5647-B7AC-DBC65CBD55F5}">
      <dgm:prSet/>
      <dgm:spPr/>
      <dgm:t>
        <a:bodyPr/>
        <a:lstStyle/>
        <a:p>
          <a:endParaRPr lang="en-GB"/>
        </a:p>
      </dgm:t>
    </dgm:pt>
    <dgm:pt modelId="{BE37BDEE-CC13-3E4E-9015-67A610C7026D}" type="sibTrans" cxnId="{A39A31CA-1800-5647-B7AC-DBC65CBD55F5}">
      <dgm:prSet/>
      <dgm:spPr/>
      <dgm:t>
        <a:bodyPr/>
        <a:lstStyle/>
        <a:p>
          <a:endParaRPr lang="en-GB"/>
        </a:p>
      </dgm:t>
    </dgm:pt>
    <dgm:pt modelId="{109A077E-75B9-2241-B573-E0147EDB9D28}">
      <dgm:prSet phldrT="[Text]" custT="1"/>
      <dgm:spPr/>
      <dgm:t>
        <a:bodyPr lIns="0" rIns="0"/>
        <a:lstStyle/>
        <a:p>
          <a:r>
            <a:rPr lang="en-GB" sz="1900" dirty="0" err="1"/>
            <a:t>Biodiverzitás</a:t>
          </a:r>
          <a:r>
            <a:rPr lang="en-GB" sz="1900" dirty="0"/>
            <a:t> </a:t>
          </a:r>
          <a:r>
            <a:rPr lang="en-GB" sz="1900" dirty="0" err="1"/>
            <a:t>csökkenés</a:t>
          </a:r>
          <a:endParaRPr lang="en-GB" sz="1900" dirty="0"/>
        </a:p>
      </dgm:t>
    </dgm:pt>
    <dgm:pt modelId="{21A875EF-6598-A242-99B6-D7DBD0B4BE49}" type="parTrans" cxnId="{E1918AB3-C7D9-3243-9D8A-84EAD7F5D454}">
      <dgm:prSet/>
      <dgm:spPr/>
      <dgm:t>
        <a:bodyPr/>
        <a:lstStyle/>
        <a:p>
          <a:endParaRPr lang="en-GB"/>
        </a:p>
      </dgm:t>
    </dgm:pt>
    <dgm:pt modelId="{F1954347-D376-1F4B-84BD-41FA2BD7B421}" type="sibTrans" cxnId="{E1918AB3-C7D9-3243-9D8A-84EAD7F5D454}">
      <dgm:prSet/>
      <dgm:spPr/>
      <dgm:t>
        <a:bodyPr/>
        <a:lstStyle/>
        <a:p>
          <a:endParaRPr lang="en-GB"/>
        </a:p>
      </dgm:t>
    </dgm:pt>
    <dgm:pt modelId="{1E6B4B38-E9C1-144B-BA02-E91AD08500B7}">
      <dgm:prSet phldrT="[Text]"/>
      <dgm:spPr/>
      <dgm:t>
        <a:bodyPr/>
        <a:lstStyle/>
        <a:p>
          <a:endParaRPr lang="en-GB" dirty="0"/>
        </a:p>
      </dgm:t>
    </dgm:pt>
    <dgm:pt modelId="{98270874-6B5A-084F-8AD0-84DFDB956FCD}" type="parTrans" cxnId="{9483C13B-B49B-5049-9D37-E2DF896F536E}">
      <dgm:prSet/>
      <dgm:spPr/>
      <dgm:t>
        <a:bodyPr/>
        <a:lstStyle/>
        <a:p>
          <a:endParaRPr lang="en-GB"/>
        </a:p>
      </dgm:t>
    </dgm:pt>
    <dgm:pt modelId="{57DFEDAD-5BAB-C74F-B25E-E660F9E7C918}" type="sibTrans" cxnId="{9483C13B-B49B-5049-9D37-E2DF896F536E}">
      <dgm:prSet/>
      <dgm:spPr/>
      <dgm:t>
        <a:bodyPr/>
        <a:lstStyle/>
        <a:p>
          <a:endParaRPr lang="en-GB"/>
        </a:p>
      </dgm:t>
    </dgm:pt>
    <dgm:pt modelId="{433700B3-F952-5340-96CC-DB586F5314CB}">
      <dgm:prSet phldrT="[Text]"/>
      <dgm:sp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4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endParaRPr lang="en-GB" dirty="0"/>
        </a:p>
      </dgm:t>
    </dgm:pt>
    <dgm:pt modelId="{FBB6E344-F3E9-A14D-BB67-D101B211734E}" type="sibTrans" cxnId="{B89F576F-78C8-0240-978D-CA73D995E0A7}">
      <dgm:prSet/>
      <dgm:spPr/>
      <dgm:t>
        <a:bodyPr/>
        <a:lstStyle/>
        <a:p>
          <a:endParaRPr lang="en-GB"/>
        </a:p>
      </dgm:t>
    </dgm:pt>
    <dgm:pt modelId="{C987286F-036D-9446-AD3D-0A61550711EA}" type="parTrans" cxnId="{B89F576F-78C8-0240-978D-CA73D995E0A7}">
      <dgm:prSet/>
      <dgm:spPr/>
      <dgm:t>
        <a:bodyPr/>
        <a:lstStyle/>
        <a:p>
          <a:endParaRPr lang="en-GB"/>
        </a:p>
      </dgm:t>
    </dgm:pt>
    <dgm:pt modelId="{347586DA-210A-774B-8D96-D11B0FB00880}" type="pres">
      <dgm:prSet presAssocID="{73E39343-96E6-7949-AE0F-C6651197365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CCC25D7E-8A15-9244-BD9F-74B974E87BC0}" type="pres">
      <dgm:prSet presAssocID="{433700B3-F952-5340-96CC-DB586F5314CB}" presName="centerShape" presStyleLbl="node0" presStyleIdx="0" presStyleCnt="1" custScaleX="121322" custScaleY="121322" custLinFactNeighborY="1160"/>
      <dgm:spPr/>
      <dgm:t>
        <a:bodyPr/>
        <a:lstStyle/>
        <a:p>
          <a:endParaRPr lang="hu-HU"/>
        </a:p>
      </dgm:t>
    </dgm:pt>
    <dgm:pt modelId="{D4FB32D2-1CAE-7643-89AC-B9DA5C7CD77F}" type="pres">
      <dgm:prSet presAssocID="{62306F49-A79B-2243-B6CE-05F91A515A03}" presName="node" presStyleLbl="node1" presStyleIdx="0" presStyleCnt="3" custScaleX="124210" custScaleY="12421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5D204AF-126B-7B40-BC39-2B60219EC980}" type="pres">
      <dgm:prSet presAssocID="{62306F49-A79B-2243-B6CE-05F91A515A03}" presName="dummy" presStyleCnt="0"/>
      <dgm:spPr/>
    </dgm:pt>
    <dgm:pt modelId="{0737CCB6-0102-3E47-914B-D06D020E657D}" type="pres">
      <dgm:prSet presAssocID="{1E40B0A0-B001-1F45-9E09-0C5B3B186073}" presName="sibTrans" presStyleLbl="sibTrans2D1" presStyleIdx="0" presStyleCnt="3"/>
      <dgm:spPr/>
      <dgm:t>
        <a:bodyPr/>
        <a:lstStyle/>
        <a:p>
          <a:endParaRPr lang="hu-HU"/>
        </a:p>
      </dgm:t>
    </dgm:pt>
    <dgm:pt modelId="{8ECD4878-B15A-4745-80A4-743AB62E9083}" type="pres">
      <dgm:prSet presAssocID="{9DC6E777-318F-DB43-BFCF-0F7E8469AD32}" presName="node" presStyleLbl="node1" presStyleIdx="1" presStyleCnt="3" custScaleX="124211" custScaleY="12421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DEF759E-F05E-B74E-B101-944CB2B5C5B7}" type="pres">
      <dgm:prSet presAssocID="{9DC6E777-318F-DB43-BFCF-0F7E8469AD32}" presName="dummy" presStyleCnt="0"/>
      <dgm:spPr/>
    </dgm:pt>
    <dgm:pt modelId="{D63045F2-534E-994A-9722-9F7E77E65DC7}" type="pres">
      <dgm:prSet presAssocID="{BE37BDEE-CC13-3E4E-9015-67A610C7026D}" presName="sibTrans" presStyleLbl="sibTrans2D1" presStyleIdx="1" presStyleCnt="3"/>
      <dgm:spPr/>
      <dgm:t>
        <a:bodyPr/>
        <a:lstStyle/>
        <a:p>
          <a:endParaRPr lang="hu-HU"/>
        </a:p>
      </dgm:t>
    </dgm:pt>
    <dgm:pt modelId="{EB99EDE9-C9C2-114E-9362-88B0B2C65804}" type="pres">
      <dgm:prSet presAssocID="{109A077E-75B9-2241-B573-E0147EDB9D28}" presName="node" presStyleLbl="node1" presStyleIdx="2" presStyleCnt="3" custScaleX="124211" custScaleY="12421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02C0D78-A051-8747-9DDD-1EBFF441F778}" type="pres">
      <dgm:prSet presAssocID="{109A077E-75B9-2241-B573-E0147EDB9D28}" presName="dummy" presStyleCnt="0"/>
      <dgm:spPr/>
    </dgm:pt>
    <dgm:pt modelId="{F766A483-9D52-E946-8896-0C5C502F37B6}" type="pres">
      <dgm:prSet presAssocID="{F1954347-D376-1F4B-84BD-41FA2BD7B421}" presName="sibTrans" presStyleLbl="sibTrans2D1" presStyleIdx="2" presStyleCnt="3"/>
      <dgm:spPr/>
      <dgm:t>
        <a:bodyPr/>
        <a:lstStyle/>
        <a:p>
          <a:endParaRPr lang="hu-HU"/>
        </a:p>
      </dgm:t>
    </dgm:pt>
  </dgm:ptLst>
  <dgm:cxnLst>
    <dgm:cxn modelId="{907506AD-7B67-458D-A3C8-5B0864CEB417}" type="presOf" srcId="{F1954347-D376-1F4B-84BD-41FA2BD7B421}" destId="{F766A483-9D52-E946-8896-0C5C502F37B6}" srcOrd="0" destOrd="0" presId="urn:microsoft.com/office/officeart/2005/8/layout/radial6"/>
    <dgm:cxn modelId="{375832CB-2511-40F8-8FC3-3A6D02E4A0DC}" type="presOf" srcId="{1E40B0A0-B001-1F45-9E09-0C5B3B186073}" destId="{0737CCB6-0102-3E47-914B-D06D020E657D}" srcOrd="0" destOrd="0" presId="urn:microsoft.com/office/officeart/2005/8/layout/radial6"/>
    <dgm:cxn modelId="{EB618FEC-DA1C-4069-919B-635788736050}" type="presOf" srcId="{BE37BDEE-CC13-3E4E-9015-67A610C7026D}" destId="{D63045F2-534E-994A-9722-9F7E77E65DC7}" srcOrd="0" destOrd="0" presId="urn:microsoft.com/office/officeart/2005/8/layout/radial6"/>
    <dgm:cxn modelId="{6A1C45E7-4B95-49B1-9B96-BCE48FF34DAC}" type="presOf" srcId="{73E39343-96E6-7949-AE0F-C6651197365B}" destId="{347586DA-210A-774B-8D96-D11B0FB00880}" srcOrd="0" destOrd="0" presId="urn:microsoft.com/office/officeart/2005/8/layout/radial6"/>
    <dgm:cxn modelId="{F2ED230A-A984-4C8D-946C-F3991C2A062B}" type="presOf" srcId="{433700B3-F952-5340-96CC-DB586F5314CB}" destId="{CCC25D7E-8A15-9244-BD9F-74B974E87BC0}" srcOrd="0" destOrd="0" presId="urn:microsoft.com/office/officeart/2005/8/layout/radial6"/>
    <dgm:cxn modelId="{E1918AB3-C7D9-3243-9D8A-84EAD7F5D454}" srcId="{433700B3-F952-5340-96CC-DB586F5314CB}" destId="{109A077E-75B9-2241-B573-E0147EDB9D28}" srcOrd="2" destOrd="0" parTransId="{21A875EF-6598-A242-99B6-D7DBD0B4BE49}" sibTransId="{F1954347-D376-1F4B-84BD-41FA2BD7B421}"/>
    <dgm:cxn modelId="{662E1F56-1864-584F-AE73-0DB8515F5243}" srcId="{433700B3-F952-5340-96CC-DB586F5314CB}" destId="{62306F49-A79B-2243-B6CE-05F91A515A03}" srcOrd="0" destOrd="0" parTransId="{9DC9264C-7DEB-2643-A19D-163412CD5D01}" sibTransId="{1E40B0A0-B001-1F45-9E09-0C5B3B186073}"/>
    <dgm:cxn modelId="{A39A31CA-1800-5647-B7AC-DBC65CBD55F5}" srcId="{433700B3-F952-5340-96CC-DB586F5314CB}" destId="{9DC6E777-318F-DB43-BFCF-0F7E8469AD32}" srcOrd="1" destOrd="0" parTransId="{1D47C875-0960-A24F-AF27-41A13428EBA2}" sibTransId="{BE37BDEE-CC13-3E4E-9015-67A610C7026D}"/>
    <dgm:cxn modelId="{9483C13B-B49B-5049-9D37-E2DF896F536E}" srcId="{73E39343-96E6-7949-AE0F-C6651197365B}" destId="{1E6B4B38-E9C1-144B-BA02-E91AD08500B7}" srcOrd="1" destOrd="0" parTransId="{98270874-6B5A-084F-8AD0-84DFDB956FCD}" sibTransId="{57DFEDAD-5BAB-C74F-B25E-E660F9E7C918}"/>
    <dgm:cxn modelId="{7A4D7C12-1378-45D2-9E0F-4AE44FFB9A8A}" type="presOf" srcId="{62306F49-A79B-2243-B6CE-05F91A515A03}" destId="{D4FB32D2-1CAE-7643-89AC-B9DA5C7CD77F}" srcOrd="0" destOrd="0" presId="urn:microsoft.com/office/officeart/2005/8/layout/radial6"/>
    <dgm:cxn modelId="{B89F576F-78C8-0240-978D-CA73D995E0A7}" srcId="{73E39343-96E6-7949-AE0F-C6651197365B}" destId="{433700B3-F952-5340-96CC-DB586F5314CB}" srcOrd="0" destOrd="0" parTransId="{C987286F-036D-9446-AD3D-0A61550711EA}" sibTransId="{FBB6E344-F3E9-A14D-BB67-D101B211734E}"/>
    <dgm:cxn modelId="{71BD4E47-76E4-4EDD-8CF0-3DDD7AF90F7C}" type="presOf" srcId="{109A077E-75B9-2241-B573-E0147EDB9D28}" destId="{EB99EDE9-C9C2-114E-9362-88B0B2C65804}" srcOrd="0" destOrd="0" presId="urn:microsoft.com/office/officeart/2005/8/layout/radial6"/>
    <dgm:cxn modelId="{4C03EB48-2DC0-45D5-9F06-1BBDE45FEEEB}" type="presOf" srcId="{9DC6E777-318F-DB43-BFCF-0F7E8469AD32}" destId="{8ECD4878-B15A-4745-80A4-743AB62E9083}" srcOrd="0" destOrd="0" presId="urn:microsoft.com/office/officeart/2005/8/layout/radial6"/>
    <dgm:cxn modelId="{7336C01B-D81E-40F9-A1A5-87E25EA4139D}" type="presParOf" srcId="{347586DA-210A-774B-8D96-D11B0FB00880}" destId="{CCC25D7E-8A15-9244-BD9F-74B974E87BC0}" srcOrd="0" destOrd="0" presId="urn:microsoft.com/office/officeart/2005/8/layout/radial6"/>
    <dgm:cxn modelId="{8F6C0EC3-9ED5-46FD-B974-0A69079E153B}" type="presParOf" srcId="{347586DA-210A-774B-8D96-D11B0FB00880}" destId="{D4FB32D2-1CAE-7643-89AC-B9DA5C7CD77F}" srcOrd="1" destOrd="0" presId="urn:microsoft.com/office/officeart/2005/8/layout/radial6"/>
    <dgm:cxn modelId="{8391F93F-FB10-42AB-B657-D4ABE17CEDE8}" type="presParOf" srcId="{347586DA-210A-774B-8D96-D11B0FB00880}" destId="{05D204AF-126B-7B40-BC39-2B60219EC980}" srcOrd="2" destOrd="0" presId="urn:microsoft.com/office/officeart/2005/8/layout/radial6"/>
    <dgm:cxn modelId="{475D6860-3969-4472-A5D6-2AD39600B001}" type="presParOf" srcId="{347586DA-210A-774B-8D96-D11B0FB00880}" destId="{0737CCB6-0102-3E47-914B-D06D020E657D}" srcOrd="3" destOrd="0" presId="urn:microsoft.com/office/officeart/2005/8/layout/radial6"/>
    <dgm:cxn modelId="{C4FFDA68-4E84-4279-9073-8C43EAB6B379}" type="presParOf" srcId="{347586DA-210A-774B-8D96-D11B0FB00880}" destId="{8ECD4878-B15A-4745-80A4-743AB62E9083}" srcOrd="4" destOrd="0" presId="urn:microsoft.com/office/officeart/2005/8/layout/radial6"/>
    <dgm:cxn modelId="{948C27D9-B2A8-4157-B1CA-11ADDD43CA6D}" type="presParOf" srcId="{347586DA-210A-774B-8D96-D11B0FB00880}" destId="{BDEF759E-F05E-B74E-B101-944CB2B5C5B7}" srcOrd="5" destOrd="0" presId="urn:microsoft.com/office/officeart/2005/8/layout/radial6"/>
    <dgm:cxn modelId="{36D4CEDA-6FA7-4CBA-B362-3DA582AAEFD1}" type="presParOf" srcId="{347586DA-210A-774B-8D96-D11B0FB00880}" destId="{D63045F2-534E-994A-9722-9F7E77E65DC7}" srcOrd="6" destOrd="0" presId="urn:microsoft.com/office/officeart/2005/8/layout/radial6"/>
    <dgm:cxn modelId="{DE0F4526-EC93-482F-A1CE-CC4139F12409}" type="presParOf" srcId="{347586DA-210A-774B-8D96-D11B0FB00880}" destId="{EB99EDE9-C9C2-114E-9362-88B0B2C65804}" srcOrd="7" destOrd="0" presId="urn:microsoft.com/office/officeart/2005/8/layout/radial6"/>
    <dgm:cxn modelId="{90AE15F1-FB42-4C26-BF83-B20B2F3274A1}" type="presParOf" srcId="{347586DA-210A-774B-8D96-D11B0FB00880}" destId="{A02C0D78-A051-8747-9DDD-1EBFF441F778}" srcOrd="8" destOrd="0" presId="urn:microsoft.com/office/officeart/2005/8/layout/radial6"/>
    <dgm:cxn modelId="{B8F87838-A079-43D2-8FDE-04BE754B7B87}" type="presParOf" srcId="{347586DA-210A-774B-8D96-D11B0FB00880}" destId="{F766A483-9D52-E946-8896-0C5C502F37B6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004C3E-801C-4344-83DA-20CBC0415E24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hu-HU"/>
        </a:p>
      </dgm:t>
    </dgm:pt>
    <dgm:pt modelId="{09940254-FDBA-4E0E-8F3F-24E79E17FCFE}">
      <dgm:prSet custT="1"/>
      <dgm:spPr/>
      <dgm:t>
        <a:bodyPr/>
        <a:lstStyle/>
        <a:p>
          <a:pPr rtl="0"/>
          <a:r>
            <a:rPr lang="hu-HU" sz="3000" dirty="0" smtClean="0"/>
            <a:t>M</a:t>
          </a:r>
          <a:r>
            <a:rPr lang="en-US" sz="3000" dirty="0" err="1" smtClean="0"/>
            <a:t>ultiszektoriális</a:t>
          </a:r>
          <a:r>
            <a:rPr lang="en-US" sz="3000" dirty="0" smtClean="0"/>
            <a:t> </a:t>
          </a:r>
          <a:r>
            <a:rPr lang="en-US" sz="3000" dirty="0" err="1" smtClean="0"/>
            <a:t>adatgyűjtés</a:t>
          </a:r>
          <a:r>
            <a:rPr lang="en-US" sz="3000" dirty="0" smtClean="0"/>
            <a:t> és </a:t>
          </a:r>
          <a:r>
            <a:rPr lang="en-US" sz="3000" dirty="0" err="1" smtClean="0"/>
            <a:t>integrált</a:t>
          </a:r>
          <a:r>
            <a:rPr lang="en-US" sz="3000" dirty="0" smtClean="0"/>
            <a:t> </a:t>
          </a:r>
          <a:r>
            <a:rPr lang="en-US" sz="3000" dirty="0" err="1" smtClean="0"/>
            <a:t>adatelemzés</a:t>
          </a:r>
          <a:endParaRPr lang="hu-HU" sz="3000" dirty="0"/>
        </a:p>
      </dgm:t>
    </dgm:pt>
    <dgm:pt modelId="{149C7CAF-E5E2-4AE9-BF4E-0106AC8EC6E5}" type="parTrans" cxnId="{B138E8FF-CEA1-4A50-B2AC-5ACDCEC067E4}">
      <dgm:prSet/>
      <dgm:spPr/>
      <dgm:t>
        <a:bodyPr/>
        <a:lstStyle/>
        <a:p>
          <a:endParaRPr lang="hu-HU"/>
        </a:p>
      </dgm:t>
    </dgm:pt>
    <dgm:pt modelId="{22EE1858-9380-482E-85DA-7B019F4B6535}" type="sibTrans" cxnId="{B138E8FF-CEA1-4A50-B2AC-5ACDCEC067E4}">
      <dgm:prSet/>
      <dgm:spPr/>
      <dgm:t>
        <a:bodyPr/>
        <a:lstStyle/>
        <a:p>
          <a:endParaRPr lang="hu-HU"/>
        </a:p>
      </dgm:t>
    </dgm:pt>
    <dgm:pt modelId="{B469E9C0-D2B3-4B55-AE5F-4CB39C8A27C7}">
      <dgm:prSet/>
      <dgm:spPr/>
      <dgm:t>
        <a:bodyPr/>
        <a:lstStyle/>
        <a:p>
          <a:pPr rtl="0"/>
          <a:r>
            <a:rPr lang="en-US" smtClean="0"/>
            <a:t>Magyarországon a járványügyi és környezetegészségügyi surveillance az NN</a:t>
          </a:r>
          <a:r>
            <a:rPr lang="hu-HU" smtClean="0"/>
            <a:t>GY</a:t>
          </a:r>
          <a:r>
            <a:rPr lang="en-US" smtClean="0"/>
            <a:t>K feladata</a:t>
          </a:r>
          <a:endParaRPr lang="hu-HU"/>
        </a:p>
      </dgm:t>
    </dgm:pt>
    <dgm:pt modelId="{DF3FE949-2152-4856-BCC3-394028069602}" type="parTrans" cxnId="{79EA8368-16BC-4E46-9E6D-BCF9726B515E}">
      <dgm:prSet/>
      <dgm:spPr/>
      <dgm:t>
        <a:bodyPr/>
        <a:lstStyle/>
        <a:p>
          <a:endParaRPr lang="hu-HU"/>
        </a:p>
      </dgm:t>
    </dgm:pt>
    <dgm:pt modelId="{D5F91757-A943-4610-829A-D7EC66A7EE34}" type="sibTrans" cxnId="{79EA8368-16BC-4E46-9E6D-BCF9726B515E}">
      <dgm:prSet/>
      <dgm:spPr/>
      <dgm:t>
        <a:bodyPr/>
        <a:lstStyle/>
        <a:p>
          <a:endParaRPr lang="hu-HU"/>
        </a:p>
      </dgm:t>
    </dgm:pt>
    <dgm:pt modelId="{E114E489-4FCB-43C1-A210-7B175C3C7EE6}">
      <dgm:prSet/>
      <dgm:spPr/>
      <dgm:t>
        <a:bodyPr/>
        <a:lstStyle/>
        <a:p>
          <a:pPr rtl="0"/>
          <a:r>
            <a:rPr lang="en-US" smtClean="0"/>
            <a:t>Valósidejű tüneti surveillance rendszerek üzemeltetése</a:t>
          </a:r>
          <a:endParaRPr lang="hu-HU"/>
        </a:p>
      </dgm:t>
    </dgm:pt>
    <dgm:pt modelId="{EDC12EEA-6D0D-4A07-8BDC-7DF0A57AA0EC}" type="parTrans" cxnId="{1F29D968-8DCB-4AA5-91EA-072199C9DA6E}">
      <dgm:prSet/>
      <dgm:spPr/>
      <dgm:t>
        <a:bodyPr/>
        <a:lstStyle/>
        <a:p>
          <a:endParaRPr lang="hu-HU"/>
        </a:p>
      </dgm:t>
    </dgm:pt>
    <dgm:pt modelId="{27D2E8F9-ED12-40F0-B133-E3A3A12610DA}" type="sibTrans" cxnId="{1F29D968-8DCB-4AA5-91EA-072199C9DA6E}">
      <dgm:prSet/>
      <dgm:spPr/>
      <dgm:t>
        <a:bodyPr/>
        <a:lstStyle/>
        <a:p>
          <a:endParaRPr lang="hu-HU"/>
        </a:p>
      </dgm:t>
    </dgm:pt>
    <dgm:pt modelId="{52150FF8-D365-4E86-823C-79782FDD595E}">
      <dgm:prSet/>
      <dgm:spPr/>
      <dgm:t>
        <a:bodyPr/>
        <a:lstStyle/>
        <a:p>
          <a:pPr rtl="0"/>
          <a:r>
            <a:rPr lang="en-US" smtClean="0"/>
            <a:t>Környezeti surveillance</a:t>
          </a:r>
          <a:endParaRPr lang="hu-HU"/>
        </a:p>
      </dgm:t>
    </dgm:pt>
    <dgm:pt modelId="{6AB98F32-49C4-4D47-9C6E-57A510F42375}" type="parTrans" cxnId="{F2C1C502-5899-4138-912D-9A6FFF2BA784}">
      <dgm:prSet/>
      <dgm:spPr/>
      <dgm:t>
        <a:bodyPr/>
        <a:lstStyle/>
        <a:p>
          <a:endParaRPr lang="hu-HU"/>
        </a:p>
      </dgm:t>
    </dgm:pt>
    <dgm:pt modelId="{2FC89797-9348-42D3-A87D-E03A8C1DF191}" type="sibTrans" cxnId="{F2C1C502-5899-4138-912D-9A6FFF2BA784}">
      <dgm:prSet/>
      <dgm:spPr/>
      <dgm:t>
        <a:bodyPr/>
        <a:lstStyle/>
        <a:p>
          <a:endParaRPr lang="hu-HU"/>
        </a:p>
      </dgm:t>
    </dgm:pt>
    <dgm:pt modelId="{3EFA065E-8BC7-4557-BBB1-136B6F9D2AC2}">
      <dgm:prSet/>
      <dgm:spPr/>
      <dgm:t>
        <a:bodyPr/>
        <a:lstStyle/>
        <a:p>
          <a:pPr rtl="0"/>
          <a:r>
            <a:rPr lang="en-US" smtClean="0"/>
            <a:t>Folyamatos és one-off adatgyűjtések (járványügyi adatszolgáltatás, AMR, nosocomiális surveillance rendszer, ivóvízminőség, fürdővízminőség, OGYELF)</a:t>
          </a:r>
          <a:endParaRPr lang="hu-HU"/>
        </a:p>
      </dgm:t>
    </dgm:pt>
    <dgm:pt modelId="{64B93905-823F-4DA2-83D3-8A77AE8E94FE}" type="parTrans" cxnId="{F71ABFE7-CA8C-4603-931F-92CDFAADF9A4}">
      <dgm:prSet/>
      <dgm:spPr/>
      <dgm:t>
        <a:bodyPr/>
        <a:lstStyle/>
        <a:p>
          <a:endParaRPr lang="hu-HU"/>
        </a:p>
      </dgm:t>
    </dgm:pt>
    <dgm:pt modelId="{6233369C-2C54-4F32-A935-A5D74506CCC3}" type="sibTrans" cxnId="{F71ABFE7-CA8C-4603-931F-92CDFAADF9A4}">
      <dgm:prSet/>
      <dgm:spPr/>
      <dgm:t>
        <a:bodyPr/>
        <a:lstStyle/>
        <a:p>
          <a:endParaRPr lang="hu-HU"/>
        </a:p>
      </dgm:t>
    </dgm:pt>
    <dgm:pt modelId="{4A814E82-3468-4F16-9AB6-85CE35205C03}" type="pres">
      <dgm:prSet presAssocID="{9C004C3E-801C-4344-83DA-20CBC0415E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40008530-A759-40FA-BAA0-B41DBC237360}" type="pres">
      <dgm:prSet presAssocID="{09940254-FDBA-4E0E-8F3F-24E79E17FCF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DC451C2-BAA8-4291-86D1-C42859F40EAC}" type="pres">
      <dgm:prSet presAssocID="{09940254-FDBA-4E0E-8F3F-24E79E17FCF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B138E8FF-CEA1-4A50-B2AC-5ACDCEC067E4}" srcId="{9C004C3E-801C-4344-83DA-20CBC0415E24}" destId="{09940254-FDBA-4E0E-8F3F-24E79E17FCFE}" srcOrd="0" destOrd="0" parTransId="{149C7CAF-E5E2-4AE9-BF4E-0106AC8EC6E5}" sibTransId="{22EE1858-9380-482E-85DA-7B019F4B6535}"/>
    <dgm:cxn modelId="{BB558BAA-389C-4559-A2EF-5997E8D009EC}" type="presOf" srcId="{3EFA065E-8BC7-4557-BBB1-136B6F9D2AC2}" destId="{5DC451C2-BAA8-4291-86D1-C42859F40EAC}" srcOrd="0" destOrd="3" presId="urn:microsoft.com/office/officeart/2005/8/layout/vList2"/>
    <dgm:cxn modelId="{79EA8368-16BC-4E46-9E6D-BCF9726B515E}" srcId="{09940254-FDBA-4E0E-8F3F-24E79E17FCFE}" destId="{B469E9C0-D2B3-4B55-AE5F-4CB39C8A27C7}" srcOrd="0" destOrd="0" parTransId="{DF3FE949-2152-4856-BCC3-394028069602}" sibTransId="{D5F91757-A943-4610-829A-D7EC66A7EE34}"/>
    <dgm:cxn modelId="{F2C1C502-5899-4138-912D-9A6FFF2BA784}" srcId="{09940254-FDBA-4E0E-8F3F-24E79E17FCFE}" destId="{52150FF8-D365-4E86-823C-79782FDD595E}" srcOrd="2" destOrd="0" parTransId="{6AB98F32-49C4-4D47-9C6E-57A510F42375}" sibTransId="{2FC89797-9348-42D3-A87D-E03A8C1DF191}"/>
    <dgm:cxn modelId="{43B67D35-C1B9-4EB1-BB20-98CFAFB3C9CE}" type="presOf" srcId="{B469E9C0-D2B3-4B55-AE5F-4CB39C8A27C7}" destId="{5DC451C2-BAA8-4291-86D1-C42859F40EAC}" srcOrd="0" destOrd="0" presId="urn:microsoft.com/office/officeart/2005/8/layout/vList2"/>
    <dgm:cxn modelId="{94299036-683D-4FDC-B69E-8BE6DAC62919}" type="presOf" srcId="{9C004C3E-801C-4344-83DA-20CBC0415E24}" destId="{4A814E82-3468-4F16-9AB6-85CE35205C03}" srcOrd="0" destOrd="0" presId="urn:microsoft.com/office/officeart/2005/8/layout/vList2"/>
    <dgm:cxn modelId="{0780069D-6F21-4F4E-AA45-D727F4B7CBD6}" type="presOf" srcId="{09940254-FDBA-4E0E-8F3F-24E79E17FCFE}" destId="{40008530-A759-40FA-BAA0-B41DBC237360}" srcOrd="0" destOrd="0" presId="urn:microsoft.com/office/officeart/2005/8/layout/vList2"/>
    <dgm:cxn modelId="{EC92262C-B233-4412-9EAE-9033B6724090}" type="presOf" srcId="{52150FF8-D365-4E86-823C-79782FDD595E}" destId="{5DC451C2-BAA8-4291-86D1-C42859F40EAC}" srcOrd="0" destOrd="2" presId="urn:microsoft.com/office/officeart/2005/8/layout/vList2"/>
    <dgm:cxn modelId="{F71ABFE7-CA8C-4603-931F-92CDFAADF9A4}" srcId="{09940254-FDBA-4E0E-8F3F-24E79E17FCFE}" destId="{3EFA065E-8BC7-4557-BBB1-136B6F9D2AC2}" srcOrd="3" destOrd="0" parTransId="{64B93905-823F-4DA2-83D3-8A77AE8E94FE}" sibTransId="{6233369C-2C54-4F32-A935-A5D74506CCC3}"/>
    <dgm:cxn modelId="{1F29D968-8DCB-4AA5-91EA-072199C9DA6E}" srcId="{09940254-FDBA-4E0E-8F3F-24E79E17FCFE}" destId="{E114E489-4FCB-43C1-A210-7B175C3C7EE6}" srcOrd="1" destOrd="0" parTransId="{EDC12EEA-6D0D-4A07-8BDC-7DF0A57AA0EC}" sibTransId="{27D2E8F9-ED12-40F0-B133-E3A3A12610DA}"/>
    <dgm:cxn modelId="{5E065DC9-7631-4CF2-A337-A3A194577780}" type="presOf" srcId="{E114E489-4FCB-43C1-A210-7B175C3C7EE6}" destId="{5DC451C2-BAA8-4291-86D1-C42859F40EAC}" srcOrd="0" destOrd="1" presId="urn:microsoft.com/office/officeart/2005/8/layout/vList2"/>
    <dgm:cxn modelId="{AA6D7B8C-3262-4B10-8AA5-B7D03E644850}" type="presParOf" srcId="{4A814E82-3468-4F16-9AB6-85CE35205C03}" destId="{40008530-A759-40FA-BAA0-B41DBC237360}" srcOrd="0" destOrd="0" presId="urn:microsoft.com/office/officeart/2005/8/layout/vList2"/>
    <dgm:cxn modelId="{8DB54D9E-0640-4C5E-9F71-50C4E0060E3B}" type="presParOf" srcId="{4A814E82-3468-4F16-9AB6-85CE35205C03}" destId="{5DC451C2-BAA8-4291-86D1-C42859F40EA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AF5A64-C1C6-43A9-A63A-E2F90759EA35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1C306D87-5AEA-4808-92A3-2E312161A1C5}">
      <dgm:prSet/>
      <dgm:spPr/>
      <dgm:t>
        <a:bodyPr/>
        <a:lstStyle/>
        <a:p>
          <a:pPr rtl="0"/>
          <a:r>
            <a:rPr lang="hu-HU" smtClean="0"/>
            <a:t>2022/2023-as őszi-téli szezontól: influenzavírus + SARS-CoV-2 + RSV </a:t>
          </a:r>
          <a:endParaRPr lang="hu-HU"/>
        </a:p>
      </dgm:t>
    </dgm:pt>
    <dgm:pt modelId="{B207E932-5647-48E9-AF6E-BBD31E513938}" type="parTrans" cxnId="{AC82B141-6244-45D0-99D9-04491DCAFA38}">
      <dgm:prSet/>
      <dgm:spPr/>
      <dgm:t>
        <a:bodyPr/>
        <a:lstStyle/>
        <a:p>
          <a:endParaRPr lang="hu-HU"/>
        </a:p>
      </dgm:t>
    </dgm:pt>
    <dgm:pt modelId="{10D6190D-B420-4929-AA28-36B51D9992C8}" type="sibTrans" cxnId="{AC82B141-6244-45D0-99D9-04491DCAFA38}">
      <dgm:prSet/>
      <dgm:spPr/>
      <dgm:t>
        <a:bodyPr/>
        <a:lstStyle/>
        <a:p>
          <a:endParaRPr lang="hu-HU"/>
        </a:p>
      </dgm:t>
    </dgm:pt>
    <dgm:pt modelId="{CA161304-4FA8-4652-B459-B0A45D34CA1D}">
      <dgm:prSet/>
      <dgm:spPr/>
      <dgm:t>
        <a:bodyPr/>
        <a:lstStyle/>
        <a:p>
          <a:pPr rtl="0"/>
          <a:r>
            <a:rPr lang="hu-HU" smtClean="0"/>
            <a:t>Klinikai adatgyűjtés:</a:t>
          </a:r>
          <a:endParaRPr lang="hu-HU"/>
        </a:p>
      </dgm:t>
    </dgm:pt>
    <dgm:pt modelId="{4618B34A-EE62-4F36-8ED1-2CE03C042DD1}" type="parTrans" cxnId="{3D149228-DD8C-4C0D-AD76-EA8061B62755}">
      <dgm:prSet/>
      <dgm:spPr/>
      <dgm:t>
        <a:bodyPr/>
        <a:lstStyle/>
        <a:p>
          <a:endParaRPr lang="hu-HU"/>
        </a:p>
      </dgm:t>
    </dgm:pt>
    <dgm:pt modelId="{780B0E38-9FF3-4B66-AF55-2E8BDBEA64B4}" type="sibTrans" cxnId="{3D149228-DD8C-4C0D-AD76-EA8061B62755}">
      <dgm:prSet/>
      <dgm:spPr/>
      <dgm:t>
        <a:bodyPr/>
        <a:lstStyle/>
        <a:p>
          <a:endParaRPr lang="hu-HU"/>
        </a:p>
      </dgm:t>
    </dgm:pt>
    <dgm:pt modelId="{B8C99068-B676-47B0-970F-EDBFE2C14CBC}">
      <dgm:prSet/>
      <dgm:spPr/>
      <dgm:t>
        <a:bodyPr/>
        <a:lstStyle/>
        <a:p>
          <a:pPr rtl="0"/>
          <a:r>
            <a:rPr lang="hu-HU" smtClean="0"/>
            <a:t>Lakosság 20%-át ellátó háziorvosok/házi gyermekorvosok (kb. 1300) – ellátott korcsoport lakossági korcsoportnak megfelelő</a:t>
          </a:r>
          <a:endParaRPr lang="hu-HU"/>
        </a:p>
      </dgm:t>
    </dgm:pt>
    <dgm:pt modelId="{58239280-D425-4A63-9CAA-4C4289DE1AF9}" type="parTrans" cxnId="{2B8402CF-46D2-402D-84FC-7217159C6BBF}">
      <dgm:prSet/>
      <dgm:spPr/>
      <dgm:t>
        <a:bodyPr/>
        <a:lstStyle/>
        <a:p>
          <a:endParaRPr lang="hu-HU"/>
        </a:p>
      </dgm:t>
    </dgm:pt>
    <dgm:pt modelId="{D98274B6-3FD1-4376-BDF3-C03E4F1B22CD}" type="sibTrans" cxnId="{2B8402CF-46D2-402D-84FC-7217159C6BBF}">
      <dgm:prSet/>
      <dgm:spPr/>
      <dgm:t>
        <a:bodyPr/>
        <a:lstStyle/>
        <a:p>
          <a:endParaRPr lang="hu-HU"/>
        </a:p>
      </dgm:t>
    </dgm:pt>
    <dgm:pt modelId="{3714D130-351F-48A3-9EC4-CF371839C50C}">
      <dgm:prSet/>
      <dgm:spPr/>
      <dgm:t>
        <a:bodyPr/>
        <a:lstStyle/>
        <a:p>
          <a:pPr rtl="0"/>
          <a:r>
            <a:rPr lang="hu-HU" smtClean="0"/>
            <a:t>ISZM és ARI adatok: betegforgalom + ISZM + ARI</a:t>
          </a:r>
          <a:endParaRPr lang="hu-HU"/>
        </a:p>
      </dgm:t>
    </dgm:pt>
    <dgm:pt modelId="{287DEC8F-9785-4B98-8080-04607F04BB7B}" type="parTrans" cxnId="{EB375E1F-B141-43E9-BD7B-17BD71BE3C23}">
      <dgm:prSet/>
      <dgm:spPr/>
      <dgm:t>
        <a:bodyPr/>
        <a:lstStyle/>
        <a:p>
          <a:endParaRPr lang="hu-HU"/>
        </a:p>
      </dgm:t>
    </dgm:pt>
    <dgm:pt modelId="{5E86EAC9-7334-40F0-B454-564C354B118F}" type="sibTrans" cxnId="{EB375E1F-B141-43E9-BD7B-17BD71BE3C23}">
      <dgm:prSet/>
      <dgm:spPr/>
      <dgm:t>
        <a:bodyPr/>
        <a:lstStyle/>
        <a:p>
          <a:endParaRPr lang="hu-HU"/>
        </a:p>
      </dgm:t>
    </dgm:pt>
    <dgm:pt modelId="{2F14D269-0DCC-4CF0-9BC7-6AEDEF11F691}">
      <dgm:prSet/>
      <dgm:spPr/>
      <dgm:t>
        <a:bodyPr/>
        <a:lstStyle/>
        <a:p>
          <a:pPr rtl="0"/>
          <a:r>
            <a:rPr lang="hu-HU" smtClean="0"/>
            <a:t>Virológiai adatgyűjtés:</a:t>
          </a:r>
          <a:endParaRPr lang="hu-HU"/>
        </a:p>
      </dgm:t>
    </dgm:pt>
    <dgm:pt modelId="{C573B27E-0183-44D5-8192-54D924B3F809}" type="parTrans" cxnId="{93769E3C-3588-4835-AF4F-5E1EF744195F}">
      <dgm:prSet/>
      <dgm:spPr/>
      <dgm:t>
        <a:bodyPr/>
        <a:lstStyle/>
        <a:p>
          <a:endParaRPr lang="hu-HU"/>
        </a:p>
      </dgm:t>
    </dgm:pt>
    <dgm:pt modelId="{FD7D2963-3573-4107-9406-4C4266655F9B}" type="sibTrans" cxnId="{93769E3C-3588-4835-AF4F-5E1EF744195F}">
      <dgm:prSet/>
      <dgm:spPr/>
      <dgm:t>
        <a:bodyPr/>
        <a:lstStyle/>
        <a:p>
          <a:endParaRPr lang="hu-HU"/>
        </a:p>
      </dgm:t>
    </dgm:pt>
    <dgm:pt modelId="{EC8B65EE-3C66-41AA-BD28-73E9DE190C72}">
      <dgm:prSet/>
      <dgm:spPr/>
      <dgm:t>
        <a:bodyPr/>
        <a:lstStyle/>
        <a:p>
          <a:pPr rtl="0"/>
          <a:r>
            <a:rPr lang="hu-HU" dirty="0" smtClean="0"/>
            <a:t>150 orvos: heti 3-5 minta </a:t>
          </a:r>
          <a:endParaRPr lang="hu-HU" dirty="0"/>
        </a:p>
      </dgm:t>
    </dgm:pt>
    <dgm:pt modelId="{7BAEED2C-E1BC-4BC8-B8D6-B640C9CE58C5}" type="parTrans" cxnId="{B86B7E33-4CA2-41AE-B815-B32804C078B3}">
      <dgm:prSet/>
      <dgm:spPr/>
      <dgm:t>
        <a:bodyPr/>
        <a:lstStyle/>
        <a:p>
          <a:endParaRPr lang="hu-HU"/>
        </a:p>
      </dgm:t>
    </dgm:pt>
    <dgm:pt modelId="{4EF269C3-AEEE-4531-A1B7-540514A60214}" type="sibTrans" cxnId="{B86B7E33-4CA2-41AE-B815-B32804C078B3}">
      <dgm:prSet/>
      <dgm:spPr/>
      <dgm:t>
        <a:bodyPr/>
        <a:lstStyle/>
        <a:p>
          <a:endParaRPr lang="hu-HU"/>
        </a:p>
      </dgm:t>
    </dgm:pt>
    <dgm:pt modelId="{E0E0CB48-1E2B-444F-93AE-64A8657B377F}">
      <dgm:prSet/>
      <dgm:spPr/>
      <dgm:t>
        <a:bodyPr/>
        <a:lstStyle/>
        <a:p>
          <a:pPr rtl="0"/>
          <a:r>
            <a:rPr lang="hu-HU" smtClean="0"/>
            <a:t>Közösségi hiányzások monitorozása</a:t>
          </a:r>
          <a:endParaRPr lang="hu-HU"/>
        </a:p>
      </dgm:t>
    </dgm:pt>
    <dgm:pt modelId="{DC45FF03-CB4E-4DDC-AC21-86FFBA93F883}" type="parTrans" cxnId="{CFD80729-A703-47AF-AEF5-09643EF5F4C6}">
      <dgm:prSet/>
      <dgm:spPr/>
      <dgm:t>
        <a:bodyPr/>
        <a:lstStyle/>
        <a:p>
          <a:endParaRPr lang="hu-HU"/>
        </a:p>
      </dgm:t>
    </dgm:pt>
    <dgm:pt modelId="{45E2BDC8-428F-4659-BD20-22A5005240B6}" type="sibTrans" cxnId="{CFD80729-A703-47AF-AEF5-09643EF5F4C6}">
      <dgm:prSet/>
      <dgm:spPr/>
      <dgm:t>
        <a:bodyPr/>
        <a:lstStyle/>
        <a:p>
          <a:endParaRPr lang="hu-HU"/>
        </a:p>
      </dgm:t>
    </dgm:pt>
    <dgm:pt modelId="{0B8EAE7B-AFC0-4D47-847A-3B89C7E138BF}">
      <dgm:prSet/>
      <dgm:spPr/>
      <dgm:t>
        <a:bodyPr/>
        <a:lstStyle/>
        <a:p>
          <a:pPr rtl="0"/>
          <a:r>
            <a:rPr lang="hu-HU" smtClean="0"/>
            <a:t>SARI:</a:t>
          </a:r>
          <a:endParaRPr lang="hu-HU"/>
        </a:p>
      </dgm:t>
    </dgm:pt>
    <dgm:pt modelId="{A19B1100-B539-460A-B086-B28028BD171E}" type="parTrans" cxnId="{BD01D188-9C26-4257-9F4A-9CD8C27E6E9D}">
      <dgm:prSet/>
      <dgm:spPr/>
      <dgm:t>
        <a:bodyPr/>
        <a:lstStyle/>
        <a:p>
          <a:endParaRPr lang="hu-HU"/>
        </a:p>
      </dgm:t>
    </dgm:pt>
    <dgm:pt modelId="{F6F9189E-79C5-45B3-B947-E2A1A06976D0}" type="sibTrans" cxnId="{BD01D188-9C26-4257-9F4A-9CD8C27E6E9D}">
      <dgm:prSet/>
      <dgm:spPr/>
      <dgm:t>
        <a:bodyPr/>
        <a:lstStyle/>
        <a:p>
          <a:endParaRPr lang="hu-HU"/>
        </a:p>
      </dgm:t>
    </dgm:pt>
    <dgm:pt modelId="{116F1A6B-CAF5-4F6C-BB7A-65E96A99C1C2}">
      <dgm:prSet/>
      <dgm:spPr/>
      <dgm:t>
        <a:bodyPr/>
        <a:lstStyle/>
        <a:p>
          <a:pPr rtl="0"/>
          <a:r>
            <a:rPr lang="hu-HU" smtClean="0"/>
            <a:t>kijelölt (25) kórházból</a:t>
          </a:r>
          <a:endParaRPr lang="hu-HU"/>
        </a:p>
      </dgm:t>
    </dgm:pt>
    <dgm:pt modelId="{E803EA5A-3377-4649-9057-FC013A6A02ED}" type="parTrans" cxnId="{E00593CF-670B-4943-840B-9F2185E6AF59}">
      <dgm:prSet/>
      <dgm:spPr/>
      <dgm:t>
        <a:bodyPr/>
        <a:lstStyle/>
        <a:p>
          <a:endParaRPr lang="hu-HU"/>
        </a:p>
      </dgm:t>
    </dgm:pt>
    <dgm:pt modelId="{713B2341-B1EE-4401-A115-377446D8491D}" type="sibTrans" cxnId="{E00593CF-670B-4943-840B-9F2185E6AF59}">
      <dgm:prSet/>
      <dgm:spPr/>
      <dgm:t>
        <a:bodyPr/>
        <a:lstStyle/>
        <a:p>
          <a:endParaRPr lang="hu-HU"/>
        </a:p>
      </dgm:t>
    </dgm:pt>
    <dgm:pt modelId="{32054773-17BB-4632-9934-95B42C29A2CF}">
      <dgm:prSet/>
      <dgm:spPr/>
      <dgm:t>
        <a:bodyPr/>
        <a:lstStyle/>
        <a:p>
          <a:pPr rtl="0"/>
          <a:r>
            <a:rPr lang="hu-HU" smtClean="0"/>
            <a:t>SARI adatgyűjtés (felvett, intenzíven ápolt, elhunyt betegek korcsoportonként)</a:t>
          </a:r>
          <a:endParaRPr lang="hu-HU"/>
        </a:p>
      </dgm:t>
    </dgm:pt>
    <dgm:pt modelId="{2797A1FA-233F-4CC2-ABA4-F5F4ABFAB3F2}" type="parTrans" cxnId="{28002B20-424A-4021-97B6-C2F53A2AB006}">
      <dgm:prSet/>
      <dgm:spPr/>
      <dgm:t>
        <a:bodyPr/>
        <a:lstStyle/>
        <a:p>
          <a:endParaRPr lang="hu-HU"/>
        </a:p>
      </dgm:t>
    </dgm:pt>
    <dgm:pt modelId="{D80F9985-3D95-4EED-AADD-797F5271E433}" type="sibTrans" cxnId="{28002B20-424A-4021-97B6-C2F53A2AB006}">
      <dgm:prSet/>
      <dgm:spPr/>
      <dgm:t>
        <a:bodyPr/>
        <a:lstStyle/>
        <a:p>
          <a:endParaRPr lang="hu-HU"/>
        </a:p>
      </dgm:t>
    </dgm:pt>
    <dgm:pt modelId="{16C1FF46-00B0-4C5E-924B-781CC06DF6E5}">
      <dgm:prSet/>
      <dgm:spPr/>
      <dgm:t>
        <a:bodyPr/>
        <a:lstStyle/>
        <a:p>
          <a:pPr rtl="0"/>
          <a:r>
            <a:rPr lang="hu-HU" dirty="0" smtClean="0"/>
            <a:t>SARI virológiai minták NNGYK-</a:t>
          </a:r>
          <a:r>
            <a:rPr lang="hu-HU" dirty="0" err="1" smtClean="0"/>
            <a:t>ba</a:t>
          </a:r>
          <a:r>
            <a:rPr lang="hu-HU" dirty="0" smtClean="0"/>
            <a:t> küldése influenzavírus + RSV kimutatása céljából</a:t>
          </a:r>
          <a:endParaRPr lang="hu-HU" dirty="0"/>
        </a:p>
      </dgm:t>
    </dgm:pt>
    <dgm:pt modelId="{C59A2F37-1936-4CA1-8BF4-EC9338EFC7B2}" type="parTrans" cxnId="{8070C0A5-34E6-47A8-9531-26F94A436827}">
      <dgm:prSet/>
      <dgm:spPr/>
      <dgm:t>
        <a:bodyPr/>
        <a:lstStyle/>
        <a:p>
          <a:endParaRPr lang="hu-HU"/>
        </a:p>
      </dgm:t>
    </dgm:pt>
    <dgm:pt modelId="{D1E5F980-FEBE-4683-B23B-A8A784F8F699}" type="sibTrans" cxnId="{8070C0A5-34E6-47A8-9531-26F94A436827}">
      <dgm:prSet/>
      <dgm:spPr/>
      <dgm:t>
        <a:bodyPr/>
        <a:lstStyle/>
        <a:p>
          <a:endParaRPr lang="hu-HU"/>
        </a:p>
      </dgm:t>
    </dgm:pt>
    <dgm:pt modelId="{62CE01E4-5908-4A73-9F22-7029B88E906F}" type="pres">
      <dgm:prSet presAssocID="{E7AF5A64-C1C6-43A9-A63A-E2F90759EA3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362D148B-6040-4A5E-9CC1-D7FAD4E2FFC8}" type="pres">
      <dgm:prSet presAssocID="{1C306D87-5AEA-4808-92A3-2E312161A1C5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27ECA346-6C00-4DF3-816D-FE299EFF0BD8}" type="pres">
      <dgm:prSet presAssocID="{10D6190D-B420-4929-AA28-36B51D9992C8}" presName="spacer" presStyleCnt="0"/>
      <dgm:spPr/>
    </dgm:pt>
    <dgm:pt modelId="{8204C676-6964-4696-B26B-5BE9B0B2A2DC}" type="pres">
      <dgm:prSet presAssocID="{CA161304-4FA8-4652-B459-B0A45D34CA1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66E8AAB-83B6-4A0B-B9A7-10D2AEF8B905}" type="pres">
      <dgm:prSet presAssocID="{CA161304-4FA8-4652-B459-B0A45D34CA1D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A191AD6-DB3E-4B60-BE1D-D7AB4B80FF7C}" type="pres">
      <dgm:prSet presAssocID="{2F14D269-0DCC-4CF0-9BC7-6AEDEF11F69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1985D99-A518-4400-9816-54BC9B61B0C1}" type="pres">
      <dgm:prSet presAssocID="{2F14D269-0DCC-4CF0-9BC7-6AEDEF11F691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BCA2478-20E3-4CB5-BFA0-0640B0A849B5}" type="pres">
      <dgm:prSet presAssocID="{E0E0CB48-1E2B-444F-93AE-64A8657B377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4D59B61-2C0D-4477-8141-21926A2204DA}" type="pres">
      <dgm:prSet presAssocID="{45E2BDC8-428F-4659-BD20-22A5005240B6}" presName="spacer" presStyleCnt="0"/>
      <dgm:spPr/>
    </dgm:pt>
    <dgm:pt modelId="{0A274F72-0C8C-45E7-94A0-E100328AB1FB}" type="pres">
      <dgm:prSet presAssocID="{0B8EAE7B-AFC0-4D47-847A-3B89C7E138B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86697C6-9695-4DD9-922D-61BF90390370}" type="pres">
      <dgm:prSet presAssocID="{0B8EAE7B-AFC0-4D47-847A-3B89C7E138BF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2B8402CF-46D2-402D-84FC-7217159C6BBF}" srcId="{CA161304-4FA8-4652-B459-B0A45D34CA1D}" destId="{B8C99068-B676-47B0-970F-EDBFE2C14CBC}" srcOrd="0" destOrd="0" parTransId="{58239280-D425-4A63-9CAA-4C4289DE1AF9}" sibTransId="{D98274B6-3FD1-4376-BDF3-C03E4F1B22CD}"/>
    <dgm:cxn modelId="{B86B7E33-4CA2-41AE-B815-B32804C078B3}" srcId="{2F14D269-0DCC-4CF0-9BC7-6AEDEF11F691}" destId="{EC8B65EE-3C66-41AA-BD28-73E9DE190C72}" srcOrd="0" destOrd="0" parTransId="{7BAEED2C-E1BC-4BC8-B8D6-B640C9CE58C5}" sibTransId="{4EF269C3-AEEE-4531-A1B7-540514A60214}"/>
    <dgm:cxn modelId="{FFF64EBB-8D4A-4B9E-8F10-0EBAB4B88711}" type="presOf" srcId="{3714D130-351F-48A3-9EC4-CF371839C50C}" destId="{566E8AAB-83B6-4A0B-B9A7-10D2AEF8B905}" srcOrd="0" destOrd="1" presId="urn:microsoft.com/office/officeart/2005/8/layout/vList2"/>
    <dgm:cxn modelId="{CFD80729-A703-47AF-AEF5-09643EF5F4C6}" srcId="{E7AF5A64-C1C6-43A9-A63A-E2F90759EA35}" destId="{E0E0CB48-1E2B-444F-93AE-64A8657B377F}" srcOrd="3" destOrd="0" parTransId="{DC45FF03-CB4E-4DDC-AC21-86FFBA93F883}" sibTransId="{45E2BDC8-428F-4659-BD20-22A5005240B6}"/>
    <dgm:cxn modelId="{8D24C791-333D-4143-83BE-ECA602BF0728}" type="presOf" srcId="{0B8EAE7B-AFC0-4D47-847A-3B89C7E138BF}" destId="{0A274F72-0C8C-45E7-94A0-E100328AB1FB}" srcOrd="0" destOrd="0" presId="urn:microsoft.com/office/officeart/2005/8/layout/vList2"/>
    <dgm:cxn modelId="{28002B20-424A-4021-97B6-C2F53A2AB006}" srcId="{0B8EAE7B-AFC0-4D47-847A-3B89C7E138BF}" destId="{32054773-17BB-4632-9934-95B42C29A2CF}" srcOrd="1" destOrd="0" parTransId="{2797A1FA-233F-4CC2-ABA4-F5F4ABFAB3F2}" sibTransId="{D80F9985-3D95-4EED-AADD-797F5271E433}"/>
    <dgm:cxn modelId="{24311B4A-98B3-4C97-8E09-4F01DD11CD24}" type="presOf" srcId="{E7AF5A64-C1C6-43A9-A63A-E2F90759EA35}" destId="{62CE01E4-5908-4A73-9F22-7029B88E906F}" srcOrd="0" destOrd="0" presId="urn:microsoft.com/office/officeart/2005/8/layout/vList2"/>
    <dgm:cxn modelId="{AC82B141-6244-45D0-99D9-04491DCAFA38}" srcId="{E7AF5A64-C1C6-43A9-A63A-E2F90759EA35}" destId="{1C306D87-5AEA-4808-92A3-2E312161A1C5}" srcOrd="0" destOrd="0" parTransId="{B207E932-5647-48E9-AF6E-BBD31E513938}" sibTransId="{10D6190D-B420-4929-AA28-36B51D9992C8}"/>
    <dgm:cxn modelId="{BD01D188-9C26-4257-9F4A-9CD8C27E6E9D}" srcId="{E7AF5A64-C1C6-43A9-A63A-E2F90759EA35}" destId="{0B8EAE7B-AFC0-4D47-847A-3B89C7E138BF}" srcOrd="4" destOrd="0" parTransId="{A19B1100-B539-460A-B086-B28028BD171E}" sibTransId="{F6F9189E-79C5-45B3-B947-E2A1A06976D0}"/>
    <dgm:cxn modelId="{2717439D-FDD6-467F-92DE-D2B55C4F221F}" type="presOf" srcId="{EC8B65EE-3C66-41AA-BD28-73E9DE190C72}" destId="{F1985D99-A518-4400-9816-54BC9B61B0C1}" srcOrd="0" destOrd="0" presId="urn:microsoft.com/office/officeart/2005/8/layout/vList2"/>
    <dgm:cxn modelId="{E01A5445-9279-4461-83F0-B4E64AE00729}" type="presOf" srcId="{16C1FF46-00B0-4C5E-924B-781CC06DF6E5}" destId="{C86697C6-9695-4DD9-922D-61BF90390370}" srcOrd="0" destOrd="2" presId="urn:microsoft.com/office/officeart/2005/8/layout/vList2"/>
    <dgm:cxn modelId="{8070C0A5-34E6-47A8-9531-26F94A436827}" srcId="{0B8EAE7B-AFC0-4D47-847A-3B89C7E138BF}" destId="{16C1FF46-00B0-4C5E-924B-781CC06DF6E5}" srcOrd="2" destOrd="0" parTransId="{C59A2F37-1936-4CA1-8BF4-EC9338EFC7B2}" sibTransId="{D1E5F980-FEBE-4683-B23B-A8A784F8F699}"/>
    <dgm:cxn modelId="{D3CA58E0-8709-4F14-A441-31EA46AB4176}" type="presOf" srcId="{116F1A6B-CAF5-4F6C-BB7A-65E96A99C1C2}" destId="{C86697C6-9695-4DD9-922D-61BF90390370}" srcOrd="0" destOrd="0" presId="urn:microsoft.com/office/officeart/2005/8/layout/vList2"/>
    <dgm:cxn modelId="{3D149228-DD8C-4C0D-AD76-EA8061B62755}" srcId="{E7AF5A64-C1C6-43A9-A63A-E2F90759EA35}" destId="{CA161304-4FA8-4652-B459-B0A45D34CA1D}" srcOrd="1" destOrd="0" parTransId="{4618B34A-EE62-4F36-8ED1-2CE03C042DD1}" sibTransId="{780B0E38-9FF3-4B66-AF55-2E8BDBEA64B4}"/>
    <dgm:cxn modelId="{A722F682-0FA2-4A9D-8FB6-8A2C755FA02D}" type="presOf" srcId="{CA161304-4FA8-4652-B459-B0A45D34CA1D}" destId="{8204C676-6964-4696-B26B-5BE9B0B2A2DC}" srcOrd="0" destOrd="0" presId="urn:microsoft.com/office/officeart/2005/8/layout/vList2"/>
    <dgm:cxn modelId="{93769E3C-3588-4835-AF4F-5E1EF744195F}" srcId="{E7AF5A64-C1C6-43A9-A63A-E2F90759EA35}" destId="{2F14D269-0DCC-4CF0-9BC7-6AEDEF11F691}" srcOrd="2" destOrd="0" parTransId="{C573B27E-0183-44D5-8192-54D924B3F809}" sibTransId="{FD7D2963-3573-4107-9406-4C4266655F9B}"/>
    <dgm:cxn modelId="{5FC0270E-1F18-402B-99B4-2EE048843FE9}" type="presOf" srcId="{32054773-17BB-4632-9934-95B42C29A2CF}" destId="{C86697C6-9695-4DD9-922D-61BF90390370}" srcOrd="0" destOrd="1" presId="urn:microsoft.com/office/officeart/2005/8/layout/vList2"/>
    <dgm:cxn modelId="{EB375E1F-B141-43E9-BD7B-17BD71BE3C23}" srcId="{CA161304-4FA8-4652-B459-B0A45D34CA1D}" destId="{3714D130-351F-48A3-9EC4-CF371839C50C}" srcOrd="1" destOrd="0" parTransId="{287DEC8F-9785-4B98-8080-04607F04BB7B}" sibTransId="{5E86EAC9-7334-40F0-B454-564C354B118F}"/>
    <dgm:cxn modelId="{A1E9A7CF-9D87-4E2D-B75C-05E1378EB37A}" type="presOf" srcId="{1C306D87-5AEA-4808-92A3-2E312161A1C5}" destId="{362D148B-6040-4A5E-9CC1-D7FAD4E2FFC8}" srcOrd="0" destOrd="0" presId="urn:microsoft.com/office/officeart/2005/8/layout/vList2"/>
    <dgm:cxn modelId="{E00593CF-670B-4943-840B-9F2185E6AF59}" srcId="{0B8EAE7B-AFC0-4D47-847A-3B89C7E138BF}" destId="{116F1A6B-CAF5-4F6C-BB7A-65E96A99C1C2}" srcOrd="0" destOrd="0" parTransId="{E803EA5A-3377-4649-9057-FC013A6A02ED}" sibTransId="{713B2341-B1EE-4401-A115-377446D8491D}"/>
    <dgm:cxn modelId="{8D3FBF2D-002E-455E-9842-84BD9DDC22E0}" type="presOf" srcId="{E0E0CB48-1E2B-444F-93AE-64A8657B377F}" destId="{5BCA2478-20E3-4CB5-BFA0-0640B0A849B5}" srcOrd="0" destOrd="0" presId="urn:microsoft.com/office/officeart/2005/8/layout/vList2"/>
    <dgm:cxn modelId="{DD35B239-7564-4169-B4B6-A31B2408F876}" type="presOf" srcId="{2F14D269-0DCC-4CF0-9BC7-6AEDEF11F691}" destId="{6A191AD6-DB3E-4B60-BE1D-D7AB4B80FF7C}" srcOrd="0" destOrd="0" presId="urn:microsoft.com/office/officeart/2005/8/layout/vList2"/>
    <dgm:cxn modelId="{AD1ED637-7D86-4522-A9AF-EF8F4CC1D5E5}" type="presOf" srcId="{B8C99068-B676-47B0-970F-EDBFE2C14CBC}" destId="{566E8AAB-83B6-4A0B-B9A7-10D2AEF8B905}" srcOrd="0" destOrd="0" presId="urn:microsoft.com/office/officeart/2005/8/layout/vList2"/>
    <dgm:cxn modelId="{11B41F73-20E1-448B-A880-EB61C04105FB}" type="presParOf" srcId="{62CE01E4-5908-4A73-9F22-7029B88E906F}" destId="{362D148B-6040-4A5E-9CC1-D7FAD4E2FFC8}" srcOrd="0" destOrd="0" presId="urn:microsoft.com/office/officeart/2005/8/layout/vList2"/>
    <dgm:cxn modelId="{3ED1E24A-B7ED-40BA-B185-1E319186E812}" type="presParOf" srcId="{62CE01E4-5908-4A73-9F22-7029B88E906F}" destId="{27ECA346-6C00-4DF3-816D-FE299EFF0BD8}" srcOrd="1" destOrd="0" presId="urn:microsoft.com/office/officeart/2005/8/layout/vList2"/>
    <dgm:cxn modelId="{3545316B-18C5-4D17-A161-90F98305DB6A}" type="presParOf" srcId="{62CE01E4-5908-4A73-9F22-7029B88E906F}" destId="{8204C676-6964-4696-B26B-5BE9B0B2A2DC}" srcOrd="2" destOrd="0" presId="urn:microsoft.com/office/officeart/2005/8/layout/vList2"/>
    <dgm:cxn modelId="{9265A8F3-1993-40F8-9EEC-A78C41FC4643}" type="presParOf" srcId="{62CE01E4-5908-4A73-9F22-7029B88E906F}" destId="{566E8AAB-83B6-4A0B-B9A7-10D2AEF8B905}" srcOrd="3" destOrd="0" presId="urn:microsoft.com/office/officeart/2005/8/layout/vList2"/>
    <dgm:cxn modelId="{D3754C15-38EF-435D-B06C-1DFCF12FA07A}" type="presParOf" srcId="{62CE01E4-5908-4A73-9F22-7029B88E906F}" destId="{6A191AD6-DB3E-4B60-BE1D-D7AB4B80FF7C}" srcOrd="4" destOrd="0" presId="urn:microsoft.com/office/officeart/2005/8/layout/vList2"/>
    <dgm:cxn modelId="{CE4EB20E-7991-44CD-A47A-AF452DEB27AB}" type="presParOf" srcId="{62CE01E4-5908-4A73-9F22-7029B88E906F}" destId="{F1985D99-A518-4400-9816-54BC9B61B0C1}" srcOrd="5" destOrd="0" presId="urn:microsoft.com/office/officeart/2005/8/layout/vList2"/>
    <dgm:cxn modelId="{7BF116FB-2604-4B54-BB31-12DF125714BD}" type="presParOf" srcId="{62CE01E4-5908-4A73-9F22-7029B88E906F}" destId="{5BCA2478-20E3-4CB5-BFA0-0640B0A849B5}" srcOrd="6" destOrd="0" presId="urn:microsoft.com/office/officeart/2005/8/layout/vList2"/>
    <dgm:cxn modelId="{015C6462-9484-40D2-B1F3-7CF4732EB00A}" type="presParOf" srcId="{62CE01E4-5908-4A73-9F22-7029B88E906F}" destId="{A4D59B61-2C0D-4477-8141-21926A2204DA}" srcOrd="7" destOrd="0" presId="urn:microsoft.com/office/officeart/2005/8/layout/vList2"/>
    <dgm:cxn modelId="{B460FB55-95D8-4339-8A38-03238BA2C112}" type="presParOf" srcId="{62CE01E4-5908-4A73-9F22-7029B88E906F}" destId="{0A274F72-0C8C-45E7-94A0-E100328AB1FB}" srcOrd="8" destOrd="0" presId="urn:microsoft.com/office/officeart/2005/8/layout/vList2"/>
    <dgm:cxn modelId="{28544196-70F1-416F-BF10-6F49D9FD9F82}" type="presParOf" srcId="{62CE01E4-5908-4A73-9F22-7029B88E906F}" destId="{C86697C6-9695-4DD9-922D-61BF90390370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D5CAEF-31D0-4B25-A2BF-F755EE2343AB}" type="doc">
      <dgm:prSet loTypeId="urn:microsoft.com/office/officeart/2005/8/layout/hList1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DC647134-09E2-4CA6-B13A-4F2B56D2DF76}">
      <dgm:prSet phldrT="[Szöveg]" custT="1"/>
      <dgm:spPr/>
      <dgm:t>
        <a:bodyPr/>
        <a:lstStyle/>
        <a:p>
          <a:r>
            <a:rPr lang="hu-HU" sz="2400" b="1" dirty="0" err="1" smtClean="0"/>
            <a:t>Opportunisztikus</a:t>
          </a:r>
          <a:r>
            <a:rPr lang="hu-HU" sz="2400" b="1" dirty="0" smtClean="0"/>
            <a:t> szűrővizsgálatok</a:t>
          </a:r>
          <a:endParaRPr lang="hu-HU" sz="2400" b="1" dirty="0"/>
        </a:p>
      </dgm:t>
    </dgm:pt>
    <dgm:pt modelId="{0874C7FE-13A5-4F59-B83B-96CC0ECF49FF}" type="parTrans" cxnId="{090C8FB0-B188-4385-961B-8127E9457B8F}">
      <dgm:prSet/>
      <dgm:spPr/>
      <dgm:t>
        <a:bodyPr/>
        <a:lstStyle/>
        <a:p>
          <a:endParaRPr lang="hu-HU"/>
        </a:p>
      </dgm:t>
    </dgm:pt>
    <dgm:pt modelId="{55EEAD8C-3073-45E6-97F9-1AF131B4F602}" type="sibTrans" cxnId="{090C8FB0-B188-4385-961B-8127E9457B8F}">
      <dgm:prSet/>
      <dgm:spPr/>
      <dgm:t>
        <a:bodyPr/>
        <a:lstStyle/>
        <a:p>
          <a:endParaRPr lang="hu-HU"/>
        </a:p>
      </dgm:t>
    </dgm:pt>
    <dgm:pt modelId="{1C1CC764-B8AE-4532-94C8-53E4CA97CB41}">
      <dgm:prSet phldrT="[Szöveg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hu-HU" dirty="0" smtClean="0"/>
            <a:t>Valamennyi orvos-páciens találkozáskor igénybe vehető</a:t>
          </a:r>
          <a:endParaRPr lang="hu-HU" dirty="0"/>
        </a:p>
      </dgm:t>
    </dgm:pt>
    <dgm:pt modelId="{0879D435-6FE4-4C1D-888C-8D6F484C5BD5}" type="parTrans" cxnId="{2E782CC6-F5C2-43EB-9F41-FBB80E5318C8}">
      <dgm:prSet/>
      <dgm:spPr/>
      <dgm:t>
        <a:bodyPr/>
        <a:lstStyle/>
        <a:p>
          <a:endParaRPr lang="hu-HU"/>
        </a:p>
      </dgm:t>
    </dgm:pt>
    <dgm:pt modelId="{E6E24A08-3AC7-409E-91B9-73C12DA4B94B}" type="sibTrans" cxnId="{2E782CC6-F5C2-43EB-9F41-FBB80E5318C8}">
      <dgm:prSet/>
      <dgm:spPr/>
      <dgm:t>
        <a:bodyPr/>
        <a:lstStyle/>
        <a:p>
          <a:endParaRPr lang="hu-HU"/>
        </a:p>
      </dgm:t>
    </dgm:pt>
    <dgm:pt modelId="{366956BD-E75B-4A1D-BE7D-43BFDB776C6F}">
      <dgm:prSet phldrT="[Szöveg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hu-HU" dirty="0" smtClean="0"/>
            <a:t>Nem kötelező a részvétel</a:t>
          </a:r>
          <a:endParaRPr lang="hu-HU" dirty="0"/>
        </a:p>
      </dgm:t>
    </dgm:pt>
    <dgm:pt modelId="{7BF93793-9AFC-4D47-B270-F863A2B2A155}" type="parTrans" cxnId="{48A6F289-1433-460B-BB11-171A9A238752}">
      <dgm:prSet/>
      <dgm:spPr/>
      <dgm:t>
        <a:bodyPr/>
        <a:lstStyle/>
        <a:p>
          <a:endParaRPr lang="hu-HU"/>
        </a:p>
      </dgm:t>
    </dgm:pt>
    <dgm:pt modelId="{83A84841-E7E1-487C-BD52-99064DE7092D}" type="sibTrans" cxnId="{48A6F289-1433-460B-BB11-171A9A238752}">
      <dgm:prSet/>
      <dgm:spPr/>
      <dgm:t>
        <a:bodyPr/>
        <a:lstStyle/>
        <a:p>
          <a:endParaRPr lang="hu-HU"/>
        </a:p>
      </dgm:t>
    </dgm:pt>
    <dgm:pt modelId="{67AD5AE5-A7E8-48CE-8F06-DB8EC1CF479C}">
      <dgm:prSet phldrT="[Szöveg]" custT="1"/>
      <dgm:spPr/>
      <dgm:t>
        <a:bodyPr/>
        <a:lstStyle/>
        <a:p>
          <a:r>
            <a:rPr lang="hu-HU" sz="2400" b="1" dirty="0" smtClean="0"/>
            <a:t>Életkorhoz kötött szűrővizsgálatok</a:t>
          </a:r>
          <a:r>
            <a:rPr lang="hu-HU" sz="2400" dirty="0" smtClean="0"/>
            <a:t> </a:t>
          </a:r>
          <a:endParaRPr lang="hu-HU" sz="2400" dirty="0"/>
        </a:p>
      </dgm:t>
    </dgm:pt>
    <dgm:pt modelId="{3D2CCA22-5967-4B41-B6C6-27120CA12F52}" type="parTrans" cxnId="{577D80BE-94AA-41B9-A3A4-20359CDBF3F6}">
      <dgm:prSet/>
      <dgm:spPr/>
      <dgm:t>
        <a:bodyPr/>
        <a:lstStyle/>
        <a:p>
          <a:endParaRPr lang="hu-HU"/>
        </a:p>
      </dgm:t>
    </dgm:pt>
    <dgm:pt modelId="{AF07AA8D-6D6C-4EC8-978B-A53F38514C43}" type="sibTrans" cxnId="{577D80BE-94AA-41B9-A3A4-20359CDBF3F6}">
      <dgm:prSet/>
      <dgm:spPr/>
      <dgm:t>
        <a:bodyPr/>
        <a:lstStyle/>
        <a:p>
          <a:endParaRPr lang="hu-HU"/>
        </a:p>
      </dgm:t>
    </dgm:pt>
    <dgm:pt modelId="{2F21691E-A7A1-4AD3-972F-45FC840E4135}">
      <dgm:prSet phldrT="[Szöveg]"/>
      <dgm:spPr/>
      <dgm:t>
        <a:bodyPr/>
        <a:lstStyle/>
        <a:p>
          <a:r>
            <a:rPr lang="hu-HU" dirty="0" smtClean="0">
              <a:solidFill>
                <a:schemeClr val="tx1"/>
              </a:solidFill>
            </a:rPr>
            <a:t>18 év alatt </a:t>
          </a:r>
          <a:r>
            <a:rPr lang="hu-HU" dirty="0" smtClean="0">
              <a:solidFill>
                <a:srgbClr val="FF0000"/>
              </a:solidFill>
            </a:rPr>
            <a:t>kötelező</a:t>
          </a:r>
          <a:r>
            <a:rPr lang="hu-HU" dirty="0" smtClean="0">
              <a:solidFill>
                <a:schemeClr val="tx1"/>
              </a:solidFill>
            </a:rPr>
            <a:t>:</a:t>
          </a:r>
          <a:endParaRPr lang="hu-HU" dirty="0">
            <a:solidFill>
              <a:schemeClr val="tx1"/>
            </a:solidFill>
          </a:endParaRPr>
        </a:p>
      </dgm:t>
    </dgm:pt>
    <dgm:pt modelId="{CEAC95AC-1337-42E0-BA40-54F1C6692AE7}" type="parTrans" cxnId="{D3638A76-1CCE-4CBC-9B49-43B68048776F}">
      <dgm:prSet/>
      <dgm:spPr/>
      <dgm:t>
        <a:bodyPr/>
        <a:lstStyle/>
        <a:p>
          <a:endParaRPr lang="hu-HU"/>
        </a:p>
      </dgm:t>
    </dgm:pt>
    <dgm:pt modelId="{0EDB18A5-3764-4C25-9409-00A1451DE038}" type="sibTrans" cxnId="{D3638A76-1CCE-4CBC-9B49-43B68048776F}">
      <dgm:prSet/>
      <dgm:spPr/>
      <dgm:t>
        <a:bodyPr/>
        <a:lstStyle/>
        <a:p>
          <a:endParaRPr lang="hu-HU"/>
        </a:p>
      </dgm:t>
    </dgm:pt>
    <dgm:pt modelId="{D28DB8EE-0A7A-47CE-BCD9-001A0D109C3F}">
      <dgm:prSet phldrT="[Szöveg]" custT="1"/>
      <dgm:spPr/>
      <dgm:t>
        <a:bodyPr/>
        <a:lstStyle/>
        <a:p>
          <a:r>
            <a:rPr lang="hu-HU" sz="2400" b="1" dirty="0" smtClean="0"/>
            <a:t>Népegészségügyi szűrővizsgálatok</a:t>
          </a:r>
          <a:endParaRPr lang="hu-HU" sz="2400" b="1" dirty="0"/>
        </a:p>
      </dgm:t>
    </dgm:pt>
    <dgm:pt modelId="{F4FBEE9D-FB6F-4D0C-95DF-F6CDA1150D09}" type="parTrans" cxnId="{F059D3BE-2629-4D51-869F-34570581C9B4}">
      <dgm:prSet/>
      <dgm:spPr/>
      <dgm:t>
        <a:bodyPr/>
        <a:lstStyle/>
        <a:p>
          <a:endParaRPr lang="hu-HU"/>
        </a:p>
      </dgm:t>
    </dgm:pt>
    <dgm:pt modelId="{AEAE9591-9AC5-4AF6-B047-70D342B3FF4C}" type="sibTrans" cxnId="{F059D3BE-2629-4D51-869F-34570581C9B4}">
      <dgm:prSet/>
      <dgm:spPr/>
      <dgm:t>
        <a:bodyPr/>
        <a:lstStyle/>
        <a:p>
          <a:endParaRPr lang="hu-HU"/>
        </a:p>
      </dgm:t>
    </dgm:pt>
    <dgm:pt modelId="{FAF6CC54-9EE2-456F-8981-B67811A83159}">
      <dgm:prSet phldrT="[Szöveg]"/>
      <dgm:spPr/>
      <dgm:t>
        <a:bodyPr/>
        <a:lstStyle/>
        <a:p>
          <a:r>
            <a:rPr lang="hu-HU" dirty="0" smtClean="0"/>
            <a:t>Személyes meghívás</a:t>
          </a:r>
          <a:endParaRPr lang="hu-HU" dirty="0"/>
        </a:p>
      </dgm:t>
    </dgm:pt>
    <dgm:pt modelId="{46A115BF-1D3A-43F9-923D-1BA4D7C35CDA}" type="parTrans" cxnId="{41068240-0268-4479-A143-CE063512EDD1}">
      <dgm:prSet/>
      <dgm:spPr/>
      <dgm:t>
        <a:bodyPr/>
        <a:lstStyle/>
        <a:p>
          <a:endParaRPr lang="hu-HU"/>
        </a:p>
      </dgm:t>
    </dgm:pt>
    <dgm:pt modelId="{52269D65-4F4E-4800-928A-7FF9C90702AF}" type="sibTrans" cxnId="{41068240-0268-4479-A143-CE063512EDD1}">
      <dgm:prSet/>
      <dgm:spPr/>
      <dgm:t>
        <a:bodyPr/>
        <a:lstStyle/>
        <a:p>
          <a:endParaRPr lang="hu-HU"/>
        </a:p>
      </dgm:t>
    </dgm:pt>
    <dgm:pt modelId="{97DA5504-50B1-40E1-B822-610D753F1588}">
      <dgm:prSet phldrT="[Szöveg]"/>
      <dgm:spPr/>
      <dgm:t>
        <a:bodyPr/>
        <a:lstStyle/>
        <a:p>
          <a:r>
            <a:rPr lang="hu-HU" dirty="0" smtClean="0"/>
            <a:t>18 év fölött:</a:t>
          </a:r>
          <a:endParaRPr lang="hu-HU" dirty="0"/>
        </a:p>
      </dgm:t>
    </dgm:pt>
    <dgm:pt modelId="{F1FBD9C8-F85B-4EEB-B3CE-B838D15C9016}" type="parTrans" cxnId="{A81BB111-F814-46DC-A106-FC565EDE8568}">
      <dgm:prSet/>
      <dgm:spPr/>
      <dgm:t>
        <a:bodyPr/>
        <a:lstStyle/>
        <a:p>
          <a:endParaRPr lang="hu-HU"/>
        </a:p>
      </dgm:t>
    </dgm:pt>
    <dgm:pt modelId="{AC55CF1A-7293-4273-90F4-9134F7CA427C}" type="sibTrans" cxnId="{A81BB111-F814-46DC-A106-FC565EDE8568}">
      <dgm:prSet/>
      <dgm:spPr/>
      <dgm:t>
        <a:bodyPr/>
        <a:lstStyle/>
        <a:p>
          <a:endParaRPr lang="hu-HU"/>
        </a:p>
      </dgm:t>
    </dgm:pt>
    <dgm:pt modelId="{95BB29B0-DADD-4308-A9A2-0ED251100D90}">
      <dgm:prSet phldrT="[Szöveg]"/>
      <dgm:spPr/>
      <dgm:t>
        <a:bodyPr/>
        <a:lstStyle/>
        <a:p>
          <a:r>
            <a:rPr lang="hu-HU" dirty="0" smtClean="0"/>
            <a:t>Szakmai kritériumrendszernek megfelelő szűrésnemek (emlő-, méhnyak-, vastagbél szűrés)</a:t>
          </a:r>
          <a:endParaRPr lang="hu-HU" dirty="0"/>
        </a:p>
      </dgm:t>
    </dgm:pt>
    <dgm:pt modelId="{499FA3C8-0A49-4F8F-9B42-AF7169DE65A2}" type="parTrans" cxnId="{0C57818C-0E99-41AC-9CBE-57D3F53D1861}">
      <dgm:prSet/>
      <dgm:spPr/>
      <dgm:t>
        <a:bodyPr/>
        <a:lstStyle/>
        <a:p>
          <a:endParaRPr lang="hu-HU"/>
        </a:p>
      </dgm:t>
    </dgm:pt>
    <dgm:pt modelId="{E8FB2865-6AA9-4791-9ED6-01D2B54EEBB3}" type="sibTrans" cxnId="{0C57818C-0E99-41AC-9CBE-57D3F53D1861}">
      <dgm:prSet/>
      <dgm:spPr/>
      <dgm:t>
        <a:bodyPr/>
        <a:lstStyle/>
        <a:p>
          <a:endParaRPr lang="hu-HU"/>
        </a:p>
      </dgm:t>
    </dgm:pt>
    <dgm:pt modelId="{55FE53D2-B13C-4B21-B954-A699CE82DF36}">
      <dgm:prSet phldrT="[Szöveg]"/>
      <dgm:spPr/>
      <dgm:t>
        <a:bodyPr/>
        <a:lstStyle/>
        <a:p>
          <a:r>
            <a:rPr lang="hu-HU" dirty="0" smtClean="0"/>
            <a:t>Meghatározott rendszerességgel vehetők igénybe</a:t>
          </a:r>
          <a:endParaRPr lang="hu-HU" dirty="0"/>
        </a:p>
      </dgm:t>
    </dgm:pt>
    <dgm:pt modelId="{2E849DDE-EEF7-49D7-AD1F-14B66790E3B8}" type="parTrans" cxnId="{F703B9E7-12FE-4F6C-8A42-06E107947C99}">
      <dgm:prSet/>
      <dgm:spPr/>
      <dgm:t>
        <a:bodyPr/>
        <a:lstStyle/>
        <a:p>
          <a:endParaRPr lang="hu-HU"/>
        </a:p>
      </dgm:t>
    </dgm:pt>
    <dgm:pt modelId="{9CFCD9D4-A0AC-43E6-A701-882AC53E58C3}" type="sibTrans" cxnId="{F703B9E7-12FE-4F6C-8A42-06E107947C99}">
      <dgm:prSet/>
      <dgm:spPr/>
      <dgm:t>
        <a:bodyPr/>
        <a:lstStyle/>
        <a:p>
          <a:endParaRPr lang="hu-HU"/>
        </a:p>
      </dgm:t>
    </dgm:pt>
    <dgm:pt modelId="{8823582E-DE7F-4C8F-943E-1CD1209B83FD}">
      <dgm:prSet phldrT="[Szöveg]"/>
      <dgm:spPr/>
      <dgm:t>
        <a:bodyPr/>
        <a:lstStyle/>
        <a:p>
          <a:r>
            <a:rPr lang="hu-HU" dirty="0" smtClean="0"/>
            <a:t>Nem kötelező a részvétel</a:t>
          </a:r>
          <a:endParaRPr lang="hu-HU" dirty="0"/>
        </a:p>
      </dgm:t>
    </dgm:pt>
    <dgm:pt modelId="{60704721-6BCA-4956-B73C-330844B89F54}" type="parTrans" cxnId="{4BE5064B-CC2C-4663-AFDD-FF9F6E5359A8}">
      <dgm:prSet/>
      <dgm:spPr/>
      <dgm:t>
        <a:bodyPr/>
        <a:lstStyle/>
        <a:p>
          <a:endParaRPr lang="hu-HU"/>
        </a:p>
      </dgm:t>
    </dgm:pt>
    <dgm:pt modelId="{A8E9831B-EE06-47C3-9DAC-9E2EA9A487E7}" type="sibTrans" cxnId="{4BE5064B-CC2C-4663-AFDD-FF9F6E5359A8}">
      <dgm:prSet/>
      <dgm:spPr/>
      <dgm:t>
        <a:bodyPr/>
        <a:lstStyle/>
        <a:p>
          <a:endParaRPr lang="hu-HU"/>
        </a:p>
      </dgm:t>
    </dgm:pt>
    <dgm:pt modelId="{7CF790BA-5B8D-4F7A-B6C2-5A297A92A984}">
      <dgm:prSet phldrT="[Szöveg]"/>
      <dgm:spPr/>
      <dgm:t>
        <a:bodyPr/>
        <a:lstStyle/>
        <a:p>
          <a:r>
            <a:rPr lang="hu-HU" dirty="0" smtClean="0">
              <a:solidFill>
                <a:schemeClr val="tx1"/>
              </a:solidFill>
            </a:rPr>
            <a:t>fizikális vizsgálat, fejlődés menetének vizsgálata, érzékszervek működésének vizsgálata, fogászati szűrés</a:t>
          </a:r>
          <a:endParaRPr lang="hu-HU" dirty="0">
            <a:solidFill>
              <a:schemeClr val="tx1"/>
            </a:solidFill>
          </a:endParaRPr>
        </a:p>
      </dgm:t>
    </dgm:pt>
    <dgm:pt modelId="{C7F8CB0D-96E7-41E0-AF3B-8AB0E0007602}" type="parTrans" cxnId="{FC6343CE-FF12-4981-A1A9-6455ED36740D}">
      <dgm:prSet/>
      <dgm:spPr/>
      <dgm:t>
        <a:bodyPr/>
        <a:lstStyle/>
        <a:p>
          <a:endParaRPr lang="hu-HU"/>
        </a:p>
      </dgm:t>
    </dgm:pt>
    <dgm:pt modelId="{E4178DD5-BF32-4E61-906C-94348B477F5C}" type="sibTrans" cxnId="{FC6343CE-FF12-4981-A1A9-6455ED36740D}">
      <dgm:prSet/>
      <dgm:spPr/>
      <dgm:t>
        <a:bodyPr/>
        <a:lstStyle/>
        <a:p>
          <a:endParaRPr lang="hu-HU"/>
        </a:p>
      </dgm:t>
    </dgm:pt>
    <dgm:pt modelId="{914B3205-BD92-43AE-BB0E-2C406256973A}">
      <dgm:prSet phldrT="[Szöveg]"/>
      <dgm:spPr/>
      <dgm:t>
        <a:bodyPr/>
        <a:lstStyle/>
        <a:p>
          <a:r>
            <a:rPr lang="hu-HU" dirty="0" smtClean="0">
              <a:solidFill>
                <a:schemeClr val="tx1"/>
              </a:solidFill>
            </a:rPr>
            <a:t>Védőnő, iskolában</a:t>
          </a:r>
          <a:endParaRPr lang="hu-HU" dirty="0">
            <a:solidFill>
              <a:schemeClr val="tx1"/>
            </a:solidFill>
          </a:endParaRPr>
        </a:p>
      </dgm:t>
    </dgm:pt>
    <dgm:pt modelId="{5FFFF430-5126-4FB6-AA1C-AF0197B95401}" type="parTrans" cxnId="{94308359-0287-44A4-ABCB-8755B069793D}">
      <dgm:prSet/>
      <dgm:spPr/>
      <dgm:t>
        <a:bodyPr/>
        <a:lstStyle/>
        <a:p>
          <a:endParaRPr lang="hu-HU"/>
        </a:p>
      </dgm:t>
    </dgm:pt>
    <dgm:pt modelId="{5F4EA714-5260-4068-B288-02E8A672F6F0}" type="sibTrans" cxnId="{94308359-0287-44A4-ABCB-8755B069793D}">
      <dgm:prSet/>
      <dgm:spPr/>
      <dgm:t>
        <a:bodyPr/>
        <a:lstStyle/>
        <a:p>
          <a:endParaRPr lang="hu-HU"/>
        </a:p>
      </dgm:t>
    </dgm:pt>
    <dgm:pt modelId="{67D1387A-E354-4F4D-9E47-055FE3982705}">
      <dgm:prSet phldrT="[Szöveg]"/>
      <dgm:spPr/>
      <dgm:t>
        <a:bodyPr/>
        <a:lstStyle/>
        <a:p>
          <a:r>
            <a:rPr lang="hu-HU" dirty="0" smtClean="0"/>
            <a:t>háziorvos</a:t>
          </a:r>
          <a:endParaRPr lang="hu-HU" dirty="0"/>
        </a:p>
      </dgm:t>
    </dgm:pt>
    <dgm:pt modelId="{74ADCAC7-3E08-431F-8E9E-0F396AF9B508}" type="parTrans" cxnId="{C45676F3-39BD-4BBE-9CD7-60AB5F01E456}">
      <dgm:prSet/>
      <dgm:spPr/>
      <dgm:t>
        <a:bodyPr/>
        <a:lstStyle/>
        <a:p>
          <a:endParaRPr lang="hu-HU"/>
        </a:p>
      </dgm:t>
    </dgm:pt>
    <dgm:pt modelId="{F8347D36-E09A-43CA-8945-AB03E2A60219}" type="sibTrans" cxnId="{C45676F3-39BD-4BBE-9CD7-60AB5F01E456}">
      <dgm:prSet/>
      <dgm:spPr/>
      <dgm:t>
        <a:bodyPr/>
        <a:lstStyle/>
        <a:p>
          <a:endParaRPr lang="hu-HU"/>
        </a:p>
      </dgm:t>
    </dgm:pt>
    <dgm:pt modelId="{172D28E3-9265-4990-99C4-4D2F2BDB941D}">
      <dgm:prSet phldrT="[Szöveg]"/>
      <dgm:spPr/>
      <dgm:t>
        <a:bodyPr/>
        <a:lstStyle/>
        <a:p>
          <a:r>
            <a:rPr lang="hu-HU" dirty="0" smtClean="0"/>
            <a:t>jogszabályban meghatározott, korhoz kötött – igénybe </a:t>
          </a:r>
          <a:r>
            <a:rPr lang="hu-HU" dirty="0" err="1" smtClean="0"/>
            <a:t>veHETő</a:t>
          </a:r>
          <a:r>
            <a:rPr lang="hu-HU" dirty="0" smtClean="0"/>
            <a:t> vizsgálatok</a:t>
          </a:r>
          <a:endParaRPr lang="hu-HU" dirty="0"/>
        </a:p>
      </dgm:t>
    </dgm:pt>
    <dgm:pt modelId="{7032D923-6F4D-404D-AF30-3BF9010B7957}" type="parTrans" cxnId="{67AC2535-9A8D-420B-847B-CEC87B13C960}">
      <dgm:prSet/>
      <dgm:spPr/>
      <dgm:t>
        <a:bodyPr/>
        <a:lstStyle/>
        <a:p>
          <a:endParaRPr lang="hu-HU"/>
        </a:p>
      </dgm:t>
    </dgm:pt>
    <dgm:pt modelId="{58D9EC26-5C97-4600-8EF4-42E604094FC0}" type="sibTrans" cxnId="{67AC2535-9A8D-420B-847B-CEC87B13C960}">
      <dgm:prSet/>
      <dgm:spPr/>
      <dgm:t>
        <a:bodyPr/>
        <a:lstStyle/>
        <a:p>
          <a:endParaRPr lang="hu-HU"/>
        </a:p>
      </dgm:t>
    </dgm:pt>
    <dgm:pt modelId="{B60829C3-8DA3-48B7-B5BC-44A5205883C5}" type="pres">
      <dgm:prSet presAssocID="{20D5CAEF-31D0-4B25-A2BF-F755EE2343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55972860-4B5D-4CF0-9285-1B606ACA3562}" type="pres">
      <dgm:prSet presAssocID="{DC647134-09E2-4CA6-B13A-4F2B56D2DF76}" presName="composite" presStyleCnt="0"/>
      <dgm:spPr/>
    </dgm:pt>
    <dgm:pt modelId="{AEB72B15-7D81-4EE8-AF43-FB344C289030}" type="pres">
      <dgm:prSet presAssocID="{DC647134-09E2-4CA6-B13A-4F2B56D2DF7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2AAAD8A-0169-4A90-A902-88045B282973}" type="pres">
      <dgm:prSet presAssocID="{DC647134-09E2-4CA6-B13A-4F2B56D2DF76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579BF14-63DD-4D61-B530-483FEBB44C8E}" type="pres">
      <dgm:prSet presAssocID="{55EEAD8C-3073-45E6-97F9-1AF131B4F602}" presName="space" presStyleCnt="0"/>
      <dgm:spPr/>
    </dgm:pt>
    <dgm:pt modelId="{A124117F-1DB7-4DED-9B31-DFECF7DA2024}" type="pres">
      <dgm:prSet presAssocID="{67AD5AE5-A7E8-48CE-8F06-DB8EC1CF479C}" presName="composite" presStyleCnt="0"/>
      <dgm:spPr/>
    </dgm:pt>
    <dgm:pt modelId="{C92AC91F-851A-4FA9-8082-48B79ADD7972}" type="pres">
      <dgm:prSet presAssocID="{67AD5AE5-A7E8-48CE-8F06-DB8EC1CF479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08A6BFA-EE1A-4843-9AC1-33D09F8CEFF0}" type="pres">
      <dgm:prSet presAssocID="{67AD5AE5-A7E8-48CE-8F06-DB8EC1CF479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3027D47-8AB2-48F6-A24C-93287D5E2826}" type="pres">
      <dgm:prSet presAssocID="{AF07AA8D-6D6C-4EC8-978B-A53F38514C43}" presName="space" presStyleCnt="0"/>
      <dgm:spPr/>
    </dgm:pt>
    <dgm:pt modelId="{BFEA2502-FB9A-4570-8C8E-CAEE40194777}" type="pres">
      <dgm:prSet presAssocID="{D28DB8EE-0A7A-47CE-BCD9-001A0D109C3F}" presName="composite" presStyleCnt="0"/>
      <dgm:spPr/>
    </dgm:pt>
    <dgm:pt modelId="{ACEB0972-97A1-42FC-B6CE-0E98DF23F395}" type="pres">
      <dgm:prSet presAssocID="{D28DB8EE-0A7A-47CE-BCD9-001A0D109C3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02A49BA-43BF-46E3-BF84-EC5EB0EDA2CC}" type="pres">
      <dgm:prSet presAssocID="{D28DB8EE-0A7A-47CE-BCD9-001A0D109C3F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DABBFCAD-49B0-43AE-BF26-0BC991CF86D0}" type="presOf" srcId="{67D1387A-E354-4F4D-9E47-055FE3982705}" destId="{108A6BFA-EE1A-4843-9AC1-33D09F8CEFF0}" srcOrd="0" destOrd="5" presId="urn:microsoft.com/office/officeart/2005/8/layout/hList1"/>
    <dgm:cxn modelId="{8D38BE66-A7AD-481C-8E3E-BAA2C80BBD6A}" type="presOf" srcId="{D28DB8EE-0A7A-47CE-BCD9-001A0D109C3F}" destId="{ACEB0972-97A1-42FC-B6CE-0E98DF23F395}" srcOrd="0" destOrd="0" presId="urn:microsoft.com/office/officeart/2005/8/layout/hList1"/>
    <dgm:cxn modelId="{2E782CC6-F5C2-43EB-9F41-FBB80E5318C8}" srcId="{DC647134-09E2-4CA6-B13A-4F2B56D2DF76}" destId="{1C1CC764-B8AE-4532-94C8-53E4CA97CB41}" srcOrd="0" destOrd="0" parTransId="{0879D435-6FE4-4C1D-888C-8D6F484C5BD5}" sibTransId="{E6E24A08-3AC7-409E-91B9-73C12DA4B94B}"/>
    <dgm:cxn modelId="{EEF4A491-0F19-4A87-8415-B0C3D93D5F74}" type="presOf" srcId="{97DA5504-50B1-40E1-B822-610D753F1588}" destId="{108A6BFA-EE1A-4843-9AC1-33D09F8CEFF0}" srcOrd="0" destOrd="3" presId="urn:microsoft.com/office/officeart/2005/8/layout/hList1"/>
    <dgm:cxn modelId="{F703B9E7-12FE-4F6C-8A42-06E107947C99}" srcId="{D28DB8EE-0A7A-47CE-BCD9-001A0D109C3F}" destId="{55FE53D2-B13C-4B21-B954-A699CE82DF36}" srcOrd="1" destOrd="0" parTransId="{2E849DDE-EEF7-49D7-AD1F-14B66790E3B8}" sibTransId="{9CFCD9D4-A0AC-43E6-A701-882AC53E58C3}"/>
    <dgm:cxn modelId="{A2A92441-04EE-437C-BBFF-4CB48B4B2047}" type="presOf" srcId="{20D5CAEF-31D0-4B25-A2BF-F755EE2343AB}" destId="{B60829C3-8DA3-48B7-B5BC-44A5205883C5}" srcOrd="0" destOrd="0" presId="urn:microsoft.com/office/officeart/2005/8/layout/hList1"/>
    <dgm:cxn modelId="{F059D3BE-2629-4D51-869F-34570581C9B4}" srcId="{20D5CAEF-31D0-4B25-A2BF-F755EE2343AB}" destId="{D28DB8EE-0A7A-47CE-BCD9-001A0D109C3F}" srcOrd="2" destOrd="0" parTransId="{F4FBEE9D-FB6F-4D0C-95DF-F6CDA1150D09}" sibTransId="{AEAE9591-9AC5-4AF6-B047-70D342B3FF4C}"/>
    <dgm:cxn modelId="{0E82AB3A-79FE-4DEC-8CED-D65BC844E040}" type="presOf" srcId="{8823582E-DE7F-4C8F-943E-1CD1209B83FD}" destId="{A02A49BA-43BF-46E3-BF84-EC5EB0EDA2CC}" srcOrd="0" destOrd="3" presId="urn:microsoft.com/office/officeart/2005/8/layout/hList1"/>
    <dgm:cxn modelId="{48A6F289-1433-460B-BB11-171A9A238752}" srcId="{DC647134-09E2-4CA6-B13A-4F2B56D2DF76}" destId="{366956BD-E75B-4A1D-BE7D-43BFDB776C6F}" srcOrd="1" destOrd="0" parTransId="{7BF93793-9AFC-4D47-B270-F863A2B2A155}" sibTransId="{83A84841-E7E1-487C-BD52-99064DE7092D}"/>
    <dgm:cxn modelId="{FB0BA04A-68A3-4419-8709-58BFFA50E6DF}" type="presOf" srcId="{1C1CC764-B8AE-4532-94C8-53E4CA97CB41}" destId="{02AAAD8A-0169-4A90-A902-88045B282973}" srcOrd="0" destOrd="0" presId="urn:microsoft.com/office/officeart/2005/8/layout/hList1"/>
    <dgm:cxn modelId="{FC6343CE-FF12-4981-A1A9-6455ED36740D}" srcId="{2F21691E-A7A1-4AD3-972F-45FC840E4135}" destId="{7CF790BA-5B8D-4F7A-B6C2-5A297A92A984}" srcOrd="0" destOrd="0" parTransId="{C7F8CB0D-96E7-41E0-AF3B-8AB0E0007602}" sibTransId="{E4178DD5-BF32-4E61-906C-94348B477F5C}"/>
    <dgm:cxn modelId="{94308359-0287-44A4-ABCB-8755B069793D}" srcId="{2F21691E-A7A1-4AD3-972F-45FC840E4135}" destId="{914B3205-BD92-43AE-BB0E-2C406256973A}" srcOrd="1" destOrd="0" parTransId="{5FFFF430-5126-4FB6-AA1C-AF0197B95401}" sibTransId="{5F4EA714-5260-4068-B288-02E8A672F6F0}"/>
    <dgm:cxn modelId="{C3AD8945-F1ED-4243-86C6-6893CC8F013B}" type="presOf" srcId="{55FE53D2-B13C-4B21-B954-A699CE82DF36}" destId="{A02A49BA-43BF-46E3-BF84-EC5EB0EDA2CC}" srcOrd="0" destOrd="1" presId="urn:microsoft.com/office/officeart/2005/8/layout/hList1"/>
    <dgm:cxn modelId="{577D80BE-94AA-41B9-A3A4-20359CDBF3F6}" srcId="{20D5CAEF-31D0-4B25-A2BF-F755EE2343AB}" destId="{67AD5AE5-A7E8-48CE-8F06-DB8EC1CF479C}" srcOrd="1" destOrd="0" parTransId="{3D2CCA22-5967-4B41-B6C6-27120CA12F52}" sibTransId="{AF07AA8D-6D6C-4EC8-978B-A53F38514C43}"/>
    <dgm:cxn modelId="{07E10CD9-B633-4B0A-AD92-C9908CD9F8AD}" type="presOf" srcId="{2F21691E-A7A1-4AD3-972F-45FC840E4135}" destId="{108A6BFA-EE1A-4843-9AC1-33D09F8CEFF0}" srcOrd="0" destOrd="0" presId="urn:microsoft.com/office/officeart/2005/8/layout/hList1"/>
    <dgm:cxn modelId="{67AC2535-9A8D-420B-847B-CEC87B13C960}" srcId="{97DA5504-50B1-40E1-B822-610D753F1588}" destId="{172D28E3-9265-4990-99C4-4D2F2BDB941D}" srcOrd="0" destOrd="0" parTransId="{7032D923-6F4D-404D-AF30-3BF9010B7957}" sibTransId="{58D9EC26-5C97-4600-8EF4-42E604094FC0}"/>
    <dgm:cxn modelId="{0C57818C-0E99-41AC-9CBE-57D3F53D1861}" srcId="{D28DB8EE-0A7A-47CE-BCD9-001A0D109C3F}" destId="{95BB29B0-DADD-4308-A9A2-0ED251100D90}" srcOrd="0" destOrd="0" parTransId="{499FA3C8-0A49-4F8F-9B42-AF7169DE65A2}" sibTransId="{E8FB2865-6AA9-4791-9ED6-01D2B54EEBB3}"/>
    <dgm:cxn modelId="{7E7F33AC-3C60-474C-9A83-AE5BB106C76E}" type="presOf" srcId="{366956BD-E75B-4A1D-BE7D-43BFDB776C6F}" destId="{02AAAD8A-0169-4A90-A902-88045B282973}" srcOrd="0" destOrd="1" presId="urn:microsoft.com/office/officeart/2005/8/layout/hList1"/>
    <dgm:cxn modelId="{DED3666F-8D7B-4D28-8859-ED1B88AA4137}" type="presOf" srcId="{DC647134-09E2-4CA6-B13A-4F2B56D2DF76}" destId="{AEB72B15-7D81-4EE8-AF43-FB344C289030}" srcOrd="0" destOrd="0" presId="urn:microsoft.com/office/officeart/2005/8/layout/hList1"/>
    <dgm:cxn modelId="{C45676F3-39BD-4BBE-9CD7-60AB5F01E456}" srcId="{97DA5504-50B1-40E1-B822-610D753F1588}" destId="{67D1387A-E354-4F4D-9E47-055FE3982705}" srcOrd="1" destOrd="0" parTransId="{74ADCAC7-3E08-431F-8E9E-0F396AF9B508}" sibTransId="{F8347D36-E09A-43CA-8945-AB03E2A60219}"/>
    <dgm:cxn modelId="{4BE5064B-CC2C-4663-AFDD-FF9F6E5359A8}" srcId="{D28DB8EE-0A7A-47CE-BCD9-001A0D109C3F}" destId="{8823582E-DE7F-4C8F-943E-1CD1209B83FD}" srcOrd="3" destOrd="0" parTransId="{60704721-6BCA-4956-B73C-330844B89F54}" sibTransId="{A8E9831B-EE06-47C3-9DAC-9E2EA9A487E7}"/>
    <dgm:cxn modelId="{04F9A27B-6B03-4B11-B110-8B1499B4C7F9}" type="presOf" srcId="{7CF790BA-5B8D-4F7A-B6C2-5A297A92A984}" destId="{108A6BFA-EE1A-4843-9AC1-33D09F8CEFF0}" srcOrd="0" destOrd="1" presId="urn:microsoft.com/office/officeart/2005/8/layout/hList1"/>
    <dgm:cxn modelId="{96EDC60F-78A6-46C7-A1D1-CF297B6F68FE}" type="presOf" srcId="{95BB29B0-DADD-4308-A9A2-0ED251100D90}" destId="{A02A49BA-43BF-46E3-BF84-EC5EB0EDA2CC}" srcOrd="0" destOrd="0" presId="urn:microsoft.com/office/officeart/2005/8/layout/hList1"/>
    <dgm:cxn modelId="{D3638A76-1CCE-4CBC-9B49-43B68048776F}" srcId="{67AD5AE5-A7E8-48CE-8F06-DB8EC1CF479C}" destId="{2F21691E-A7A1-4AD3-972F-45FC840E4135}" srcOrd="0" destOrd="0" parTransId="{CEAC95AC-1337-42E0-BA40-54F1C6692AE7}" sibTransId="{0EDB18A5-3764-4C25-9409-00A1451DE038}"/>
    <dgm:cxn modelId="{A81BB111-F814-46DC-A106-FC565EDE8568}" srcId="{67AD5AE5-A7E8-48CE-8F06-DB8EC1CF479C}" destId="{97DA5504-50B1-40E1-B822-610D753F1588}" srcOrd="1" destOrd="0" parTransId="{F1FBD9C8-F85B-4EEB-B3CE-B838D15C9016}" sibTransId="{AC55CF1A-7293-4273-90F4-9134F7CA427C}"/>
    <dgm:cxn modelId="{96C2724B-2664-426F-B8D6-4F5400E0FBDC}" type="presOf" srcId="{914B3205-BD92-43AE-BB0E-2C406256973A}" destId="{108A6BFA-EE1A-4843-9AC1-33D09F8CEFF0}" srcOrd="0" destOrd="2" presId="urn:microsoft.com/office/officeart/2005/8/layout/hList1"/>
    <dgm:cxn modelId="{B079F7A9-34DA-4D84-8DD5-5D7E1199BD32}" type="presOf" srcId="{FAF6CC54-9EE2-456F-8981-B67811A83159}" destId="{A02A49BA-43BF-46E3-BF84-EC5EB0EDA2CC}" srcOrd="0" destOrd="2" presId="urn:microsoft.com/office/officeart/2005/8/layout/hList1"/>
    <dgm:cxn modelId="{AE2855FD-A5F7-47D4-B4D8-A0C598A169B4}" type="presOf" srcId="{67AD5AE5-A7E8-48CE-8F06-DB8EC1CF479C}" destId="{C92AC91F-851A-4FA9-8082-48B79ADD7972}" srcOrd="0" destOrd="0" presId="urn:microsoft.com/office/officeart/2005/8/layout/hList1"/>
    <dgm:cxn modelId="{090C8FB0-B188-4385-961B-8127E9457B8F}" srcId="{20D5CAEF-31D0-4B25-A2BF-F755EE2343AB}" destId="{DC647134-09E2-4CA6-B13A-4F2B56D2DF76}" srcOrd="0" destOrd="0" parTransId="{0874C7FE-13A5-4F59-B83B-96CC0ECF49FF}" sibTransId="{55EEAD8C-3073-45E6-97F9-1AF131B4F602}"/>
    <dgm:cxn modelId="{7212A4C5-9347-45FD-B65F-1936FD14CBF8}" type="presOf" srcId="{172D28E3-9265-4990-99C4-4D2F2BDB941D}" destId="{108A6BFA-EE1A-4843-9AC1-33D09F8CEFF0}" srcOrd="0" destOrd="4" presId="urn:microsoft.com/office/officeart/2005/8/layout/hList1"/>
    <dgm:cxn modelId="{41068240-0268-4479-A143-CE063512EDD1}" srcId="{D28DB8EE-0A7A-47CE-BCD9-001A0D109C3F}" destId="{FAF6CC54-9EE2-456F-8981-B67811A83159}" srcOrd="2" destOrd="0" parTransId="{46A115BF-1D3A-43F9-923D-1BA4D7C35CDA}" sibTransId="{52269D65-4F4E-4800-928A-7FF9C90702AF}"/>
    <dgm:cxn modelId="{95EFA84D-6D54-4B83-955D-C8CA7A6B6856}" type="presParOf" srcId="{B60829C3-8DA3-48B7-B5BC-44A5205883C5}" destId="{55972860-4B5D-4CF0-9285-1B606ACA3562}" srcOrd="0" destOrd="0" presId="urn:microsoft.com/office/officeart/2005/8/layout/hList1"/>
    <dgm:cxn modelId="{D37F1C53-914F-44B2-9F02-A0FE5D5E9675}" type="presParOf" srcId="{55972860-4B5D-4CF0-9285-1B606ACA3562}" destId="{AEB72B15-7D81-4EE8-AF43-FB344C289030}" srcOrd="0" destOrd="0" presId="urn:microsoft.com/office/officeart/2005/8/layout/hList1"/>
    <dgm:cxn modelId="{C8CF89C6-8704-4D67-9E66-AB48DF3E34F6}" type="presParOf" srcId="{55972860-4B5D-4CF0-9285-1B606ACA3562}" destId="{02AAAD8A-0169-4A90-A902-88045B282973}" srcOrd="1" destOrd="0" presId="urn:microsoft.com/office/officeart/2005/8/layout/hList1"/>
    <dgm:cxn modelId="{01476AB2-6A66-44F3-8DAA-3233B6679A63}" type="presParOf" srcId="{B60829C3-8DA3-48B7-B5BC-44A5205883C5}" destId="{B579BF14-63DD-4D61-B530-483FEBB44C8E}" srcOrd="1" destOrd="0" presId="urn:microsoft.com/office/officeart/2005/8/layout/hList1"/>
    <dgm:cxn modelId="{C771EEC3-718B-4B65-A11B-659B5F0E6F9F}" type="presParOf" srcId="{B60829C3-8DA3-48B7-B5BC-44A5205883C5}" destId="{A124117F-1DB7-4DED-9B31-DFECF7DA2024}" srcOrd="2" destOrd="0" presId="urn:microsoft.com/office/officeart/2005/8/layout/hList1"/>
    <dgm:cxn modelId="{3839F8B6-B275-4EF2-85BC-171602EF9632}" type="presParOf" srcId="{A124117F-1DB7-4DED-9B31-DFECF7DA2024}" destId="{C92AC91F-851A-4FA9-8082-48B79ADD7972}" srcOrd="0" destOrd="0" presId="urn:microsoft.com/office/officeart/2005/8/layout/hList1"/>
    <dgm:cxn modelId="{9B88A295-9AEE-4C11-A534-D0E5DDA9DEF4}" type="presParOf" srcId="{A124117F-1DB7-4DED-9B31-DFECF7DA2024}" destId="{108A6BFA-EE1A-4843-9AC1-33D09F8CEFF0}" srcOrd="1" destOrd="0" presId="urn:microsoft.com/office/officeart/2005/8/layout/hList1"/>
    <dgm:cxn modelId="{211E6593-A622-41F3-92C9-4F9E6FACEA5E}" type="presParOf" srcId="{B60829C3-8DA3-48B7-B5BC-44A5205883C5}" destId="{F3027D47-8AB2-48F6-A24C-93287D5E2826}" srcOrd="3" destOrd="0" presId="urn:microsoft.com/office/officeart/2005/8/layout/hList1"/>
    <dgm:cxn modelId="{7466A4D7-6EEA-41E4-8B7B-64BF6A817610}" type="presParOf" srcId="{B60829C3-8DA3-48B7-B5BC-44A5205883C5}" destId="{BFEA2502-FB9A-4570-8C8E-CAEE40194777}" srcOrd="4" destOrd="0" presId="urn:microsoft.com/office/officeart/2005/8/layout/hList1"/>
    <dgm:cxn modelId="{6E8ACDD7-A7F1-4CE2-8E7C-259F56137EEF}" type="presParOf" srcId="{BFEA2502-FB9A-4570-8C8E-CAEE40194777}" destId="{ACEB0972-97A1-42FC-B6CE-0E98DF23F395}" srcOrd="0" destOrd="0" presId="urn:microsoft.com/office/officeart/2005/8/layout/hList1"/>
    <dgm:cxn modelId="{708EABFB-8ABD-4B63-99A4-0088C3FF6203}" type="presParOf" srcId="{BFEA2502-FB9A-4570-8C8E-CAEE40194777}" destId="{A02A49BA-43BF-46E3-BF84-EC5EB0EDA2C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BFB9BD3-5862-42C7-A3E0-1264E155A73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7EDBF3B6-722F-4468-B501-77F9162C2393}">
      <dgm:prSet custT="1"/>
      <dgm:spPr/>
      <dgm:t>
        <a:bodyPr/>
        <a:lstStyle/>
        <a:p>
          <a:pPr rtl="0"/>
          <a:r>
            <a:rPr lang="hu-HU" sz="1800" smtClean="0"/>
            <a:t>Jelenleg nincs egy az egész életutat végigkísérő nyilvántartás =&gt; nem nyerhető ki, hogy kinek mikor milyen szűrésen kellene részt vennie</a:t>
          </a:r>
          <a:endParaRPr lang="hu-HU" sz="1800"/>
        </a:p>
      </dgm:t>
    </dgm:pt>
    <dgm:pt modelId="{A2CBD41A-F49C-41A0-9435-D2F56C6F4550}" type="parTrans" cxnId="{E09B85A1-0A89-44CE-ABE3-90685C3D85B3}">
      <dgm:prSet/>
      <dgm:spPr/>
      <dgm:t>
        <a:bodyPr/>
        <a:lstStyle/>
        <a:p>
          <a:endParaRPr lang="hu-HU" sz="1800"/>
        </a:p>
      </dgm:t>
    </dgm:pt>
    <dgm:pt modelId="{581E283F-9E62-4BB7-BB30-C8FB8AA2EB03}" type="sibTrans" cxnId="{E09B85A1-0A89-44CE-ABE3-90685C3D85B3}">
      <dgm:prSet/>
      <dgm:spPr/>
      <dgm:t>
        <a:bodyPr/>
        <a:lstStyle/>
        <a:p>
          <a:endParaRPr lang="hu-HU" sz="1800"/>
        </a:p>
      </dgm:t>
    </dgm:pt>
    <dgm:pt modelId="{CA0C7DD7-B4CD-4FD6-9E07-E000B6E25F85}">
      <dgm:prSet custT="1"/>
      <dgm:spPr/>
      <dgm:t>
        <a:bodyPr/>
        <a:lstStyle/>
        <a:p>
          <a:pPr rtl="0"/>
          <a:r>
            <a:rPr lang="hu-HU" sz="1800" smtClean="0"/>
            <a:t>Több rendszer áll rendelkezésre, ezek egymás közt nem kommunikálnak</a:t>
          </a:r>
          <a:endParaRPr lang="hu-HU" sz="1800"/>
        </a:p>
      </dgm:t>
    </dgm:pt>
    <dgm:pt modelId="{DC606FC7-3B2D-445F-8D9B-C1CF909123F5}" type="parTrans" cxnId="{0011F3E9-53C5-46F3-9EF3-B69A86925F91}">
      <dgm:prSet/>
      <dgm:spPr/>
      <dgm:t>
        <a:bodyPr/>
        <a:lstStyle/>
        <a:p>
          <a:endParaRPr lang="hu-HU" sz="1800"/>
        </a:p>
      </dgm:t>
    </dgm:pt>
    <dgm:pt modelId="{51138489-7167-4C00-97D5-90AA8E3A546E}" type="sibTrans" cxnId="{0011F3E9-53C5-46F3-9EF3-B69A86925F91}">
      <dgm:prSet/>
      <dgm:spPr/>
      <dgm:t>
        <a:bodyPr/>
        <a:lstStyle/>
        <a:p>
          <a:endParaRPr lang="hu-HU" sz="1800"/>
        </a:p>
      </dgm:t>
    </dgm:pt>
    <dgm:pt modelId="{E8B6F1DA-8F96-425E-B75E-A178FA31A3CE}">
      <dgm:prSet custT="1"/>
      <dgm:spPr/>
      <dgm:t>
        <a:bodyPr/>
        <a:lstStyle/>
        <a:p>
          <a:pPr rtl="0"/>
          <a:r>
            <a:rPr lang="hu-HU" sz="1800" smtClean="0"/>
            <a:t>EESZT nem kezeli a háziorvosi körzeteket</a:t>
          </a:r>
          <a:endParaRPr lang="hu-HU" sz="1800"/>
        </a:p>
      </dgm:t>
    </dgm:pt>
    <dgm:pt modelId="{40A23EAE-43F7-4232-9327-700A23FA59FB}" type="parTrans" cxnId="{5A1610A0-C1FA-4685-AF1F-5FB55F13C26D}">
      <dgm:prSet/>
      <dgm:spPr/>
      <dgm:t>
        <a:bodyPr/>
        <a:lstStyle/>
        <a:p>
          <a:endParaRPr lang="hu-HU" sz="1800"/>
        </a:p>
      </dgm:t>
    </dgm:pt>
    <dgm:pt modelId="{E42420BF-1BFC-45E8-B0AE-F41294995BA6}" type="sibTrans" cxnId="{5A1610A0-C1FA-4685-AF1F-5FB55F13C26D}">
      <dgm:prSet/>
      <dgm:spPr/>
      <dgm:t>
        <a:bodyPr/>
        <a:lstStyle/>
        <a:p>
          <a:endParaRPr lang="hu-HU" sz="1800"/>
        </a:p>
      </dgm:t>
    </dgm:pt>
    <dgm:pt modelId="{D17B271B-F300-4E5C-911A-72C40A1B9E76}">
      <dgm:prSet custT="1"/>
      <dgm:spPr/>
      <dgm:t>
        <a:bodyPr/>
        <a:lstStyle/>
        <a:p>
          <a:pPr rtl="0"/>
          <a:r>
            <a:rPr lang="hu-HU" sz="1800" smtClean="0"/>
            <a:t>NEAK-nál rendelkezésre állnak utólagos adatok (szolgáltatói jelentések)</a:t>
          </a:r>
          <a:endParaRPr lang="hu-HU" sz="1800"/>
        </a:p>
      </dgm:t>
    </dgm:pt>
    <dgm:pt modelId="{F59EA9D8-6F6A-471C-ABF8-3A0F0A19774B}" type="parTrans" cxnId="{A66878F4-26ED-4A14-9130-7B7AC7BB0315}">
      <dgm:prSet/>
      <dgm:spPr/>
      <dgm:t>
        <a:bodyPr/>
        <a:lstStyle/>
        <a:p>
          <a:endParaRPr lang="hu-HU" sz="1800"/>
        </a:p>
      </dgm:t>
    </dgm:pt>
    <dgm:pt modelId="{1F8E8FFE-CD3D-437F-AA93-501D1618D502}" type="sibTrans" cxnId="{A66878F4-26ED-4A14-9130-7B7AC7BB0315}">
      <dgm:prSet/>
      <dgm:spPr/>
      <dgm:t>
        <a:bodyPr/>
        <a:lstStyle/>
        <a:p>
          <a:endParaRPr lang="hu-HU" sz="1800"/>
        </a:p>
      </dgm:t>
    </dgm:pt>
    <dgm:pt modelId="{BF9C57B7-32EC-4B0B-B6FA-F28B945468D7}">
      <dgm:prSet custT="1"/>
      <dgm:spPr/>
      <dgm:t>
        <a:bodyPr/>
        <a:lstStyle/>
        <a:p>
          <a:pPr rtl="0"/>
          <a:r>
            <a:rPr lang="hu-HU" sz="1800" dirty="0" smtClean="0"/>
            <a:t>A vizsgálat eredménye nem feltétlenül kerül visszacsatolásra a rendszerbe</a:t>
          </a:r>
          <a:endParaRPr lang="hu-HU" sz="1800" dirty="0"/>
        </a:p>
      </dgm:t>
    </dgm:pt>
    <dgm:pt modelId="{137B846A-69A6-4D99-A3FA-76A6354380A6}" type="parTrans" cxnId="{FEEA3F60-0F7B-408F-8956-BFF121B518D9}">
      <dgm:prSet/>
      <dgm:spPr/>
      <dgm:t>
        <a:bodyPr/>
        <a:lstStyle/>
        <a:p>
          <a:endParaRPr lang="hu-HU" sz="1800"/>
        </a:p>
      </dgm:t>
    </dgm:pt>
    <dgm:pt modelId="{53827112-CDB0-4A82-B8C3-0E1828FCE937}" type="sibTrans" cxnId="{FEEA3F60-0F7B-408F-8956-BFF121B518D9}">
      <dgm:prSet/>
      <dgm:spPr/>
      <dgm:t>
        <a:bodyPr/>
        <a:lstStyle/>
        <a:p>
          <a:endParaRPr lang="hu-HU" sz="1800"/>
        </a:p>
      </dgm:t>
    </dgm:pt>
    <dgm:pt modelId="{262B45AE-78C9-4CAE-92B4-E2A3492D9B67}">
      <dgm:prSet custT="1"/>
      <dgm:spPr/>
      <dgm:t>
        <a:bodyPr/>
        <a:lstStyle/>
        <a:p>
          <a:pPr rtl="0"/>
          <a:r>
            <a:rPr lang="hu-HU" sz="1800" smtClean="0"/>
            <a:t>A magánszolgáltatók által végzett vizsgálatok strukturáltan nem állnak rendelkezésre</a:t>
          </a:r>
          <a:endParaRPr lang="hu-HU" sz="1800"/>
        </a:p>
      </dgm:t>
    </dgm:pt>
    <dgm:pt modelId="{F55D9EDF-F63D-466B-8308-C1989A0EC65F}" type="parTrans" cxnId="{A230C35B-AFFD-4029-8561-ECAE68EE3B4A}">
      <dgm:prSet/>
      <dgm:spPr/>
      <dgm:t>
        <a:bodyPr/>
        <a:lstStyle/>
        <a:p>
          <a:endParaRPr lang="hu-HU" sz="1800"/>
        </a:p>
      </dgm:t>
    </dgm:pt>
    <dgm:pt modelId="{D1328D4D-C94B-4C69-82CF-3A67AFDA2DB1}" type="sibTrans" cxnId="{A230C35B-AFFD-4029-8561-ECAE68EE3B4A}">
      <dgm:prSet/>
      <dgm:spPr/>
      <dgm:t>
        <a:bodyPr/>
        <a:lstStyle/>
        <a:p>
          <a:endParaRPr lang="hu-HU" sz="1800"/>
        </a:p>
      </dgm:t>
    </dgm:pt>
    <dgm:pt modelId="{77EC5D3E-C0D5-4388-AA3E-469041DCB562}" type="pres">
      <dgm:prSet presAssocID="{7BFB9BD3-5862-42C7-A3E0-1264E155A73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hu-HU"/>
        </a:p>
      </dgm:t>
    </dgm:pt>
    <dgm:pt modelId="{95D2CD98-871F-4188-A81C-BE22646AE88A}" type="pres">
      <dgm:prSet presAssocID="{7BFB9BD3-5862-42C7-A3E0-1264E155A731}" presName="Name1" presStyleCnt="0"/>
      <dgm:spPr/>
    </dgm:pt>
    <dgm:pt modelId="{D2D9E80F-0FFF-48BD-8885-9477FDBF9F00}" type="pres">
      <dgm:prSet presAssocID="{7BFB9BD3-5862-42C7-A3E0-1264E155A731}" presName="cycle" presStyleCnt="0"/>
      <dgm:spPr/>
    </dgm:pt>
    <dgm:pt modelId="{E12F755D-FF0F-416F-98BE-8AC058EC8C03}" type="pres">
      <dgm:prSet presAssocID="{7BFB9BD3-5862-42C7-A3E0-1264E155A731}" presName="srcNode" presStyleLbl="node1" presStyleIdx="0" presStyleCnt="6"/>
      <dgm:spPr/>
    </dgm:pt>
    <dgm:pt modelId="{CC272803-E301-43AF-A3D1-B725E29C03AC}" type="pres">
      <dgm:prSet presAssocID="{7BFB9BD3-5862-42C7-A3E0-1264E155A731}" presName="conn" presStyleLbl="parChTrans1D2" presStyleIdx="0" presStyleCnt="1"/>
      <dgm:spPr/>
      <dgm:t>
        <a:bodyPr/>
        <a:lstStyle/>
        <a:p>
          <a:endParaRPr lang="hu-HU"/>
        </a:p>
      </dgm:t>
    </dgm:pt>
    <dgm:pt modelId="{55C05B63-76BC-4361-B0CF-E46B983BE611}" type="pres">
      <dgm:prSet presAssocID="{7BFB9BD3-5862-42C7-A3E0-1264E155A731}" presName="extraNode" presStyleLbl="node1" presStyleIdx="0" presStyleCnt="6"/>
      <dgm:spPr/>
    </dgm:pt>
    <dgm:pt modelId="{F3841BE0-A613-4395-B1F3-DD89C2EBDB5E}" type="pres">
      <dgm:prSet presAssocID="{7BFB9BD3-5862-42C7-A3E0-1264E155A731}" presName="dstNode" presStyleLbl="node1" presStyleIdx="0" presStyleCnt="6"/>
      <dgm:spPr/>
    </dgm:pt>
    <dgm:pt modelId="{0A9B0835-F56B-4B3E-9CD2-3E669EE2D88D}" type="pres">
      <dgm:prSet presAssocID="{7EDBF3B6-722F-4468-B501-77F9162C2393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452252B-65C2-4C54-A048-49C905258468}" type="pres">
      <dgm:prSet presAssocID="{7EDBF3B6-722F-4468-B501-77F9162C2393}" presName="accent_1" presStyleCnt="0"/>
      <dgm:spPr/>
    </dgm:pt>
    <dgm:pt modelId="{A65E30C1-0FB3-433C-843F-44F72EB13AEE}" type="pres">
      <dgm:prSet presAssocID="{7EDBF3B6-722F-4468-B501-77F9162C2393}" presName="accentRepeatNode" presStyleLbl="solidFgAcc1" presStyleIdx="0" presStyleCnt="6"/>
      <dgm:spPr/>
    </dgm:pt>
    <dgm:pt modelId="{FED86AEA-E1FF-499F-8FFC-6FF11351FF69}" type="pres">
      <dgm:prSet presAssocID="{CA0C7DD7-B4CD-4FD6-9E07-E000B6E25F85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88AD5A3-358E-40AA-A4DF-C9E91E53A944}" type="pres">
      <dgm:prSet presAssocID="{CA0C7DD7-B4CD-4FD6-9E07-E000B6E25F85}" presName="accent_2" presStyleCnt="0"/>
      <dgm:spPr/>
    </dgm:pt>
    <dgm:pt modelId="{19A634CB-E77B-4F4D-8E19-B6FF792CC51B}" type="pres">
      <dgm:prSet presAssocID="{CA0C7DD7-B4CD-4FD6-9E07-E000B6E25F85}" presName="accentRepeatNode" presStyleLbl="solidFgAcc1" presStyleIdx="1" presStyleCnt="6"/>
      <dgm:spPr/>
    </dgm:pt>
    <dgm:pt modelId="{8477E986-308E-4C08-A811-93CF2D5F44C5}" type="pres">
      <dgm:prSet presAssocID="{E8B6F1DA-8F96-425E-B75E-A178FA31A3CE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FB35E18-F9D9-439A-B330-948130AFE178}" type="pres">
      <dgm:prSet presAssocID="{E8B6F1DA-8F96-425E-B75E-A178FA31A3CE}" presName="accent_3" presStyleCnt="0"/>
      <dgm:spPr/>
    </dgm:pt>
    <dgm:pt modelId="{C3038690-9973-4541-ADB2-5D13CDCC2C7F}" type="pres">
      <dgm:prSet presAssocID="{E8B6F1DA-8F96-425E-B75E-A178FA31A3CE}" presName="accentRepeatNode" presStyleLbl="solidFgAcc1" presStyleIdx="2" presStyleCnt="6"/>
      <dgm:spPr/>
    </dgm:pt>
    <dgm:pt modelId="{29FB1BF9-7527-418A-8CC3-403E27729489}" type="pres">
      <dgm:prSet presAssocID="{D17B271B-F300-4E5C-911A-72C40A1B9E76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477F5AA-9CF5-4795-B6B2-EDBAF552E71F}" type="pres">
      <dgm:prSet presAssocID="{D17B271B-F300-4E5C-911A-72C40A1B9E76}" presName="accent_4" presStyleCnt="0"/>
      <dgm:spPr/>
    </dgm:pt>
    <dgm:pt modelId="{A3581940-6850-4ED7-9E95-CF5084E213A8}" type="pres">
      <dgm:prSet presAssocID="{D17B271B-F300-4E5C-911A-72C40A1B9E76}" presName="accentRepeatNode" presStyleLbl="solidFgAcc1" presStyleIdx="3" presStyleCnt="6"/>
      <dgm:spPr/>
    </dgm:pt>
    <dgm:pt modelId="{D993F43F-EFA4-4E24-8E07-3AEE0EA36A05}" type="pres">
      <dgm:prSet presAssocID="{BF9C57B7-32EC-4B0B-B6FA-F28B945468D7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3EA8948-E4BE-4D96-A5EB-B3D3B2CCE59B}" type="pres">
      <dgm:prSet presAssocID="{BF9C57B7-32EC-4B0B-B6FA-F28B945468D7}" presName="accent_5" presStyleCnt="0"/>
      <dgm:spPr/>
    </dgm:pt>
    <dgm:pt modelId="{2DC213D4-BB1D-44B8-9053-3329B1296967}" type="pres">
      <dgm:prSet presAssocID="{BF9C57B7-32EC-4B0B-B6FA-F28B945468D7}" presName="accentRepeatNode" presStyleLbl="solidFgAcc1" presStyleIdx="4" presStyleCnt="6"/>
      <dgm:spPr/>
    </dgm:pt>
    <dgm:pt modelId="{DCA827CE-123A-4F97-B06B-EF3CD121B863}" type="pres">
      <dgm:prSet presAssocID="{262B45AE-78C9-4CAE-92B4-E2A3492D9B6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C10F997-6E11-497B-BE82-34DDDFC71E0D}" type="pres">
      <dgm:prSet presAssocID="{262B45AE-78C9-4CAE-92B4-E2A3492D9B67}" presName="accent_6" presStyleCnt="0"/>
      <dgm:spPr/>
    </dgm:pt>
    <dgm:pt modelId="{104DF891-430D-4BF6-A4A2-C2FA18714CA0}" type="pres">
      <dgm:prSet presAssocID="{262B45AE-78C9-4CAE-92B4-E2A3492D9B67}" presName="accentRepeatNode" presStyleLbl="solidFgAcc1" presStyleIdx="5" presStyleCnt="6"/>
      <dgm:spPr/>
    </dgm:pt>
  </dgm:ptLst>
  <dgm:cxnLst>
    <dgm:cxn modelId="{530963B5-BCE8-4D42-88F4-BCDA9B8A0E20}" type="presOf" srcId="{581E283F-9E62-4BB7-BB30-C8FB8AA2EB03}" destId="{CC272803-E301-43AF-A3D1-B725E29C03AC}" srcOrd="0" destOrd="0" presId="urn:microsoft.com/office/officeart/2008/layout/VerticalCurvedList"/>
    <dgm:cxn modelId="{AA0D4F37-B837-4AF8-9A5D-8346D98E8429}" type="presOf" srcId="{262B45AE-78C9-4CAE-92B4-E2A3492D9B67}" destId="{DCA827CE-123A-4F97-B06B-EF3CD121B863}" srcOrd="0" destOrd="0" presId="urn:microsoft.com/office/officeart/2008/layout/VerticalCurvedList"/>
    <dgm:cxn modelId="{5A1610A0-C1FA-4685-AF1F-5FB55F13C26D}" srcId="{7BFB9BD3-5862-42C7-A3E0-1264E155A731}" destId="{E8B6F1DA-8F96-425E-B75E-A178FA31A3CE}" srcOrd="2" destOrd="0" parTransId="{40A23EAE-43F7-4232-9327-700A23FA59FB}" sibTransId="{E42420BF-1BFC-45E8-B0AE-F41294995BA6}"/>
    <dgm:cxn modelId="{E09B85A1-0A89-44CE-ABE3-90685C3D85B3}" srcId="{7BFB9BD3-5862-42C7-A3E0-1264E155A731}" destId="{7EDBF3B6-722F-4468-B501-77F9162C2393}" srcOrd="0" destOrd="0" parTransId="{A2CBD41A-F49C-41A0-9435-D2F56C6F4550}" sibTransId="{581E283F-9E62-4BB7-BB30-C8FB8AA2EB03}"/>
    <dgm:cxn modelId="{05DAD4FB-F4D3-4788-B05B-2F4C74AD97D6}" type="presOf" srcId="{7EDBF3B6-722F-4468-B501-77F9162C2393}" destId="{0A9B0835-F56B-4B3E-9CD2-3E669EE2D88D}" srcOrd="0" destOrd="0" presId="urn:microsoft.com/office/officeart/2008/layout/VerticalCurvedList"/>
    <dgm:cxn modelId="{BEE24B32-F6B0-4119-A3D1-0662879B39BE}" type="presOf" srcId="{CA0C7DD7-B4CD-4FD6-9E07-E000B6E25F85}" destId="{FED86AEA-E1FF-499F-8FFC-6FF11351FF69}" srcOrd="0" destOrd="0" presId="urn:microsoft.com/office/officeart/2008/layout/VerticalCurvedList"/>
    <dgm:cxn modelId="{A230C35B-AFFD-4029-8561-ECAE68EE3B4A}" srcId="{7BFB9BD3-5862-42C7-A3E0-1264E155A731}" destId="{262B45AE-78C9-4CAE-92B4-E2A3492D9B67}" srcOrd="5" destOrd="0" parTransId="{F55D9EDF-F63D-466B-8308-C1989A0EC65F}" sibTransId="{D1328D4D-C94B-4C69-82CF-3A67AFDA2DB1}"/>
    <dgm:cxn modelId="{6A0F76E3-237A-47C8-A4E3-9F8ECCCF4CD9}" type="presOf" srcId="{BF9C57B7-32EC-4B0B-B6FA-F28B945468D7}" destId="{D993F43F-EFA4-4E24-8E07-3AEE0EA36A05}" srcOrd="0" destOrd="0" presId="urn:microsoft.com/office/officeart/2008/layout/VerticalCurvedList"/>
    <dgm:cxn modelId="{0011F3E9-53C5-46F3-9EF3-B69A86925F91}" srcId="{7BFB9BD3-5862-42C7-A3E0-1264E155A731}" destId="{CA0C7DD7-B4CD-4FD6-9E07-E000B6E25F85}" srcOrd="1" destOrd="0" parTransId="{DC606FC7-3B2D-445F-8D9B-C1CF909123F5}" sibTransId="{51138489-7167-4C00-97D5-90AA8E3A546E}"/>
    <dgm:cxn modelId="{FEEA3F60-0F7B-408F-8956-BFF121B518D9}" srcId="{7BFB9BD3-5862-42C7-A3E0-1264E155A731}" destId="{BF9C57B7-32EC-4B0B-B6FA-F28B945468D7}" srcOrd="4" destOrd="0" parTransId="{137B846A-69A6-4D99-A3FA-76A6354380A6}" sibTransId="{53827112-CDB0-4A82-B8C3-0E1828FCE937}"/>
    <dgm:cxn modelId="{AFDA5024-7122-43D4-9AB1-E565E6B5480D}" type="presOf" srcId="{D17B271B-F300-4E5C-911A-72C40A1B9E76}" destId="{29FB1BF9-7527-418A-8CC3-403E27729489}" srcOrd="0" destOrd="0" presId="urn:microsoft.com/office/officeart/2008/layout/VerticalCurvedList"/>
    <dgm:cxn modelId="{28C4AD05-EC7E-44F1-B0DF-E8C61A08BA29}" type="presOf" srcId="{E8B6F1DA-8F96-425E-B75E-A178FA31A3CE}" destId="{8477E986-308E-4C08-A811-93CF2D5F44C5}" srcOrd="0" destOrd="0" presId="urn:microsoft.com/office/officeart/2008/layout/VerticalCurvedList"/>
    <dgm:cxn modelId="{A66878F4-26ED-4A14-9130-7B7AC7BB0315}" srcId="{7BFB9BD3-5862-42C7-A3E0-1264E155A731}" destId="{D17B271B-F300-4E5C-911A-72C40A1B9E76}" srcOrd="3" destOrd="0" parTransId="{F59EA9D8-6F6A-471C-ABF8-3A0F0A19774B}" sibTransId="{1F8E8FFE-CD3D-437F-AA93-501D1618D502}"/>
    <dgm:cxn modelId="{23C7A067-0911-4156-9E33-5A148B136A90}" type="presOf" srcId="{7BFB9BD3-5862-42C7-A3E0-1264E155A731}" destId="{77EC5D3E-C0D5-4388-AA3E-469041DCB562}" srcOrd="0" destOrd="0" presId="urn:microsoft.com/office/officeart/2008/layout/VerticalCurvedList"/>
    <dgm:cxn modelId="{13E1DDCE-FB0E-4539-AC9D-7A577B537BAB}" type="presParOf" srcId="{77EC5D3E-C0D5-4388-AA3E-469041DCB562}" destId="{95D2CD98-871F-4188-A81C-BE22646AE88A}" srcOrd="0" destOrd="0" presId="urn:microsoft.com/office/officeart/2008/layout/VerticalCurvedList"/>
    <dgm:cxn modelId="{27FE9A14-55B9-4BD1-A8E5-630976460C05}" type="presParOf" srcId="{95D2CD98-871F-4188-A81C-BE22646AE88A}" destId="{D2D9E80F-0FFF-48BD-8885-9477FDBF9F00}" srcOrd="0" destOrd="0" presId="urn:microsoft.com/office/officeart/2008/layout/VerticalCurvedList"/>
    <dgm:cxn modelId="{F979AA93-8259-407B-B0D5-8210A5A77AD9}" type="presParOf" srcId="{D2D9E80F-0FFF-48BD-8885-9477FDBF9F00}" destId="{E12F755D-FF0F-416F-98BE-8AC058EC8C03}" srcOrd="0" destOrd="0" presId="urn:microsoft.com/office/officeart/2008/layout/VerticalCurvedList"/>
    <dgm:cxn modelId="{4226C3F0-81D0-4AD0-8469-48A4D40BC325}" type="presParOf" srcId="{D2D9E80F-0FFF-48BD-8885-9477FDBF9F00}" destId="{CC272803-E301-43AF-A3D1-B725E29C03AC}" srcOrd="1" destOrd="0" presId="urn:microsoft.com/office/officeart/2008/layout/VerticalCurvedList"/>
    <dgm:cxn modelId="{B70F3B56-A216-409B-B439-7B66D2D2F51D}" type="presParOf" srcId="{D2D9E80F-0FFF-48BD-8885-9477FDBF9F00}" destId="{55C05B63-76BC-4361-B0CF-E46B983BE611}" srcOrd="2" destOrd="0" presId="urn:microsoft.com/office/officeart/2008/layout/VerticalCurvedList"/>
    <dgm:cxn modelId="{8C7D062E-9153-4C0D-86E5-E93480347D95}" type="presParOf" srcId="{D2D9E80F-0FFF-48BD-8885-9477FDBF9F00}" destId="{F3841BE0-A613-4395-B1F3-DD89C2EBDB5E}" srcOrd="3" destOrd="0" presId="urn:microsoft.com/office/officeart/2008/layout/VerticalCurvedList"/>
    <dgm:cxn modelId="{0488702C-E0A1-45FB-919D-B2BBCA9EA2F2}" type="presParOf" srcId="{95D2CD98-871F-4188-A81C-BE22646AE88A}" destId="{0A9B0835-F56B-4B3E-9CD2-3E669EE2D88D}" srcOrd="1" destOrd="0" presId="urn:microsoft.com/office/officeart/2008/layout/VerticalCurvedList"/>
    <dgm:cxn modelId="{BD349386-6AA7-4483-B7CA-0C163B03E84C}" type="presParOf" srcId="{95D2CD98-871F-4188-A81C-BE22646AE88A}" destId="{9452252B-65C2-4C54-A048-49C905258468}" srcOrd="2" destOrd="0" presId="urn:microsoft.com/office/officeart/2008/layout/VerticalCurvedList"/>
    <dgm:cxn modelId="{16BD9313-A738-42D9-8861-627C9CABA2FD}" type="presParOf" srcId="{9452252B-65C2-4C54-A048-49C905258468}" destId="{A65E30C1-0FB3-433C-843F-44F72EB13AEE}" srcOrd="0" destOrd="0" presId="urn:microsoft.com/office/officeart/2008/layout/VerticalCurvedList"/>
    <dgm:cxn modelId="{B7F4543C-AED7-4FA8-B9BA-E8CDE43CE591}" type="presParOf" srcId="{95D2CD98-871F-4188-A81C-BE22646AE88A}" destId="{FED86AEA-E1FF-499F-8FFC-6FF11351FF69}" srcOrd="3" destOrd="0" presId="urn:microsoft.com/office/officeart/2008/layout/VerticalCurvedList"/>
    <dgm:cxn modelId="{73F7A44C-88A1-4BC9-A835-5CDA2A43C273}" type="presParOf" srcId="{95D2CD98-871F-4188-A81C-BE22646AE88A}" destId="{988AD5A3-358E-40AA-A4DF-C9E91E53A944}" srcOrd="4" destOrd="0" presId="urn:microsoft.com/office/officeart/2008/layout/VerticalCurvedList"/>
    <dgm:cxn modelId="{39FE716F-4AF5-4BEC-8BFF-5CC23CE9934D}" type="presParOf" srcId="{988AD5A3-358E-40AA-A4DF-C9E91E53A944}" destId="{19A634CB-E77B-4F4D-8E19-B6FF792CC51B}" srcOrd="0" destOrd="0" presId="urn:microsoft.com/office/officeart/2008/layout/VerticalCurvedList"/>
    <dgm:cxn modelId="{200BF043-A1AE-4D3A-91DF-A69431811F95}" type="presParOf" srcId="{95D2CD98-871F-4188-A81C-BE22646AE88A}" destId="{8477E986-308E-4C08-A811-93CF2D5F44C5}" srcOrd="5" destOrd="0" presId="urn:microsoft.com/office/officeart/2008/layout/VerticalCurvedList"/>
    <dgm:cxn modelId="{A4694F67-BA0A-4DE0-BB48-0CECFFD82346}" type="presParOf" srcId="{95D2CD98-871F-4188-A81C-BE22646AE88A}" destId="{7FB35E18-F9D9-439A-B330-948130AFE178}" srcOrd="6" destOrd="0" presId="urn:microsoft.com/office/officeart/2008/layout/VerticalCurvedList"/>
    <dgm:cxn modelId="{6024994F-D61A-43EA-877B-457D09878287}" type="presParOf" srcId="{7FB35E18-F9D9-439A-B330-948130AFE178}" destId="{C3038690-9973-4541-ADB2-5D13CDCC2C7F}" srcOrd="0" destOrd="0" presId="urn:microsoft.com/office/officeart/2008/layout/VerticalCurvedList"/>
    <dgm:cxn modelId="{9A3CACFA-2D78-4BC5-BC6F-3E659D1ABA59}" type="presParOf" srcId="{95D2CD98-871F-4188-A81C-BE22646AE88A}" destId="{29FB1BF9-7527-418A-8CC3-403E27729489}" srcOrd="7" destOrd="0" presId="urn:microsoft.com/office/officeart/2008/layout/VerticalCurvedList"/>
    <dgm:cxn modelId="{26B62669-4F07-4500-B835-926684C829DE}" type="presParOf" srcId="{95D2CD98-871F-4188-A81C-BE22646AE88A}" destId="{A477F5AA-9CF5-4795-B6B2-EDBAF552E71F}" srcOrd="8" destOrd="0" presId="urn:microsoft.com/office/officeart/2008/layout/VerticalCurvedList"/>
    <dgm:cxn modelId="{73D84C1A-B1C9-42F6-B187-B7E441385C35}" type="presParOf" srcId="{A477F5AA-9CF5-4795-B6B2-EDBAF552E71F}" destId="{A3581940-6850-4ED7-9E95-CF5084E213A8}" srcOrd="0" destOrd="0" presId="urn:microsoft.com/office/officeart/2008/layout/VerticalCurvedList"/>
    <dgm:cxn modelId="{464C0169-CAFB-4525-8676-1005F99CD8CF}" type="presParOf" srcId="{95D2CD98-871F-4188-A81C-BE22646AE88A}" destId="{D993F43F-EFA4-4E24-8E07-3AEE0EA36A05}" srcOrd="9" destOrd="0" presId="urn:microsoft.com/office/officeart/2008/layout/VerticalCurvedList"/>
    <dgm:cxn modelId="{89853A55-FC6F-4799-AC24-7B9D447CADB3}" type="presParOf" srcId="{95D2CD98-871F-4188-A81C-BE22646AE88A}" destId="{13EA8948-E4BE-4D96-A5EB-B3D3B2CCE59B}" srcOrd="10" destOrd="0" presId="urn:microsoft.com/office/officeart/2008/layout/VerticalCurvedList"/>
    <dgm:cxn modelId="{DECBDACE-94B9-4451-8EC3-217F6ACFBD53}" type="presParOf" srcId="{13EA8948-E4BE-4D96-A5EB-B3D3B2CCE59B}" destId="{2DC213D4-BB1D-44B8-9053-3329B1296967}" srcOrd="0" destOrd="0" presId="urn:microsoft.com/office/officeart/2008/layout/VerticalCurvedList"/>
    <dgm:cxn modelId="{D47691DF-DF88-4084-A68C-F467673C83D3}" type="presParOf" srcId="{95D2CD98-871F-4188-A81C-BE22646AE88A}" destId="{DCA827CE-123A-4F97-B06B-EF3CD121B863}" srcOrd="11" destOrd="0" presId="urn:microsoft.com/office/officeart/2008/layout/VerticalCurvedList"/>
    <dgm:cxn modelId="{7253A337-67F3-4B5B-9296-4E27194EC65F}" type="presParOf" srcId="{95D2CD98-871F-4188-A81C-BE22646AE88A}" destId="{EC10F997-6E11-497B-BE82-34DDDFC71E0D}" srcOrd="12" destOrd="0" presId="urn:microsoft.com/office/officeart/2008/layout/VerticalCurvedList"/>
    <dgm:cxn modelId="{37C87410-28CD-492D-9B98-23C7085B6F5F}" type="presParOf" srcId="{EC10F997-6E11-497B-BE82-34DDDFC71E0D}" destId="{104DF891-430D-4BF6-A4A2-C2FA18714CA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00CF19E-2E03-4BD1-99A5-8E194A855C0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2D6F3390-1F33-447F-81F1-37F41E668F37}">
      <dgm:prSet phldrT="[Szöveg]"/>
      <dgm:spPr/>
      <dgm:t>
        <a:bodyPr/>
        <a:lstStyle/>
        <a:p>
          <a:r>
            <a:rPr lang="hu-HU" dirty="0" smtClean="0"/>
            <a:t>Valamennyi, szűrést végző szolgáltató adatainak pontosítása</a:t>
          </a:r>
          <a:endParaRPr lang="hu-HU" dirty="0"/>
        </a:p>
      </dgm:t>
    </dgm:pt>
    <dgm:pt modelId="{6DE19AF5-1EE6-4C77-B76C-655EF52A6F70}" type="parTrans" cxnId="{62866E83-DA4F-4817-96D6-39F5D13A5E04}">
      <dgm:prSet/>
      <dgm:spPr/>
      <dgm:t>
        <a:bodyPr/>
        <a:lstStyle/>
        <a:p>
          <a:endParaRPr lang="hu-HU"/>
        </a:p>
      </dgm:t>
    </dgm:pt>
    <dgm:pt modelId="{F00FEE56-3436-4F7A-A7F6-97338645345C}" type="sibTrans" cxnId="{62866E83-DA4F-4817-96D6-39F5D13A5E04}">
      <dgm:prSet/>
      <dgm:spPr/>
      <dgm:t>
        <a:bodyPr/>
        <a:lstStyle/>
        <a:p>
          <a:endParaRPr lang="hu-HU"/>
        </a:p>
      </dgm:t>
    </dgm:pt>
    <dgm:pt modelId="{3FDCC631-13C4-4605-AE14-207AEE3AF17D}">
      <dgm:prSet phldrT="[Szöveg]"/>
      <dgm:spPr/>
      <dgm:t>
        <a:bodyPr/>
        <a:lstStyle/>
        <a:p>
          <a:r>
            <a:rPr lang="hu-HU" dirty="0" smtClean="0"/>
            <a:t>Szolgáltatók felmérése: HR, tárgyi feltételek, napi működés tekintetében szűrés esetén, online kérdőíves formában/ szakmai látogatások során</a:t>
          </a:r>
          <a:endParaRPr lang="hu-HU" dirty="0"/>
        </a:p>
      </dgm:t>
    </dgm:pt>
    <dgm:pt modelId="{692D3DA4-710A-4BE2-B229-AFEBF1539D22}" type="parTrans" cxnId="{2D740193-D8DD-4EA9-AD7E-B0EB6F26EFBD}">
      <dgm:prSet/>
      <dgm:spPr/>
      <dgm:t>
        <a:bodyPr/>
        <a:lstStyle/>
        <a:p>
          <a:endParaRPr lang="hu-HU"/>
        </a:p>
      </dgm:t>
    </dgm:pt>
    <dgm:pt modelId="{E66E8277-3168-40C7-8A15-30CFD26D33D3}" type="sibTrans" cxnId="{2D740193-D8DD-4EA9-AD7E-B0EB6F26EFBD}">
      <dgm:prSet/>
      <dgm:spPr/>
      <dgm:t>
        <a:bodyPr/>
        <a:lstStyle/>
        <a:p>
          <a:endParaRPr lang="hu-HU"/>
        </a:p>
      </dgm:t>
    </dgm:pt>
    <dgm:pt modelId="{A5ED6D7D-4725-4E8A-BFFF-16EA3383F9F8}">
      <dgm:prSet phldrT="[Szöveg]"/>
      <dgm:spPr/>
      <dgm:t>
        <a:bodyPr/>
        <a:lstStyle/>
        <a:p>
          <a:r>
            <a:rPr lang="hu-HU" dirty="0" smtClean="0"/>
            <a:t>A felmérések tapasztalatainak összefoglalása</a:t>
          </a:r>
        </a:p>
      </dgm:t>
    </dgm:pt>
    <dgm:pt modelId="{4C7C8C7F-E375-4F02-8408-1EBF019BC0CE}" type="parTrans" cxnId="{FFCD5E55-5BA3-4D97-8985-0087B30C3ED9}">
      <dgm:prSet/>
      <dgm:spPr/>
      <dgm:t>
        <a:bodyPr/>
        <a:lstStyle/>
        <a:p>
          <a:endParaRPr lang="hu-HU"/>
        </a:p>
      </dgm:t>
    </dgm:pt>
    <dgm:pt modelId="{99D923AA-0EC6-4EF3-A743-E47614EB40F0}" type="sibTrans" cxnId="{FFCD5E55-5BA3-4D97-8985-0087B30C3ED9}">
      <dgm:prSet/>
      <dgm:spPr/>
      <dgm:t>
        <a:bodyPr/>
        <a:lstStyle/>
        <a:p>
          <a:endParaRPr lang="hu-HU"/>
        </a:p>
      </dgm:t>
    </dgm:pt>
    <dgm:pt modelId="{D41B5A6D-9D8E-4441-8F16-D650F2D81ED6}">
      <dgm:prSet phldrT="[Szöveg]"/>
      <dgm:spPr/>
      <dgm:t>
        <a:bodyPr/>
        <a:lstStyle/>
        <a:p>
          <a:r>
            <a:rPr lang="hu-HU" dirty="0" smtClean="0"/>
            <a:t>Bővítési terv elkészítése</a:t>
          </a:r>
        </a:p>
      </dgm:t>
    </dgm:pt>
    <dgm:pt modelId="{445EBF73-FF21-405B-A2BF-862F288D2946}" type="parTrans" cxnId="{8B154EBB-F0D4-4591-8E9E-B83377036ED9}">
      <dgm:prSet/>
      <dgm:spPr/>
      <dgm:t>
        <a:bodyPr/>
        <a:lstStyle/>
        <a:p>
          <a:endParaRPr lang="hu-HU"/>
        </a:p>
      </dgm:t>
    </dgm:pt>
    <dgm:pt modelId="{4FF50207-BF90-4637-8FFA-8166EAD17BEF}" type="sibTrans" cxnId="{8B154EBB-F0D4-4591-8E9E-B83377036ED9}">
      <dgm:prSet/>
      <dgm:spPr/>
      <dgm:t>
        <a:bodyPr/>
        <a:lstStyle/>
        <a:p>
          <a:endParaRPr lang="hu-HU"/>
        </a:p>
      </dgm:t>
    </dgm:pt>
    <dgm:pt modelId="{AADE8052-9479-468A-8628-71DBD5D4ED23}">
      <dgm:prSet phldrT="[Szöveg]"/>
      <dgm:spPr/>
      <dgm:t>
        <a:bodyPr/>
        <a:lstStyle/>
        <a:p>
          <a:r>
            <a:rPr lang="hu-HU" dirty="0" smtClean="0"/>
            <a:t>Akkreditációs terv – Nemzeti Szűrőbizottság létrehozása</a:t>
          </a:r>
        </a:p>
      </dgm:t>
    </dgm:pt>
    <dgm:pt modelId="{1B390939-DAAC-4393-B321-E35AE85975F9}" type="parTrans" cxnId="{00F6B119-8150-4870-9170-1B71106FDE96}">
      <dgm:prSet/>
      <dgm:spPr/>
      <dgm:t>
        <a:bodyPr/>
        <a:lstStyle/>
        <a:p>
          <a:endParaRPr lang="hu-HU"/>
        </a:p>
      </dgm:t>
    </dgm:pt>
    <dgm:pt modelId="{9BDFC4FD-274C-4EFD-8CA8-D5AC7276AC15}" type="sibTrans" cxnId="{00F6B119-8150-4870-9170-1B71106FDE96}">
      <dgm:prSet/>
      <dgm:spPr/>
      <dgm:t>
        <a:bodyPr/>
        <a:lstStyle/>
        <a:p>
          <a:endParaRPr lang="hu-HU"/>
        </a:p>
      </dgm:t>
    </dgm:pt>
    <dgm:pt modelId="{49FCEC7E-E895-4F9D-BBFC-08B68ED61D19}">
      <dgm:prSet phldrT="[Szöveg]"/>
      <dgm:spPr/>
      <dgm:t>
        <a:bodyPr/>
        <a:lstStyle/>
        <a:p>
          <a:r>
            <a:rPr lang="hu-HU" dirty="0" smtClean="0"/>
            <a:t>Felmérési ütemterv</a:t>
          </a:r>
          <a:endParaRPr lang="hu-HU" dirty="0"/>
        </a:p>
      </dgm:t>
    </dgm:pt>
    <dgm:pt modelId="{EB9891A0-77C3-49A3-88DB-142C4C1CFB64}" type="parTrans" cxnId="{B805FA2F-E6B7-4547-8A2A-9A6AF2FCA5BC}">
      <dgm:prSet/>
      <dgm:spPr/>
      <dgm:t>
        <a:bodyPr/>
        <a:lstStyle/>
        <a:p>
          <a:endParaRPr lang="hu-HU"/>
        </a:p>
      </dgm:t>
    </dgm:pt>
    <dgm:pt modelId="{169F7DF9-6A90-4082-B44F-ADF748EFC673}" type="sibTrans" cxnId="{B805FA2F-E6B7-4547-8A2A-9A6AF2FCA5BC}">
      <dgm:prSet/>
      <dgm:spPr/>
      <dgm:t>
        <a:bodyPr/>
        <a:lstStyle/>
        <a:p>
          <a:endParaRPr lang="hu-HU"/>
        </a:p>
      </dgm:t>
    </dgm:pt>
    <dgm:pt modelId="{DFB615D5-1FA7-42DD-8725-F653D00FAA6A}" type="pres">
      <dgm:prSet presAssocID="{000CF19E-2E03-4BD1-99A5-8E194A855C0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hu-HU"/>
        </a:p>
      </dgm:t>
    </dgm:pt>
    <dgm:pt modelId="{84DAB325-0000-476C-85F7-D32CE2AF3841}" type="pres">
      <dgm:prSet presAssocID="{000CF19E-2E03-4BD1-99A5-8E194A855C0D}" presName="Name1" presStyleCnt="0"/>
      <dgm:spPr/>
    </dgm:pt>
    <dgm:pt modelId="{9067AB64-A0F1-4C46-B928-9058D26645D8}" type="pres">
      <dgm:prSet presAssocID="{000CF19E-2E03-4BD1-99A5-8E194A855C0D}" presName="cycle" presStyleCnt="0"/>
      <dgm:spPr/>
    </dgm:pt>
    <dgm:pt modelId="{6809116A-FB3F-4F4B-BFAC-B953773C3A31}" type="pres">
      <dgm:prSet presAssocID="{000CF19E-2E03-4BD1-99A5-8E194A855C0D}" presName="srcNode" presStyleLbl="node1" presStyleIdx="0" presStyleCnt="6"/>
      <dgm:spPr/>
    </dgm:pt>
    <dgm:pt modelId="{5B412679-8646-4292-B9B4-58898435C6D8}" type="pres">
      <dgm:prSet presAssocID="{000CF19E-2E03-4BD1-99A5-8E194A855C0D}" presName="conn" presStyleLbl="parChTrans1D2" presStyleIdx="0" presStyleCnt="1"/>
      <dgm:spPr/>
      <dgm:t>
        <a:bodyPr/>
        <a:lstStyle/>
        <a:p>
          <a:endParaRPr lang="hu-HU"/>
        </a:p>
      </dgm:t>
    </dgm:pt>
    <dgm:pt modelId="{A6307209-F5AE-4286-861E-E26DECDD74B3}" type="pres">
      <dgm:prSet presAssocID="{000CF19E-2E03-4BD1-99A5-8E194A855C0D}" presName="extraNode" presStyleLbl="node1" presStyleIdx="0" presStyleCnt="6"/>
      <dgm:spPr/>
    </dgm:pt>
    <dgm:pt modelId="{3CCF10DB-409F-499F-9367-9E8C56313D2E}" type="pres">
      <dgm:prSet presAssocID="{000CF19E-2E03-4BD1-99A5-8E194A855C0D}" presName="dstNode" presStyleLbl="node1" presStyleIdx="0" presStyleCnt="6"/>
      <dgm:spPr/>
    </dgm:pt>
    <dgm:pt modelId="{E0A51C38-03EE-41F8-BDEC-47A6E095780A}" type="pres">
      <dgm:prSet presAssocID="{2D6F3390-1F33-447F-81F1-37F41E668F37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2849C85-030A-4F27-BC5B-594D32851FDC}" type="pres">
      <dgm:prSet presAssocID="{2D6F3390-1F33-447F-81F1-37F41E668F37}" presName="accent_1" presStyleCnt="0"/>
      <dgm:spPr/>
    </dgm:pt>
    <dgm:pt modelId="{591A7899-C0E9-4775-9C28-56B82B92CB07}" type="pres">
      <dgm:prSet presAssocID="{2D6F3390-1F33-447F-81F1-37F41E668F37}" presName="accentRepeatNode" presStyleLbl="solidFgAcc1" presStyleIdx="0" presStyleCnt="6"/>
      <dgm:spPr/>
    </dgm:pt>
    <dgm:pt modelId="{5A835578-BB0E-4201-96A9-05995F6CAA8D}" type="pres">
      <dgm:prSet presAssocID="{49FCEC7E-E895-4F9D-BBFC-08B68ED61D19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FA3F1A7-0FCC-466F-AF1F-1A130A510EF2}" type="pres">
      <dgm:prSet presAssocID="{49FCEC7E-E895-4F9D-BBFC-08B68ED61D19}" presName="accent_2" presStyleCnt="0"/>
      <dgm:spPr/>
    </dgm:pt>
    <dgm:pt modelId="{4BC0A181-D664-4D59-83F9-F49D6E781B58}" type="pres">
      <dgm:prSet presAssocID="{49FCEC7E-E895-4F9D-BBFC-08B68ED61D19}" presName="accentRepeatNode" presStyleLbl="solidFgAcc1" presStyleIdx="1" presStyleCnt="6"/>
      <dgm:spPr/>
    </dgm:pt>
    <dgm:pt modelId="{9B555ABE-151F-4740-8CF1-58D6FD7D6ED6}" type="pres">
      <dgm:prSet presAssocID="{3FDCC631-13C4-4605-AE14-207AEE3AF17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DB31319-9515-4998-8AB2-29EBF0B65BD8}" type="pres">
      <dgm:prSet presAssocID="{3FDCC631-13C4-4605-AE14-207AEE3AF17D}" presName="accent_3" presStyleCnt="0"/>
      <dgm:spPr/>
    </dgm:pt>
    <dgm:pt modelId="{9EB39224-189E-418E-A150-F864D0C71B20}" type="pres">
      <dgm:prSet presAssocID="{3FDCC631-13C4-4605-AE14-207AEE3AF17D}" presName="accentRepeatNode" presStyleLbl="solidFgAcc1" presStyleIdx="2" presStyleCnt="6"/>
      <dgm:spPr/>
    </dgm:pt>
    <dgm:pt modelId="{44E46B4A-EB77-4D21-9A8F-ED405D8A8662}" type="pres">
      <dgm:prSet presAssocID="{A5ED6D7D-4725-4E8A-BFFF-16EA3383F9F8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AA0F94A-355D-4A71-AD06-AB1E6D7CAD45}" type="pres">
      <dgm:prSet presAssocID="{A5ED6D7D-4725-4E8A-BFFF-16EA3383F9F8}" presName="accent_4" presStyleCnt="0"/>
      <dgm:spPr/>
    </dgm:pt>
    <dgm:pt modelId="{261FBA86-1805-474B-BD4E-C1CF7952D6FE}" type="pres">
      <dgm:prSet presAssocID="{A5ED6D7D-4725-4E8A-BFFF-16EA3383F9F8}" presName="accentRepeatNode" presStyleLbl="solidFgAcc1" presStyleIdx="3" presStyleCnt="6"/>
      <dgm:spPr/>
    </dgm:pt>
    <dgm:pt modelId="{AA23DB65-DD4F-4BEC-BB1A-68A4AA45BCFD}" type="pres">
      <dgm:prSet presAssocID="{D41B5A6D-9D8E-4441-8F16-D650F2D81ED6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52C29EB-BFC3-461D-B9C1-004D69EBA54F}" type="pres">
      <dgm:prSet presAssocID="{D41B5A6D-9D8E-4441-8F16-D650F2D81ED6}" presName="accent_5" presStyleCnt="0"/>
      <dgm:spPr/>
    </dgm:pt>
    <dgm:pt modelId="{C5C99CF2-1C58-4271-B372-345B4D189733}" type="pres">
      <dgm:prSet presAssocID="{D41B5A6D-9D8E-4441-8F16-D650F2D81ED6}" presName="accentRepeatNode" presStyleLbl="solidFgAcc1" presStyleIdx="4" presStyleCnt="6"/>
      <dgm:spPr/>
    </dgm:pt>
    <dgm:pt modelId="{213AB29C-9808-4887-8DAC-56E6AFC40E01}" type="pres">
      <dgm:prSet presAssocID="{AADE8052-9479-468A-8628-71DBD5D4ED23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47AAFB9-90FE-4DB8-B644-32A7B70A08A6}" type="pres">
      <dgm:prSet presAssocID="{AADE8052-9479-468A-8628-71DBD5D4ED23}" presName="accent_6" presStyleCnt="0"/>
      <dgm:spPr/>
    </dgm:pt>
    <dgm:pt modelId="{9F16E616-81B3-4046-B861-E0716D186E05}" type="pres">
      <dgm:prSet presAssocID="{AADE8052-9479-468A-8628-71DBD5D4ED23}" presName="accentRepeatNode" presStyleLbl="solidFgAcc1" presStyleIdx="5" presStyleCnt="6"/>
      <dgm:spPr/>
    </dgm:pt>
  </dgm:ptLst>
  <dgm:cxnLst>
    <dgm:cxn modelId="{C7AF2361-6AF6-44C7-85F9-FC32F9B92DC5}" type="presOf" srcId="{000CF19E-2E03-4BD1-99A5-8E194A855C0D}" destId="{DFB615D5-1FA7-42DD-8725-F653D00FAA6A}" srcOrd="0" destOrd="0" presId="urn:microsoft.com/office/officeart/2008/layout/VerticalCurvedList"/>
    <dgm:cxn modelId="{B805FA2F-E6B7-4547-8A2A-9A6AF2FCA5BC}" srcId="{000CF19E-2E03-4BD1-99A5-8E194A855C0D}" destId="{49FCEC7E-E895-4F9D-BBFC-08B68ED61D19}" srcOrd="1" destOrd="0" parTransId="{EB9891A0-77C3-49A3-88DB-142C4C1CFB64}" sibTransId="{169F7DF9-6A90-4082-B44F-ADF748EFC673}"/>
    <dgm:cxn modelId="{FAA522C0-B8F8-492E-8EA5-A16CB6AF9B2C}" type="presOf" srcId="{3FDCC631-13C4-4605-AE14-207AEE3AF17D}" destId="{9B555ABE-151F-4740-8CF1-58D6FD7D6ED6}" srcOrd="0" destOrd="0" presId="urn:microsoft.com/office/officeart/2008/layout/VerticalCurvedList"/>
    <dgm:cxn modelId="{00F6B119-8150-4870-9170-1B71106FDE96}" srcId="{000CF19E-2E03-4BD1-99A5-8E194A855C0D}" destId="{AADE8052-9479-468A-8628-71DBD5D4ED23}" srcOrd="5" destOrd="0" parTransId="{1B390939-DAAC-4393-B321-E35AE85975F9}" sibTransId="{9BDFC4FD-274C-4EFD-8CA8-D5AC7276AC15}"/>
    <dgm:cxn modelId="{8B154EBB-F0D4-4591-8E9E-B83377036ED9}" srcId="{000CF19E-2E03-4BD1-99A5-8E194A855C0D}" destId="{D41B5A6D-9D8E-4441-8F16-D650F2D81ED6}" srcOrd="4" destOrd="0" parTransId="{445EBF73-FF21-405B-A2BF-862F288D2946}" sibTransId="{4FF50207-BF90-4637-8FFA-8166EAD17BEF}"/>
    <dgm:cxn modelId="{3811BE6C-B3DE-4434-9E60-5E6E7FE6D1CD}" type="presOf" srcId="{D41B5A6D-9D8E-4441-8F16-D650F2D81ED6}" destId="{AA23DB65-DD4F-4BEC-BB1A-68A4AA45BCFD}" srcOrd="0" destOrd="0" presId="urn:microsoft.com/office/officeart/2008/layout/VerticalCurvedList"/>
    <dgm:cxn modelId="{FFCD5E55-5BA3-4D97-8985-0087B30C3ED9}" srcId="{000CF19E-2E03-4BD1-99A5-8E194A855C0D}" destId="{A5ED6D7D-4725-4E8A-BFFF-16EA3383F9F8}" srcOrd="3" destOrd="0" parTransId="{4C7C8C7F-E375-4F02-8408-1EBF019BC0CE}" sibTransId="{99D923AA-0EC6-4EF3-A743-E47614EB40F0}"/>
    <dgm:cxn modelId="{203495BB-02E2-412E-B0D7-71FF1FF067E2}" type="presOf" srcId="{2D6F3390-1F33-447F-81F1-37F41E668F37}" destId="{E0A51C38-03EE-41F8-BDEC-47A6E095780A}" srcOrd="0" destOrd="0" presId="urn:microsoft.com/office/officeart/2008/layout/VerticalCurvedList"/>
    <dgm:cxn modelId="{62866E83-DA4F-4817-96D6-39F5D13A5E04}" srcId="{000CF19E-2E03-4BD1-99A5-8E194A855C0D}" destId="{2D6F3390-1F33-447F-81F1-37F41E668F37}" srcOrd="0" destOrd="0" parTransId="{6DE19AF5-1EE6-4C77-B76C-655EF52A6F70}" sibTransId="{F00FEE56-3436-4F7A-A7F6-97338645345C}"/>
    <dgm:cxn modelId="{AAB16238-1C2F-49C2-A988-7AD7D23BB603}" type="presOf" srcId="{A5ED6D7D-4725-4E8A-BFFF-16EA3383F9F8}" destId="{44E46B4A-EB77-4D21-9A8F-ED405D8A8662}" srcOrd="0" destOrd="0" presId="urn:microsoft.com/office/officeart/2008/layout/VerticalCurvedList"/>
    <dgm:cxn modelId="{4AB5B3B4-BA01-453D-8A47-65E0DE8F1A32}" type="presOf" srcId="{49FCEC7E-E895-4F9D-BBFC-08B68ED61D19}" destId="{5A835578-BB0E-4201-96A9-05995F6CAA8D}" srcOrd="0" destOrd="0" presId="urn:microsoft.com/office/officeart/2008/layout/VerticalCurvedList"/>
    <dgm:cxn modelId="{A11BB8B0-F27F-4962-BAEF-5605B8EBBED3}" type="presOf" srcId="{AADE8052-9479-468A-8628-71DBD5D4ED23}" destId="{213AB29C-9808-4887-8DAC-56E6AFC40E01}" srcOrd="0" destOrd="0" presId="urn:microsoft.com/office/officeart/2008/layout/VerticalCurvedList"/>
    <dgm:cxn modelId="{8A8DF858-13C0-4070-829A-8BDD1D4E31D0}" type="presOf" srcId="{F00FEE56-3436-4F7A-A7F6-97338645345C}" destId="{5B412679-8646-4292-B9B4-58898435C6D8}" srcOrd="0" destOrd="0" presId="urn:microsoft.com/office/officeart/2008/layout/VerticalCurvedList"/>
    <dgm:cxn modelId="{2D740193-D8DD-4EA9-AD7E-B0EB6F26EFBD}" srcId="{000CF19E-2E03-4BD1-99A5-8E194A855C0D}" destId="{3FDCC631-13C4-4605-AE14-207AEE3AF17D}" srcOrd="2" destOrd="0" parTransId="{692D3DA4-710A-4BE2-B229-AFEBF1539D22}" sibTransId="{E66E8277-3168-40C7-8A15-30CFD26D33D3}"/>
    <dgm:cxn modelId="{8C753F93-9941-43A7-85C1-FF09D5D642E1}" type="presParOf" srcId="{DFB615D5-1FA7-42DD-8725-F653D00FAA6A}" destId="{84DAB325-0000-476C-85F7-D32CE2AF3841}" srcOrd="0" destOrd="0" presId="urn:microsoft.com/office/officeart/2008/layout/VerticalCurvedList"/>
    <dgm:cxn modelId="{699D2D82-1014-40F6-A164-56194B84BA8E}" type="presParOf" srcId="{84DAB325-0000-476C-85F7-D32CE2AF3841}" destId="{9067AB64-A0F1-4C46-B928-9058D26645D8}" srcOrd="0" destOrd="0" presId="urn:microsoft.com/office/officeart/2008/layout/VerticalCurvedList"/>
    <dgm:cxn modelId="{72D6DC9F-7672-49CE-B867-726D9FF652B7}" type="presParOf" srcId="{9067AB64-A0F1-4C46-B928-9058D26645D8}" destId="{6809116A-FB3F-4F4B-BFAC-B953773C3A31}" srcOrd="0" destOrd="0" presId="urn:microsoft.com/office/officeart/2008/layout/VerticalCurvedList"/>
    <dgm:cxn modelId="{544355F1-1322-409B-8521-CF69E2206029}" type="presParOf" srcId="{9067AB64-A0F1-4C46-B928-9058D26645D8}" destId="{5B412679-8646-4292-B9B4-58898435C6D8}" srcOrd="1" destOrd="0" presId="urn:microsoft.com/office/officeart/2008/layout/VerticalCurvedList"/>
    <dgm:cxn modelId="{49880EC5-2B17-4F35-BAE6-9DDBF6D021B5}" type="presParOf" srcId="{9067AB64-A0F1-4C46-B928-9058D26645D8}" destId="{A6307209-F5AE-4286-861E-E26DECDD74B3}" srcOrd="2" destOrd="0" presId="urn:microsoft.com/office/officeart/2008/layout/VerticalCurvedList"/>
    <dgm:cxn modelId="{D59343AD-BFA7-44A3-8DE0-5B5DFC46529D}" type="presParOf" srcId="{9067AB64-A0F1-4C46-B928-9058D26645D8}" destId="{3CCF10DB-409F-499F-9367-9E8C56313D2E}" srcOrd="3" destOrd="0" presId="urn:microsoft.com/office/officeart/2008/layout/VerticalCurvedList"/>
    <dgm:cxn modelId="{F6A45EFC-243E-4A87-AAE1-50834A7B86B8}" type="presParOf" srcId="{84DAB325-0000-476C-85F7-D32CE2AF3841}" destId="{E0A51C38-03EE-41F8-BDEC-47A6E095780A}" srcOrd="1" destOrd="0" presId="urn:microsoft.com/office/officeart/2008/layout/VerticalCurvedList"/>
    <dgm:cxn modelId="{79A3529C-BAF1-437A-A435-DD8B447031B5}" type="presParOf" srcId="{84DAB325-0000-476C-85F7-D32CE2AF3841}" destId="{C2849C85-030A-4F27-BC5B-594D32851FDC}" srcOrd="2" destOrd="0" presId="urn:microsoft.com/office/officeart/2008/layout/VerticalCurvedList"/>
    <dgm:cxn modelId="{3CD69C33-0170-44A7-801A-2E3817101CEF}" type="presParOf" srcId="{C2849C85-030A-4F27-BC5B-594D32851FDC}" destId="{591A7899-C0E9-4775-9C28-56B82B92CB07}" srcOrd="0" destOrd="0" presId="urn:microsoft.com/office/officeart/2008/layout/VerticalCurvedList"/>
    <dgm:cxn modelId="{21B9C238-B709-45B4-999B-5137C3832BA9}" type="presParOf" srcId="{84DAB325-0000-476C-85F7-D32CE2AF3841}" destId="{5A835578-BB0E-4201-96A9-05995F6CAA8D}" srcOrd="3" destOrd="0" presId="urn:microsoft.com/office/officeart/2008/layout/VerticalCurvedList"/>
    <dgm:cxn modelId="{8D953CB4-FD4E-449B-93ED-BD2DB5C301F6}" type="presParOf" srcId="{84DAB325-0000-476C-85F7-D32CE2AF3841}" destId="{4FA3F1A7-0FCC-466F-AF1F-1A130A510EF2}" srcOrd="4" destOrd="0" presId="urn:microsoft.com/office/officeart/2008/layout/VerticalCurvedList"/>
    <dgm:cxn modelId="{FF41AFBF-FA83-4C6F-BDD8-78718251BB18}" type="presParOf" srcId="{4FA3F1A7-0FCC-466F-AF1F-1A130A510EF2}" destId="{4BC0A181-D664-4D59-83F9-F49D6E781B58}" srcOrd="0" destOrd="0" presId="urn:microsoft.com/office/officeart/2008/layout/VerticalCurvedList"/>
    <dgm:cxn modelId="{0D44313C-F394-45AB-96C6-6849B7938A48}" type="presParOf" srcId="{84DAB325-0000-476C-85F7-D32CE2AF3841}" destId="{9B555ABE-151F-4740-8CF1-58D6FD7D6ED6}" srcOrd="5" destOrd="0" presId="urn:microsoft.com/office/officeart/2008/layout/VerticalCurvedList"/>
    <dgm:cxn modelId="{F96F69BD-14A9-46E8-866C-BCEEC52CE918}" type="presParOf" srcId="{84DAB325-0000-476C-85F7-D32CE2AF3841}" destId="{4DB31319-9515-4998-8AB2-29EBF0B65BD8}" srcOrd="6" destOrd="0" presId="urn:microsoft.com/office/officeart/2008/layout/VerticalCurvedList"/>
    <dgm:cxn modelId="{226FA8A6-4AB9-45B9-BF4D-FF320F90DBE7}" type="presParOf" srcId="{4DB31319-9515-4998-8AB2-29EBF0B65BD8}" destId="{9EB39224-189E-418E-A150-F864D0C71B20}" srcOrd="0" destOrd="0" presId="urn:microsoft.com/office/officeart/2008/layout/VerticalCurvedList"/>
    <dgm:cxn modelId="{5BE2B2C9-41BB-4E8D-ACB6-4215A1518343}" type="presParOf" srcId="{84DAB325-0000-476C-85F7-D32CE2AF3841}" destId="{44E46B4A-EB77-4D21-9A8F-ED405D8A8662}" srcOrd="7" destOrd="0" presId="urn:microsoft.com/office/officeart/2008/layout/VerticalCurvedList"/>
    <dgm:cxn modelId="{5AD33A89-7EDF-477B-AC57-BA821A152030}" type="presParOf" srcId="{84DAB325-0000-476C-85F7-D32CE2AF3841}" destId="{EAA0F94A-355D-4A71-AD06-AB1E6D7CAD45}" srcOrd="8" destOrd="0" presId="urn:microsoft.com/office/officeart/2008/layout/VerticalCurvedList"/>
    <dgm:cxn modelId="{9B048030-066C-4A4D-BD97-8D9BA8C4EDF9}" type="presParOf" srcId="{EAA0F94A-355D-4A71-AD06-AB1E6D7CAD45}" destId="{261FBA86-1805-474B-BD4E-C1CF7952D6FE}" srcOrd="0" destOrd="0" presId="urn:microsoft.com/office/officeart/2008/layout/VerticalCurvedList"/>
    <dgm:cxn modelId="{808E47D3-96DC-4B6B-BCBD-C019D6229755}" type="presParOf" srcId="{84DAB325-0000-476C-85F7-D32CE2AF3841}" destId="{AA23DB65-DD4F-4BEC-BB1A-68A4AA45BCFD}" srcOrd="9" destOrd="0" presId="urn:microsoft.com/office/officeart/2008/layout/VerticalCurvedList"/>
    <dgm:cxn modelId="{E2F27CEF-2B01-4980-BE15-1006F38F6194}" type="presParOf" srcId="{84DAB325-0000-476C-85F7-D32CE2AF3841}" destId="{952C29EB-BFC3-461D-B9C1-004D69EBA54F}" srcOrd="10" destOrd="0" presId="urn:microsoft.com/office/officeart/2008/layout/VerticalCurvedList"/>
    <dgm:cxn modelId="{58AEE962-9CFC-4096-92E4-CEE2404BF7CC}" type="presParOf" srcId="{952C29EB-BFC3-461D-B9C1-004D69EBA54F}" destId="{C5C99CF2-1C58-4271-B372-345B4D189733}" srcOrd="0" destOrd="0" presId="urn:microsoft.com/office/officeart/2008/layout/VerticalCurvedList"/>
    <dgm:cxn modelId="{EE66DE42-73B8-4061-9A46-616A53F6BA17}" type="presParOf" srcId="{84DAB325-0000-476C-85F7-D32CE2AF3841}" destId="{213AB29C-9808-4887-8DAC-56E6AFC40E01}" srcOrd="11" destOrd="0" presId="urn:microsoft.com/office/officeart/2008/layout/VerticalCurvedList"/>
    <dgm:cxn modelId="{B311DC12-513F-4DE7-8DD9-BE243CA614D9}" type="presParOf" srcId="{84DAB325-0000-476C-85F7-D32CE2AF3841}" destId="{947AAFB9-90FE-4DB8-B644-32A7B70A08A6}" srcOrd="12" destOrd="0" presId="urn:microsoft.com/office/officeart/2008/layout/VerticalCurvedList"/>
    <dgm:cxn modelId="{263D7018-1B37-4038-8F0B-C7008B8B9AED}" type="presParOf" srcId="{947AAFB9-90FE-4DB8-B644-32A7B70A08A6}" destId="{9F16E616-81B3-4046-B861-E0716D186E0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F38ED1A-32E4-4D1A-83CE-50CE04BDE9CD}" type="doc">
      <dgm:prSet loTypeId="urn:microsoft.com/office/officeart/2005/8/layout/hierarchy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E554AF89-F53B-4589-848C-D4720FC5BC10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hu-HU" sz="3200" b="1" dirty="0" smtClean="0"/>
            <a:t>Szűréstípustól függően kiterjed</a:t>
          </a:r>
          <a:endParaRPr lang="hu-HU" sz="3200" b="1" dirty="0"/>
        </a:p>
      </dgm:t>
    </dgm:pt>
    <dgm:pt modelId="{370FB16C-DA08-44E7-B3D3-53DE9AF3C71D}" type="parTrans" cxnId="{24141599-A512-4B93-9854-7E1A250D93A6}">
      <dgm:prSet/>
      <dgm:spPr/>
      <dgm:t>
        <a:bodyPr/>
        <a:lstStyle/>
        <a:p>
          <a:endParaRPr lang="hu-HU"/>
        </a:p>
      </dgm:t>
    </dgm:pt>
    <dgm:pt modelId="{31EE55E0-18C5-477D-96D8-08484B54B2F6}" type="sibTrans" cxnId="{24141599-A512-4B93-9854-7E1A250D93A6}">
      <dgm:prSet/>
      <dgm:spPr/>
      <dgm:t>
        <a:bodyPr/>
        <a:lstStyle/>
        <a:p>
          <a:endParaRPr lang="hu-HU"/>
        </a:p>
      </dgm:t>
    </dgm:pt>
    <dgm:pt modelId="{47A1AE37-608F-4879-9843-CB31FA2E0E12}">
      <dgm:prSet custT="1"/>
      <dgm:spPr>
        <a:solidFill>
          <a:schemeClr val="accent2"/>
        </a:solidFill>
      </dgm:spPr>
      <dgm:t>
        <a:bodyPr/>
        <a:lstStyle/>
        <a:p>
          <a:pPr rtl="0"/>
          <a:r>
            <a:rPr lang="hu-HU" sz="1800" dirty="0" smtClean="0"/>
            <a:t>Szakdolgozói csoportokra</a:t>
          </a:r>
        </a:p>
        <a:p>
          <a:pPr rtl="0"/>
          <a:r>
            <a:rPr lang="hu-HU" sz="1800" dirty="0" smtClean="0"/>
            <a:t> (pl. </a:t>
          </a:r>
          <a:r>
            <a:rPr lang="hu-HU" sz="1800" dirty="0" err="1" smtClean="0"/>
            <a:t>dentálhigiénikusok</a:t>
          </a:r>
          <a:r>
            <a:rPr lang="hu-HU" sz="1800" dirty="0" smtClean="0"/>
            <a:t> bevonása)</a:t>
          </a:r>
          <a:endParaRPr lang="hu-HU" sz="1800" dirty="0"/>
        </a:p>
      </dgm:t>
    </dgm:pt>
    <dgm:pt modelId="{F7969AB6-16F8-4266-A133-6696CCD3DF84}" type="parTrans" cxnId="{181B38F1-3181-49B2-B55C-FE517397C27D}">
      <dgm:prSet/>
      <dgm:spPr/>
      <dgm:t>
        <a:bodyPr/>
        <a:lstStyle/>
        <a:p>
          <a:endParaRPr lang="hu-HU"/>
        </a:p>
      </dgm:t>
    </dgm:pt>
    <dgm:pt modelId="{6C3BEC46-5E81-4BC0-B340-6612E8BBCE0F}" type="sibTrans" cxnId="{181B38F1-3181-49B2-B55C-FE517397C27D}">
      <dgm:prSet/>
      <dgm:spPr/>
      <dgm:t>
        <a:bodyPr/>
        <a:lstStyle/>
        <a:p>
          <a:endParaRPr lang="hu-HU"/>
        </a:p>
      </dgm:t>
    </dgm:pt>
    <dgm:pt modelId="{9391C542-092E-4811-971F-30081FFD979F}">
      <dgm:prSet custT="1"/>
      <dgm:spPr>
        <a:solidFill>
          <a:schemeClr val="accent2"/>
        </a:solidFill>
      </dgm:spPr>
      <dgm:t>
        <a:bodyPr/>
        <a:lstStyle/>
        <a:p>
          <a:pPr rtl="0"/>
          <a:r>
            <a:rPr lang="hu-HU" sz="1800" dirty="0" smtClean="0"/>
            <a:t>Szolgáltató típusokra </a:t>
          </a:r>
        </a:p>
        <a:p>
          <a:pPr rtl="0"/>
          <a:r>
            <a:rPr lang="hu-HU" sz="1800" dirty="0" smtClean="0"/>
            <a:t>(pl. foglalkozás egészségügyi szolgáltatók)</a:t>
          </a:r>
          <a:endParaRPr lang="hu-HU" sz="1800" dirty="0"/>
        </a:p>
      </dgm:t>
    </dgm:pt>
    <dgm:pt modelId="{F41A4288-C677-4443-B2D6-CE25858C45DF}" type="parTrans" cxnId="{69C98FE6-71B1-45D4-83C3-1C5A771CB385}">
      <dgm:prSet/>
      <dgm:spPr/>
      <dgm:t>
        <a:bodyPr/>
        <a:lstStyle/>
        <a:p>
          <a:endParaRPr lang="hu-HU"/>
        </a:p>
      </dgm:t>
    </dgm:pt>
    <dgm:pt modelId="{8E0E87C0-4599-4834-AABC-295E9A393E1A}" type="sibTrans" cxnId="{69C98FE6-71B1-45D4-83C3-1C5A771CB385}">
      <dgm:prSet/>
      <dgm:spPr/>
      <dgm:t>
        <a:bodyPr/>
        <a:lstStyle/>
        <a:p>
          <a:endParaRPr lang="hu-HU"/>
        </a:p>
      </dgm:t>
    </dgm:pt>
    <dgm:pt modelId="{295E926B-CECF-4927-A6DB-45A2FD78E26D}">
      <dgm:prSet custT="1"/>
      <dgm:spPr>
        <a:solidFill>
          <a:schemeClr val="accent2"/>
        </a:solidFill>
      </dgm:spPr>
      <dgm:t>
        <a:bodyPr/>
        <a:lstStyle/>
        <a:p>
          <a:pPr rtl="0"/>
          <a:r>
            <a:rPr lang="hu-HU" sz="1800" dirty="0" smtClean="0"/>
            <a:t>Szolgáltatói körre</a:t>
          </a:r>
        </a:p>
        <a:p>
          <a:pPr rtl="0"/>
          <a:r>
            <a:rPr lang="hu-HU" sz="1800" dirty="0" smtClean="0"/>
            <a:t> (több helyen legyen elérhető az adott szűrővizsgálat)</a:t>
          </a:r>
          <a:endParaRPr lang="hu-HU" sz="1800" dirty="0"/>
        </a:p>
      </dgm:t>
    </dgm:pt>
    <dgm:pt modelId="{29A0FF9F-A252-4B96-B5E5-4555D081B3BA}" type="parTrans" cxnId="{DB071CDA-BD9A-4F0A-BBED-E576962682F2}">
      <dgm:prSet/>
      <dgm:spPr/>
      <dgm:t>
        <a:bodyPr/>
        <a:lstStyle/>
        <a:p>
          <a:endParaRPr lang="hu-HU"/>
        </a:p>
      </dgm:t>
    </dgm:pt>
    <dgm:pt modelId="{3E3B28D9-0DE7-4AE3-82D4-ED281A9EB434}" type="sibTrans" cxnId="{DB071CDA-BD9A-4F0A-BBED-E576962682F2}">
      <dgm:prSet/>
      <dgm:spPr/>
      <dgm:t>
        <a:bodyPr/>
        <a:lstStyle/>
        <a:p>
          <a:endParaRPr lang="hu-HU"/>
        </a:p>
      </dgm:t>
    </dgm:pt>
    <dgm:pt modelId="{82AA82A9-CF22-435F-9C1D-3D623E248CDC}">
      <dgm:prSet custT="1"/>
      <dgm:spPr>
        <a:solidFill>
          <a:schemeClr val="accent2"/>
        </a:solidFill>
      </dgm:spPr>
      <dgm:t>
        <a:bodyPr/>
        <a:lstStyle/>
        <a:p>
          <a:pPr rtl="0"/>
          <a:r>
            <a:rPr lang="hu-HU" sz="1800" smtClean="0"/>
            <a:t>Elérhetőségre (nagyobb populáció vegyen részt az adott szűrővizsgálaton)</a:t>
          </a:r>
          <a:endParaRPr lang="hu-HU" sz="1800"/>
        </a:p>
      </dgm:t>
    </dgm:pt>
    <dgm:pt modelId="{72C2AFB9-56B9-4952-B4DA-1CB4D33E1674}" type="parTrans" cxnId="{0DD48400-926C-4076-A69E-DF5B8CD58909}">
      <dgm:prSet/>
      <dgm:spPr/>
      <dgm:t>
        <a:bodyPr/>
        <a:lstStyle/>
        <a:p>
          <a:endParaRPr lang="hu-HU"/>
        </a:p>
      </dgm:t>
    </dgm:pt>
    <dgm:pt modelId="{ACA8DC65-6B2E-40AC-9F0D-7B87B99C4FFE}" type="sibTrans" cxnId="{0DD48400-926C-4076-A69E-DF5B8CD58909}">
      <dgm:prSet/>
      <dgm:spPr/>
      <dgm:t>
        <a:bodyPr/>
        <a:lstStyle/>
        <a:p>
          <a:endParaRPr lang="hu-HU"/>
        </a:p>
      </dgm:t>
    </dgm:pt>
    <dgm:pt modelId="{1B4F34EF-3822-4513-A8E4-E86270CA3265}">
      <dgm:prSet custT="1"/>
      <dgm:spPr>
        <a:solidFill>
          <a:schemeClr val="accent2"/>
        </a:solidFill>
      </dgm:spPr>
      <dgm:t>
        <a:bodyPr/>
        <a:lstStyle/>
        <a:p>
          <a:pPr rtl="0"/>
          <a:r>
            <a:rPr lang="hu-HU" sz="1800" dirty="0" smtClean="0"/>
            <a:t>Szakmai módszertan megújítására </a:t>
          </a:r>
        </a:p>
        <a:p>
          <a:pPr rtl="0"/>
          <a:r>
            <a:rPr lang="hu-HU" sz="1800" dirty="0" smtClean="0"/>
            <a:t>(pl. HPV alapú méhnyakszűrés)</a:t>
          </a:r>
          <a:endParaRPr lang="hu-HU" sz="1800" dirty="0"/>
        </a:p>
      </dgm:t>
    </dgm:pt>
    <dgm:pt modelId="{5D09DEEA-E3A9-441F-850F-748836DFDBE6}" type="parTrans" cxnId="{93FFB94A-8064-4087-B7FE-9788B095001A}">
      <dgm:prSet/>
      <dgm:spPr/>
      <dgm:t>
        <a:bodyPr/>
        <a:lstStyle/>
        <a:p>
          <a:endParaRPr lang="hu-HU"/>
        </a:p>
      </dgm:t>
    </dgm:pt>
    <dgm:pt modelId="{65A51489-894D-4109-9D03-9DFFF8FDD6EA}" type="sibTrans" cxnId="{93FFB94A-8064-4087-B7FE-9788B095001A}">
      <dgm:prSet/>
      <dgm:spPr/>
      <dgm:t>
        <a:bodyPr/>
        <a:lstStyle/>
        <a:p>
          <a:endParaRPr lang="hu-HU"/>
        </a:p>
      </dgm:t>
    </dgm:pt>
    <dgm:pt modelId="{76FCDA5B-923D-480C-8DF8-5C846763FED6}">
      <dgm:prSet custT="1"/>
      <dgm:spPr>
        <a:solidFill>
          <a:schemeClr val="accent2"/>
        </a:solidFill>
      </dgm:spPr>
      <dgm:t>
        <a:bodyPr/>
        <a:lstStyle/>
        <a:p>
          <a:pPr rtl="0"/>
          <a:r>
            <a:rPr lang="hu-HU" sz="1800" smtClean="0"/>
            <a:t>Innovatív technológiákra (mesterséges intelligencia)</a:t>
          </a:r>
          <a:endParaRPr lang="hu-HU" sz="1800"/>
        </a:p>
      </dgm:t>
    </dgm:pt>
    <dgm:pt modelId="{8A9E6657-30F2-41A0-BFC0-B1986B986B3E}" type="parTrans" cxnId="{0FF1AC18-1E4D-4F02-ABF3-8E216B22F1EE}">
      <dgm:prSet/>
      <dgm:spPr/>
      <dgm:t>
        <a:bodyPr/>
        <a:lstStyle/>
        <a:p>
          <a:endParaRPr lang="hu-HU"/>
        </a:p>
      </dgm:t>
    </dgm:pt>
    <dgm:pt modelId="{54AC8F7E-F632-4216-94A5-E3C58363B518}" type="sibTrans" cxnId="{0FF1AC18-1E4D-4F02-ABF3-8E216B22F1EE}">
      <dgm:prSet/>
      <dgm:spPr/>
      <dgm:t>
        <a:bodyPr/>
        <a:lstStyle/>
        <a:p>
          <a:endParaRPr lang="hu-HU"/>
        </a:p>
      </dgm:t>
    </dgm:pt>
    <dgm:pt modelId="{1EB2FFB0-0900-4563-8A2C-70DD2AD47515}" type="pres">
      <dgm:prSet presAssocID="{9F38ED1A-32E4-4D1A-83CE-50CE04BDE9C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u-HU"/>
        </a:p>
      </dgm:t>
    </dgm:pt>
    <dgm:pt modelId="{C3991AE7-83D1-483C-B932-EFCE944C7A72}" type="pres">
      <dgm:prSet presAssocID="{E554AF89-F53B-4589-848C-D4720FC5BC10}" presName="vertOne" presStyleCnt="0"/>
      <dgm:spPr/>
    </dgm:pt>
    <dgm:pt modelId="{436D15B2-5073-4553-AEB5-22697661B40C}" type="pres">
      <dgm:prSet presAssocID="{E554AF89-F53B-4589-848C-D4720FC5BC10}" presName="txOne" presStyleLbl="node0" presStyleIdx="0" presStyleCnt="1" custScaleY="31979">
        <dgm:presLayoutVars>
          <dgm:chPref val="3"/>
        </dgm:presLayoutVars>
      </dgm:prSet>
      <dgm:spPr/>
      <dgm:t>
        <a:bodyPr/>
        <a:lstStyle/>
        <a:p>
          <a:endParaRPr lang="hu-HU"/>
        </a:p>
      </dgm:t>
    </dgm:pt>
    <dgm:pt modelId="{5AB96882-D881-417A-85C3-F1A423A232E6}" type="pres">
      <dgm:prSet presAssocID="{E554AF89-F53B-4589-848C-D4720FC5BC10}" presName="parTransOne" presStyleCnt="0"/>
      <dgm:spPr/>
    </dgm:pt>
    <dgm:pt modelId="{D7EBCA46-AE69-47B8-B76F-A80EDB982233}" type="pres">
      <dgm:prSet presAssocID="{E554AF89-F53B-4589-848C-D4720FC5BC10}" presName="horzOne" presStyleCnt="0"/>
      <dgm:spPr/>
    </dgm:pt>
    <dgm:pt modelId="{4682BC69-9DB7-47FE-B383-326CEC0A6CF0}" type="pres">
      <dgm:prSet presAssocID="{47A1AE37-608F-4879-9843-CB31FA2E0E12}" presName="vertTwo" presStyleCnt="0"/>
      <dgm:spPr/>
    </dgm:pt>
    <dgm:pt modelId="{1F495315-9795-47E5-A954-CD737FE786ED}" type="pres">
      <dgm:prSet presAssocID="{47A1AE37-608F-4879-9843-CB31FA2E0E12}" presName="txTwo" presStyleLbl="node2" presStyleIdx="0" presStyleCnt="6" custScaleX="159089">
        <dgm:presLayoutVars>
          <dgm:chPref val="3"/>
        </dgm:presLayoutVars>
      </dgm:prSet>
      <dgm:spPr/>
      <dgm:t>
        <a:bodyPr/>
        <a:lstStyle/>
        <a:p>
          <a:endParaRPr lang="hu-HU"/>
        </a:p>
      </dgm:t>
    </dgm:pt>
    <dgm:pt modelId="{6BFDCDA7-9B41-4B4D-B08F-FBD090FD07E1}" type="pres">
      <dgm:prSet presAssocID="{47A1AE37-608F-4879-9843-CB31FA2E0E12}" presName="horzTwo" presStyleCnt="0"/>
      <dgm:spPr/>
    </dgm:pt>
    <dgm:pt modelId="{2C07F047-8CFB-4961-B5A5-46CDD1E05FA0}" type="pres">
      <dgm:prSet presAssocID="{6C3BEC46-5E81-4BC0-B340-6612E8BBCE0F}" presName="sibSpaceTwo" presStyleCnt="0"/>
      <dgm:spPr/>
    </dgm:pt>
    <dgm:pt modelId="{E5A06B43-1F06-4AC6-B261-F078AEEA0E22}" type="pres">
      <dgm:prSet presAssocID="{9391C542-092E-4811-971F-30081FFD979F}" presName="vertTwo" presStyleCnt="0"/>
      <dgm:spPr/>
    </dgm:pt>
    <dgm:pt modelId="{1F523587-9544-49BF-89F4-81DC9F6EA226}" type="pres">
      <dgm:prSet presAssocID="{9391C542-092E-4811-971F-30081FFD979F}" presName="txTwo" presStyleLbl="node2" presStyleIdx="1" presStyleCnt="6" custScaleX="159089">
        <dgm:presLayoutVars>
          <dgm:chPref val="3"/>
        </dgm:presLayoutVars>
      </dgm:prSet>
      <dgm:spPr/>
      <dgm:t>
        <a:bodyPr/>
        <a:lstStyle/>
        <a:p>
          <a:endParaRPr lang="hu-HU"/>
        </a:p>
      </dgm:t>
    </dgm:pt>
    <dgm:pt modelId="{A2E438C8-E403-4B09-89AE-C937DB7DFD1C}" type="pres">
      <dgm:prSet presAssocID="{9391C542-092E-4811-971F-30081FFD979F}" presName="horzTwo" presStyleCnt="0"/>
      <dgm:spPr/>
    </dgm:pt>
    <dgm:pt modelId="{B3FB5592-D126-45A2-9B50-4CD7D76022AD}" type="pres">
      <dgm:prSet presAssocID="{8E0E87C0-4599-4834-AABC-295E9A393E1A}" presName="sibSpaceTwo" presStyleCnt="0"/>
      <dgm:spPr/>
    </dgm:pt>
    <dgm:pt modelId="{861A22EA-59D1-483C-BB3E-F7D14F4CD7E6}" type="pres">
      <dgm:prSet presAssocID="{295E926B-CECF-4927-A6DB-45A2FD78E26D}" presName="vertTwo" presStyleCnt="0"/>
      <dgm:spPr/>
    </dgm:pt>
    <dgm:pt modelId="{32DD371A-534E-4C8B-A27B-BA4073919D85}" type="pres">
      <dgm:prSet presAssocID="{295E926B-CECF-4927-A6DB-45A2FD78E26D}" presName="txTwo" presStyleLbl="node2" presStyleIdx="2" presStyleCnt="6" custScaleX="159089">
        <dgm:presLayoutVars>
          <dgm:chPref val="3"/>
        </dgm:presLayoutVars>
      </dgm:prSet>
      <dgm:spPr/>
      <dgm:t>
        <a:bodyPr/>
        <a:lstStyle/>
        <a:p>
          <a:endParaRPr lang="hu-HU"/>
        </a:p>
      </dgm:t>
    </dgm:pt>
    <dgm:pt modelId="{B3C846F7-0B74-4059-B80E-5D2F84913D0E}" type="pres">
      <dgm:prSet presAssocID="{295E926B-CECF-4927-A6DB-45A2FD78E26D}" presName="horzTwo" presStyleCnt="0"/>
      <dgm:spPr/>
    </dgm:pt>
    <dgm:pt modelId="{2DA547D0-45B8-447A-9A74-7B6FF89D350A}" type="pres">
      <dgm:prSet presAssocID="{3E3B28D9-0DE7-4AE3-82D4-ED281A9EB434}" presName="sibSpaceTwo" presStyleCnt="0"/>
      <dgm:spPr/>
    </dgm:pt>
    <dgm:pt modelId="{77B4EACA-F896-4588-A3C6-FFC189564DF2}" type="pres">
      <dgm:prSet presAssocID="{82AA82A9-CF22-435F-9C1D-3D623E248CDC}" presName="vertTwo" presStyleCnt="0"/>
      <dgm:spPr/>
    </dgm:pt>
    <dgm:pt modelId="{7B2ECB78-647A-4E54-8729-46AA1FE6F648}" type="pres">
      <dgm:prSet presAssocID="{82AA82A9-CF22-435F-9C1D-3D623E248CDC}" presName="txTwo" presStyleLbl="node2" presStyleIdx="3" presStyleCnt="6" custScaleX="159089">
        <dgm:presLayoutVars>
          <dgm:chPref val="3"/>
        </dgm:presLayoutVars>
      </dgm:prSet>
      <dgm:spPr/>
      <dgm:t>
        <a:bodyPr/>
        <a:lstStyle/>
        <a:p>
          <a:endParaRPr lang="hu-HU"/>
        </a:p>
      </dgm:t>
    </dgm:pt>
    <dgm:pt modelId="{60A31018-ADE8-4A9E-A44E-8465F6304B8E}" type="pres">
      <dgm:prSet presAssocID="{82AA82A9-CF22-435F-9C1D-3D623E248CDC}" presName="horzTwo" presStyleCnt="0"/>
      <dgm:spPr/>
    </dgm:pt>
    <dgm:pt modelId="{323DD58D-EAF4-4929-98BC-4EB22F776CC0}" type="pres">
      <dgm:prSet presAssocID="{ACA8DC65-6B2E-40AC-9F0D-7B87B99C4FFE}" presName="sibSpaceTwo" presStyleCnt="0"/>
      <dgm:spPr/>
    </dgm:pt>
    <dgm:pt modelId="{B9858949-949B-499C-A9B8-91E3E95E2BE0}" type="pres">
      <dgm:prSet presAssocID="{1B4F34EF-3822-4513-A8E4-E86270CA3265}" presName="vertTwo" presStyleCnt="0"/>
      <dgm:spPr/>
    </dgm:pt>
    <dgm:pt modelId="{C704E733-A8E2-4903-A501-C09B04C8C1BB}" type="pres">
      <dgm:prSet presAssocID="{1B4F34EF-3822-4513-A8E4-E86270CA3265}" presName="txTwo" presStyleLbl="node2" presStyleIdx="4" presStyleCnt="6" custScaleX="159089">
        <dgm:presLayoutVars>
          <dgm:chPref val="3"/>
        </dgm:presLayoutVars>
      </dgm:prSet>
      <dgm:spPr/>
      <dgm:t>
        <a:bodyPr/>
        <a:lstStyle/>
        <a:p>
          <a:endParaRPr lang="hu-HU"/>
        </a:p>
      </dgm:t>
    </dgm:pt>
    <dgm:pt modelId="{6AB77288-9734-4298-B8D3-7C21C51607F3}" type="pres">
      <dgm:prSet presAssocID="{1B4F34EF-3822-4513-A8E4-E86270CA3265}" presName="horzTwo" presStyleCnt="0"/>
      <dgm:spPr/>
    </dgm:pt>
    <dgm:pt modelId="{BEC30258-F162-4381-9F76-ECA04D8B1F45}" type="pres">
      <dgm:prSet presAssocID="{65A51489-894D-4109-9D03-9DFFF8FDD6EA}" presName="sibSpaceTwo" presStyleCnt="0"/>
      <dgm:spPr/>
    </dgm:pt>
    <dgm:pt modelId="{13E4657E-7B7B-4EA5-A02C-AE9B374D4089}" type="pres">
      <dgm:prSet presAssocID="{76FCDA5B-923D-480C-8DF8-5C846763FED6}" presName="vertTwo" presStyleCnt="0"/>
      <dgm:spPr/>
    </dgm:pt>
    <dgm:pt modelId="{8DB46D3B-3469-46C0-B629-8BA4E54BB2B1}" type="pres">
      <dgm:prSet presAssocID="{76FCDA5B-923D-480C-8DF8-5C846763FED6}" presName="txTwo" presStyleLbl="node2" presStyleIdx="5" presStyleCnt="6" custScaleX="159089">
        <dgm:presLayoutVars>
          <dgm:chPref val="3"/>
        </dgm:presLayoutVars>
      </dgm:prSet>
      <dgm:spPr/>
      <dgm:t>
        <a:bodyPr/>
        <a:lstStyle/>
        <a:p>
          <a:endParaRPr lang="hu-HU"/>
        </a:p>
      </dgm:t>
    </dgm:pt>
    <dgm:pt modelId="{F9172D87-2DCE-4B68-8E53-B7C7F06DD25A}" type="pres">
      <dgm:prSet presAssocID="{76FCDA5B-923D-480C-8DF8-5C846763FED6}" presName="horzTwo" presStyleCnt="0"/>
      <dgm:spPr/>
    </dgm:pt>
  </dgm:ptLst>
  <dgm:cxnLst>
    <dgm:cxn modelId="{181B38F1-3181-49B2-B55C-FE517397C27D}" srcId="{E554AF89-F53B-4589-848C-D4720FC5BC10}" destId="{47A1AE37-608F-4879-9843-CB31FA2E0E12}" srcOrd="0" destOrd="0" parTransId="{F7969AB6-16F8-4266-A133-6696CCD3DF84}" sibTransId="{6C3BEC46-5E81-4BC0-B340-6612E8BBCE0F}"/>
    <dgm:cxn modelId="{BC89F74F-DB12-4A2B-BBF6-F216BB53E452}" type="presOf" srcId="{82AA82A9-CF22-435F-9C1D-3D623E248CDC}" destId="{7B2ECB78-647A-4E54-8729-46AA1FE6F648}" srcOrd="0" destOrd="0" presId="urn:microsoft.com/office/officeart/2005/8/layout/hierarchy4"/>
    <dgm:cxn modelId="{69C98FE6-71B1-45D4-83C3-1C5A771CB385}" srcId="{E554AF89-F53B-4589-848C-D4720FC5BC10}" destId="{9391C542-092E-4811-971F-30081FFD979F}" srcOrd="1" destOrd="0" parTransId="{F41A4288-C677-4443-B2D6-CE25858C45DF}" sibTransId="{8E0E87C0-4599-4834-AABC-295E9A393E1A}"/>
    <dgm:cxn modelId="{24141599-A512-4B93-9854-7E1A250D93A6}" srcId="{9F38ED1A-32E4-4D1A-83CE-50CE04BDE9CD}" destId="{E554AF89-F53B-4589-848C-D4720FC5BC10}" srcOrd="0" destOrd="0" parTransId="{370FB16C-DA08-44E7-B3D3-53DE9AF3C71D}" sibTransId="{31EE55E0-18C5-477D-96D8-08484B54B2F6}"/>
    <dgm:cxn modelId="{DB071CDA-BD9A-4F0A-BBED-E576962682F2}" srcId="{E554AF89-F53B-4589-848C-D4720FC5BC10}" destId="{295E926B-CECF-4927-A6DB-45A2FD78E26D}" srcOrd="2" destOrd="0" parTransId="{29A0FF9F-A252-4B96-B5E5-4555D081B3BA}" sibTransId="{3E3B28D9-0DE7-4AE3-82D4-ED281A9EB434}"/>
    <dgm:cxn modelId="{626A536A-3A5F-4600-B10E-28C1483E079A}" type="presOf" srcId="{9F38ED1A-32E4-4D1A-83CE-50CE04BDE9CD}" destId="{1EB2FFB0-0900-4563-8A2C-70DD2AD47515}" srcOrd="0" destOrd="0" presId="urn:microsoft.com/office/officeart/2005/8/layout/hierarchy4"/>
    <dgm:cxn modelId="{621E2A6E-251F-49F8-AE1B-8F2196D1B925}" type="presOf" srcId="{9391C542-092E-4811-971F-30081FFD979F}" destId="{1F523587-9544-49BF-89F4-81DC9F6EA226}" srcOrd="0" destOrd="0" presId="urn:microsoft.com/office/officeart/2005/8/layout/hierarchy4"/>
    <dgm:cxn modelId="{CD791592-1C33-4FF2-A5C4-C48E31DFDA26}" type="presOf" srcId="{295E926B-CECF-4927-A6DB-45A2FD78E26D}" destId="{32DD371A-534E-4C8B-A27B-BA4073919D85}" srcOrd="0" destOrd="0" presId="urn:microsoft.com/office/officeart/2005/8/layout/hierarchy4"/>
    <dgm:cxn modelId="{0DD48400-926C-4076-A69E-DF5B8CD58909}" srcId="{E554AF89-F53B-4589-848C-D4720FC5BC10}" destId="{82AA82A9-CF22-435F-9C1D-3D623E248CDC}" srcOrd="3" destOrd="0" parTransId="{72C2AFB9-56B9-4952-B4DA-1CB4D33E1674}" sibTransId="{ACA8DC65-6B2E-40AC-9F0D-7B87B99C4FFE}"/>
    <dgm:cxn modelId="{F791A198-8304-41F2-9258-EEE892B8650A}" type="presOf" srcId="{47A1AE37-608F-4879-9843-CB31FA2E0E12}" destId="{1F495315-9795-47E5-A954-CD737FE786ED}" srcOrd="0" destOrd="0" presId="urn:microsoft.com/office/officeart/2005/8/layout/hierarchy4"/>
    <dgm:cxn modelId="{08E50F20-FD8E-4311-B516-306D37606AF4}" type="presOf" srcId="{76FCDA5B-923D-480C-8DF8-5C846763FED6}" destId="{8DB46D3B-3469-46C0-B629-8BA4E54BB2B1}" srcOrd="0" destOrd="0" presId="urn:microsoft.com/office/officeart/2005/8/layout/hierarchy4"/>
    <dgm:cxn modelId="{01C8DFF4-2CE6-4673-A57E-9647249FC977}" type="presOf" srcId="{1B4F34EF-3822-4513-A8E4-E86270CA3265}" destId="{C704E733-A8E2-4903-A501-C09B04C8C1BB}" srcOrd="0" destOrd="0" presId="urn:microsoft.com/office/officeart/2005/8/layout/hierarchy4"/>
    <dgm:cxn modelId="{47858E5D-0363-4B5B-BC1B-99816F393EA4}" type="presOf" srcId="{E554AF89-F53B-4589-848C-D4720FC5BC10}" destId="{436D15B2-5073-4553-AEB5-22697661B40C}" srcOrd="0" destOrd="0" presId="urn:microsoft.com/office/officeart/2005/8/layout/hierarchy4"/>
    <dgm:cxn modelId="{0FF1AC18-1E4D-4F02-ABF3-8E216B22F1EE}" srcId="{E554AF89-F53B-4589-848C-D4720FC5BC10}" destId="{76FCDA5B-923D-480C-8DF8-5C846763FED6}" srcOrd="5" destOrd="0" parTransId="{8A9E6657-30F2-41A0-BFC0-B1986B986B3E}" sibTransId="{54AC8F7E-F632-4216-94A5-E3C58363B518}"/>
    <dgm:cxn modelId="{93FFB94A-8064-4087-B7FE-9788B095001A}" srcId="{E554AF89-F53B-4589-848C-D4720FC5BC10}" destId="{1B4F34EF-3822-4513-A8E4-E86270CA3265}" srcOrd="4" destOrd="0" parTransId="{5D09DEEA-E3A9-441F-850F-748836DFDBE6}" sibTransId="{65A51489-894D-4109-9D03-9DFFF8FDD6EA}"/>
    <dgm:cxn modelId="{CE9965DD-52A0-41DB-B0A5-C2F6A6C659AD}" type="presParOf" srcId="{1EB2FFB0-0900-4563-8A2C-70DD2AD47515}" destId="{C3991AE7-83D1-483C-B932-EFCE944C7A72}" srcOrd="0" destOrd="0" presId="urn:microsoft.com/office/officeart/2005/8/layout/hierarchy4"/>
    <dgm:cxn modelId="{2C51818C-E574-401C-9375-F9F741217A15}" type="presParOf" srcId="{C3991AE7-83D1-483C-B932-EFCE944C7A72}" destId="{436D15B2-5073-4553-AEB5-22697661B40C}" srcOrd="0" destOrd="0" presId="urn:microsoft.com/office/officeart/2005/8/layout/hierarchy4"/>
    <dgm:cxn modelId="{9747F2F1-322F-47F4-8A45-7262FBAB5047}" type="presParOf" srcId="{C3991AE7-83D1-483C-B932-EFCE944C7A72}" destId="{5AB96882-D881-417A-85C3-F1A423A232E6}" srcOrd="1" destOrd="0" presId="urn:microsoft.com/office/officeart/2005/8/layout/hierarchy4"/>
    <dgm:cxn modelId="{9D410364-363D-4221-840E-F990EC84A2B9}" type="presParOf" srcId="{C3991AE7-83D1-483C-B932-EFCE944C7A72}" destId="{D7EBCA46-AE69-47B8-B76F-A80EDB982233}" srcOrd="2" destOrd="0" presId="urn:microsoft.com/office/officeart/2005/8/layout/hierarchy4"/>
    <dgm:cxn modelId="{CD4F0C2E-0606-4EDF-A3BA-AEFBB917A317}" type="presParOf" srcId="{D7EBCA46-AE69-47B8-B76F-A80EDB982233}" destId="{4682BC69-9DB7-47FE-B383-326CEC0A6CF0}" srcOrd="0" destOrd="0" presId="urn:microsoft.com/office/officeart/2005/8/layout/hierarchy4"/>
    <dgm:cxn modelId="{1C124B73-F028-4BE7-8F97-C23E960B2F08}" type="presParOf" srcId="{4682BC69-9DB7-47FE-B383-326CEC0A6CF0}" destId="{1F495315-9795-47E5-A954-CD737FE786ED}" srcOrd="0" destOrd="0" presId="urn:microsoft.com/office/officeart/2005/8/layout/hierarchy4"/>
    <dgm:cxn modelId="{2B63AF37-B8A9-47A7-9E3E-FED9E7BA176A}" type="presParOf" srcId="{4682BC69-9DB7-47FE-B383-326CEC0A6CF0}" destId="{6BFDCDA7-9B41-4B4D-B08F-FBD090FD07E1}" srcOrd="1" destOrd="0" presId="urn:microsoft.com/office/officeart/2005/8/layout/hierarchy4"/>
    <dgm:cxn modelId="{A40532D7-F362-40EA-9230-9FA2F6BC36A6}" type="presParOf" srcId="{D7EBCA46-AE69-47B8-B76F-A80EDB982233}" destId="{2C07F047-8CFB-4961-B5A5-46CDD1E05FA0}" srcOrd="1" destOrd="0" presId="urn:microsoft.com/office/officeart/2005/8/layout/hierarchy4"/>
    <dgm:cxn modelId="{854B1428-8945-4BC7-B859-17E7EE3F2490}" type="presParOf" srcId="{D7EBCA46-AE69-47B8-B76F-A80EDB982233}" destId="{E5A06B43-1F06-4AC6-B261-F078AEEA0E22}" srcOrd="2" destOrd="0" presId="urn:microsoft.com/office/officeart/2005/8/layout/hierarchy4"/>
    <dgm:cxn modelId="{194F0164-9F2D-4434-84F8-7630D5B73FEB}" type="presParOf" srcId="{E5A06B43-1F06-4AC6-B261-F078AEEA0E22}" destId="{1F523587-9544-49BF-89F4-81DC9F6EA226}" srcOrd="0" destOrd="0" presId="urn:microsoft.com/office/officeart/2005/8/layout/hierarchy4"/>
    <dgm:cxn modelId="{EA17A66D-80CE-464C-948B-2A7032CDF858}" type="presParOf" srcId="{E5A06B43-1F06-4AC6-B261-F078AEEA0E22}" destId="{A2E438C8-E403-4B09-89AE-C937DB7DFD1C}" srcOrd="1" destOrd="0" presId="urn:microsoft.com/office/officeart/2005/8/layout/hierarchy4"/>
    <dgm:cxn modelId="{4DB2A147-6E5E-42DA-B553-3130B9519329}" type="presParOf" srcId="{D7EBCA46-AE69-47B8-B76F-A80EDB982233}" destId="{B3FB5592-D126-45A2-9B50-4CD7D76022AD}" srcOrd="3" destOrd="0" presId="urn:microsoft.com/office/officeart/2005/8/layout/hierarchy4"/>
    <dgm:cxn modelId="{F8E28700-C9E0-4F28-9C05-746E421F9DD1}" type="presParOf" srcId="{D7EBCA46-AE69-47B8-B76F-A80EDB982233}" destId="{861A22EA-59D1-483C-BB3E-F7D14F4CD7E6}" srcOrd="4" destOrd="0" presId="urn:microsoft.com/office/officeart/2005/8/layout/hierarchy4"/>
    <dgm:cxn modelId="{BB42A60F-07A0-4482-8F14-88C5C48FCEB5}" type="presParOf" srcId="{861A22EA-59D1-483C-BB3E-F7D14F4CD7E6}" destId="{32DD371A-534E-4C8B-A27B-BA4073919D85}" srcOrd="0" destOrd="0" presId="urn:microsoft.com/office/officeart/2005/8/layout/hierarchy4"/>
    <dgm:cxn modelId="{A910CC6C-1237-484F-98BE-B3D3C9C855D3}" type="presParOf" srcId="{861A22EA-59D1-483C-BB3E-F7D14F4CD7E6}" destId="{B3C846F7-0B74-4059-B80E-5D2F84913D0E}" srcOrd="1" destOrd="0" presId="urn:microsoft.com/office/officeart/2005/8/layout/hierarchy4"/>
    <dgm:cxn modelId="{E1C49446-9DFD-4A9B-9E6A-EAFBD4DA4B44}" type="presParOf" srcId="{D7EBCA46-AE69-47B8-B76F-A80EDB982233}" destId="{2DA547D0-45B8-447A-9A74-7B6FF89D350A}" srcOrd="5" destOrd="0" presId="urn:microsoft.com/office/officeart/2005/8/layout/hierarchy4"/>
    <dgm:cxn modelId="{7622034F-79E2-4FDD-A56F-52698E12865A}" type="presParOf" srcId="{D7EBCA46-AE69-47B8-B76F-A80EDB982233}" destId="{77B4EACA-F896-4588-A3C6-FFC189564DF2}" srcOrd="6" destOrd="0" presId="urn:microsoft.com/office/officeart/2005/8/layout/hierarchy4"/>
    <dgm:cxn modelId="{5492D412-07B4-400F-95BB-46281E2D7CD7}" type="presParOf" srcId="{77B4EACA-F896-4588-A3C6-FFC189564DF2}" destId="{7B2ECB78-647A-4E54-8729-46AA1FE6F648}" srcOrd="0" destOrd="0" presId="urn:microsoft.com/office/officeart/2005/8/layout/hierarchy4"/>
    <dgm:cxn modelId="{7147BD5E-A6CE-4EF6-84B5-0CF3F836CE49}" type="presParOf" srcId="{77B4EACA-F896-4588-A3C6-FFC189564DF2}" destId="{60A31018-ADE8-4A9E-A44E-8465F6304B8E}" srcOrd="1" destOrd="0" presId="urn:microsoft.com/office/officeart/2005/8/layout/hierarchy4"/>
    <dgm:cxn modelId="{C68A83DC-A1F1-40BA-8834-3BF46F67FE0B}" type="presParOf" srcId="{D7EBCA46-AE69-47B8-B76F-A80EDB982233}" destId="{323DD58D-EAF4-4929-98BC-4EB22F776CC0}" srcOrd="7" destOrd="0" presId="urn:microsoft.com/office/officeart/2005/8/layout/hierarchy4"/>
    <dgm:cxn modelId="{3668CF6D-A5E2-4A27-907A-9A2AF687F1D5}" type="presParOf" srcId="{D7EBCA46-AE69-47B8-B76F-A80EDB982233}" destId="{B9858949-949B-499C-A9B8-91E3E95E2BE0}" srcOrd="8" destOrd="0" presId="urn:microsoft.com/office/officeart/2005/8/layout/hierarchy4"/>
    <dgm:cxn modelId="{DD435839-822C-4662-ABC2-15D8726504BE}" type="presParOf" srcId="{B9858949-949B-499C-A9B8-91E3E95E2BE0}" destId="{C704E733-A8E2-4903-A501-C09B04C8C1BB}" srcOrd="0" destOrd="0" presId="urn:microsoft.com/office/officeart/2005/8/layout/hierarchy4"/>
    <dgm:cxn modelId="{F8568C5B-D2A9-4881-BF2B-8C68C890F536}" type="presParOf" srcId="{B9858949-949B-499C-A9B8-91E3E95E2BE0}" destId="{6AB77288-9734-4298-B8D3-7C21C51607F3}" srcOrd="1" destOrd="0" presId="urn:microsoft.com/office/officeart/2005/8/layout/hierarchy4"/>
    <dgm:cxn modelId="{F68AA929-5E29-4D90-8401-0A61D8EDDB0E}" type="presParOf" srcId="{D7EBCA46-AE69-47B8-B76F-A80EDB982233}" destId="{BEC30258-F162-4381-9F76-ECA04D8B1F45}" srcOrd="9" destOrd="0" presId="urn:microsoft.com/office/officeart/2005/8/layout/hierarchy4"/>
    <dgm:cxn modelId="{D43865EF-781F-4786-9A84-833920407A26}" type="presParOf" srcId="{D7EBCA46-AE69-47B8-B76F-A80EDB982233}" destId="{13E4657E-7B7B-4EA5-A02C-AE9B374D4089}" srcOrd="10" destOrd="0" presId="urn:microsoft.com/office/officeart/2005/8/layout/hierarchy4"/>
    <dgm:cxn modelId="{D1AB5DF0-B388-4332-A28F-5E1690C27C29}" type="presParOf" srcId="{13E4657E-7B7B-4EA5-A02C-AE9B374D4089}" destId="{8DB46D3B-3469-46C0-B629-8BA4E54BB2B1}" srcOrd="0" destOrd="0" presId="urn:microsoft.com/office/officeart/2005/8/layout/hierarchy4"/>
    <dgm:cxn modelId="{DB3EB6DE-6381-464F-95B6-4792E444B66E}" type="presParOf" srcId="{13E4657E-7B7B-4EA5-A02C-AE9B374D4089}" destId="{F9172D87-2DCE-4B68-8E53-B7C7F06DD25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4FFB75C-5025-475F-A4DC-F4A76C429F96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hu-HU"/>
        </a:p>
      </dgm:t>
    </dgm:pt>
    <dgm:pt modelId="{EA02EB4B-217D-4033-9EFE-60612D7F8BF0}">
      <dgm:prSet custT="1"/>
      <dgm:spPr/>
      <dgm:t>
        <a:bodyPr/>
        <a:lstStyle/>
        <a:p>
          <a:pPr rtl="0"/>
          <a:r>
            <a:rPr lang="hu-HU" sz="2000" b="0" i="0" dirty="0" smtClean="0">
              <a:latin typeface="+mn-lt"/>
            </a:rPr>
            <a:t>Tudományos evidenciákon alapuló javaslatok</a:t>
          </a:r>
          <a:endParaRPr lang="hu-HU" sz="2000" b="0" dirty="0">
            <a:latin typeface="+mn-lt"/>
          </a:endParaRPr>
        </a:p>
      </dgm:t>
    </dgm:pt>
    <dgm:pt modelId="{62E3658E-5C3F-48A4-9108-2CAE483E588D}" type="parTrans" cxnId="{C958F0CF-A83F-4228-90C5-98D908304F26}">
      <dgm:prSet/>
      <dgm:spPr/>
      <dgm:t>
        <a:bodyPr/>
        <a:lstStyle/>
        <a:p>
          <a:endParaRPr lang="hu-HU" sz="2000" b="0">
            <a:latin typeface="Constantia" panose="02030602050306030303" pitchFamily="18" charset="0"/>
          </a:endParaRPr>
        </a:p>
      </dgm:t>
    </dgm:pt>
    <dgm:pt modelId="{C7F2132D-59C6-48F9-99D3-72A6BA1A0FB7}" type="sibTrans" cxnId="{C958F0CF-A83F-4228-90C5-98D908304F26}">
      <dgm:prSet/>
      <dgm:spPr/>
      <dgm:t>
        <a:bodyPr/>
        <a:lstStyle/>
        <a:p>
          <a:endParaRPr lang="hu-HU" sz="2000" b="0">
            <a:latin typeface="Constantia" panose="02030602050306030303" pitchFamily="18" charset="0"/>
          </a:endParaRPr>
        </a:p>
      </dgm:t>
    </dgm:pt>
    <dgm:pt modelId="{D19E3B89-5B91-4C09-979D-23290BE5987D}">
      <dgm:prSet custT="1"/>
      <dgm:spPr/>
      <dgm:t>
        <a:bodyPr/>
        <a:lstStyle/>
        <a:p>
          <a:pPr rtl="0"/>
          <a:r>
            <a:rPr lang="hu-HU" sz="2000" b="0" i="0" dirty="0" smtClean="0">
              <a:latin typeface="+mn-lt"/>
            </a:rPr>
            <a:t>Adminisztratív eszközök fejlesztése</a:t>
          </a:r>
          <a:endParaRPr lang="hu-HU" sz="2000" b="0" dirty="0">
            <a:latin typeface="+mn-lt"/>
          </a:endParaRPr>
        </a:p>
      </dgm:t>
    </dgm:pt>
    <dgm:pt modelId="{1F2DEA4A-AD1D-4DD4-92ED-CE3D6AED72EB}" type="parTrans" cxnId="{6F5760B7-853F-4C41-AF0B-1231C0826CFE}">
      <dgm:prSet/>
      <dgm:spPr/>
      <dgm:t>
        <a:bodyPr/>
        <a:lstStyle/>
        <a:p>
          <a:endParaRPr lang="hu-HU" sz="2000" b="0">
            <a:latin typeface="Constantia" panose="02030602050306030303" pitchFamily="18" charset="0"/>
          </a:endParaRPr>
        </a:p>
      </dgm:t>
    </dgm:pt>
    <dgm:pt modelId="{87171564-E3AA-4AC6-AB3C-5759D2168291}" type="sibTrans" cxnId="{6F5760B7-853F-4C41-AF0B-1231C0826CFE}">
      <dgm:prSet/>
      <dgm:spPr/>
      <dgm:t>
        <a:bodyPr/>
        <a:lstStyle/>
        <a:p>
          <a:endParaRPr lang="hu-HU" sz="2000" b="0">
            <a:latin typeface="Constantia" panose="02030602050306030303" pitchFamily="18" charset="0"/>
          </a:endParaRPr>
        </a:p>
      </dgm:t>
    </dgm:pt>
    <dgm:pt modelId="{F10E9D4D-5053-4107-9532-7CD5D340A306}">
      <dgm:prSet custT="1"/>
      <dgm:spPr/>
      <dgm:t>
        <a:bodyPr/>
        <a:lstStyle/>
        <a:p>
          <a:pPr rtl="0"/>
          <a:r>
            <a:rPr lang="hu-HU" sz="2000" b="0" i="0" dirty="0" smtClean="0">
              <a:latin typeface="+mn-lt"/>
            </a:rPr>
            <a:t>Szervezési kérdések</a:t>
          </a:r>
          <a:endParaRPr lang="hu-HU" sz="2000" b="0" dirty="0">
            <a:latin typeface="+mn-lt"/>
          </a:endParaRPr>
        </a:p>
      </dgm:t>
    </dgm:pt>
    <dgm:pt modelId="{81B9FACB-30F6-4C01-8C96-7DBE70F20693}" type="parTrans" cxnId="{3485CB70-FA0D-40AA-84D7-615E3C257EB0}">
      <dgm:prSet/>
      <dgm:spPr/>
      <dgm:t>
        <a:bodyPr/>
        <a:lstStyle/>
        <a:p>
          <a:endParaRPr lang="hu-HU" sz="2000" b="0">
            <a:latin typeface="Constantia" panose="02030602050306030303" pitchFamily="18" charset="0"/>
          </a:endParaRPr>
        </a:p>
      </dgm:t>
    </dgm:pt>
    <dgm:pt modelId="{60ACBBF7-0183-403D-9C6F-F6E86F46F48D}" type="sibTrans" cxnId="{3485CB70-FA0D-40AA-84D7-615E3C257EB0}">
      <dgm:prSet/>
      <dgm:spPr/>
      <dgm:t>
        <a:bodyPr/>
        <a:lstStyle/>
        <a:p>
          <a:endParaRPr lang="hu-HU" sz="2000" b="0">
            <a:latin typeface="Constantia" panose="02030602050306030303" pitchFamily="18" charset="0"/>
          </a:endParaRPr>
        </a:p>
      </dgm:t>
    </dgm:pt>
    <dgm:pt modelId="{82157403-FE56-45AF-B27B-63002A1D7EC0}" type="pres">
      <dgm:prSet presAssocID="{C4FFB75C-5025-475F-A4DC-F4A76C429F96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hu-HU"/>
        </a:p>
      </dgm:t>
    </dgm:pt>
    <dgm:pt modelId="{5E0E670E-EA91-4670-969B-0DF3EECABF65}" type="pres">
      <dgm:prSet presAssocID="{EA02EB4B-217D-4033-9EFE-60612D7F8BF0}" presName="composite" presStyleCnt="0"/>
      <dgm:spPr/>
      <dgm:t>
        <a:bodyPr/>
        <a:lstStyle/>
        <a:p>
          <a:endParaRPr lang="hu-HU"/>
        </a:p>
      </dgm:t>
    </dgm:pt>
    <dgm:pt modelId="{1D4941BB-366C-4DEB-946D-18512AC39E7C}" type="pres">
      <dgm:prSet presAssocID="{EA02EB4B-217D-4033-9EFE-60612D7F8BF0}" presName="LShape" presStyleLbl="alignNode1" presStyleIdx="0" presStyleCnt="5"/>
      <dgm:spPr/>
      <dgm:t>
        <a:bodyPr/>
        <a:lstStyle/>
        <a:p>
          <a:endParaRPr lang="hu-HU"/>
        </a:p>
      </dgm:t>
    </dgm:pt>
    <dgm:pt modelId="{8EE1710E-6A16-493A-9BAB-70E5C648EF19}" type="pres">
      <dgm:prSet presAssocID="{EA02EB4B-217D-4033-9EFE-60612D7F8BF0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2FAF178-6BD2-45AE-895F-E17E1AEBC31A}" type="pres">
      <dgm:prSet presAssocID="{EA02EB4B-217D-4033-9EFE-60612D7F8BF0}" presName="Triangle" presStyleLbl="alignNode1" presStyleIdx="1" presStyleCnt="5"/>
      <dgm:spPr/>
      <dgm:t>
        <a:bodyPr/>
        <a:lstStyle/>
        <a:p>
          <a:endParaRPr lang="hu-HU"/>
        </a:p>
      </dgm:t>
    </dgm:pt>
    <dgm:pt modelId="{E423BC09-6053-46C3-9DD5-9819C02792D9}" type="pres">
      <dgm:prSet presAssocID="{C7F2132D-59C6-48F9-99D3-72A6BA1A0FB7}" presName="sibTrans" presStyleCnt="0"/>
      <dgm:spPr/>
      <dgm:t>
        <a:bodyPr/>
        <a:lstStyle/>
        <a:p>
          <a:endParaRPr lang="hu-HU"/>
        </a:p>
      </dgm:t>
    </dgm:pt>
    <dgm:pt modelId="{605B4439-795B-4CE5-980E-927F83193FE1}" type="pres">
      <dgm:prSet presAssocID="{C7F2132D-59C6-48F9-99D3-72A6BA1A0FB7}" presName="space" presStyleCnt="0"/>
      <dgm:spPr/>
      <dgm:t>
        <a:bodyPr/>
        <a:lstStyle/>
        <a:p>
          <a:endParaRPr lang="hu-HU"/>
        </a:p>
      </dgm:t>
    </dgm:pt>
    <dgm:pt modelId="{D15AC3FB-76F7-47C3-AFC8-016240C90AE6}" type="pres">
      <dgm:prSet presAssocID="{D19E3B89-5B91-4C09-979D-23290BE5987D}" presName="composite" presStyleCnt="0"/>
      <dgm:spPr/>
      <dgm:t>
        <a:bodyPr/>
        <a:lstStyle/>
        <a:p>
          <a:endParaRPr lang="hu-HU"/>
        </a:p>
      </dgm:t>
    </dgm:pt>
    <dgm:pt modelId="{EA365E93-8E22-4376-B6E4-B6FFFB6ADB6D}" type="pres">
      <dgm:prSet presAssocID="{D19E3B89-5B91-4C09-979D-23290BE5987D}" presName="LShape" presStyleLbl="alignNode1" presStyleIdx="2" presStyleCnt="5"/>
      <dgm:spPr/>
      <dgm:t>
        <a:bodyPr/>
        <a:lstStyle/>
        <a:p>
          <a:endParaRPr lang="hu-HU"/>
        </a:p>
      </dgm:t>
    </dgm:pt>
    <dgm:pt modelId="{F8E66729-A337-409F-97DC-3D646C0EAB10}" type="pres">
      <dgm:prSet presAssocID="{D19E3B89-5B91-4C09-979D-23290BE5987D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71FF192-F97F-4E62-9BA2-740A667B5DB7}" type="pres">
      <dgm:prSet presAssocID="{D19E3B89-5B91-4C09-979D-23290BE5987D}" presName="Triangle" presStyleLbl="alignNode1" presStyleIdx="3" presStyleCnt="5"/>
      <dgm:spPr/>
      <dgm:t>
        <a:bodyPr/>
        <a:lstStyle/>
        <a:p>
          <a:endParaRPr lang="hu-HU"/>
        </a:p>
      </dgm:t>
    </dgm:pt>
    <dgm:pt modelId="{ABE80BEF-1F05-43F2-94D3-AD4722886874}" type="pres">
      <dgm:prSet presAssocID="{87171564-E3AA-4AC6-AB3C-5759D2168291}" presName="sibTrans" presStyleCnt="0"/>
      <dgm:spPr/>
      <dgm:t>
        <a:bodyPr/>
        <a:lstStyle/>
        <a:p>
          <a:endParaRPr lang="hu-HU"/>
        </a:p>
      </dgm:t>
    </dgm:pt>
    <dgm:pt modelId="{96D47ED2-6407-4575-941E-A94A137DABAC}" type="pres">
      <dgm:prSet presAssocID="{87171564-E3AA-4AC6-AB3C-5759D2168291}" presName="space" presStyleCnt="0"/>
      <dgm:spPr/>
      <dgm:t>
        <a:bodyPr/>
        <a:lstStyle/>
        <a:p>
          <a:endParaRPr lang="hu-HU"/>
        </a:p>
      </dgm:t>
    </dgm:pt>
    <dgm:pt modelId="{52B458C9-B211-484F-A210-AC79D9A79A80}" type="pres">
      <dgm:prSet presAssocID="{F10E9D4D-5053-4107-9532-7CD5D340A306}" presName="composite" presStyleCnt="0"/>
      <dgm:spPr/>
      <dgm:t>
        <a:bodyPr/>
        <a:lstStyle/>
        <a:p>
          <a:endParaRPr lang="hu-HU"/>
        </a:p>
      </dgm:t>
    </dgm:pt>
    <dgm:pt modelId="{D26848C1-DE66-4FB2-8B4A-A441EC67B740}" type="pres">
      <dgm:prSet presAssocID="{F10E9D4D-5053-4107-9532-7CD5D340A306}" presName="LShape" presStyleLbl="alignNode1" presStyleIdx="4" presStyleCnt="5"/>
      <dgm:spPr/>
      <dgm:t>
        <a:bodyPr/>
        <a:lstStyle/>
        <a:p>
          <a:endParaRPr lang="hu-HU"/>
        </a:p>
      </dgm:t>
    </dgm:pt>
    <dgm:pt modelId="{267D7E5F-46D8-4026-B706-B88FD97E420A}" type="pres">
      <dgm:prSet presAssocID="{F10E9D4D-5053-4107-9532-7CD5D340A306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6F5760B7-853F-4C41-AF0B-1231C0826CFE}" srcId="{C4FFB75C-5025-475F-A4DC-F4A76C429F96}" destId="{D19E3B89-5B91-4C09-979D-23290BE5987D}" srcOrd="1" destOrd="0" parTransId="{1F2DEA4A-AD1D-4DD4-92ED-CE3D6AED72EB}" sibTransId="{87171564-E3AA-4AC6-AB3C-5759D2168291}"/>
    <dgm:cxn modelId="{E8744CB6-B678-436D-B6D1-2DD5B637D7C8}" type="presOf" srcId="{EA02EB4B-217D-4033-9EFE-60612D7F8BF0}" destId="{8EE1710E-6A16-493A-9BAB-70E5C648EF19}" srcOrd="0" destOrd="0" presId="urn:microsoft.com/office/officeart/2009/3/layout/StepUpProcess"/>
    <dgm:cxn modelId="{C958F0CF-A83F-4228-90C5-98D908304F26}" srcId="{C4FFB75C-5025-475F-A4DC-F4A76C429F96}" destId="{EA02EB4B-217D-4033-9EFE-60612D7F8BF0}" srcOrd="0" destOrd="0" parTransId="{62E3658E-5C3F-48A4-9108-2CAE483E588D}" sibTransId="{C7F2132D-59C6-48F9-99D3-72A6BA1A0FB7}"/>
    <dgm:cxn modelId="{A7408423-968F-4E5F-B1BB-688C22C0D774}" type="presOf" srcId="{F10E9D4D-5053-4107-9532-7CD5D340A306}" destId="{267D7E5F-46D8-4026-B706-B88FD97E420A}" srcOrd="0" destOrd="0" presId="urn:microsoft.com/office/officeart/2009/3/layout/StepUpProcess"/>
    <dgm:cxn modelId="{9C1AB59D-0F90-45C3-BCA1-EECE9CC03692}" type="presOf" srcId="{C4FFB75C-5025-475F-A4DC-F4A76C429F96}" destId="{82157403-FE56-45AF-B27B-63002A1D7EC0}" srcOrd="0" destOrd="0" presId="urn:microsoft.com/office/officeart/2009/3/layout/StepUpProcess"/>
    <dgm:cxn modelId="{3485CB70-FA0D-40AA-84D7-615E3C257EB0}" srcId="{C4FFB75C-5025-475F-A4DC-F4A76C429F96}" destId="{F10E9D4D-5053-4107-9532-7CD5D340A306}" srcOrd="2" destOrd="0" parTransId="{81B9FACB-30F6-4C01-8C96-7DBE70F20693}" sibTransId="{60ACBBF7-0183-403D-9C6F-F6E86F46F48D}"/>
    <dgm:cxn modelId="{13433343-731D-497A-A349-196DAA49A76F}" type="presOf" srcId="{D19E3B89-5B91-4C09-979D-23290BE5987D}" destId="{F8E66729-A337-409F-97DC-3D646C0EAB10}" srcOrd="0" destOrd="0" presId="urn:microsoft.com/office/officeart/2009/3/layout/StepUpProcess"/>
    <dgm:cxn modelId="{17594A68-E475-4A5B-A4AB-B6B2FE3C6EDD}" type="presParOf" srcId="{82157403-FE56-45AF-B27B-63002A1D7EC0}" destId="{5E0E670E-EA91-4670-969B-0DF3EECABF65}" srcOrd="0" destOrd="0" presId="urn:microsoft.com/office/officeart/2009/3/layout/StepUpProcess"/>
    <dgm:cxn modelId="{C5BD656B-24C3-463C-B0B9-5CF14864B158}" type="presParOf" srcId="{5E0E670E-EA91-4670-969B-0DF3EECABF65}" destId="{1D4941BB-366C-4DEB-946D-18512AC39E7C}" srcOrd="0" destOrd="0" presId="urn:microsoft.com/office/officeart/2009/3/layout/StepUpProcess"/>
    <dgm:cxn modelId="{FDEC6103-03D1-4F7F-BE9A-4AA9DEC7984A}" type="presParOf" srcId="{5E0E670E-EA91-4670-969B-0DF3EECABF65}" destId="{8EE1710E-6A16-493A-9BAB-70E5C648EF19}" srcOrd="1" destOrd="0" presId="urn:microsoft.com/office/officeart/2009/3/layout/StepUpProcess"/>
    <dgm:cxn modelId="{17A9D0C4-67E8-4700-997B-93A9C0033F15}" type="presParOf" srcId="{5E0E670E-EA91-4670-969B-0DF3EECABF65}" destId="{92FAF178-6BD2-45AE-895F-E17E1AEBC31A}" srcOrd="2" destOrd="0" presId="urn:microsoft.com/office/officeart/2009/3/layout/StepUpProcess"/>
    <dgm:cxn modelId="{82D02878-6CE4-408E-A1C4-A3C5920C4258}" type="presParOf" srcId="{82157403-FE56-45AF-B27B-63002A1D7EC0}" destId="{E423BC09-6053-46C3-9DD5-9819C02792D9}" srcOrd="1" destOrd="0" presId="urn:microsoft.com/office/officeart/2009/3/layout/StepUpProcess"/>
    <dgm:cxn modelId="{F09EEBA1-F247-434F-9B76-CB2BE79741B4}" type="presParOf" srcId="{E423BC09-6053-46C3-9DD5-9819C02792D9}" destId="{605B4439-795B-4CE5-980E-927F83193FE1}" srcOrd="0" destOrd="0" presId="urn:microsoft.com/office/officeart/2009/3/layout/StepUpProcess"/>
    <dgm:cxn modelId="{197EA2AE-001F-445B-8C89-A6BE5E66EEC3}" type="presParOf" srcId="{82157403-FE56-45AF-B27B-63002A1D7EC0}" destId="{D15AC3FB-76F7-47C3-AFC8-016240C90AE6}" srcOrd="2" destOrd="0" presId="urn:microsoft.com/office/officeart/2009/3/layout/StepUpProcess"/>
    <dgm:cxn modelId="{87B31204-C872-47C1-AD94-0FA8AA228BE2}" type="presParOf" srcId="{D15AC3FB-76F7-47C3-AFC8-016240C90AE6}" destId="{EA365E93-8E22-4376-B6E4-B6FFFB6ADB6D}" srcOrd="0" destOrd="0" presId="urn:microsoft.com/office/officeart/2009/3/layout/StepUpProcess"/>
    <dgm:cxn modelId="{6978C883-96B6-4D14-9BB8-8B5A1894133F}" type="presParOf" srcId="{D15AC3FB-76F7-47C3-AFC8-016240C90AE6}" destId="{F8E66729-A337-409F-97DC-3D646C0EAB10}" srcOrd="1" destOrd="0" presId="urn:microsoft.com/office/officeart/2009/3/layout/StepUpProcess"/>
    <dgm:cxn modelId="{F15C0683-1677-4259-8E84-7E45CEF11CF9}" type="presParOf" srcId="{D15AC3FB-76F7-47C3-AFC8-016240C90AE6}" destId="{371FF192-F97F-4E62-9BA2-740A667B5DB7}" srcOrd="2" destOrd="0" presId="urn:microsoft.com/office/officeart/2009/3/layout/StepUpProcess"/>
    <dgm:cxn modelId="{1BB74E4F-2288-497E-8512-3FFA9764264A}" type="presParOf" srcId="{82157403-FE56-45AF-B27B-63002A1D7EC0}" destId="{ABE80BEF-1F05-43F2-94D3-AD4722886874}" srcOrd="3" destOrd="0" presId="urn:microsoft.com/office/officeart/2009/3/layout/StepUpProcess"/>
    <dgm:cxn modelId="{4B0C3FF1-3ACF-41DC-8CC0-E5221AB48B59}" type="presParOf" srcId="{ABE80BEF-1F05-43F2-94D3-AD4722886874}" destId="{96D47ED2-6407-4575-941E-A94A137DABAC}" srcOrd="0" destOrd="0" presId="urn:microsoft.com/office/officeart/2009/3/layout/StepUpProcess"/>
    <dgm:cxn modelId="{47F96F8C-4192-433C-B63A-195713336404}" type="presParOf" srcId="{82157403-FE56-45AF-B27B-63002A1D7EC0}" destId="{52B458C9-B211-484F-A210-AC79D9A79A80}" srcOrd="4" destOrd="0" presId="urn:microsoft.com/office/officeart/2009/3/layout/StepUpProcess"/>
    <dgm:cxn modelId="{7948AFA3-E8BA-47F6-A2EC-41FB940E7ABD}" type="presParOf" srcId="{52B458C9-B211-484F-A210-AC79D9A79A80}" destId="{D26848C1-DE66-4FB2-8B4A-A441EC67B740}" srcOrd="0" destOrd="0" presId="urn:microsoft.com/office/officeart/2009/3/layout/StepUpProcess"/>
    <dgm:cxn modelId="{37F2AC51-3B22-43ED-BD98-054962DFFC38}" type="presParOf" srcId="{52B458C9-B211-484F-A210-AC79D9A79A80}" destId="{267D7E5F-46D8-4026-B706-B88FD97E420A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734879-D2DB-4B4E-8A50-ECBE8170085E}">
      <dsp:nvSpPr>
        <dsp:cNvPr id="0" name=""/>
        <dsp:cNvSpPr/>
      </dsp:nvSpPr>
      <dsp:spPr>
        <a:xfrm>
          <a:off x="0" y="229641"/>
          <a:ext cx="9526314" cy="1034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600" kern="1200" smtClean="0"/>
            <a:t>2023. augusztus 1. Nemzeti Népegészségügyi és Gyógyszerészeti Központ</a:t>
          </a:r>
          <a:endParaRPr lang="hu-HU" sz="2600" kern="1200"/>
        </a:p>
      </dsp:txBody>
      <dsp:txXfrm>
        <a:off x="50489" y="280130"/>
        <a:ext cx="9425336" cy="933302"/>
      </dsp:txXfrm>
    </dsp:sp>
    <dsp:sp modelId="{A0269EAD-5797-4191-A2FE-D9C24AFF8EE1}">
      <dsp:nvSpPr>
        <dsp:cNvPr id="0" name=""/>
        <dsp:cNvSpPr/>
      </dsp:nvSpPr>
      <dsp:spPr>
        <a:xfrm>
          <a:off x="0" y="1263921"/>
          <a:ext cx="9526314" cy="2583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2460" tIns="33020" rIns="184912" bIns="33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u-HU" sz="2000" kern="1200" smtClean="0"/>
            <a:t>azok a párhuzamosságok, amelyek eddig az NNK és az OGYÉI működésében hasonló típusú feladatik révén fennálltak, most egy intézet keretei között egyesülnek</a:t>
          </a:r>
          <a:endParaRPr lang="hu-HU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u-HU" sz="2000" b="1" kern="1200" smtClean="0"/>
            <a:t>egységes fellépés, egységes jogalkalmazás </a:t>
          </a:r>
          <a:r>
            <a:rPr lang="hu-HU" sz="2000" kern="1200" smtClean="0"/>
            <a:t>segíti leginkább a szolgáltatókat a kívánt szabályos és szabályozott működés elérésében</a:t>
          </a:r>
          <a:endParaRPr lang="hu-HU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u-HU" sz="2000" kern="1200" smtClean="0"/>
            <a:t>az e</a:t>
          </a:r>
          <a:r>
            <a:rPr lang="hu-HU" sz="2000" b="1" kern="1200" smtClean="0"/>
            <a:t>gységes engedélyezési és ellenőrző egészségügyi hatóság </a:t>
          </a:r>
          <a:endParaRPr lang="hu-HU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u-HU" sz="2000" b="1" kern="1200" smtClean="0"/>
            <a:t>fókusz a prevención</a:t>
          </a:r>
          <a:r>
            <a:rPr lang="hu-HU" sz="2000" kern="1200" smtClean="0"/>
            <a:t>, ezzel párhuzamosan megerősíteni azt a stratégiát, amellyel </a:t>
          </a:r>
          <a:r>
            <a:rPr lang="hu-HU" sz="2000" b="1" kern="1200" smtClean="0"/>
            <a:t>növeljük az egészségben eltöltött életévek számát</a:t>
          </a:r>
          <a:endParaRPr lang="hu-HU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u-HU" sz="2000" b="1" kern="1200" smtClean="0"/>
            <a:t>a megelőző jellegű és a betegbiztonsági feladatok egy helyen</a:t>
          </a:r>
          <a:endParaRPr lang="hu-HU" sz="2000" kern="1200"/>
        </a:p>
      </dsp:txBody>
      <dsp:txXfrm>
        <a:off x="0" y="1263921"/>
        <a:ext cx="9526314" cy="2583360"/>
      </dsp:txXfrm>
    </dsp:sp>
    <dsp:sp modelId="{E8131CC4-107C-4B44-914E-7527D705F4A7}">
      <dsp:nvSpPr>
        <dsp:cNvPr id="0" name=""/>
        <dsp:cNvSpPr/>
      </dsp:nvSpPr>
      <dsp:spPr>
        <a:xfrm>
          <a:off x="0" y="3847281"/>
          <a:ext cx="9526314" cy="1034280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600" b="1" kern="1200" dirty="0" smtClean="0"/>
            <a:t>Mindennapi egészségünk őre!</a:t>
          </a:r>
          <a:endParaRPr lang="hu-HU" sz="2600" kern="1200" dirty="0"/>
        </a:p>
      </dsp:txBody>
      <dsp:txXfrm>
        <a:off x="50489" y="3897770"/>
        <a:ext cx="9425336" cy="9333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83F9B8-8AED-48E0-985B-D0A3A47A2258}">
      <dsp:nvSpPr>
        <dsp:cNvPr id="0" name=""/>
        <dsp:cNvSpPr/>
      </dsp:nvSpPr>
      <dsp:spPr>
        <a:xfrm>
          <a:off x="0" y="626148"/>
          <a:ext cx="8587122" cy="1781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456" tIns="812292" rIns="66645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>
              <a:latin typeface="+mn-lt"/>
            </a:rPr>
            <a:t>Ügyfélkapun, </a:t>
          </a:r>
          <a:r>
            <a:rPr lang="hu-HU" sz="1800" kern="1200" dirty="0" err="1" smtClean="0">
              <a:latin typeface="+mn-lt"/>
            </a:rPr>
            <a:t>EgészségAblakon</a:t>
          </a:r>
          <a:r>
            <a:rPr lang="hu-HU" sz="1800" kern="1200" dirty="0" smtClean="0">
              <a:latin typeface="+mn-lt"/>
            </a:rPr>
            <a:t> </a:t>
          </a:r>
          <a:r>
            <a:rPr lang="hu-HU" sz="1800" kern="1200" dirty="0">
              <a:latin typeface="+mn-lt"/>
            </a:rPr>
            <a:t>keresztül történő meghívás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>
              <a:latin typeface="+mn-lt"/>
            </a:rPr>
            <a:t>Elektronikus időpontfoglalási rendszer alkalmazása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>
              <a:latin typeface="+mn-lt"/>
            </a:rPr>
            <a:t>Hatékony adatfeldolgozás </a:t>
          </a:r>
        </a:p>
      </dsp:txBody>
      <dsp:txXfrm>
        <a:off x="0" y="626148"/>
        <a:ext cx="8587122" cy="1781325"/>
      </dsp:txXfrm>
    </dsp:sp>
    <dsp:sp modelId="{1ED69277-D6D5-4FFC-986B-EA5DBA6C1B1C}">
      <dsp:nvSpPr>
        <dsp:cNvPr id="0" name=""/>
        <dsp:cNvSpPr/>
      </dsp:nvSpPr>
      <dsp:spPr>
        <a:xfrm>
          <a:off x="429356" y="50508"/>
          <a:ext cx="6010985" cy="1151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201" tIns="0" rIns="22720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err="1">
              <a:latin typeface="+mn-lt"/>
            </a:rPr>
            <a:t>Digitalizáció</a:t>
          </a:r>
          <a:endParaRPr lang="hu-HU" sz="1800" kern="1200" dirty="0">
            <a:latin typeface="+mn-lt"/>
          </a:endParaRPr>
        </a:p>
      </dsp:txBody>
      <dsp:txXfrm>
        <a:off x="485557" y="106709"/>
        <a:ext cx="5898583" cy="1038878"/>
      </dsp:txXfrm>
    </dsp:sp>
    <dsp:sp modelId="{B2400448-2103-47E5-BDA9-A71AC2D7AC5E}">
      <dsp:nvSpPr>
        <dsp:cNvPr id="0" name=""/>
        <dsp:cNvSpPr/>
      </dsp:nvSpPr>
      <dsp:spPr>
        <a:xfrm>
          <a:off x="0" y="3234842"/>
          <a:ext cx="8587122" cy="2088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456" tIns="812292" rIns="66645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>
              <a:latin typeface="+mn-lt"/>
            </a:rPr>
            <a:t>Az ellátórendszer szereplőivel: védőnőkkel, háziorvosokkal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>
              <a:latin typeface="+mn-lt"/>
            </a:rPr>
            <a:t>Civil szervezetekkel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>
              <a:latin typeface="+mn-lt"/>
            </a:rPr>
            <a:t>Egészségfejlesztési irodákkal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>
              <a:latin typeface="+mn-lt"/>
            </a:rPr>
            <a:t>Stratégiai együttműködő partnerekkel (nagyvállalatok)</a:t>
          </a:r>
        </a:p>
      </dsp:txBody>
      <dsp:txXfrm>
        <a:off x="0" y="3234842"/>
        <a:ext cx="8587122" cy="2088450"/>
      </dsp:txXfrm>
    </dsp:sp>
    <dsp:sp modelId="{CB75C692-5DE5-486B-910E-345346EB7701}">
      <dsp:nvSpPr>
        <dsp:cNvPr id="0" name=""/>
        <dsp:cNvSpPr/>
      </dsp:nvSpPr>
      <dsp:spPr>
        <a:xfrm>
          <a:off x="429356" y="2618073"/>
          <a:ext cx="6010985" cy="1151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201" tIns="0" rIns="22720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>
              <a:latin typeface="+mn-lt"/>
            </a:rPr>
            <a:t>Együttműködés a lakosság mozgósítása érdekében</a:t>
          </a:r>
        </a:p>
      </dsp:txBody>
      <dsp:txXfrm>
        <a:off x="485557" y="2674274"/>
        <a:ext cx="5898583" cy="10388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9EE4F-586B-4D09-A4F4-D6BAF8640636}">
      <dsp:nvSpPr>
        <dsp:cNvPr id="0" name=""/>
        <dsp:cNvSpPr/>
      </dsp:nvSpPr>
      <dsp:spPr>
        <a:xfrm>
          <a:off x="0" y="8076"/>
          <a:ext cx="4080626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600" b="1" kern="1200" smtClean="0"/>
            <a:t>CONTACT CENTER (1812)</a:t>
          </a:r>
          <a:endParaRPr lang="hu-HU" sz="2600" kern="1200"/>
        </a:p>
      </dsp:txBody>
      <dsp:txXfrm>
        <a:off x="30442" y="38518"/>
        <a:ext cx="4019742" cy="56272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50FF19-A837-47E7-A111-D608E0CBA2F8}">
      <dsp:nvSpPr>
        <dsp:cNvPr id="0" name=""/>
        <dsp:cNvSpPr/>
      </dsp:nvSpPr>
      <dsp:spPr>
        <a:xfrm>
          <a:off x="0" y="8076"/>
          <a:ext cx="3354607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600" b="1" kern="1200" smtClean="0"/>
            <a:t>LAKOSSÁGI PORTÁL</a:t>
          </a:r>
          <a:endParaRPr lang="hu-HU" sz="2600" kern="1200"/>
        </a:p>
      </dsp:txBody>
      <dsp:txXfrm>
        <a:off x="30442" y="38518"/>
        <a:ext cx="3293723" cy="56272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66A483-9D52-E946-8896-0C5C502F37B6}">
      <dsp:nvSpPr>
        <dsp:cNvPr id="0" name=""/>
        <dsp:cNvSpPr/>
      </dsp:nvSpPr>
      <dsp:spPr>
        <a:xfrm>
          <a:off x="2703790" y="695703"/>
          <a:ext cx="4097169" cy="4097169"/>
        </a:xfrm>
        <a:prstGeom prst="blockArc">
          <a:avLst>
            <a:gd name="adj1" fmla="val 9000000"/>
            <a:gd name="adj2" fmla="val 16200000"/>
            <a:gd name="adj3" fmla="val 4641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63045F2-534E-994A-9722-9F7E77E65DC7}">
      <dsp:nvSpPr>
        <dsp:cNvPr id="0" name=""/>
        <dsp:cNvSpPr/>
      </dsp:nvSpPr>
      <dsp:spPr>
        <a:xfrm>
          <a:off x="2703790" y="695703"/>
          <a:ext cx="4097169" cy="4097169"/>
        </a:xfrm>
        <a:prstGeom prst="blockArc">
          <a:avLst>
            <a:gd name="adj1" fmla="val 1800000"/>
            <a:gd name="adj2" fmla="val 9000000"/>
            <a:gd name="adj3" fmla="val 4641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737CCB6-0102-3E47-914B-D06D020E657D}">
      <dsp:nvSpPr>
        <dsp:cNvPr id="0" name=""/>
        <dsp:cNvSpPr/>
      </dsp:nvSpPr>
      <dsp:spPr>
        <a:xfrm>
          <a:off x="2703790" y="695703"/>
          <a:ext cx="4097169" cy="4097169"/>
        </a:xfrm>
        <a:prstGeom prst="blockArc">
          <a:avLst>
            <a:gd name="adj1" fmla="val 16200000"/>
            <a:gd name="adj2" fmla="val 1800000"/>
            <a:gd name="adj3" fmla="val 4641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CC25D7E-8A15-9244-BD9F-74B974E87BC0}">
      <dsp:nvSpPr>
        <dsp:cNvPr id="0" name=""/>
        <dsp:cNvSpPr/>
      </dsp:nvSpPr>
      <dsp:spPr>
        <a:xfrm>
          <a:off x="3607967" y="1646304"/>
          <a:ext cx="2288816" cy="2288816"/>
        </a:xfrm>
        <a:prstGeom prst="ellipse">
          <a:avLst/>
        </a:prstGeom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4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6500" kern="1200" dirty="0"/>
        </a:p>
      </dsp:txBody>
      <dsp:txXfrm>
        <a:off x="3943156" y="1981493"/>
        <a:ext cx="1618438" cy="1618438"/>
      </dsp:txXfrm>
    </dsp:sp>
    <dsp:sp modelId="{D4FB32D2-1CAE-7643-89AC-B9DA5C7CD77F}">
      <dsp:nvSpPr>
        <dsp:cNvPr id="0" name=""/>
        <dsp:cNvSpPr/>
      </dsp:nvSpPr>
      <dsp:spPr>
        <a:xfrm>
          <a:off x="3932220" y="-76910"/>
          <a:ext cx="1640310" cy="164031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err="1"/>
            <a:t>Klíma</a:t>
          </a:r>
          <a:r>
            <a:rPr lang="en-GB" sz="1900" kern="1200" dirty="0"/>
            <a:t>- </a:t>
          </a:r>
          <a:r>
            <a:rPr lang="en-GB" sz="1900" kern="1200" dirty="0" err="1"/>
            <a:t>változás</a:t>
          </a:r>
          <a:endParaRPr lang="en-GB" sz="1900" kern="1200" dirty="0"/>
        </a:p>
      </dsp:txBody>
      <dsp:txXfrm>
        <a:off x="4172438" y="163308"/>
        <a:ext cx="1159874" cy="1159874"/>
      </dsp:txXfrm>
    </dsp:sp>
    <dsp:sp modelId="{8ECD4878-B15A-4745-80A4-743AB62E9083}">
      <dsp:nvSpPr>
        <dsp:cNvPr id="0" name=""/>
        <dsp:cNvSpPr/>
      </dsp:nvSpPr>
      <dsp:spPr>
        <a:xfrm>
          <a:off x="5665168" y="2924654"/>
          <a:ext cx="1640323" cy="1640310"/>
        </a:xfrm>
        <a:prstGeom prst="ellipse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err="1"/>
            <a:t>Környezet</a:t>
          </a:r>
          <a:r>
            <a:rPr lang="en-GB" sz="1900" kern="1200" dirty="0"/>
            <a:t>- </a:t>
          </a:r>
          <a:r>
            <a:rPr lang="en-GB" sz="1900" kern="1200" dirty="0" err="1"/>
            <a:t>szennyezés</a:t>
          </a:r>
          <a:endParaRPr lang="en-GB" sz="1900" kern="1200" dirty="0"/>
        </a:p>
      </dsp:txBody>
      <dsp:txXfrm>
        <a:off x="5905388" y="3164872"/>
        <a:ext cx="1159883" cy="1159874"/>
      </dsp:txXfrm>
    </dsp:sp>
    <dsp:sp modelId="{EB99EDE9-C9C2-114E-9362-88B0B2C65804}">
      <dsp:nvSpPr>
        <dsp:cNvPr id="0" name=""/>
        <dsp:cNvSpPr/>
      </dsp:nvSpPr>
      <dsp:spPr>
        <a:xfrm>
          <a:off x="2199259" y="2924648"/>
          <a:ext cx="1640323" cy="1640323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err="1"/>
            <a:t>Biodiverzitás</a:t>
          </a:r>
          <a:r>
            <a:rPr lang="en-GB" sz="1900" kern="1200" dirty="0"/>
            <a:t> </a:t>
          </a:r>
          <a:r>
            <a:rPr lang="en-GB" sz="1900" kern="1200" dirty="0" err="1"/>
            <a:t>csökkenés</a:t>
          </a:r>
          <a:endParaRPr lang="en-GB" sz="1900" kern="1200" dirty="0"/>
        </a:p>
      </dsp:txBody>
      <dsp:txXfrm>
        <a:off x="2439479" y="3164868"/>
        <a:ext cx="1159883" cy="11598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008530-A759-40FA-BAA0-B41DBC237360}">
      <dsp:nvSpPr>
        <dsp:cNvPr id="0" name=""/>
        <dsp:cNvSpPr/>
      </dsp:nvSpPr>
      <dsp:spPr>
        <a:xfrm>
          <a:off x="0" y="122316"/>
          <a:ext cx="10723179" cy="823680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3000" kern="1200" dirty="0" smtClean="0"/>
            <a:t>M</a:t>
          </a:r>
          <a:r>
            <a:rPr lang="en-US" sz="3000" kern="1200" dirty="0" err="1" smtClean="0"/>
            <a:t>ultiszektoriális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adatgyűjtés</a:t>
          </a:r>
          <a:r>
            <a:rPr lang="en-US" sz="3000" kern="1200" dirty="0" smtClean="0"/>
            <a:t> és </a:t>
          </a:r>
          <a:r>
            <a:rPr lang="en-US" sz="3000" kern="1200" dirty="0" err="1" smtClean="0"/>
            <a:t>integrált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adatelemzés</a:t>
          </a:r>
          <a:endParaRPr lang="hu-HU" sz="3000" kern="1200" dirty="0"/>
        </a:p>
      </dsp:txBody>
      <dsp:txXfrm>
        <a:off x="40209" y="162525"/>
        <a:ext cx="10642761" cy="743262"/>
      </dsp:txXfrm>
    </dsp:sp>
    <dsp:sp modelId="{5DC451C2-BAA8-4291-86D1-C42859F40EAC}">
      <dsp:nvSpPr>
        <dsp:cNvPr id="0" name=""/>
        <dsp:cNvSpPr/>
      </dsp:nvSpPr>
      <dsp:spPr>
        <a:xfrm>
          <a:off x="0" y="945996"/>
          <a:ext cx="10723179" cy="3825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0461" tIns="55880" rIns="312928" bIns="55880" numCol="1" spcCol="1270" anchor="t" anchorCtr="0">
          <a:noAutofit/>
        </a:bodyPr>
        <a:lstStyle/>
        <a:p>
          <a:pPr marL="285750" lvl="1" indent="-285750" algn="l" defTabSz="1511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400" kern="1200" smtClean="0"/>
            <a:t>Magyarországon a járványügyi és környezetegészségügyi surveillance az NN</a:t>
          </a:r>
          <a:r>
            <a:rPr lang="hu-HU" sz="3400" kern="1200" smtClean="0"/>
            <a:t>GY</a:t>
          </a:r>
          <a:r>
            <a:rPr lang="en-US" sz="3400" kern="1200" smtClean="0"/>
            <a:t>K feladata</a:t>
          </a:r>
          <a:endParaRPr lang="hu-HU" sz="3400" kern="1200"/>
        </a:p>
        <a:p>
          <a:pPr marL="285750" lvl="1" indent="-285750" algn="l" defTabSz="1511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400" kern="1200" smtClean="0"/>
            <a:t>Valósidejű tüneti surveillance rendszerek üzemeltetése</a:t>
          </a:r>
          <a:endParaRPr lang="hu-HU" sz="3400" kern="1200"/>
        </a:p>
        <a:p>
          <a:pPr marL="285750" lvl="1" indent="-285750" algn="l" defTabSz="1511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400" kern="1200" smtClean="0"/>
            <a:t>Környezeti surveillance</a:t>
          </a:r>
          <a:endParaRPr lang="hu-HU" sz="3400" kern="1200"/>
        </a:p>
        <a:p>
          <a:pPr marL="285750" lvl="1" indent="-285750" algn="l" defTabSz="1511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400" kern="1200" smtClean="0"/>
            <a:t>Folyamatos és one-off adatgyűjtések (járványügyi adatszolgáltatás, AMR, nosocomiális surveillance rendszer, ivóvízminőség, fürdővízminőség, OGYELF)</a:t>
          </a:r>
          <a:endParaRPr lang="hu-HU" sz="3400" kern="1200"/>
        </a:p>
      </dsp:txBody>
      <dsp:txXfrm>
        <a:off x="0" y="945996"/>
        <a:ext cx="10723179" cy="38253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2D148B-6040-4A5E-9CC1-D7FAD4E2FFC8}">
      <dsp:nvSpPr>
        <dsp:cNvPr id="0" name=""/>
        <dsp:cNvSpPr/>
      </dsp:nvSpPr>
      <dsp:spPr>
        <a:xfrm>
          <a:off x="0" y="94682"/>
          <a:ext cx="10515600" cy="50368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smtClean="0"/>
            <a:t>2022/2023-as őszi-téli szezontól: influenzavírus + SARS-CoV-2 + RSV </a:t>
          </a:r>
          <a:endParaRPr lang="hu-HU" sz="2100" kern="1200"/>
        </a:p>
      </dsp:txBody>
      <dsp:txXfrm>
        <a:off x="24588" y="119270"/>
        <a:ext cx="10466424" cy="454509"/>
      </dsp:txXfrm>
    </dsp:sp>
    <dsp:sp modelId="{8204C676-6964-4696-B26B-5BE9B0B2A2DC}">
      <dsp:nvSpPr>
        <dsp:cNvPr id="0" name=""/>
        <dsp:cNvSpPr/>
      </dsp:nvSpPr>
      <dsp:spPr>
        <a:xfrm>
          <a:off x="0" y="658847"/>
          <a:ext cx="10515600" cy="503685"/>
        </a:xfrm>
        <a:prstGeom prst="roundRect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smtClean="0"/>
            <a:t>Klinikai adatgyűjtés:</a:t>
          </a:r>
          <a:endParaRPr lang="hu-HU" sz="2100" kern="1200"/>
        </a:p>
      </dsp:txBody>
      <dsp:txXfrm>
        <a:off x="24588" y="683435"/>
        <a:ext cx="10466424" cy="454509"/>
      </dsp:txXfrm>
    </dsp:sp>
    <dsp:sp modelId="{566E8AAB-83B6-4A0B-B9A7-10D2AEF8B905}">
      <dsp:nvSpPr>
        <dsp:cNvPr id="0" name=""/>
        <dsp:cNvSpPr/>
      </dsp:nvSpPr>
      <dsp:spPr>
        <a:xfrm>
          <a:off x="0" y="1162532"/>
          <a:ext cx="10515600" cy="782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u-HU" sz="1600" kern="1200" smtClean="0"/>
            <a:t>Lakosság 20%-át ellátó háziorvosok/házi gyermekorvosok (kb. 1300) – ellátott korcsoport lakossági korcsoportnak megfelelő</a:t>
          </a:r>
          <a:endParaRPr lang="hu-HU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u-HU" sz="1600" kern="1200" smtClean="0"/>
            <a:t>ISZM és ARI adatok: betegforgalom + ISZM + ARI</a:t>
          </a:r>
          <a:endParaRPr lang="hu-HU" sz="1600" kern="1200"/>
        </a:p>
      </dsp:txBody>
      <dsp:txXfrm>
        <a:off x="0" y="1162532"/>
        <a:ext cx="10515600" cy="782460"/>
      </dsp:txXfrm>
    </dsp:sp>
    <dsp:sp modelId="{6A191AD6-DB3E-4B60-BE1D-D7AB4B80FF7C}">
      <dsp:nvSpPr>
        <dsp:cNvPr id="0" name=""/>
        <dsp:cNvSpPr/>
      </dsp:nvSpPr>
      <dsp:spPr>
        <a:xfrm>
          <a:off x="0" y="1944992"/>
          <a:ext cx="10515600" cy="503685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smtClean="0"/>
            <a:t>Virológiai adatgyűjtés:</a:t>
          </a:r>
          <a:endParaRPr lang="hu-HU" sz="2100" kern="1200"/>
        </a:p>
      </dsp:txBody>
      <dsp:txXfrm>
        <a:off x="24588" y="1969580"/>
        <a:ext cx="10466424" cy="454509"/>
      </dsp:txXfrm>
    </dsp:sp>
    <dsp:sp modelId="{F1985D99-A518-4400-9816-54BC9B61B0C1}">
      <dsp:nvSpPr>
        <dsp:cNvPr id="0" name=""/>
        <dsp:cNvSpPr/>
      </dsp:nvSpPr>
      <dsp:spPr>
        <a:xfrm>
          <a:off x="0" y="2448677"/>
          <a:ext cx="1051560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u-HU" sz="1600" kern="1200" dirty="0" smtClean="0"/>
            <a:t>150 orvos: heti 3-5 minta </a:t>
          </a:r>
          <a:endParaRPr lang="hu-HU" sz="1600" kern="1200" dirty="0"/>
        </a:p>
      </dsp:txBody>
      <dsp:txXfrm>
        <a:off x="0" y="2448677"/>
        <a:ext cx="10515600" cy="347760"/>
      </dsp:txXfrm>
    </dsp:sp>
    <dsp:sp modelId="{5BCA2478-20E3-4CB5-BFA0-0640B0A849B5}">
      <dsp:nvSpPr>
        <dsp:cNvPr id="0" name=""/>
        <dsp:cNvSpPr/>
      </dsp:nvSpPr>
      <dsp:spPr>
        <a:xfrm>
          <a:off x="0" y="2796437"/>
          <a:ext cx="10515600" cy="503685"/>
        </a:xfrm>
        <a:prstGeom prst="roundRect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smtClean="0"/>
            <a:t>Közösségi hiányzások monitorozása</a:t>
          </a:r>
          <a:endParaRPr lang="hu-HU" sz="2100" kern="1200"/>
        </a:p>
      </dsp:txBody>
      <dsp:txXfrm>
        <a:off x="24588" y="2821025"/>
        <a:ext cx="10466424" cy="454509"/>
      </dsp:txXfrm>
    </dsp:sp>
    <dsp:sp modelId="{0A274F72-0C8C-45E7-94A0-E100328AB1FB}">
      <dsp:nvSpPr>
        <dsp:cNvPr id="0" name=""/>
        <dsp:cNvSpPr/>
      </dsp:nvSpPr>
      <dsp:spPr>
        <a:xfrm>
          <a:off x="0" y="3360602"/>
          <a:ext cx="10515600" cy="503685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smtClean="0"/>
            <a:t>SARI:</a:t>
          </a:r>
          <a:endParaRPr lang="hu-HU" sz="2100" kern="1200"/>
        </a:p>
      </dsp:txBody>
      <dsp:txXfrm>
        <a:off x="24588" y="3385190"/>
        <a:ext cx="10466424" cy="454509"/>
      </dsp:txXfrm>
    </dsp:sp>
    <dsp:sp modelId="{C86697C6-9695-4DD9-922D-61BF90390370}">
      <dsp:nvSpPr>
        <dsp:cNvPr id="0" name=""/>
        <dsp:cNvSpPr/>
      </dsp:nvSpPr>
      <dsp:spPr>
        <a:xfrm>
          <a:off x="0" y="3864287"/>
          <a:ext cx="10515600" cy="825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u-HU" sz="1600" kern="1200" smtClean="0"/>
            <a:t>kijelölt (25) kórházból</a:t>
          </a:r>
          <a:endParaRPr lang="hu-HU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u-HU" sz="1600" kern="1200" smtClean="0"/>
            <a:t>SARI adatgyűjtés (felvett, intenzíven ápolt, elhunyt betegek korcsoportonként)</a:t>
          </a:r>
          <a:endParaRPr lang="hu-HU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u-HU" sz="1600" kern="1200" dirty="0" smtClean="0"/>
            <a:t>SARI virológiai minták NNGYK-</a:t>
          </a:r>
          <a:r>
            <a:rPr lang="hu-HU" sz="1600" kern="1200" dirty="0" err="1" smtClean="0"/>
            <a:t>ba</a:t>
          </a:r>
          <a:r>
            <a:rPr lang="hu-HU" sz="1600" kern="1200" dirty="0" smtClean="0"/>
            <a:t> küldése influenzavírus + RSV kimutatása céljából</a:t>
          </a:r>
          <a:endParaRPr lang="hu-HU" sz="1600" kern="1200" dirty="0"/>
        </a:p>
      </dsp:txBody>
      <dsp:txXfrm>
        <a:off x="0" y="3864287"/>
        <a:ext cx="10515600" cy="8259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B72B15-7D81-4EE8-AF43-FB344C289030}">
      <dsp:nvSpPr>
        <dsp:cNvPr id="0" name=""/>
        <dsp:cNvSpPr/>
      </dsp:nvSpPr>
      <dsp:spPr>
        <a:xfrm>
          <a:off x="3249" y="63803"/>
          <a:ext cx="3168178" cy="8694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400" b="1" kern="1200" dirty="0" err="1" smtClean="0"/>
            <a:t>Opportunisztikus</a:t>
          </a:r>
          <a:r>
            <a:rPr lang="hu-HU" sz="2400" b="1" kern="1200" dirty="0" smtClean="0"/>
            <a:t> szűrővizsgálatok</a:t>
          </a:r>
          <a:endParaRPr lang="hu-HU" sz="2400" b="1" kern="1200" dirty="0"/>
        </a:p>
      </dsp:txBody>
      <dsp:txXfrm>
        <a:off x="3249" y="63803"/>
        <a:ext cx="3168178" cy="869433"/>
      </dsp:txXfrm>
    </dsp:sp>
    <dsp:sp modelId="{02AAAD8A-0169-4A90-A902-88045B282973}">
      <dsp:nvSpPr>
        <dsp:cNvPr id="0" name=""/>
        <dsp:cNvSpPr/>
      </dsp:nvSpPr>
      <dsp:spPr>
        <a:xfrm>
          <a:off x="3249" y="933237"/>
          <a:ext cx="3168178" cy="3501933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Valamennyi orvos-páciens találkozáskor igénybe vehető</a:t>
          </a:r>
          <a:endParaRPr lang="hu-H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Nem kötelező a részvétel</a:t>
          </a:r>
          <a:endParaRPr lang="hu-HU" sz="1800" kern="1200" dirty="0"/>
        </a:p>
      </dsp:txBody>
      <dsp:txXfrm>
        <a:off x="3249" y="933237"/>
        <a:ext cx="3168178" cy="3501933"/>
      </dsp:txXfrm>
    </dsp:sp>
    <dsp:sp modelId="{C92AC91F-851A-4FA9-8082-48B79ADD7972}">
      <dsp:nvSpPr>
        <dsp:cNvPr id="0" name=""/>
        <dsp:cNvSpPr/>
      </dsp:nvSpPr>
      <dsp:spPr>
        <a:xfrm>
          <a:off x="3614973" y="63803"/>
          <a:ext cx="3168178" cy="869433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400" b="1" kern="1200" dirty="0" smtClean="0"/>
            <a:t>Életkorhoz kötött szűrővizsgálatok</a:t>
          </a:r>
          <a:r>
            <a:rPr lang="hu-HU" sz="2400" kern="1200" dirty="0" smtClean="0"/>
            <a:t> </a:t>
          </a:r>
          <a:endParaRPr lang="hu-HU" sz="2400" kern="1200" dirty="0"/>
        </a:p>
      </dsp:txBody>
      <dsp:txXfrm>
        <a:off x="3614973" y="63803"/>
        <a:ext cx="3168178" cy="869433"/>
      </dsp:txXfrm>
    </dsp:sp>
    <dsp:sp modelId="{108A6BFA-EE1A-4843-9AC1-33D09F8CEFF0}">
      <dsp:nvSpPr>
        <dsp:cNvPr id="0" name=""/>
        <dsp:cNvSpPr/>
      </dsp:nvSpPr>
      <dsp:spPr>
        <a:xfrm>
          <a:off x="3614973" y="933237"/>
          <a:ext cx="3168178" cy="3501933"/>
        </a:xfrm>
        <a:prstGeom prst="rect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>
              <a:solidFill>
                <a:schemeClr val="tx1"/>
              </a:solidFill>
            </a:rPr>
            <a:t>18 év alatt </a:t>
          </a:r>
          <a:r>
            <a:rPr lang="hu-HU" sz="1800" kern="1200" dirty="0" smtClean="0">
              <a:solidFill>
                <a:srgbClr val="FF0000"/>
              </a:solidFill>
            </a:rPr>
            <a:t>kötelező</a:t>
          </a:r>
          <a:r>
            <a:rPr lang="hu-HU" sz="1800" kern="1200" dirty="0" smtClean="0">
              <a:solidFill>
                <a:schemeClr val="tx1"/>
              </a:solidFill>
            </a:rPr>
            <a:t>:</a:t>
          </a:r>
          <a:endParaRPr lang="hu-HU" sz="1800" kern="1200" dirty="0">
            <a:solidFill>
              <a:schemeClr val="tx1"/>
            </a:solidFill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>
              <a:solidFill>
                <a:schemeClr val="tx1"/>
              </a:solidFill>
            </a:rPr>
            <a:t>fizikális vizsgálat, fejlődés menetének vizsgálata, érzékszervek működésének vizsgálata, fogászati szűrés</a:t>
          </a:r>
          <a:endParaRPr lang="hu-HU" sz="1800" kern="1200" dirty="0">
            <a:solidFill>
              <a:schemeClr val="tx1"/>
            </a:solidFill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>
              <a:solidFill>
                <a:schemeClr val="tx1"/>
              </a:solidFill>
            </a:rPr>
            <a:t>Védőnő, iskolában</a:t>
          </a:r>
          <a:endParaRPr lang="hu-HU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18 év fölött:</a:t>
          </a:r>
          <a:endParaRPr lang="hu-HU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jogszabályban meghatározott, korhoz kötött – igénybe </a:t>
          </a:r>
          <a:r>
            <a:rPr lang="hu-HU" sz="1800" kern="1200" dirty="0" err="1" smtClean="0"/>
            <a:t>veHETő</a:t>
          </a:r>
          <a:r>
            <a:rPr lang="hu-HU" sz="1800" kern="1200" dirty="0" smtClean="0"/>
            <a:t> vizsgálatok</a:t>
          </a:r>
          <a:endParaRPr lang="hu-HU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háziorvos</a:t>
          </a:r>
          <a:endParaRPr lang="hu-HU" sz="1800" kern="1200" dirty="0"/>
        </a:p>
      </dsp:txBody>
      <dsp:txXfrm>
        <a:off x="3614973" y="933237"/>
        <a:ext cx="3168178" cy="3501933"/>
      </dsp:txXfrm>
    </dsp:sp>
    <dsp:sp modelId="{ACEB0972-97A1-42FC-B6CE-0E98DF23F395}">
      <dsp:nvSpPr>
        <dsp:cNvPr id="0" name=""/>
        <dsp:cNvSpPr/>
      </dsp:nvSpPr>
      <dsp:spPr>
        <a:xfrm>
          <a:off x="7226696" y="63803"/>
          <a:ext cx="3168178" cy="869433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400" b="1" kern="1200" dirty="0" smtClean="0"/>
            <a:t>Népegészségügyi szűrővizsgálatok</a:t>
          </a:r>
          <a:endParaRPr lang="hu-HU" sz="2400" b="1" kern="1200" dirty="0"/>
        </a:p>
      </dsp:txBody>
      <dsp:txXfrm>
        <a:off x="7226696" y="63803"/>
        <a:ext cx="3168178" cy="869433"/>
      </dsp:txXfrm>
    </dsp:sp>
    <dsp:sp modelId="{A02A49BA-43BF-46E3-BF84-EC5EB0EDA2CC}">
      <dsp:nvSpPr>
        <dsp:cNvPr id="0" name=""/>
        <dsp:cNvSpPr/>
      </dsp:nvSpPr>
      <dsp:spPr>
        <a:xfrm>
          <a:off x="7226696" y="933237"/>
          <a:ext cx="3168178" cy="3501933"/>
        </a:xfrm>
        <a:prstGeom prst="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Szakmai kritériumrendszernek megfelelő szűrésnemek (emlő-, méhnyak-, vastagbél szűrés)</a:t>
          </a:r>
          <a:endParaRPr lang="hu-H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Meghatározott rendszerességgel vehetők igénybe</a:t>
          </a:r>
          <a:endParaRPr lang="hu-H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Személyes meghívás</a:t>
          </a:r>
          <a:endParaRPr lang="hu-H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Nem kötelező a részvétel</a:t>
          </a:r>
          <a:endParaRPr lang="hu-HU" sz="1800" kern="1200" dirty="0"/>
        </a:p>
      </dsp:txBody>
      <dsp:txXfrm>
        <a:off x="7226696" y="933237"/>
        <a:ext cx="3168178" cy="35019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272803-E301-43AF-A3D1-B725E29C03AC}">
      <dsp:nvSpPr>
        <dsp:cNvPr id="0" name=""/>
        <dsp:cNvSpPr/>
      </dsp:nvSpPr>
      <dsp:spPr>
        <a:xfrm>
          <a:off x="-5349352" y="-819190"/>
          <a:ext cx="6369720" cy="6369720"/>
        </a:xfrm>
        <a:prstGeom prst="blockArc">
          <a:avLst>
            <a:gd name="adj1" fmla="val 18900000"/>
            <a:gd name="adj2" fmla="val 2700000"/>
            <a:gd name="adj3" fmla="val 339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9B0835-F56B-4B3E-9CD2-3E669EE2D88D}">
      <dsp:nvSpPr>
        <dsp:cNvPr id="0" name=""/>
        <dsp:cNvSpPr/>
      </dsp:nvSpPr>
      <dsp:spPr>
        <a:xfrm>
          <a:off x="380438" y="249152"/>
          <a:ext cx="10271908" cy="4981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379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smtClean="0"/>
            <a:t>Jelenleg nincs egy az egész életutat végigkísérő nyilvántartás =&gt; nem nyerhető ki, hogy kinek mikor milyen szűrésen kellene részt vennie</a:t>
          </a:r>
          <a:endParaRPr lang="hu-HU" sz="1800" kern="1200"/>
        </a:p>
      </dsp:txBody>
      <dsp:txXfrm>
        <a:off x="380438" y="249152"/>
        <a:ext cx="10271908" cy="498115"/>
      </dsp:txXfrm>
    </dsp:sp>
    <dsp:sp modelId="{A65E30C1-0FB3-433C-843F-44F72EB13AEE}">
      <dsp:nvSpPr>
        <dsp:cNvPr id="0" name=""/>
        <dsp:cNvSpPr/>
      </dsp:nvSpPr>
      <dsp:spPr>
        <a:xfrm>
          <a:off x="69116" y="186887"/>
          <a:ext cx="622644" cy="6226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86AEA-E1FF-499F-8FFC-6FF11351FF69}">
      <dsp:nvSpPr>
        <dsp:cNvPr id="0" name=""/>
        <dsp:cNvSpPr/>
      </dsp:nvSpPr>
      <dsp:spPr>
        <a:xfrm>
          <a:off x="790172" y="996230"/>
          <a:ext cx="9862174" cy="498115"/>
        </a:xfrm>
        <a:prstGeom prst="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379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smtClean="0"/>
            <a:t>Több rendszer áll rendelkezésre, ezek egymás közt nem kommunikálnak</a:t>
          </a:r>
          <a:endParaRPr lang="hu-HU" sz="1800" kern="1200"/>
        </a:p>
      </dsp:txBody>
      <dsp:txXfrm>
        <a:off x="790172" y="996230"/>
        <a:ext cx="9862174" cy="498115"/>
      </dsp:txXfrm>
    </dsp:sp>
    <dsp:sp modelId="{19A634CB-E77B-4F4D-8E19-B6FF792CC51B}">
      <dsp:nvSpPr>
        <dsp:cNvPr id="0" name=""/>
        <dsp:cNvSpPr/>
      </dsp:nvSpPr>
      <dsp:spPr>
        <a:xfrm>
          <a:off x="478850" y="933966"/>
          <a:ext cx="622644" cy="6226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77E986-308E-4C08-A811-93CF2D5F44C5}">
      <dsp:nvSpPr>
        <dsp:cNvPr id="0" name=""/>
        <dsp:cNvSpPr/>
      </dsp:nvSpPr>
      <dsp:spPr>
        <a:xfrm>
          <a:off x="977533" y="1743309"/>
          <a:ext cx="9674813" cy="498115"/>
        </a:xfrm>
        <a:prstGeom prst="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379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smtClean="0"/>
            <a:t>EESZT nem kezeli a háziorvosi körzeteket</a:t>
          </a:r>
          <a:endParaRPr lang="hu-HU" sz="1800" kern="1200"/>
        </a:p>
      </dsp:txBody>
      <dsp:txXfrm>
        <a:off x="977533" y="1743309"/>
        <a:ext cx="9674813" cy="498115"/>
      </dsp:txXfrm>
    </dsp:sp>
    <dsp:sp modelId="{C3038690-9973-4541-ADB2-5D13CDCC2C7F}">
      <dsp:nvSpPr>
        <dsp:cNvPr id="0" name=""/>
        <dsp:cNvSpPr/>
      </dsp:nvSpPr>
      <dsp:spPr>
        <a:xfrm>
          <a:off x="666211" y="1681045"/>
          <a:ext cx="622644" cy="6226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B1BF9-7527-418A-8CC3-403E27729489}">
      <dsp:nvSpPr>
        <dsp:cNvPr id="0" name=""/>
        <dsp:cNvSpPr/>
      </dsp:nvSpPr>
      <dsp:spPr>
        <a:xfrm>
          <a:off x="977533" y="2489914"/>
          <a:ext cx="9674813" cy="498115"/>
        </a:xfrm>
        <a:prstGeom prst="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379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smtClean="0"/>
            <a:t>NEAK-nál rendelkezésre állnak utólagos adatok (szolgáltatói jelentések)</a:t>
          </a:r>
          <a:endParaRPr lang="hu-HU" sz="1800" kern="1200"/>
        </a:p>
      </dsp:txBody>
      <dsp:txXfrm>
        <a:off x="977533" y="2489914"/>
        <a:ext cx="9674813" cy="498115"/>
      </dsp:txXfrm>
    </dsp:sp>
    <dsp:sp modelId="{A3581940-6850-4ED7-9E95-CF5084E213A8}">
      <dsp:nvSpPr>
        <dsp:cNvPr id="0" name=""/>
        <dsp:cNvSpPr/>
      </dsp:nvSpPr>
      <dsp:spPr>
        <a:xfrm>
          <a:off x="666211" y="2427650"/>
          <a:ext cx="622644" cy="6226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93F43F-EFA4-4E24-8E07-3AEE0EA36A05}">
      <dsp:nvSpPr>
        <dsp:cNvPr id="0" name=""/>
        <dsp:cNvSpPr/>
      </dsp:nvSpPr>
      <dsp:spPr>
        <a:xfrm>
          <a:off x="790172" y="3236993"/>
          <a:ext cx="9862174" cy="498115"/>
        </a:xfrm>
        <a:prstGeom prst="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379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A vizsgálat eredménye nem feltétlenül kerül visszacsatolásra a rendszerbe</a:t>
          </a:r>
          <a:endParaRPr lang="hu-HU" sz="1800" kern="1200" dirty="0"/>
        </a:p>
      </dsp:txBody>
      <dsp:txXfrm>
        <a:off x="790172" y="3236993"/>
        <a:ext cx="9862174" cy="498115"/>
      </dsp:txXfrm>
    </dsp:sp>
    <dsp:sp modelId="{2DC213D4-BB1D-44B8-9053-3329B1296967}">
      <dsp:nvSpPr>
        <dsp:cNvPr id="0" name=""/>
        <dsp:cNvSpPr/>
      </dsp:nvSpPr>
      <dsp:spPr>
        <a:xfrm>
          <a:off x="478850" y="3174729"/>
          <a:ext cx="622644" cy="6226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827CE-123A-4F97-B06B-EF3CD121B863}">
      <dsp:nvSpPr>
        <dsp:cNvPr id="0" name=""/>
        <dsp:cNvSpPr/>
      </dsp:nvSpPr>
      <dsp:spPr>
        <a:xfrm>
          <a:off x="380438" y="3984072"/>
          <a:ext cx="10271908" cy="498115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379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smtClean="0"/>
            <a:t>A magánszolgáltatók által végzett vizsgálatok strukturáltan nem állnak rendelkezésre</a:t>
          </a:r>
          <a:endParaRPr lang="hu-HU" sz="1800" kern="1200"/>
        </a:p>
      </dsp:txBody>
      <dsp:txXfrm>
        <a:off x="380438" y="3984072"/>
        <a:ext cx="10271908" cy="498115"/>
      </dsp:txXfrm>
    </dsp:sp>
    <dsp:sp modelId="{104DF891-430D-4BF6-A4A2-C2FA18714CA0}">
      <dsp:nvSpPr>
        <dsp:cNvPr id="0" name=""/>
        <dsp:cNvSpPr/>
      </dsp:nvSpPr>
      <dsp:spPr>
        <a:xfrm>
          <a:off x="69116" y="3921807"/>
          <a:ext cx="622644" cy="6226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12679-8646-4292-B9B4-58898435C6D8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A51C38-03EE-41F8-BDEC-47A6E095780A}">
      <dsp:nvSpPr>
        <dsp:cNvPr id="0" name=""/>
        <dsp:cNvSpPr/>
      </dsp:nvSpPr>
      <dsp:spPr>
        <a:xfrm>
          <a:off x="434398" y="285347"/>
          <a:ext cx="7617019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/>
            <a:t>Valamennyi, szűrést végző szolgáltató adatainak pontosítása</a:t>
          </a:r>
          <a:endParaRPr lang="hu-HU" sz="1700" kern="1200" dirty="0"/>
        </a:p>
      </dsp:txBody>
      <dsp:txXfrm>
        <a:off x="434398" y="285347"/>
        <a:ext cx="7617019" cy="570477"/>
      </dsp:txXfrm>
    </dsp:sp>
    <dsp:sp modelId="{591A7899-C0E9-4775-9C28-56B82B92CB07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835578-BB0E-4201-96A9-05995F6CAA8D}">
      <dsp:nvSpPr>
        <dsp:cNvPr id="0" name=""/>
        <dsp:cNvSpPr/>
      </dsp:nvSpPr>
      <dsp:spPr>
        <a:xfrm>
          <a:off x="903654" y="1140954"/>
          <a:ext cx="714776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/>
            <a:t>Felmérési ütemterv</a:t>
          </a:r>
          <a:endParaRPr lang="hu-HU" sz="1700" kern="1200" dirty="0"/>
        </a:p>
      </dsp:txBody>
      <dsp:txXfrm>
        <a:off x="903654" y="1140954"/>
        <a:ext cx="7147763" cy="570477"/>
      </dsp:txXfrm>
    </dsp:sp>
    <dsp:sp modelId="{4BC0A181-D664-4D59-83F9-F49D6E781B58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555ABE-151F-4740-8CF1-58D6FD7D6ED6}">
      <dsp:nvSpPr>
        <dsp:cNvPr id="0" name=""/>
        <dsp:cNvSpPr/>
      </dsp:nvSpPr>
      <dsp:spPr>
        <a:xfrm>
          <a:off x="1118233" y="1996562"/>
          <a:ext cx="693318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/>
            <a:t>Szolgáltatók felmérése: HR, tárgyi feltételek, napi működés tekintetében szűrés esetén, online kérdőíves formában/ szakmai látogatások során</a:t>
          </a:r>
          <a:endParaRPr lang="hu-HU" sz="1700" kern="1200" dirty="0"/>
        </a:p>
      </dsp:txBody>
      <dsp:txXfrm>
        <a:off x="1118233" y="1996562"/>
        <a:ext cx="6933183" cy="570477"/>
      </dsp:txXfrm>
    </dsp:sp>
    <dsp:sp modelId="{9EB39224-189E-418E-A150-F864D0C71B20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E46B4A-EB77-4D21-9A8F-ED405D8A8662}">
      <dsp:nvSpPr>
        <dsp:cNvPr id="0" name=""/>
        <dsp:cNvSpPr/>
      </dsp:nvSpPr>
      <dsp:spPr>
        <a:xfrm>
          <a:off x="1118233" y="2851627"/>
          <a:ext cx="693318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/>
            <a:t>A felmérések tapasztalatainak összefoglalása</a:t>
          </a:r>
        </a:p>
      </dsp:txBody>
      <dsp:txXfrm>
        <a:off x="1118233" y="2851627"/>
        <a:ext cx="6933183" cy="570477"/>
      </dsp:txXfrm>
    </dsp:sp>
    <dsp:sp modelId="{261FBA86-1805-474B-BD4E-C1CF7952D6FE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23DB65-DD4F-4BEC-BB1A-68A4AA45BCFD}">
      <dsp:nvSpPr>
        <dsp:cNvPr id="0" name=""/>
        <dsp:cNvSpPr/>
      </dsp:nvSpPr>
      <dsp:spPr>
        <a:xfrm>
          <a:off x="903654" y="3707235"/>
          <a:ext cx="714776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/>
            <a:t>Bővítési terv elkészítése</a:t>
          </a:r>
        </a:p>
      </dsp:txBody>
      <dsp:txXfrm>
        <a:off x="903654" y="3707235"/>
        <a:ext cx="7147763" cy="570477"/>
      </dsp:txXfrm>
    </dsp:sp>
    <dsp:sp modelId="{C5C99CF2-1C58-4271-B372-345B4D189733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3AB29C-9808-4887-8DAC-56E6AFC40E01}">
      <dsp:nvSpPr>
        <dsp:cNvPr id="0" name=""/>
        <dsp:cNvSpPr/>
      </dsp:nvSpPr>
      <dsp:spPr>
        <a:xfrm>
          <a:off x="434398" y="4562842"/>
          <a:ext cx="7617019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/>
            <a:t>Akkreditációs terv – Nemzeti Szűrőbizottság létrehozása</a:t>
          </a:r>
        </a:p>
      </dsp:txBody>
      <dsp:txXfrm>
        <a:off x="434398" y="4562842"/>
        <a:ext cx="7617019" cy="570477"/>
      </dsp:txXfrm>
    </dsp:sp>
    <dsp:sp modelId="{9F16E616-81B3-4046-B861-E0716D186E05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6D15B2-5073-4553-AEB5-22697661B40C}">
      <dsp:nvSpPr>
        <dsp:cNvPr id="0" name=""/>
        <dsp:cNvSpPr/>
      </dsp:nvSpPr>
      <dsp:spPr>
        <a:xfrm>
          <a:off x="343" y="2907"/>
          <a:ext cx="11482652" cy="1118681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3200" b="1" kern="1200" dirty="0" smtClean="0"/>
            <a:t>Szűréstípustól függően kiterjed</a:t>
          </a:r>
          <a:endParaRPr lang="hu-HU" sz="3200" b="1" kern="1200" dirty="0"/>
        </a:p>
      </dsp:txBody>
      <dsp:txXfrm>
        <a:off x="33108" y="35672"/>
        <a:ext cx="11417122" cy="1053151"/>
      </dsp:txXfrm>
    </dsp:sp>
    <dsp:sp modelId="{1F495315-9795-47E5-A954-CD737FE786ED}">
      <dsp:nvSpPr>
        <dsp:cNvPr id="0" name=""/>
        <dsp:cNvSpPr/>
      </dsp:nvSpPr>
      <dsp:spPr>
        <a:xfrm>
          <a:off x="343" y="1565581"/>
          <a:ext cx="1833117" cy="349817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Szakdolgozói csoportokra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 (pl. </a:t>
          </a:r>
          <a:r>
            <a:rPr lang="hu-HU" sz="1800" kern="1200" dirty="0" err="1" smtClean="0"/>
            <a:t>dentálhigiénikusok</a:t>
          </a:r>
          <a:r>
            <a:rPr lang="hu-HU" sz="1800" kern="1200" dirty="0" smtClean="0"/>
            <a:t> bevonása)</a:t>
          </a:r>
          <a:endParaRPr lang="hu-HU" sz="1800" kern="1200" dirty="0"/>
        </a:p>
      </dsp:txBody>
      <dsp:txXfrm>
        <a:off x="54033" y="1619271"/>
        <a:ext cx="1725737" cy="3390795"/>
      </dsp:txXfrm>
    </dsp:sp>
    <dsp:sp modelId="{1F523587-9544-49BF-89F4-81DC9F6EA226}">
      <dsp:nvSpPr>
        <dsp:cNvPr id="0" name=""/>
        <dsp:cNvSpPr/>
      </dsp:nvSpPr>
      <dsp:spPr>
        <a:xfrm>
          <a:off x="1930250" y="1565581"/>
          <a:ext cx="1833117" cy="349817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Szolgáltató típusokra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(pl. foglalkozás egészségügyi szolgáltatók)</a:t>
          </a:r>
          <a:endParaRPr lang="hu-HU" sz="1800" kern="1200" dirty="0"/>
        </a:p>
      </dsp:txBody>
      <dsp:txXfrm>
        <a:off x="1983940" y="1619271"/>
        <a:ext cx="1725737" cy="3390795"/>
      </dsp:txXfrm>
    </dsp:sp>
    <dsp:sp modelId="{32DD371A-534E-4C8B-A27B-BA4073919D85}">
      <dsp:nvSpPr>
        <dsp:cNvPr id="0" name=""/>
        <dsp:cNvSpPr/>
      </dsp:nvSpPr>
      <dsp:spPr>
        <a:xfrm>
          <a:off x="3860157" y="1565581"/>
          <a:ext cx="1833117" cy="349817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Szolgáltatói körre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 (több helyen legyen elérhető az adott szűrővizsgálat)</a:t>
          </a:r>
          <a:endParaRPr lang="hu-HU" sz="1800" kern="1200" dirty="0"/>
        </a:p>
      </dsp:txBody>
      <dsp:txXfrm>
        <a:off x="3913847" y="1619271"/>
        <a:ext cx="1725737" cy="3390795"/>
      </dsp:txXfrm>
    </dsp:sp>
    <dsp:sp modelId="{7B2ECB78-647A-4E54-8729-46AA1FE6F648}">
      <dsp:nvSpPr>
        <dsp:cNvPr id="0" name=""/>
        <dsp:cNvSpPr/>
      </dsp:nvSpPr>
      <dsp:spPr>
        <a:xfrm>
          <a:off x="5790064" y="1565581"/>
          <a:ext cx="1833117" cy="349817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smtClean="0"/>
            <a:t>Elérhetőségre (nagyobb populáció vegyen részt az adott szűrővizsgálaton)</a:t>
          </a:r>
          <a:endParaRPr lang="hu-HU" sz="1800" kern="1200"/>
        </a:p>
      </dsp:txBody>
      <dsp:txXfrm>
        <a:off x="5843754" y="1619271"/>
        <a:ext cx="1725737" cy="3390795"/>
      </dsp:txXfrm>
    </dsp:sp>
    <dsp:sp modelId="{C704E733-A8E2-4903-A501-C09B04C8C1BB}">
      <dsp:nvSpPr>
        <dsp:cNvPr id="0" name=""/>
        <dsp:cNvSpPr/>
      </dsp:nvSpPr>
      <dsp:spPr>
        <a:xfrm>
          <a:off x="7719971" y="1565581"/>
          <a:ext cx="1833117" cy="349817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Szakmai módszertan megújítására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(pl. HPV alapú méhnyakszűrés)</a:t>
          </a:r>
          <a:endParaRPr lang="hu-HU" sz="1800" kern="1200" dirty="0"/>
        </a:p>
      </dsp:txBody>
      <dsp:txXfrm>
        <a:off x="7773661" y="1619271"/>
        <a:ext cx="1725737" cy="3390795"/>
      </dsp:txXfrm>
    </dsp:sp>
    <dsp:sp modelId="{8DB46D3B-3469-46C0-B629-8BA4E54BB2B1}">
      <dsp:nvSpPr>
        <dsp:cNvPr id="0" name=""/>
        <dsp:cNvSpPr/>
      </dsp:nvSpPr>
      <dsp:spPr>
        <a:xfrm>
          <a:off x="9649878" y="1565581"/>
          <a:ext cx="1833117" cy="349817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smtClean="0"/>
            <a:t>Innovatív technológiákra (mesterséges intelligencia)</a:t>
          </a:r>
          <a:endParaRPr lang="hu-HU" sz="1800" kern="1200"/>
        </a:p>
      </dsp:txBody>
      <dsp:txXfrm>
        <a:off x="9703568" y="1619271"/>
        <a:ext cx="1725737" cy="339079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941BB-366C-4DEB-946D-18512AC39E7C}">
      <dsp:nvSpPr>
        <dsp:cNvPr id="0" name=""/>
        <dsp:cNvSpPr/>
      </dsp:nvSpPr>
      <dsp:spPr>
        <a:xfrm rot="5400000">
          <a:off x="615669" y="1122018"/>
          <a:ext cx="1846485" cy="3072509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E1710E-6A16-493A-9BAB-70E5C648EF19}">
      <dsp:nvSpPr>
        <dsp:cNvPr id="0" name=""/>
        <dsp:cNvSpPr/>
      </dsp:nvSpPr>
      <dsp:spPr>
        <a:xfrm>
          <a:off x="307444" y="2040037"/>
          <a:ext cx="2773878" cy="243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0" i="0" kern="1200" dirty="0" smtClean="0">
              <a:latin typeface="+mn-lt"/>
            </a:rPr>
            <a:t>Tudományos evidenciákon alapuló javaslatok</a:t>
          </a:r>
          <a:endParaRPr lang="hu-HU" sz="2000" b="0" kern="1200" dirty="0">
            <a:latin typeface="+mn-lt"/>
          </a:endParaRPr>
        </a:p>
      </dsp:txBody>
      <dsp:txXfrm>
        <a:off x="307444" y="2040037"/>
        <a:ext cx="2773878" cy="2431467"/>
      </dsp:txXfrm>
    </dsp:sp>
    <dsp:sp modelId="{92FAF178-6BD2-45AE-895F-E17E1AEBC31A}">
      <dsp:nvSpPr>
        <dsp:cNvPr id="0" name=""/>
        <dsp:cNvSpPr/>
      </dsp:nvSpPr>
      <dsp:spPr>
        <a:xfrm>
          <a:off x="2557950" y="895817"/>
          <a:ext cx="523373" cy="523373"/>
        </a:xfrm>
        <a:prstGeom prst="triangle">
          <a:avLst>
            <a:gd name="adj" fmla="val 100000"/>
          </a:avLst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65E93-8E22-4376-B6E4-B6FFFB6ADB6D}">
      <dsp:nvSpPr>
        <dsp:cNvPr id="0" name=""/>
        <dsp:cNvSpPr/>
      </dsp:nvSpPr>
      <dsp:spPr>
        <a:xfrm rot="5400000">
          <a:off x="4011438" y="281732"/>
          <a:ext cx="1846485" cy="3072509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66729-A337-409F-97DC-3D646C0EAB10}">
      <dsp:nvSpPr>
        <dsp:cNvPr id="0" name=""/>
        <dsp:cNvSpPr/>
      </dsp:nvSpPr>
      <dsp:spPr>
        <a:xfrm>
          <a:off x="3703214" y="1199750"/>
          <a:ext cx="2773878" cy="243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0" i="0" kern="1200" dirty="0" smtClean="0">
              <a:latin typeface="+mn-lt"/>
            </a:rPr>
            <a:t>Adminisztratív eszközök fejlesztése</a:t>
          </a:r>
          <a:endParaRPr lang="hu-HU" sz="2000" b="0" kern="1200" dirty="0">
            <a:latin typeface="+mn-lt"/>
          </a:endParaRPr>
        </a:p>
      </dsp:txBody>
      <dsp:txXfrm>
        <a:off x="3703214" y="1199750"/>
        <a:ext cx="2773878" cy="2431467"/>
      </dsp:txXfrm>
    </dsp:sp>
    <dsp:sp modelId="{371FF192-F97F-4E62-9BA2-740A667B5DB7}">
      <dsp:nvSpPr>
        <dsp:cNvPr id="0" name=""/>
        <dsp:cNvSpPr/>
      </dsp:nvSpPr>
      <dsp:spPr>
        <a:xfrm>
          <a:off x="5953720" y="55530"/>
          <a:ext cx="523373" cy="523373"/>
        </a:xfrm>
        <a:prstGeom prst="triangle">
          <a:avLst>
            <a:gd name="adj" fmla="val 100000"/>
          </a:avLst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6848C1-DE66-4FB2-8B4A-A441EC67B740}">
      <dsp:nvSpPr>
        <dsp:cNvPr id="0" name=""/>
        <dsp:cNvSpPr/>
      </dsp:nvSpPr>
      <dsp:spPr>
        <a:xfrm rot="5400000">
          <a:off x="7407208" y="-558554"/>
          <a:ext cx="1846485" cy="3072509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D7E5F-46D8-4026-B706-B88FD97E420A}">
      <dsp:nvSpPr>
        <dsp:cNvPr id="0" name=""/>
        <dsp:cNvSpPr/>
      </dsp:nvSpPr>
      <dsp:spPr>
        <a:xfrm>
          <a:off x="7098984" y="359464"/>
          <a:ext cx="2773878" cy="243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0" i="0" kern="1200" dirty="0" smtClean="0">
              <a:latin typeface="+mn-lt"/>
            </a:rPr>
            <a:t>Szervezési kérdések</a:t>
          </a:r>
          <a:endParaRPr lang="hu-HU" sz="2000" b="0" kern="1200" dirty="0">
            <a:latin typeface="+mn-lt"/>
          </a:endParaRPr>
        </a:p>
      </dsp:txBody>
      <dsp:txXfrm>
        <a:off x="7098984" y="359464"/>
        <a:ext cx="2773878" cy="2431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AB7481-19D8-4573-ABA4-B1B594DB19D1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9BAF6-59CD-4BF9-97F2-105D0D0673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591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70C81-7E7F-4AC4-A560-372124C07CB7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ECE68-4F25-49D2-9098-C5560EC0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91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097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noProof="0" dirty="0" smtClean="0"/>
              <a:t>Az új koronavírussal fertőzöttek</a:t>
            </a:r>
            <a:r>
              <a:rPr lang="hu-HU" baseline="0" noProof="0" dirty="0" smtClean="0"/>
              <a:t> nem csak légúti szekrécióval, hanem széklettel is ürítik a vírus örökítőanyagát, akár vannak tüneteik, akár tünetmentesek. A vírus RNS-e így a nyers szennyvízben is megjelenik, reprezentálva a szennyvíztisztítótelep ellátási területén élő valamennyi fertőzöttet. A szennyvízből, mint közösségi mintából egy koncentrálási lépést követően a klinikai mintákhoz hasonlóan RT-</a:t>
            </a:r>
            <a:r>
              <a:rPr lang="hu-HU" baseline="0" noProof="0" dirty="0" err="1" smtClean="0"/>
              <a:t>qPCR</a:t>
            </a:r>
            <a:r>
              <a:rPr lang="hu-HU" baseline="0" noProof="0" dirty="0" smtClean="0"/>
              <a:t>-</a:t>
            </a:r>
            <a:r>
              <a:rPr lang="hu-HU" baseline="0" noProof="0" dirty="0" err="1" smtClean="0"/>
              <a:t>rel</a:t>
            </a:r>
            <a:r>
              <a:rPr lang="hu-HU" baseline="0" noProof="0" dirty="0" smtClean="0"/>
              <a:t> mutatható ki a vírus. Mivel a vírusürítés már a tünetek megjelenése előtt megkezdődik, a szennyvíz eredmények alapján </a:t>
            </a:r>
            <a:r>
              <a:rPr lang="hu-HU" baseline="0" noProof="0" dirty="0" err="1" smtClean="0"/>
              <a:t>előrejelezhető</a:t>
            </a:r>
            <a:r>
              <a:rPr lang="hu-HU" baseline="0" noProof="0" dirty="0" smtClean="0"/>
              <a:t> a fertőzöttek számának alakulása.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baseline="0" noProof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aseline="0" noProof="0" dirty="0" smtClean="0"/>
              <a:t>Európában elsők között vezettük be a szennyvíz alapú közösségi szűrést. Saját, nagyobb érzékenységű módszert vezettünk be, amikor a COVID-19 akadozott a laboreszközök beszerzése, így biztosítottá vált a folyamatos utánpótlása. </a:t>
            </a:r>
            <a:endParaRPr lang="hu-HU" noProof="0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4CB67-F3BF-4649-87C7-580D71DA693A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8749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modern népegészségügyi tevékenység során a megbetegedési tendenciák, és ezek kapcsán történő beavatkozások alapját és eredményességét integrált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surveillance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(felügyeleti) rendszerek adják, ezért az NNGYK is felállította az integrált felügyeleti rendszerét a légúti megbetegedések követésére (szándékosan nem írom, hogy fertőző, mert a nem fertőző is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monitorozásra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kerül!!!). Ennek keretében az Országos Mentőszolgálat támogatásával a sürgősségi ellátás adatait a szennyvíz alapú vizsgálatainkkal összevetve követjük az influenza  és a COVID-19 esetében a vírus terhelést a szennyvízben és a sürgősségi ellátási igényt az Országos Mentőszolgálat oldaláról. Ezen adatok nagyon szoros összefüggése látható az alábbi két ábrán. Fontos hangsúlyozni, hogy mindkét módszer óriási/(igen széles) adatlefedettséggel működik, több mint 4 millió hazai lakos szennyvizét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monitorozzuk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és az ország teljes lakosságát ellátó Országos Mentőszolgálat adatai kerülnek feldolgozásra.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Elsődleges elemzéseink alapján látható, hogy az influenza szennyvízben mért vírusterhelés emelkedését 2 héttel követi a sürgősségi ellátási igény növekedése, míg a koronavírus (SARS-CoV2) örökítőanyag emelkedését 1 héttel követi a mentőszolgálat hívásszámának növekedése. A szennyvíz alapú előrejelzés hasznossága a koronavírus pandémia során bizonyítást nyert. Egyrészt ez a jelenlegi újonnan kiegészített módszertan lehetővé teszi a mentőszolgálat várható terheltségének előrejelzését, másrészt egy további módszert tudunk integrálni a megbetegedések követésére ezzel erősítve a megbetegedések, jelen esetben elsősorban a fertőző megbetegedések hazai követésére. Ennek eredményeként a szükséges beavatkozások is pontosabban tervezhetők.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4299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szűrés,</a:t>
            </a:r>
            <a:r>
              <a:rPr lang="hu-HU" baseline="0" dirty="0" smtClean="0"/>
              <a:t> ahogy az a meghatározásában is kiemelt, jelentős nagyságú populációt felölelő terület, aminek köszönhetően a vizsgált korcsoporttól, célállapottól függően, különböző módokon kerül dokumentálásra.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A2AAC-A053-4CC1-B1B3-2CCDC545630F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24669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002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szűrési rendszer hatékony alkalmazása</a:t>
            </a:r>
            <a:r>
              <a:rPr lang="hu-HU" baseline="0" dirty="0" smtClean="0"/>
              <a:t> végett elengedhetetlen a szűrendők és a szűrési eredmények egységes nyilvántartása. A feladat komplexitásának köszönhetően, szűrési típusonként haladva érhető el leggyorsabban ez a cél.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A2AAC-A053-4CC1-B1B3-2CCDC545630F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8508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aseline="0" dirty="0" smtClean="0"/>
              <a:t>A több szűrés esetén is alkalmazott védőnői nyilvántartás egységesítése a Védőnői Országos Információs Rendszer (VOIR) alkalmazása által megvalósítható, mely EESZT-</a:t>
            </a:r>
            <a:r>
              <a:rPr lang="hu-HU" baseline="0" dirty="0" err="1" smtClean="0"/>
              <a:t>hez</a:t>
            </a:r>
            <a:r>
              <a:rPr lang="hu-HU" baseline="0" dirty="0" smtClean="0"/>
              <a:t> kapcsolható.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VOIR kötelező bevezetésével elindulhatunk az e-Gyermekegészségügy Kiskönyv felé, amihez természetesen szükséges, hogy a háziorvos/házi gyermekorvos által végzett vizsgálati eredmények is becsatornázásra kerüljenek az EESZT-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leképeződő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e-Gyermekegészségügy Kiskönyvbe, továbbá indokolt az EESZT nem operatív adatain alapuló kiterjesztéséből a strukturált lekérdezés megoldása is.</a:t>
            </a:r>
          </a:p>
          <a:p>
            <a:r>
              <a:rPr lang="hu-HU" b="1" dirty="0" smtClean="0"/>
              <a:t>7-18 évesek </a:t>
            </a:r>
            <a:r>
              <a:rPr lang="hu-HU" dirty="0" smtClean="0"/>
              <a:t>szűrése esetén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e-KRÉTA keretén belül kialakítottak egy iskolaorvosi és iskolavédőnői modult, mely csatlakozik az EESZT-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hez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is. A VOIR-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belül, is kialakításra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került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egy iskolavédőnői modul, mely majd szintén csatlakozni lesz képes az EESZT-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hez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Mind a két rendszer alkalmas a strukturált adatok gyűjtésére, azonban a felhasználás nem teljeskörű, illetve az EESZT-be már nem strukturáltan lekérdezhető módon kerülnek fel.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felnőttkori szűrések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dokumentációja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kapcsán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Magyar Falu projekt keretében elkészült egy a háziorvosok prevenciós tevékenységét támogató szoftver, azonban jelenlegi alkalmazásának gátja, hogy nem kapcsolódik sem a háziorvosi HIS-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hez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és az EESZT–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való kapcsolódást is fejleszteni kell. Azonban a szakmai igényeknek megfelelő módosításokkal, a rendszerek összekapcsolásával, beleértve a NEAK-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tól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háziorvoshoz rendelt páciensek adatainak betöltését is, alkalmas lehet a szűrések menedzselésére és dokumentálására, valamint az adatok strukturált lekérdezésére és elemzésére. Emellett az EESZT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MiniHis-ben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az NNK az OKFŐ-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együtt kialakított egy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MiniHis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Szűrési ambuláns lapot, mely alkalmas a kockázatok és paraméterek rögzítésére, strukturált adatgyűjtésre.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népegészségügyi szűrések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esetén jelenleg használt jelenleg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OSZR és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OSZRCOmm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modul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helyett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folyamatban van az új Országos Szűrést Támogató Rendszer (OSZTR) bevezetése. Az OSZTR már alkalmas az EESZT-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való összekapcsolásra is,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kialakításra kerültek azon adatok strukturált gyűjtésére felületek, amelyek a szűrés hatékonyságának követéséhez szükségesek.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Ez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oly módon került kialakításra, hogy amint lehet, ezeket az adatokat interfészen keresztül az EESZT nem operatív adatain alapuló kiterjesztéséből vegye át a szakrendszer.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meghívással kapcsolatban terv, hogy a papír alapú, postán az állandó lakcímre feladott meghívó helyett egy rugalmasabb rendszert építsünk ki, melyben lehetőség van a tartózkodási helyre való postázás mellett az elektronikus kapcsolattartásra és meghívásra, illetve a helyszín és időpont foglalásra is. Ezen lépések növelhetik a részvételi arányt. Már folyamatban van az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EgészségAblak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Myeeszt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keretében a részletes javaslat kidolgozása.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A2AAC-A053-4CC1-B1B3-2CCDC545630F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20042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Pipa -&gt; elkészült</a:t>
            </a:r>
          </a:p>
          <a:p>
            <a:r>
              <a:rPr lang="hu-HU" dirty="0" smtClean="0"/>
              <a:t>Nyíl</a:t>
            </a:r>
            <a:r>
              <a:rPr lang="hu-HU" baseline="0" dirty="0" smtClean="0"/>
              <a:t> -&gt; folyamatban van még</a:t>
            </a:r>
          </a:p>
          <a:p>
            <a:r>
              <a:rPr lang="hu-HU" baseline="0" dirty="0" smtClean="0"/>
              <a:t>pontok -&gt; a terv elkészült, de szükség van az előző feladatokra a terv </a:t>
            </a:r>
            <a:r>
              <a:rPr lang="hu-HU" baseline="0" dirty="0" err="1" smtClean="0"/>
              <a:t>validálása</a:t>
            </a:r>
            <a:r>
              <a:rPr lang="hu-HU" baseline="0" dirty="0" smtClean="0"/>
              <a:t> miatt</a:t>
            </a:r>
          </a:p>
          <a:p>
            <a:endParaRPr lang="hu-HU" baseline="0" dirty="0" smtClean="0"/>
          </a:p>
          <a:p>
            <a:r>
              <a:rPr lang="hu-HU" i="1" u="sng" baseline="0" dirty="0" smtClean="0">
                <a:solidFill>
                  <a:srgbClr val="FF0000"/>
                </a:solidFill>
              </a:rPr>
              <a:t>1. pont: az elég furán hangzik, hogy nekünk be kell azonosítani, kik végeznek szűrést, miért nem tudjuk alapból. Mire gondoltak itt </a:t>
            </a:r>
            <a:r>
              <a:rPr lang="hu-HU" i="1" u="sng" baseline="0" dirty="0" err="1" smtClean="0">
                <a:solidFill>
                  <a:srgbClr val="FF0000"/>
                </a:solidFill>
              </a:rPr>
              <a:t>Reniék</a:t>
            </a:r>
            <a:r>
              <a:rPr lang="hu-HU" i="1" u="sng" baseline="0" dirty="0" smtClean="0">
                <a:solidFill>
                  <a:srgbClr val="FF0000"/>
                </a:solidFill>
              </a:rPr>
              <a:t> pontosan? </a:t>
            </a:r>
            <a:r>
              <a:rPr lang="hu-HU" b="1" i="0" u="none" baseline="0" dirty="0" smtClean="0">
                <a:solidFill>
                  <a:srgbClr val="FF0000"/>
                </a:solidFill>
              </a:rPr>
              <a:t>Módosítottam. Azonos szakmakódon a diagnosztikus és a népegészségügyi szűrés. 2002-es valamennyi együttműködés megállapodás, így valamennyi szűrést végző </a:t>
            </a:r>
            <a:r>
              <a:rPr lang="hu-HU" b="1" i="0" u="none" baseline="0" dirty="0" err="1" smtClean="0">
                <a:solidFill>
                  <a:srgbClr val="FF0000"/>
                </a:solidFill>
              </a:rPr>
              <a:t>eü</a:t>
            </a:r>
            <a:r>
              <a:rPr lang="hu-HU" b="1" i="0" u="none" baseline="0" dirty="0" smtClean="0">
                <a:solidFill>
                  <a:srgbClr val="FF0000"/>
                </a:solidFill>
              </a:rPr>
              <a:t> szolgáltató szolgáltatásának pontosítása. </a:t>
            </a:r>
            <a:endParaRPr lang="hu-HU" b="1" i="0" u="none" dirty="0">
              <a:solidFill>
                <a:srgbClr val="FF0000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1DAD7-DB25-4984-B580-764A23CDA86B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10169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6058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1068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582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Egyfelől az egyik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legfőbb célunk, hogy megelőzzük a betegségek kialakulását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amelynek  legfőbb fókusza eddig az NNK-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volt, ugyanakkor a táplálkozás egészségügy révén az OGYÉI is látott el preventív feladatokat . A másik kiemelt célunk, hogyha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valaki már megbetegedett, akkor biztonságos körülmények között, biztonságos eszközökkel, biztonságos gyógyszerekkel biztosítsuk a gyógyulását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Lecsökken a szakhatósági feladatok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száma, hiszen eddig mind a két különálló intézet a feladati ellátásához szakértést vett igénybe a másik intézettől. Innentől fogva ez egyszerűsödik, ami az ügyfelek számára is szintén átláthatóbbá és egyszerűbbé teszi a rendszert.  </a:t>
            </a:r>
          </a:p>
          <a:p>
            <a:pPr lvl="0"/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egyesülés következtében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létszámoptimalizálásra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kerül sor, hiszen a szakértői gárda egyesül, ami egyrészt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egyéni fejlődési lehetőségeket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teremt, másrészt a két intézet különálló szakmaiságának egyesülése a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tudományos életben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jelentős erőforrást hoz. Továbbá lehetőséget ad arra, hogy az itthon elismert szaktudással a nemzetközi színtéren is nagyobb hangsúllyal megjelenjünk.</a:t>
            </a:r>
          </a:p>
          <a:p>
            <a:pPr lvl="0"/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célunk az, hogy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Magyarországon egy egységes, erős és hatékony egészségügyi hatósági szerv működjön,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 azok az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értékek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melyek eddig különállóan megvoltak az egyes intézetekben, azoknak a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megtartása és megerősítése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révén segítsük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megelőzést és a betegbiztonság erősítését.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14819-22C5-4824-84DC-BA5D0C51801E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4070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9406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0" dirty="0" smtClean="0">
                <a:solidFill>
                  <a:schemeClr val="bg1"/>
                </a:solidFill>
                <a:effectLst/>
              </a:rPr>
              <a:t>A foglalkozási rosszindulatú megbetegedések döntően az idősebb kor betegségei, sokszor már az aktív munka befejezése után kerülnek diagnosztizálásra. </a:t>
            </a:r>
          </a:p>
          <a:p>
            <a:r>
              <a:rPr lang="hu-HU" b="0" dirty="0" smtClean="0">
                <a:solidFill>
                  <a:schemeClr val="bg1"/>
                </a:solidFill>
                <a:effectLst/>
              </a:rPr>
              <a:t>Az egészségügyi ellátás során az egykori munkavégzésre, expozíciókra vonatkozó kérdések sokszor nem kerülnek elő, így nem is merül fel a megbetegedés esetleges foglalkozási eredete és ezért a többi munkavállaló hasonló foglalkozási megbetegedésének prevenciója sem valósulhat meg.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63F017-C033-44E3-B15D-D9A8360EF859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01291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gyógyszerekkel folyatatott minden tevékenység engedély köteles és ellenőrzéshez kötött. Ez kiemelten fontos, hiszen a gyógyszerek különleges termékek, amely magából a fizikai termékből és a biztonságos és hatékony alkalmazáshoz szükséges információból áll. </a:t>
            </a:r>
          </a:p>
          <a:p>
            <a:r>
              <a:rPr lang="hu-HU" dirty="0"/>
              <a:t>A cél az, hogy a gyártók által készített magas minőségű készítmények a teljes ellátási láncban megőrizzek a minőségüket és ebben a formában jussanak el a betegekig. Ehhez nem elegendő a gyógyszeripari szereplők elhivatottsága és szaktudása, kell a folyamatos hatósági jelenlét is. Az NNGYK szerepe megkerülhetetlen. Nem az a cél, hogy a hibákra felhívjuk a figyelmet, hanem az, hogy az ügyfeleink mindig az elvárt magas </a:t>
            </a:r>
            <a:r>
              <a:rPr lang="hu-HU" dirty="0" err="1"/>
              <a:t>sztanderdek</a:t>
            </a:r>
            <a:r>
              <a:rPr lang="hu-HU" dirty="0"/>
              <a:t> szerint tudják végezni a tevékenységüket. Továbbá a hatóság segíti az ipari szereplőket folyamataik fejlesztésében, tökéletesítésében.</a:t>
            </a:r>
          </a:p>
          <a:p>
            <a:endParaRPr lang="hu-HU" dirty="0"/>
          </a:p>
          <a:p>
            <a:r>
              <a:rPr lang="hu-HU" dirty="0"/>
              <a:t>Számos ellenőrzést végzünk Magyarországon, valamint határainkon túl. Az ellenőrzések fókuszában minden esetben a gyógyszer, ellátás, betegbiztonság áll.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431088-03A6-4638-BD38-3F1D73A57C4B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81781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Az, hogy a beteghez/felhasználóhoz megfelelő minőségű gyógyszer jut az nem elegendő ahhoz, hogy a megfelelő hatást, minél kevesebb mellékhatással elérje. Ehhez szükséges a gyógyszertárakban dolgozó egészségügyi szakemberek aktív közreműködése.</a:t>
            </a:r>
          </a:p>
          <a:p>
            <a:r>
              <a:rPr lang="hu-HU" dirty="0"/>
              <a:t>Az ábrán láthatják a működési engedéllyel rendelkező gyógyszerforgalmazó helyeket. A magyarországi gyógyszertárak </a:t>
            </a:r>
            <a:r>
              <a:rPr lang="hu-HU" dirty="0" err="1"/>
              <a:t>össz</a:t>
            </a:r>
            <a:r>
              <a:rPr lang="hu-HU" dirty="0"/>
              <a:t> nyitvatartási ideje meghaladja a 160.000 órát és ebben nincsen benne az ügyeleti és készenléti idő. A számok jól érzékeltetik, hogy a lakossági gyógyszerellátó rendszer is a Magyar egészségügy egyik könnyen hozzáférhető szegmense. </a:t>
            </a:r>
          </a:p>
          <a:p>
            <a:r>
              <a:rPr lang="hu-HU" dirty="0"/>
              <a:t>Az NNK és az OGYÉI egyesülésének egyik nagyon pozitív hozadéka lehet ez a könnyen hozzáférhető rendszer erőteljesebb bekapcsolása a népegészségügyi és prevenciós tevékenységekbe. </a:t>
            </a:r>
          </a:p>
          <a:p>
            <a:endParaRPr lang="hu-HU" dirty="0"/>
          </a:p>
          <a:p>
            <a:r>
              <a:rPr lang="hu-HU" dirty="0"/>
              <a:t>Az egészségben eltöltött évek száma legeredményesebben primer prevencióval és jól hozzáférhető szűrőprogramokkal növelhető. Ebben a nagyok fontos munkában lehetne hangsúlyosabb szerepe a gyógyszerészeknek is, a magyar gyógyszertárakban létrejövő évi 45 millió gyógyszerész beteg találkozó nagyon jó alapot biztosítana ehhez.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F1559-ED57-4B31-94BA-689D5E88F6AB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08893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Alkalmazkodás</a:t>
            </a:r>
            <a:r>
              <a:rPr lang="hu-HU" baseline="0" dirty="0"/>
              <a:t> a megváltozott körülményekhez</a:t>
            </a:r>
          </a:p>
          <a:p>
            <a:pPr marL="228600" indent="-228600">
              <a:buAutoNum type="arabicPeriod"/>
            </a:pPr>
            <a:r>
              <a:rPr lang="hu-HU" baseline="0" dirty="0" err="1"/>
              <a:t>Covid</a:t>
            </a:r>
            <a:r>
              <a:rPr lang="hu-HU" baseline="0" dirty="0"/>
              <a:t> idején már elindultak a közös vakcina beszerzések</a:t>
            </a:r>
          </a:p>
          <a:p>
            <a:pPr marL="228600" indent="-228600">
              <a:buAutoNum type="arabicPeriod"/>
            </a:pPr>
            <a:r>
              <a:rPr lang="hu-HU" baseline="0" dirty="0"/>
              <a:t>Az országos tenderek évek óta működnek, ebben a gyógyszerhatóság a </a:t>
            </a:r>
            <a:r>
              <a:rPr lang="hu-HU" baseline="0" dirty="0" err="1"/>
              <a:t>birálóbizottságban</a:t>
            </a:r>
            <a:r>
              <a:rPr lang="hu-HU" baseline="0" dirty="0"/>
              <a:t> aktív szerepet tölt be</a:t>
            </a:r>
          </a:p>
          <a:p>
            <a:pPr marL="228600" indent="-228600">
              <a:buAutoNum type="arabicPeriod"/>
            </a:pPr>
            <a:r>
              <a:rPr lang="hu-HU" baseline="0" dirty="0"/>
              <a:t>Unit </a:t>
            </a:r>
            <a:r>
              <a:rPr lang="hu-HU" baseline="0" dirty="0" err="1"/>
              <a:t>dose</a:t>
            </a:r>
            <a:r>
              <a:rPr lang="hu-HU" baseline="0" dirty="0"/>
              <a:t>, </a:t>
            </a:r>
            <a:r>
              <a:rPr lang="hu-HU" baseline="0" dirty="0" err="1"/>
              <a:t>multidose</a:t>
            </a:r>
            <a:r>
              <a:rPr lang="hu-HU" baseline="0" dirty="0"/>
              <a:t> kiszerelés – gyógyszer spórolás, ellátási </a:t>
            </a:r>
            <a:r>
              <a:rPr lang="hu-HU" baseline="0" dirty="0" smtClean="0"/>
              <a:t>biztonság</a:t>
            </a:r>
          </a:p>
          <a:p>
            <a:pPr marL="228600" indent="-228600">
              <a:buAutoNum type="arabicPeriod"/>
            </a:pPr>
            <a:endParaRPr lang="hu-HU" baseline="0" dirty="0" smtClean="0"/>
          </a:p>
          <a:p>
            <a:pPr marL="228600" indent="-228600">
              <a:buAutoNum type="arabicPeriod"/>
            </a:pPr>
            <a:r>
              <a:rPr lang="hu-HU" i="1" u="sng" baseline="0" dirty="0" smtClean="0"/>
              <a:t>A kistérségek biztonságos gyógyszer ellátásán mit értünk? Mit akarunk itt mondani? </a:t>
            </a:r>
            <a:r>
              <a:rPr lang="hu-HU" b="1" i="0" u="none" baseline="0" dirty="0" smtClean="0"/>
              <a:t>Ez a Máltai projekt előképe lenne, azaz a leszakadó kistérségek gyógyszerellátását is meg fogjuk a jövőben oldani, de a fiókpatikák is helyenként ezt szolgálják. </a:t>
            </a:r>
            <a:endParaRPr lang="hu-HU" b="1" i="0" u="none" baseline="0" dirty="0"/>
          </a:p>
          <a:p>
            <a:pPr marL="228600" indent="-228600">
              <a:buAutoNum type="arabicPeriod"/>
            </a:pPr>
            <a:endParaRPr lang="hu-HU" baseline="0" dirty="0"/>
          </a:p>
          <a:p>
            <a:r>
              <a:rPr lang="hu-HU" baseline="0" dirty="0"/>
              <a:t>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C3BA9-4FB8-4236-9EC5-B00162FA36FC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74354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hu-HU" dirty="0"/>
              <a:t>Gyógyszerhatóság</a:t>
            </a:r>
            <a:r>
              <a:rPr lang="hu-HU" baseline="0" dirty="0"/>
              <a:t> felügyeli a megfelelő minőséget (engedélyezéstől a gyártáson keresztül  szállítás biztonsága,  beteghez való eljutás – teljes gyógyszerellátási lánc területén)</a:t>
            </a:r>
          </a:p>
          <a:p>
            <a:pPr marL="228600" indent="-228600">
              <a:buAutoNum type="arabicPeriod"/>
            </a:pPr>
            <a:r>
              <a:rPr lang="hu-HU" baseline="0" dirty="0"/>
              <a:t>Zárt gyógyszerellátási lánc – minden lépés szigorú szabványok szerint történik (GMP, GDP </a:t>
            </a:r>
            <a:r>
              <a:rPr lang="hu-HU" baseline="0" dirty="0" err="1"/>
              <a:t>stb</a:t>
            </a:r>
            <a:r>
              <a:rPr lang="hu-HU" baseline="0" dirty="0"/>
              <a:t> és ellenőrzött, ez a legfőbb védekezés, hogy hamis gyógyszer kerüljön patikába)</a:t>
            </a:r>
          </a:p>
          <a:p>
            <a:r>
              <a:rPr lang="hu-HU" baseline="0" dirty="0"/>
              <a:t>3. Megfelelő információ is a gyógyszerhatóság ellenőrzése alatt áll (kísérőiratok a törzskönyvezési folyamatban készülnek, gyógyszercég minden promóciós tevékenysége a kísérőiratokon alapszik, azon nem léphet túl, gyógyszerészi gondozás módszertana is a gyógyszerhatóság közreműködésével kerül kidolgozásra)</a:t>
            </a:r>
          </a:p>
          <a:p>
            <a:r>
              <a:rPr lang="hu-HU" baseline="0" dirty="0"/>
              <a:t>4. Kötelező mellékhatás jelentés – </a:t>
            </a:r>
            <a:r>
              <a:rPr lang="hu-HU" baseline="0" dirty="0" err="1"/>
              <a:t>pharmakovigilancia</a:t>
            </a:r>
            <a:endParaRPr lang="hu-HU" baseline="0" dirty="0"/>
          </a:p>
          <a:p>
            <a:r>
              <a:rPr lang="hu-HU" baseline="0" dirty="0"/>
              <a:t>5. A biztonságos  gyógyszerellátás, gyógyszerhiányok elleni küzdelem is  hatóság koordinálásával zajlik – egyre nagyobb hangsúly van a megelőzésen </a:t>
            </a:r>
          </a:p>
          <a:p>
            <a:r>
              <a:rPr lang="hu-HU" baseline="0" dirty="0"/>
              <a:t>A legtöbb gyógyszerhiány globális nagy gyógyszercégek fúziója, gyakran teljes földrészeket látnak el ugyanazzal a készítménnyel, s ráadásul a hatóanyaggyártás </a:t>
            </a:r>
            <a:r>
              <a:rPr lang="hu-HU" baseline="0" dirty="0" err="1"/>
              <a:t>Távol-keleten</a:t>
            </a:r>
            <a:r>
              <a:rPr lang="hu-HU" baseline="0" dirty="0"/>
              <a:t> történik.</a:t>
            </a:r>
          </a:p>
          <a:p>
            <a:r>
              <a:rPr lang="hu-HU" baseline="0" dirty="0"/>
              <a:t>Nemzetközi együttműködés szerepe nő – szignált kapunk, van idő felkészülni</a:t>
            </a:r>
          </a:p>
          <a:p>
            <a:r>
              <a:rPr lang="hu-HU" baseline="0" dirty="0"/>
              <a:t>6. Egyedi import – Magyarországon nincs törzskönyvezve, (vagy nem elérhető </a:t>
            </a:r>
            <a:r>
              <a:rPr lang="hu-HU" baseline="0" dirty="0" err="1"/>
              <a:t>pl</a:t>
            </a:r>
            <a:r>
              <a:rPr lang="hu-HU" baseline="0" dirty="0"/>
              <a:t> hiány miatt) de külföldön igen kb. évi 12000 kérelem ennek 30 % -a hiány miatti kérelem </a:t>
            </a:r>
          </a:p>
          <a:p>
            <a:r>
              <a:rPr lang="hu-HU" baseline="0" dirty="0" err="1"/>
              <a:t>Off</a:t>
            </a:r>
            <a:r>
              <a:rPr lang="hu-HU" baseline="0" dirty="0"/>
              <a:t> </a:t>
            </a:r>
            <a:r>
              <a:rPr lang="hu-HU" baseline="0" dirty="0" err="1"/>
              <a:t>label</a:t>
            </a:r>
            <a:r>
              <a:rPr lang="hu-HU" baseline="0" dirty="0"/>
              <a:t> – az adott indikációban nincs törzskönyvezve, vagy más adagolásban, beadási móddal </a:t>
            </a:r>
            <a:r>
              <a:rPr lang="hu-HU" baseline="0" dirty="0" err="1"/>
              <a:t>stb</a:t>
            </a:r>
            <a:r>
              <a:rPr lang="hu-HU" baseline="0" dirty="0"/>
              <a:t> de irodalmi adatok alapján esély lehet a kedvező terápiás hatásra – előzetes engedéllyel alkalmazhatja a kezelőorvos</a:t>
            </a:r>
          </a:p>
          <a:p>
            <a:r>
              <a:rPr lang="hu-HU" baseline="0" dirty="0"/>
              <a:t>7. </a:t>
            </a:r>
            <a:r>
              <a:rPr lang="hu-HU" baseline="0" dirty="0" err="1"/>
              <a:t>Compassionate</a:t>
            </a:r>
            <a:r>
              <a:rPr lang="hu-HU" baseline="0" dirty="0"/>
              <a:t> </a:t>
            </a:r>
            <a:r>
              <a:rPr lang="hu-HU" baseline="0" dirty="0" err="1"/>
              <a:t>use</a:t>
            </a:r>
            <a:r>
              <a:rPr lang="hu-HU" baseline="0" dirty="0"/>
              <a:t> – még nincs forgalomba hozatali engedély, a cég által szponzorált klinikai vizsgálat adott személyre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C3BA9-4FB8-4236-9EC5-B00162FA36FC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61158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5147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00584-6BDE-4CF5-8631-4D309D747D2F}" type="slidenum">
              <a:rPr lang="hu-HU" smtClean="0"/>
              <a:pPr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60368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/>
              <a:t>A felhasználók közel fele többször, visszatérőként használja az oldalt.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800584-6BDE-4CF5-8631-4D309D747D2F}" type="slidenum">
              <a:rPr lang="hu-HU" smtClean="0"/>
              <a:pPr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98081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965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hármas krízis életünk minden területét érinti, a társadalmi, gazdasági, ökológiai következményei beláthatatlanok. Ezek a krízisek egy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pandémai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után, egy ukrán-orosz háború és egy nemzetközi energiaválság idején, nagyon nehéz helyzetben érik a régiót. </a:t>
            </a:r>
            <a:endParaRPr lang="hu-H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A hármas krízis hatása az emberi egészségre sajnos egyre inkább szembeöltő. Globálisan a teljes betegségteher 14-15%-a.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Magyarországon a legfrissebb becslések szerint az összes betegségteher</a:t>
            </a:r>
            <a:r>
              <a:rPr lang="hu-HU" baseline="0" dirty="0" smtClean="0"/>
              <a:t> </a:t>
            </a:r>
            <a:r>
              <a:rPr lang="hu-HU" dirty="0" smtClean="0"/>
              <a:t>9%-a környezeti eredetű, amelynek döntő része a levegőszennyezettségre és a hőmérsékleti hatásokra vezethető vissza. Európában a természeti katasztrófák áldozatainak 90%–a </a:t>
            </a:r>
            <a:r>
              <a:rPr lang="hu-HU" dirty="0" err="1" smtClean="0"/>
              <a:t>a</a:t>
            </a:r>
            <a:r>
              <a:rPr lang="hu-HU" dirty="0" smtClean="0"/>
              <a:t> klímaváltozással egyre gyakoribbá váló hőhullámok miatt vesztette életét. Ezt láthatjuk a másik ábrán.</a:t>
            </a:r>
            <a:r>
              <a:rPr lang="hu-HU" baseline="0" dirty="0" smtClean="0"/>
              <a:t> </a:t>
            </a:r>
            <a:endParaRPr lang="hu-H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dirty="0" smtClean="0"/>
              <a:t>Idén nyáron, július 5 és 7 között Budapest adott otthont az Egészségügyi Világszervezet által irányított Európai Környezet és Egészség Folyamat Hetedik Miniszteri Konferenciájának. A konferencia, amely a régió legfontosabb környezetegészségügyi fóruma, tematikájában a hármas krízis, a klímaváltozás, a környezetszennyezés és a biodiverzitás köré szerveződött.</a:t>
            </a:r>
          </a:p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0431D-C02F-4820-A750-D473488CCCE0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32483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dirty="0"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2022. év elején még érezhető a COVID-19 hatása, ezt követően a járvány enyhülésével párhuzamosan a hívások száma csökkent.</a:t>
            </a:r>
          </a:p>
          <a:p>
            <a:endParaRPr lang="hu-HU" sz="1200" dirty="0">
              <a:solidFill>
                <a:srgbClr val="21212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u-HU" sz="12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hu-HU" sz="1200" b="0" i="0" dirty="0"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megkeresések száma </a:t>
            </a:r>
            <a:r>
              <a:rPr lang="hu-HU" sz="1200" b="1" i="0" dirty="0"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havi 4000-6000 </a:t>
            </a:r>
            <a:r>
              <a:rPr lang="hu-HU" sz="1200" b="0" i="0" dirty="0"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közötti szintre állt be.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800584-6BDE-4CF5-8631-4D309D747D2F}" type="slidenum">
              <a:rPr lang="hu-HU" smtClean="0"/>
              <a:pPr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80080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4002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7596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Olyan népegészségügyi program kidolgozása, amely nem csak a célokat, hanem a konkrét utat határozza meg. </a:t>
            </a:r>
          </a:p>
          <a:p>
            <a:pPr marL="0" indent="0">
              <a:buNone/>
            </a:pPr>
            <a:r>
              <a:rPr lang="hu-HU" dirty="0" smtClean="0"/>
              <a:t>Közös együttműködésre kérjük az</a:t>
            </a:r>
            <a:r>
              <a:rPr lang="hu-HU" baseline="0" dirty="0" smtClean="0"/>
              <a:t> Egyetemeket, Tudományos testületeket</a:t>
            </a:r>
            <a:r>
              <a:rPr lang="hu-HU" dirty="0" smtClean="0"/>
              <a:t>, civileket,</a:t>
            </a:r>
            <a:r>
              <a:rPr lang="hu-HU" baseline="0" dirty="0" smtClean="0"/>
              <a:t> </a:t>
            </a:r>
            <a:r>
              <a:rPr lang="hu-HU" dirty="0" smtClean="0"/>
              <a:t>szakembereket. </a:t>
            </a:r>
          </a:p>
          <a:p>
            <a:r>
              <a:rPr lang="hu-HU" dirty="0" smtClean="0"/>
              <a:t>NNK</a:t>
            </a:r>
            <a:r>
              <a:rPr lang="hu-HU" baseline="0" dirty="0" smtClean="0"/>
              <a:t> koordinálásban, képző és kutatóhelyek részvételével. Muszáj aprópénzre váltani a nagyívű elképzeléseket és meghatározni a célokhoz vezető utat. </a:t>
            </a:r>
          </a:p>
          <a:p>
            <a:r>
              <a:rPr lang="hu-HU" baseline="0" dirty="0" smtClean="0"/>
              <a:t>A cél nemcsak egy program, hanem annak szisztematikus végrehajtása.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FE6F-5D77-432C-84BC-432B95CBAC92}" type="slidenum">
              <a:rPr lang="hu-HU" smtClean="0"/>
              <a:pPr>
                <a:defRPr/>
              </a:pPr>
              <a:t>33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6045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058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613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i="1" u="sng" dirty="0" smtClean="0"/>
              <a:t>Ez a diagram általában a tüdőrákra vonatkozik vagy bizonyítottan a levegőszennyezés</a:t>
            </a:r>
            <a:r>
              <a:rPr lang="hu-HU" i="1" u="sng" baseline="0" dirty="0" smtClean="0"/>
              <a:t> miatti tüdőrákra? </a:t>
            </a:r>
            <a:r>
              <a:rPr lang="hu-HU" b="1" i="0" u="none" baseline="0" dirty="0" smtClean="0"/>
              <a:t>Igen, a levegőszennyezés, ezen belül is a PM2,5.</a:t>
            </a:r>
            <a:endParaRPr lang="hu-HU" b="1" i="0" u="none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553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000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i="1" u="sng" dirty="0" smtClean="0"/>
              <a:t>Mit tudok tenni én, mint lakos, a beltéri radon expozíció csökkentésére? </a:t>
            </a:r>
            <a:r>
              <a:rPr lang="hu-HU" b="1" i="0" u="none" dirty="0" smtClean="0"/>
              <a:t>Kiegészítve.</a:t>
            </a:r>
            <a:endParaRPr lang="hu-HU" b="1" i="0" u="none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ECE68-4F25-49D2-9098-C5560EC0D7C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450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sz="1200" dirty="0" smtClean="0"/>
              <a:t>A hármas krízis hatásainak felmérése és válaszkészség kialakítása multiszektoriális adatgyűjtést és integrált adatelemzést igényel. Ezt a célt szolgálják az NNGyK különbüző megközelítést alkalmazó, egymást kiegészítő surveillance rendszerei.</a:t>
            </a:r>
          </a:p>
          <a:p>
            <a:endParaRPr lang="hu-H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dirty="0" smtClean="0"/>
              <a:t>A surveillance rendszerek lehetővé teszik, hogy a közegészségügyi, járványügyi döntések adatvezérelten történjenek. Jó példa erre az NNGyK által működtetett integrált légúti surveillance és szennyvíz surveillance rendszer. Emellett az NNGyK számos tárcaközi együttműködésnek is fő koordinátora.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14819-22C5-4824-84DC-BA5D0C51801E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7124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900" dirty="0" smtClean="0"/>
              <a:t>Az influenza sentinel surveillance A COVID-19 pandémia megjelenéséig működő formája 2005-ben került kialakításra, az influenzavírusok elterjedésére, az általuk okozott megbetegedésekre szolgáltatott epidemiológiai adatokat, jól működött, betöltötte szerepét. A SARS-CoV-2 megjelenése szükségessé tette a surveillance rendszer ismételt átalakítását, a korábbi rendszer alapján, annak értékeit megőrizve, de az új nemzetközi ajánlásokkal összhangban történt a 2022/2023-as szezonban  a klinikai adatgyűjtés és a virológiai vizsgálatok megszervezése. A légúti sentinel surveillance célja már nem csak az influenza, hanem a SARS-CoV-2, illetve az RSV </a:t>
            </a:r>
            <a:r>
              <a:rPr lang="hu-HU" sz="900" dirty="0" err="1" smtClean="0"/>
              <a:t>monitorozása</a:t>
            </a:r>
            <a:r>
              <a:rPr lang="hu-HU" sz="900" dirty="0" smtClean="0"/>
              <a:t>. </a:t>
            </a:r>
          </a:p>
          <a:p>
            <a:r>
              <a:rPr lang="hu-HU" sz="900" dirty="0" smtClean="0"/>
              <a:t>A járványügyi helyzet változásával szükségessé vált a klinikai adatgyűjtés kibővítése, mely az influenzaszerű megbetegedések (ISZM) mellett kiterjedt az akut légúti fertőzésekre is (ARI). A légúti 40. héttől kezdődően a következő naptári év 20. hetéig tartó időszakban a lakosság mintegy 20%-át lefedő, kijelölt háziorvosok, házi gyermekorvosok (1317 fő) jelentik a náluk jelentkező ISZM és ARI betegek számát korcsoportos bontásban, valamint az orvosnál megjelent összes beteg számát (betegforgalom).</a:t>
            </a:r>
          </a:p>
          <a:p>
            <a:r>
              <a:rPr lang="hu-HU" sz="900" dirty="0" smtClean="0"/>
              <a:t>A klinikai adatgyűjtésben is résztvevő, felkért háziorvosok az újonnan jelentkező ISZM vagy ARI betegektől rendszeresen légúti mintát küldenek az NNK Légúti vírus osztályára víruskimutatást céljából. A  virológiai vizsgálat eredményeinek alapján az egész ország területére kiterjedően jól nyomon követhető a légúti vírusok, elsősorban az influenza és a SARS-CoV-2 vírusok megjelenése és elterjedése. </a:t>
            </a:r>
          </a:p>
          <a:p>
            <a:r>
              <a:rPr lang="hu-HU" sz="900" dirty="0" smtClean="0"/>
              <a:t>Az alapellátásból érkező adatok mellett a kórházak a súlyos, akut légúti fertőzés miatt fekvőbeteg ellátást igénylő betegekről szolgáltatnak adatot. Az adatgyűjtésbe bevont kórházak hetente jelentik a SARI miatt kórházba felvett betegek számár korcsoportonként, illetve, hogy a klinikai tüneteket hátterében az influenzavírus, a SARS-Cov-2 vagy az RS vírus áll-e.</a:t>
            </a:r>
          </a:p>
          <a:p>
            <a:r>
              <a:rPr lang="hu-HU" sz="900" dirty="0" smtClean="0"/>
              <a:t>A légúti </a:t>
            </a:r>
            <a:r>
              <a:rPr lang="hu-HU" sz="900" dirty="0" err="1" smtClean="0"/>
              <a:t>surveillace</a:t>
            </a:r>
            <a:r>
              <a:rPr lang="hu-HU" sz="900" dirty="0" smtClean="0"/>
              <a:t> jól vizsgázott az első évben, a beérkezett klinikai adatok és az elvégzett vizsgálatok alapján hétről hétre megítélhető volt az akut légúti fertőzések és az influenzaszerű megbetegedések száma, és az influenzavírus, a SARS-Cov-2 és az RS vírus cirkulációja.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4CB67-F3BF-4649-87C7-580D71DA693A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785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6044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778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3862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777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8588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124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824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9561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6754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9354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976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FE322-C6A9-473D-A5F3-6144C04C898A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610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19.png"/><Relationship Id="rId4" Type="http://schemas.openxmlformats.org/officeDocument/2006/relationships/diagramLayout" Target="../diagrams/layout7.xml"/><Relationship Id="rId9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image" Target="../media/image23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Relationship Id="rId1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ctrTitle"/>
          </p:nvPr>
        </p:nvSpPr>
        <p:spPr>
          <a:xfrm>
            <a:off x="913098" y="339110"/>
            <a:ext cx="9831102" cy="2691730"/>
          </a:xfrm>
        </p:spPr>
        <p:txBody>
          <a:bodyPr>
            <a:noAutofit/>
          </a:bodyPr>
          <a:lstStyle/>
          <a:p>
            <a:r>
              <a:rPr lang="hu-HU" sz="4400" b="1" dirty="0" smtClean="0">
                <a:latin typeface="+mn-lt"/>
              </a:rPr>
              <a:t>Egészségpolitikai eszközök, prioritások, fejlesztések  </a:t>
            </a:r>
            <a:endParaRPr lang="hu-HU" sz="4400" b="1" dirty="0">
              <a:latin typeface="+mn-lt"/>
            </a:endParaRPr>
          </a:p>
        </p:txBody>
      </p:sp>
      <p:sp>
        <p:nvSpPr>
          <p:cNvPr id="5" name="Alcím 2"/>
          <p:cNvSpPr>
            <a:spLocks noGrp="1"/>
          </p:cNvSpPr>
          <p:nvPr>
            <p:ph type="subTitle" idx="1"/>
          </p:nvPr>
        </p:nvSpPr>
        <p:spPr>
          <a:xfrm>
            <a:off x="2952750" y="3390908"/>
            <a:ext cx="6400800" cy="697632"/>
          </a:xfrm>
        </p:spPr>
        <p:txBody>
          <a:bodyPr>
            <a:noAutofit/>
          </a:bodyPr>
          <a:lstStyle/>
          <a:p>
            <a:r>
              <a:rPr lang="hu-HU" sz="2200" dirty="0" smtClean="0">
                <a:solidFill>
                  <a:schemeClr val="bg1">
                    <a:lumMod val="65000"/>
                  </a:schemeClr>
                </a:solidFill>
              </a:rPr>
              <a:t>Dr. Surján Orsolya</a:t>
            </a:r>
            <a:endParaRPr lang="hu-HU" sz="2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hu-HU" sz="2200" dirty="0" smtClean="0">
                <a:solidFill>
                  <a:schemeClr val="bg1">
                    <a:lumMod val="65000"/>
                  </a:schemeClr>
                </a:solidFill>
              </a:rPr>
              <a:t>Helyettes országos tisztifőorvos</a:t>
            </a:r>
            <a:endParaRPr lang="hu-HU" sz="22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6" name="Straight Connector 9"/>
          <p:cNvCxnSpPr/>
          <p:nvPr/>
        </p:nvCxnSpPr>
        <p:spPr>
          <a:xfrm flipV="1">
            <a:off x="1631504" y="3030840"/>
            <a:ext cx="8784976" cy="2743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doboz 1"/>
          <p:cNvSpPr txBox="1"/>
          <p:nvPr/>
        </p:nvSpPr>
        <p:spPr>
          <a:xfrm>
            <a:off x="0" y="5886450"/>
            <a:ext cx="11624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Tegyük szerethetővé a rákellenes életmódot!</a:t>
            </a:r>
            <a:r>
              <a:rPr lang="hu-HU" dirty="0" smtClean="0"/>
              <a:t>				Budapest, 2023. október 27.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55921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464113" y="638692"/>
            <a:ext cx="8086725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sz="3200" b="1" dirty="0">
                <a:ea typeface="+mj-ea"/>
                <a:cs typeface="+mj-cs"/>
              </a:rPr>
              <a:t>A COVID-19 szennyvíz </a:t>
            </a:r>
            <a:r>
              <a:rPr lang="hu-HU" sz="3200" b="1" dirty="0" err="1">
                <a:ea typeface="+mj-ea"/>
                <a:cs typeface="+mj-cs"/>
              </a:rPr>
              <a:t>surveillance</a:t>
            </a:r>
            <a:endParaRPr lang="hu-HU" sz="3200" b="1" dirty="0">
              <a:ea typeface="+mj-ea"/>
              <a:cs typeface="+mj-cs"/>
            </a:endParaRPr>
          </a:p>
        </p:txBody>
      </p:sp>
      <p:pic>
        <p:nvPicPr>
          <p:cNvPr id="10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962" y="1255917"/>
            <a:ext cx="10169078" cy="487506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88" y="538460"/>
            <a:ext cx="1241730" cy="124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0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33375" y="175344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sz="3200" b="1" dirty="0">
                <a:latin typeface="+mn-lt"/>
              </a:rPr>
              <a:t>Integrált </a:t>
            </a:r>
            <a:r>
              <a:rPr lang="hu-HU" sz="3200" b="1" dirty="0" err="1">
                <a:latin typeface="+mn-lt"/>
              </a:rPr>
              <a:t>surveillance</a:t>
            </a:r>
            <a:r>
              <a:rPr lang="hu-HU" sz="3200" b="1" dirty="0">
                <a:latin typeface="+mn-lt"/>
              </a:rPr>
              <a:t> fejlesztése</a:t>
            </a:r>
          </a:p>
        </p:txBody>
      </p:sp>
      <p:pic>
        <p:nvPicPr>
          <p:cNvPr id="1026" name="Kép 5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281472"/>
            <a:ext cx="576262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Kép 6" descr="image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287" y="1281472"/>
            <a:ext cx="576262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059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/>
          <p:cNvSpPr>
            <a:spLocks noGrp="1"/>
          </p:cNvSpPr>
          <p:nvPr>
            <p:ph sz="half" idx="1"/>
          </p:nvPr>
        </p:nvSpPr>
        <p:spPr>
          <a:xfrm>
            <a:off x="964405" y="1431286"/>
            <a:ext cx="5181600" cy="49768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b="1" i="1" dirty="0">
                <a:solidFill>
                  <a:schemeClr val="accent2"/>
                </a:solidFill>
              </a:rPr>
              <a:t>A </a:t>
            </a:r>
            <a:r>
              <a:rPr lang="hu-HU" b="1" i="1" dirty="0" smtClean="0">
                <a:solidFill>
                  <a:schemeClr val="accent2"/>
                </a:solidFill>
              </a:rPr>
              <a:t>szűrővizsgálat</a:t>
            </a:r>
          </a:p>
          <a:p>
            <a:pPr marL="0" indent="0" algn="ctr">
              <a:buNone/>
            </a:pPr>
            <a:endParaRPr lang="hu-HU" b="1" i="1" dirty="0" smtClean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r>
              <a:rPr lang="hu-HU" b="1" i="1" dirty="0">
                <a:solidFill>
                  <a:schemeClr val="accent2"/>
                </a:solidFill>
              </a:rPr>
              <a:t>a tünet- és panaszmentes, magukat egészségesnek vélő személyek egyszeri, vagy időről időre megismételt vizsgálata arra alkalmas módszerrel.</a:t>
            </a:r>
          </a:p>
        </p:txBody>
      </p:sp>
      <p:grpSp>
        <p:nvGrpSpPr>
          <p:cNvPr id="5" name="Csoportba foglalás 4"/>
          <p:cNvGrpSpPr/>
          <p:nvPr/>
        </p:nvGrpSpPr>
        <p:grpSpPr>
          <a:xfrm>
            <a:off x="6107906" y="2542903"/>
            <a:ext cx="2034608" cy="2046513"/>
            <a:chOff x="6107906" y="3139571"/>
            <a:chExt cx="2034608" cy="950537"/>
          </a:xfrm>
        </p:grpSpPr>
        <p:cxnSp>
          <p:nvCxnSpPr>
            <p:cNvPr id="6" name="Görbe összekötő 5"/>
            <p:cNvCxnSpPr/>
            <p:nvPr/>
          </p:nvCxnSpPr>
          <p:spPr>
            <a:xfrm flipV="1">
              <a:off x="6107906" y="3139571"/>
              <a:ext cx="1964940" cy="632329"/>
            </a:xfrm>
            <a:prstGeom prst="curvedConnector3">
              <a:avLst>
                <a:gd name="adj1" fmla="val 50000"/>
              </a:avLst>
            </a:prstGeom>
            <a:ln w="57150"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7" name="Csoportba foglalás 6"/>
            <p:cNvGrpSpPr/>
            <p:nvPr/>
          </p:nvGrpSpPr>
          <p:grpSpPr>
            <a:xfrm>
              <a:off x="6107906" y="3612817"/>
              <a:ext cx="2034608" cy="477291"/>
              <a:chOff x="6107906" y="3612817"/>
              <a:chExt cx="2034608" cy="477291"/>
            </a:xfrm>
          </p:grpSpPr>
          <p:cxnSp>
            <p:nvCxnSpPr>
              <p:cNvPr id="8" name="Görbe összekötő 7"/>
              <p:cNvCxnSpPr/>
              <p:nvPr/>
            </p:nvCxnSpPr>
            <p:spPr>
              <a:xfrm flipV="1">
                <a:off x="6146005" y="3612817"/>
                <a:ext cx="1926841" cy="159084"/>
              </a:xfrm>
              <a:prstGeom prst="curvedConnector3">
                <a:avLst>
                  <a:gd name="adj1" fmla="val 50000"/>
                </a:avLst>
              </a:prstGeom>
              <a:ln w="57150"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" name="Görbe összekötő 8"/>
              <p:cNvCxnSpPr/>
              <p:nvPr/>
            </p:nvCxnSpPr>
            <p:spPr>
              <a:xfrm>
                <a:off x="6107906" y="3779044"/>
                <a:ext cx="2034608" cy="311064"/>
              </a:xfrm>
              <a:prstGeom prst="curvedConnector3">
                <a:avLst>
                  <a:gd name="adj1" fmla="val 50000"/>
                </a:avLst>
              </a:prstGeom>
              <a:ln w="57150"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artalom helye 3"/>
          <p:cNvSpPr txBox="1">
            <a:spLocks/>
          </p:cNvSpPr>
          <p:nvPr/>
        </p:nvSpPr>
        <p:spPr>
          <a:xfrm>
            <a:off x="8008144" y="1322069"/>
            <a:ext cx="3495674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Opportunisztikus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smtClean="0"/>
              <a:t>Életkorhoz kötött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smtClean="0"/>
              <a:t>Népegészségügyi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2149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2"/>
          <p:cNvSpPr>
            <a:spLocks noGrp="1"/>
          </p:cNvSpPr>
          <p:nvPr>
            <p:ph type="title"/>
          </p:nvPr>
        </p:nvSpPr>
        <p:spPr>
          <a:xfrm>
            <a:off x="114301" y="73152"/>
            <a:ext cx="12077700" cy="13255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hu-HU" sz="3200" b="1" dirty="0">
                <a:latin typeface="+mn-lt"/>
              </a:rPr>
              <a:t>Szűrési nyilvántartások revíziója, szűrési nyilvántartási terv elkészítése</a:t>
            </a:r>
            <a:br>
              <a:rPr lang="hu-HU" sz="3200" b="1" dirty="0">
                <a:latin typeface="+mn-lt"/>
              </a:rPr>
            </a:br>
            <a:r>
              <a:rPr lang="hu-HU" sz="3200" b="1" dirty="0" smtClean="0">
                <a:latin typeface="+mn-lt"/>
              </a:rPr>
              <a:t>			Rendelkezésre </a:t>
            </a:r>
            <a:r>
              <a:rPr lang="hu-HU" sz="3200" b="1" dirty="0">
                <a:latin typeface="+mn-lt"/>
              </a:rPr>
              <a:t>álló szűrővizsgálat típusok</a:t>
            </a:r>
          </a:p>
        </p:txBody>
      </p:sp>
      <p:graphicFrame>
        <p:nvGraphicFramePr>
          <p:cNvPr id="8" name="Tartalom helye 7"/>
          <p:cNvGraphicFramePr>
            <a:graphicFrameLocks noGrp="1"/>
          </p:cNvGraphicFramePr>
          <p:nvPr>
            <p:ph sz="quarter" idx="4294967295"/>
            <p:extLst/>
          </p:nvPr>
        </p:nvGraphicFramePr>
        <p:xfrm>
          <a:off x="362491" y="1281175"/>
          <a:ext cx="10398125" cy="4498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Ellipszis 1"/>
          <p:cNvSpPr/>
          <p:nvPr/>
        </p:nvSpPr>
        <p:spPr>
          <a:xfrm>
            <a:off x="2476500" y="5048250"/>
            <a:ext cx="1266825" cy="1228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Szövegdoboz 2"/>
          <p:cNvSpPr txBox="1"/>
          <p:nvPr/>
        </p:nvSpPr>
        <p:spPr>
          <a:xfrm>
            <a:off x="2581275" y="5185558"/>
            <a:ext cx="13668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Nincs dokumentáció, </a:t>
            </a:r>
          </a:p>
          <a:p>
            <a:r>
              <a:rPr lang="hu-HU" sz="1400" dirty="0" smtClean="0"/>
              <a:t>Papír alapú, </a:t>
            </a:r>
            <a:r>
              <a:rPr lang="hu-HU" sz="1400" dirty="0" err="1" smtClean="0"/>
              <a:t>miniHIS</a:t>
            </a:r>
            <a:endParaRPr lang="hu-HU" sz="1400" dirty="0"/>
          </a:p>
        </p:txBody>
      </p:sp>
      <p:sp>
        <p:nvSpPr>
          <p:cNvPr id="6" name="Ellipszis 5"/>
          <p:cNvSpPr/>
          <p:nvPr/>
        </p:nvSpPr>
        <p:spPr>
          <a:xfrm>
            <a:off x="6054725" y="5048250"/>
            <a:ext cx="1266825" cy="1228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6"/>
          <p:cNvSpPr/>
          <p:nvPr/>
        </p:nvSpPr>
        <p:spPr>
          <a:xfrm>
            <a:off x="9679496" y="5048248"/>
            <a:ext cx="1266825" cy="1228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6225604" y="5105217"/>
            <a:ext cx="13668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VOIR, </a:t>
            </a:r>
            <a:r>
              <a:rPr lang="hu-HU" sz="1200" dirty="0" err="1" smtClean="0"/>
              <a:t>eKréta</a:t>
            </a:r>
            <a:r>
              <a:rPr lang="hu-HU" sz="1200" dirty="0" smtClean="0"/>
              <a:t>, gyermekegészségügyi kiskönyv, HIS, laboratóriumi szakrendszer, EESZT </a:t>
            </a:r>
            <a:endParaRPr lang="hu-HU" sz="1200" dirty="0"/>
          </a:p>
        </p:txBody>
      </p:sp>
      <p:sp>
        <p:nvSpPr>
          <p:cNvPr id="10" name="Szövegdoboz 9"/>
          <p:cNvSpPr txBox="1"/>
          <p:nvPr/>
        </p:nvSpPr>
        <p:spPr>
          <a:xfrm>
            <a:off x="9800431" y="5185558"/>
            <a:ext cx="13668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OSZR, </a:t>
            </a:r>
            <a:r>
              <a:rPr lang="hu-HU" sz="1400" dirty="0" err="1" smtClean="0"/>
              <a:t>OSZRComm</a:t>
            </a:r>
            <a:r>
              <a:rPr lang="hu-HU" sz="1400" dirty="0" smtClean="0"/>
              <a:t>, HIS, EESZT</a:t>
            </a:r>
            <a:endParaRPr lang="hu-HU" sz="1400" dirty="0"/>
          </a:p>
        </p:txBody>
      </p:sp>
      <p:sp>
        <p:nvSpPr>
          <p:cNvPr id="5" name="Szövegdoboz 4"/>
          <p:cNvSpPr txBox="1"/>
          <p:nvPr/>
        </p:nvSpPr>
        <p:spPr>
          <a:xfrm>
            <a:off x="423100" y="5775242"/>
            <a:ext cx="162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Dokumentáció: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881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rtalom helye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1504434"/>
              </p:ext>
            </p:extLst>
          </p:nvPr>
        </p:nvGraphicFramePr>
        <p:xfrm>
          <a:off x="635727" y="1445623"/>
          <a:ext cx="10718074" cy="4731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ím 1"/>
          <p:cNvSpPr>
            <a:spLocks noGrp="1"/>
          </p:cNvSpPr>
          <p:nvPr>
            <p:ph type="title"/>
          </p:nvPr>
        </p:nvSpPr>
        <p:spPr>
          <a:xfrm>
            <a:off x="129540" y="205105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sz="3200" b="1" dirty="0"/>
              <a:t>Nehézségek a jelenleg alkalmazott gyakorlatban</a:t>
            </a:r>
          </a:p>
        </p:txBody>
      </p:sp>
    </p:spTree>
    <p:extLst>
      <p:ext uri="{BB962C8B-B14F-4D97-AF65-F5344CB8AC3E}">
        <p14:creationId xmlns:p14="http://schemas.microsoft.com/office/powerpoint/2010/main" val="253986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2256" y="189662"/>
            <a:ext cx="11243553" cy="1325563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latin typeface="+mn-lt"/>
              </a:rPr>
              <a:t>Indokolt a szűrendők </a:t>
            </a:r>
            <a:r>
              <a:rPr lang="hu-HU" sz="3200" b="1" dirty="0">
                <a:latin typeface="+mn-lt"/>
              </a:rPr>
              <a:t>és szűrési események egységes nyilvántartásának </a:t>
            </a:r>
            <a:r>
              <a:rPr lang="hu-HU" sz="3200" b="1" dirty="0" smtClean="0">
                <a:latin typeface="+mn-lt"/>
              </a:rPr>
              <a:t>kialakítása</a:t>
            </a:r>
            <a:endParaRPr lang="hu-HU" sz="3200" b="1" dirty="0">
              <a:latin typeface="+mn-lt"/>
            </a:endParaRPr>
          </a:p>
        </p:txBody>
      </p:sp>
      <p:grpSp>
        <p:nvGrpSpPr>
          <p:cNvPr id="3" name="Csoportba foglalás 2"/>
          <p:cNvGrpSpPr/>
          <p:nvPr/>
        </p:nvGrpSpPr>
        <p:grpSpPr>
          <a:xfrm>
            <a:off x="922834" y="1706145"/>
            <a:ext cx="10184059" cy="4202107"/>
            <a:chOff x="707682" y="1881146"/>
            <a:chExt cx="10184059" cy="4202107"/>
          </a:xfrm>
        </p:grpSpPr>
        <p:grpSp>
          <p:nvGrpSpPr>
            <p:cNvPr id="4" name="Csoportba foglalás 3"/>
            <p:cNvGrpSpPr/>
            <p:nvPr/>
          </p:nvGrpSpPr>
          <p:grpSpPr>
            <a:xfrm>
              <a:off x="707682" y="1881146"/>
              <a:ext cx="10184059" cy="4202107"/>
              <a:chOff x="328304" y="1968695"/>
              <a:chExt cx="10184059" cy="4202107"/>
            </a:xfrm>
          </p:grpSpPr>
          <p:pic>
            <p:nvPicPr>
              <p:cNvPr id="6" name="Kép 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56041" y="4324144"/>
                <a:ext cx="3441581" cy="1659145"/>
              </a:xfrm>
              <a:prstGeom prst="rect">
                <a:avLst/>
              </a:prstGeom>
            </p:spPr>
          </p:pic>
          <p:sp>
            <p:nvSpPr>
              <p:cNvPr id="7" name="Szövegdoboz 6"/>
              <p:cNvSpPr txBox="1"/>
              <p:nvPr/>
            </p:nvSpPr>
            <p:spPr>
              <a:xfrm>
                <a:off x="328304" y="2754204"/>
                <a:ext cx="2140089" cy="1477328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hu-HU" dirty="0"/>
                  <a:t>VOIR teljeskörű használata (várandósgondozás, újszülöttkori </a:t>
                </a:r>
                <a:r>
                  <a:rPr lang="hu-HU" dirty="0" smtClean="0"/>
                  <a:t>szűrések</a:t>
                </a:r>
                <a:endParaRPr lang="hu-HU" dirty="0"/>
              </a:p>
            </p:txBody>
          </p:sp>
          <p:sp>
            <p:nvSpPr>
              <p:cNvPr id="8" name="Szövegdoboz 7"/>
              <p:cNvSpPr txBox="1"/>
              <p:nvPr/>
            </p:nvSpPr>
            <p:spPr>
              <a:xfrm>
                <a:off x="6147886" y="2907646"/>
                <a:ext cx="1663430" cy="369332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hu-HU" dirty="0" smtClean="0"/>
                  <a:t>Háziorvosi HIS</a:t>
                </a:r>
                <a:endParaRPr lang="hu-HU" dirty="0"/>
              </a:p>
            </p:txBody>
          </p:sp>
          <p:cxnSp>
            <p:nvCxnSpPr>
              <p:cNvPr id="9" name="Szögletes összekötő 8"/>
              <p:cNvCxnSpPr/>
              <p:nvPr/>
            </p:nvCxnSpPr>
            <p:spPr>
              <a:xfrm rot="10800000">
                <a:off x="1170291" y="4231532"/>
                <a:ext cx="2069020" cy="922184"/>
              </a:xfrm>
              <a:prstGeom prst="bentConnector3">
                <a:avLst>
                  <a:gd name="adj1" fmla="val 99837"/>
                </a:avLst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Szövegdoboz 9"/>
              <p:cNvSpPr txBox="1"/>
              <p:nvPr/>
            </p:nvSpPr>
            <p:spPr>
              <a:xfrm>
                <a:off x="3761362" y="2612444"/>
                <a:ext cx="1916350" cy="923330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hu-HU" dirty="0" smtClean="0"/>
                  <a:t>OSZTR</a:t>
                </a:r>
              </a:p>
              <a:p>
                <a:pPr algn="ctr"/>
                <a:r>
                  <a:rPr lang="hu-HU" dirty="0" smtClean="0"/>
                  <a:t>Népegészségügyi szűrések</a:t>
                </a:r>
                <a:endParaRPr lang="hu-HU" dirty="0"/>
              </a:p>
            </p:txBody>
          </p:sp>
          <p:sp>
            <p:nvSpPr>
              <p:cNvPr id="11" name="Szövegdoboz 10"/>
              <p:cNvSpPr txBox="1"/>
              <p:nvPr/>
            </p:nvSpPr>
            <p:spPr>
              <a:xfrm>
                <a:off x="2596475" y="2958056"/>
                <a:ext cx="948445" cy="369332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hu-HU" dirty="0" smtClean="0"/>
                  <a:t>E-KRÉTA</a:t>
                </a:r>
                <a:endParaRPr lang="hu-HU" dirty="0"/>
              </a:p>
            </p:txBody>
          </p:sp>
          <p:cxnSp>
            <p:nvCxnSpPr>
              <p:cNvPr id="12" name="Szögletes összekötő 11"/>
              <p:cNvCxnSpPr>
                <a:stCxn id="11" idx="2"/>
              </p:cNvCxnSpPr>
              <p:nvPr/>
            </p:nvCxnSpPr>
            <p:spPr>
              <a:xfrm rot="16200000" flipH="1">
                <a:off x="2877624" y="3520461"/>
                <a:ext cx="1137607" cy="751459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zögletes összekötő 12"/>
              <p:cNvCxnSpPr/>
              <p:nvPr/>
            </p:nvCxnSpPr>
            <p:spPr>
              <a:xfrm rot="16200000" flipH="1">
                <a:off x="4578842" y="3683482"/>
                <a:ext cx="781356" cy="499966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zögletes összekötő 13"/>
              <p:cNvCxnSpPr/>
              <p:nvPr/>
            </p:nvCxnSpPr>
            <p:spPr>
              <a:xfrm rot="5400000">
                <a:off x="6111570" y="3457737"/>
                <a:ext cx="996756" cy="736063"/>
              </a:xfrm>
              <a:prstGeom prst="bentConnector3">
                <a:avLst>
                  <a:gd name="adj1" fmla="val 57807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Szövegdoboz 14"/>
              <p:cNvSpPr txBox="1"/>
              <p:nvPr/>
            </p:nvSpPr>
            <p:spPr>
              <a:xfrm>
                <a:off x="7905346" y="1968695"/>
                <a:ext cx="1663430" cy="369332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hu-HU" dirty="0" smtClean="0"/>
                  <a:t>NEAK</a:t>
                </a:r>
                <a:endParaRPr lang="hu-HU" dirty="0"/>
              </a:p>
            </p:txBody>
          </p:sp>
          <p:sp>
            <p:nvSpPr>
              <p:cNvPr id="16" name="Szövegdoboz 15"/>
              <p:cNvSpPr txBox="1"/>
              <p:nvPr/>
            </p:nvSpPr>
            <p:spPr>
              <a:xfrm>
                <a:off x="7373566" y="3671163"/>
                <a:ext cx="1580740" cy="954107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hu-HU" sz="1400" dirty="0" smtClean="0"/>
                  <a:t>Háziorvosok prevenciós tevékenységét támogató szoftver</a:t>
                </a:r>
                <a:endParaRPr lang="hu-HU" sz="1400" dirty="0"/>
              </a:p>
            </p:txBody>
          </p:sp>
          <p:cxnSp>
            <p:nvCxnSpPr>
              <p:cNvPr id="17" name="Szögletes összekötő 16"/>
              <p:cNvCxnSpPr/>
              <p:nvPr/>
            </p:nvCxnSpPr>
            <p:spPr>
              <a:xfrm rot="10800000" flipV="1">
                <a:off x="6797622" y="4324143"/>
                <a:ext cx="575944" cy="461865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zögletes összekötő 17"/>
              <p:cNvCxnSpPr/>
              <p:nvPr/>
            </p:nvCxnSpPr>
            <p:spPr>
              <a:xfrm rot="16200000" flipV="1">
                <a:off x="6725223" y="3675798"/>
                <a:ext cx="996753" cy="299935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zögletes összekötő 18"/>
              <p:cNvCxnSpPr/>
              <p:nvPr/>
            </p:nvCxnSpPr>
            <p:spPr>
              <a:xfrm rot="10800000" flipV="1">
                <a:off x="4719537" y="2153360"/>
                <a:ext cx="3091774" cy="382591"/>
              </a:xfrm>
              <a:prstGeom prst="bentConnector3">
                <a:avLst>
                  <a:gd name="adj1" fmla="val 99712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Szövegdoboz 19"/>
              <p:cNvSpPr txBox="1"/>
              <p:nvPr/>
            </p:nvSpPr>
            <p:spPr>
              <a:xfrm>
                <a:off x="2821630" y="5801470"/>
                <a:ext cx="55247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dirty="0" smtClean="0"/>
                  <a:t>E-Gyermekegészségügyi kiskönyv, </a:t>
                </a:r>
                <a:r>
                  <a:rPr lang="hu-HU" dirty="0" err="1" smtClean="0"/>
                  <a:t>EgészségAblak</a:t>
                </a:r>
                <a:r>
                  <a:rPr lang="hu-HU" dirty="0" smtClean="0"/>
                  <a:t>, </a:t>
                </a:r>
                <a:r>
                  <a:rPr lang="hu-HU" dirty="0" err="1" smtClean="0"/>
                  <a:t>MiniHIS</a:t>
                </a:r>
                <a:endParaRPr lang="hu-HU" dirty="0"/>
              </a:p>
            </p:txBody>
          </p:sp>
          <p:sp>
            <p:nvSpPr>
              <p:cNvPr id="21" name="Szövegdoboz 20"/>
              <p:cNvSpPr txBox="1"/>
              <p:nvPr/>
            </p:nvSpPr>
            <p:spPr>
              <a:xfrm>
                <a:off x="8848933" y="2871735"/>
                <a:ext cx="1663430" cy="369332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hu-HU" dirty="0" smtClean="0"/>
                  <a:t>Szolgáltatói HIS</a:t>
                </a:r>
                <a:endParaRPr lang="hu-HU" dirty="0"/>
              </a:p>
            </p:txBody>
          </p:sp>
          <p:cxnSp>
            <p:nvCxnSpPr>
              <p:cNvPr id="22" name="Szögletes összekötő 21"/>
              <p:cNvCxnSpPr/>
              <p:nvPr/>
            </p:nvCxnSpPr>
            <p:spPr>
              <a:xfrm rot="10800000" flipV="1">
                <a:off x="7085594" y="3251057"/>
                <a:ext cx="2680177" cy="2303440"/>
              </a:xfrm>
              <a:prstGeom prst="bentConnector3">
                <a:avLst>
                  <a:gd name="adj1" fmla="val -87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zögletes összekötő 22"/>
              <p:cNvCxnSpPr>
                <a:stCxn id="15" idx="1"/>
              </p:cNvCxnSpPr>
              <p:nvPr/>
            </p:nvCxnSpPr>
            <p:spPr>
              <a:xfrm rot="10800000" flipV="1">
                <a:off x="6970682" y="2153360"/>
                <a:ext cx="934665" cy="740143"/>
              </a:xfrm>
              <a:prstGeom prst="bentConnector3">
                <a:avLst>
                  <a:gd name="adj1" fmla="val 99957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Szövegdoboz 4"/>
            <p:cNvSpPr txBox="1"/>
            <p:nvPr/>
          </p:nvSpPr>
          <p:spPr>
            <a:xfrm>
              <a:off x="1439691" y="5092388"/>
              <a:ext cx="22957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400" dirty="0" smtClean="0"/>
                <a:t>Személyi és lakcímnyilvántartási adatok</a:t>
              </a:r>
              <a:endParaRPr lang="hu-HU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9468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7453" y="20278"/>
            <a:ext cx="1017898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/>
              <a:t>Szűrőközpontok felmérése, akkreditációs és bővítési terv elkészítése</a:t>
            </a:r>
          </a:p>
          <a:p>
            <a:endParaRPr lang="hu-HU" b="1" dirty="0"/>
          </a:p>
        </p:txBody>
      </p:sp>
      <p:grpSp>
        <p:nvGrpSpPr>
          <p:cNvPr id="10" name="Csoportba foglalás 9"/>
          <p:cNvGrpSpPr/>
          <p:nvPr/>
        </p:nvGrpSpPr>
        <p:grpSpPr>
          <a:xfrm>
            <a:off x="1507810" y="828523"/>
            <a:ext cx="8128001" cy="5418667"/>
            <a:chOff x="2031999" y="719666"/>
            <a:chExt cx="8128001" cy="5418667"/>
          </a:xfrm>
        </p:grpSpPr>
        <p:graphicFrame>
          <p:nvGraphicFramePr>
            <p:cNvPr id="3" name="Diagram 2"/>
            <p:cNvGraphicFramePr/>
            <p:nvPr>
              <p:extLst>
                <p:ext uri="{D42A27DB-BD31-4B8C-83A1-F6EECF244321}">
                  <p14:modId xmlns:p14="http://schemas.microsoft.com/office/powerpoint/2010/main" val="391813876"/>
                </p:ext>
              </p:extLst>
            </p:nvPr>
          </p:nvGraphicFramePr>
          <p:xfrm>
            <a:off x="2032000" y="719666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1026" name="Picture 2" descr="zöld-pipa-300x300 - FIVOSZ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2000" y="772619"/>
              <a:ext cx="879405" cy="879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zöld-pipa-300x300 - FIVOSZ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816" y="1652024"/>
              <a:ext cx="879405" cy="879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Szaggatott nyíl jobbra 3"/>
            <p:cNvSpPr/>
            <p:nvPr/>
          </p:nvSpPr>
          <p:spPr>
            <a:xfrm>
              <a:off x="2987518" y="2883877"/>
              <a:ext cx="439703" cy="231112"/>
            </a:xfrm>
            <a:prstGeom prst="stripedRigh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Szaggatott nyíl jobbra 7"/>
            <p:cNvSpPr/>
            <p:nvPr/>
          </p:nvSpPr>
          <p:spPr>
            <a:xfrm>
              <a:off x="2938009" y="3696433"/>
              <a:ext cx="439703" cy="231112"/>
            </a:xfrm>
            <a:prstGeom prst="stripedRigh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9" name="Picture 2" descr="zöld-pipa-300x300 - FIVOSZ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1999" y="5110331"/>
              <a:ext cx="879405" cy="879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Szövegdoboz 6"/>
            <p:cNvSpPr txBox="1"/>
            <p:nvPr/>
          </p:nvSpPr>
          <p:spPr>
            <a:xfrm>
              <a:off x="2699416" y="4214318"/>
              <a:ext cx="4239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4000" dirty="0" smtClean="0">
                  <a:solidFill>
                    <a:schemeClr val="accent6"/>
                  </a:solidFill>
                </a:rPr>
                <a:t>…</a:t>
              </a:r>
              <a:endParaRPr lang="hu-HU" sz="4000" dirty="0">
                <a:solidFill>
                  <a:schemeClr val="accent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324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0980" y="250825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latin typeface="+mn-lt"/>
              </a:rPr>
              <a:t>Bővítési terv</a:t>
            </a:r>
            <a:endParaRPr lang="hu-HU" sz="3200" b="1" dirty="0">
              <a:latin typeface="+mn-lt"/>
            </a:endParaRP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9471104"/>
              </p:ext>
            </p:extLst>
          </p:nvPr>
        </p:nvGraphicFramePr>
        <p:xfrm>
          <a:off x="312420" y="1162684"/>
          <a:ext cx="11483340" cy="5066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765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78130" y="274637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+mn-lt"/>
              </a:rPr>
              <a:t>Daganatszűrés </a:t>
            </a:r>
            <a:r>
              <a:rPr lang="hu-HU" sz="3200" b="1" dirty="0" smtClean="0">
                <a:latin typeface="+mn-lt"/>
              </a:rPr>
              <a:t>fejlesztése</a:t>
            </a:r>
            <a:endParaRPr lang="hu-HU" sz="3200" b="1" dirty="0"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305383"/>
              </p:ext>
            </p:extLst>
          </p:nvPr>
        </p:nvGraphicFramePr>
        <p:xfrm>
          <a:off x="1158240" y="1600200"/>
          <a:ext cx="987552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1046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614" y="110399"/>
            <a:ext cx="11832771" cy="1009741"/>
          </a:xfrm>
        </p:spPr>
        <p:txBody>
          <a:bodyPr>
            <a:normAutofit/>
          </a:bodyPr>
          <a:lstStyle/>
          <a:p>
            <a:r>
              <a:rPr lang="hu-HU" altLang="hu-HU" sz="3200" b="1" dirty="0" smtClean="0">
                <a:latin typeface="+mn-lt"/>
              </a:rPr>
              <a:t>Szervezett</a:t>
            </a:r>
            <a:r>
              <a:rPr lang="hu-HU" altLang="hu-HU" sz="3200" b="1" dirty="0">
                <a:latin typeface="+mn-lt"/>
              </a:rPr>
              <a:t>, célzott </a:t>
            </a:r>
            <a:r>
              <a:rPr lang="hu-HU" altLang="hu-HU" sz="3200" b="1" dirty="0" smtClean="0">
                <a:latin typeface="+mn-lt"/>
              </a:rPr>
              <a:t>népegészségügyi szűrés Magyarországon </a:t>
            </a:r>
            <a:r>
              <a:rPr lang="hu-HU" altLang="hu-HU" sz="3200" b="1" dirty="0">
                <a:latin typeface="+mn-lt"/>
              </a:rPr>
              <a:t>– </a:t>
            </a:r>
            <a:r>
              <a:rPr lang="hu-HU" altLang="hu-HU" sz="3200" b="1" dirty="0" smtClean="0">
                <a:latin typeface="+mn-lt"/>
              </a:rPr>
              <a:t>tervek</a:t>
            </a:r>
            <a:endParaRPr lang="hu-HU" sz="3200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  <a:defRPr/>
            </a:pPr>
            <a:r>
              <a:rPr lang="hu-HU" sz="3200" dirty="0"/>
              <a:t>Emlőszűrés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u-HU" sz="2200" dirty="0" smtClean="0"/>
              <a:t>Életkor és intervallum módosítás</a:t>
            </a:r>
            <a:endParaRPr lang="hu-HU" sz="2200" dirty="0"/>
          </a:p>
          <a:p>
            <a:pPr algn="just">
              <a:buFont typeface="Wingdings" pitchFamily="2" charset="2"/>
              <a:buChar char="Ø"/>
              <a:defRPr/>
            </a:pPr>
            <a:r>
              <a:rPr lang="hu-HU" sz="3200" dirty="0"/>
              <a:t>Méhnyakszűrés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u-HU" sz="2200" dirty="0"/>
              <a:t>Életkoronként változó </a:t>
            </a:r>
            <a:r>
              <a:rPr lang="hu-HU" sz="2200" dirty="0" smtClean="0"/>
              <a:t>módszertan, HPV szűrés bevezetése</a:t>
            </a:r>
            <a:endParaRPr lang="hu-HU" sz="2200" dirty="0"/>
          </a:p>
          <a:p>
            <a:pPr marL="0" lvl="1" algn="just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hu-HU" sz="3200" dirty="0" smtClean="0"/>
              <a:t>Vastagbélszűrés</a:t>
            </a:r>
            <a:endParaRPr lang="hu-HU" sz="3200" dirty="0"/>
          </a:p>
          <a:p>
            <a:pPr marL="547687" lvl="3" algn="just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hu-HU" sz="2200" dirty="0" smtClean="0"/>
              <a:t>Nincs módosítás</a:t>
            </a:r>
            <a:endParaRPr lang="hu-HU" sz="2200" dirty="0"/>
          </a:p>
          <a:p>
            <a:pPr marL="319087" lvl="3" indent="0" algn="just">
              <a:spcBef>
                <a:spcPts val="0"/>
              </a:spcBef>
              <a:buNone/>
              <a:defRPr/>
            </a:pPr>
            <a:endParaRPr lang="hu-HU" sz="2200" dirty="0"/>
          </a:p>
          <a:p>
            <a:pPr marL="285750" lvl="3" indent="-285750" algn="just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hu-HU" sz="2000" i="1" dirty="0"/>
              <a:t>Tüdődaganat </a:t>
            </a:r>
            <a:r>
              <a:rPr lang="hu-HU" sz="2000" i="1" dirty="0" smtClean="0"/>
              <a:t>szűrés - </a:t>
            </a:r>
            <a:r>
              <a:rPr lang="hu-HU" sz="2000" i="1" dirty="0"/>
              <a:t>alacsony dózisú </a:t>
            </a:r>
            <a:r>
              <a:rPr lang="hu-HU" sz="2000" i="1" dirty="0" smtClean="0"/>
              <a:t>CT-vel</a:t>
            </a:r>
          </a:p>
          <a:p>
            <a:pPr marL="285750" lvl="3" indent="-285750" algn="just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hu-HU" sz="2000" i="1" dirty="0" smtClean="0"/>
              <a:t>Férfiak </a:t>
            </a:r>
            <a:r>
              <a:rPr lang="hu-HU" sz="2000" i="1" dirty="0"/>
              <a:t>prosztata daganatának szűrése- PSA teszt</a:t>
            </a:r>
          </a:p>
          <a:p>
            <a:pPr marL="285750" lvl="3" indent="-285750" algn="just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hu-HU" sz="2000" i="1" dirty="0"/>
              <a:t>Gyomordaganatok szűrése- </a:t>
            </a:r>
            <a:r>
              <a:rPr lang="hu-HU" sz="2000" i="1" dirty="0" err="1"/>
              <a:t>Helicobacter</a:t>
            </a:r>
            <a:r>
              <a:rPr lang="hu-HU" sz="2000" i="1" dirty="0"/>
              <a:t> </a:t>
            </a:r>
            <a:r>
              <a:rPr lang="hu-HU" sz="2000" i="1" dirty="0" err="1"/>
              <a:t>pylori</a:t>
            </a:r>
            <a:r>
              <a:rPr lang="hu-HU" sz="2000" i="1" dirty="0"/>
              <a:t> kimutatása útján	</a:t>
            </a:r>
          </a:p>
          <a:p>
            <a:pPr marL="285750" lvl="3" indent="-285750" algn="just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hu-HU" sz="2000" i="1" dirty="0"/>
              <a:t>Szájüregi </a:t>
            </a:r>
            <a:r>
              <a:rPr lang="hu-HU" sz="2000" i="1" dirty="0" smtClean="0"/>
              <a:t>daganat szűrővizsgálata</a:t>
            </a:r>
            <a:endParaRPr lang="hu-HU" sz="2000" i="1" dirty="0"/>
          </a:p>
        </p:txBody>
      </p:sp>
    </p:spTree>
    <p:extLst>
      <p:ext uri="{BB962C8B-B14F-4D97-AF65-F5344CB8AC3E}">
        <p14:creationId xmlns:p14="http://schemas.microsoft.com/office/powerpoint/2010/main" val="4080473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2567" y="-35966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latin typeface="+mn-lt"/>
              </a:rPr>
              <a:t>NNGYK - Egységes egészségügyi hatóság</a:t>
            </a:r>
            <a:endParaRPr lang="hu-HU" sz="3200" b="1" dirty="0">
              <a:latin typeface="+mn-lt"/>
            </a:endParaRPr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  <p:extLst/>
          </p:nvPr>
        </p:nvGraphicFramePr>
        <p:xfrm>
          <a:off x="626680" y="1289597"/>
          <a:ext cx="9526314" cy="5111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2855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97754" y="294964"/>
            <a:ext cx="11372276" cy="869545"/>
          </a:xfrm>
        </p:spPr>
        <p:txBody>
          <a:bodyPr>
            <a:noAutofit/>
          </a:bodyPr>
          <a:lstStyle/>
          <a:p>
            <a:r>
              <a:rPr lang="hu-HU" sz="3200" b="1" dirty="0">
                <a:latin typeface="+mn-lt"/>
              </a:rPr>
              <a:t>Szűrés-szervezés fejlesztési lehetőségei </a:t>
            </a:r>
            <a:r>
              <a:rPr lang="hu-HU" sz="3200" b="1" dirty="0" smtClean="0">
                <a:latin typeface="+mn-lt"/>
              </a:rPr>
              <a:t>a </a:t>
            </a:r>
            <a:r>
              <a:rPr lang="hu-HU" sz="3200" b="1" dirty="0">
                <a:latin typeface="+mn-lt"/>
              </a:rPr>
              <a:t>megjelenési arány növelése érdekében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21725653"/>
              </p:ext>
            </p:extLst>
          </p:nvPr>
        </p:nvGraphicFramePr>
        <p:xfrm>
          <a:off x="1828800" y="1164509"/>
          <a:ext cx="8587122" cy="5332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60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>
            <a:extLst>
              <a:ext uri="{FF2B5EF4-FFF2-40B4-BE49-F238E27FC236}">
                <a16:creationId xmlns:a16="http://schemas.microsoft.com/office/drawing/2014/main" xmlns="" id="{008CE69D-EE19-4DB9-B083-E6A5F9C7D382}"/>
              </a:ext>
            </a:extLst>
          </p:cNvPr>
          <p:cNvSpPr txBox="1"/>
          <p:nvPr/>
        </p:nvSpPr>
        <p:spPr>
          <a:xfrm>
            <a:off x="724619" y="2715638"/>
            <a:ext cx="4350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/>
              <a:t>Magyarország: ~ 3000-3300/év</a:t>
            </a:r>
          </a:p>
          <a:p>
            <a:pPr algn="ctr"/>
            <a:r>
              <a:rPr lang="hu-HU" sz="2000" dirty="0"/>
              <a:t>rosszindulatú daganatos foglalkozási megbetegedés</a:t>
            </a:r>
          </a:p>
        </p:txBody>
      </p:sp>
      <p:sp>
        <p:nvSpPr>
          <p:cNvPr id="2" name="Nyíl: lefelé mutató 1">
            <a:extLst>
              <a:ext uri="{FF2B5EF4-FFF2-40B4-BE49-F238E27FC236}">
                <a16:creationId xmlns:a16="http://schemas.microsoft.com/office/drawing/2014/main" xmlns="" id="{8BFEF704-7589-400C-B434-9BD4FADA2B10}"/>
              </a:ext>
            </a:extLst>
          </p:cNvPr>
          <p:cNvSpPr/>
          <p:nvPr/>
        </p:nvSpPr>
        <p:spPr>
          <a:xfrm rot="16200000">
            <a:off x="5465328" y="2496097"/>
            <a:ext cx="883920" cy="1047983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7AA8BCE7-C45A-427D-9360-BE51978B8B02}"/>
              </a:ext>
            </a:extLst>
          </p:cNvPr>
          <p:cNvSpPr txBox="1"/>
          <p:nvPr/>
        </p:nvSpPr>
        <p:spPr>
          <a:xfrm>
            <a:off x="6431280" y="2727699"/>
            <a:ext cx="4111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/>
              <a:t>A foglalkozási megbetegedés gyanúja bejelentendő! 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xmlns="" id="{BA73258A-9F42-4487-B0AB-6253BA7093F8}"/>
              </a:ext>
            </a:extLst>
          </p:cNvPr>
          <p:cNvSpPr txBox="1"/>
          <p:nvPr/>
        </p:nvSpPr>
        <p:spPr>
          <a:xfrm>
            <a:off x="1628283" y="3553249"/>
            <a:ext cx="8699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Meghatározó szerepe van ebben a foglalkozás-egészségügyi alapszolgálatoknak!</a:t>
            </a:r>
          </a:p>
        </p:txBody>
      </p:sp>
      <p:sp>
        <p:nvSpPr>
          <p:cNvPr id="7" name="Téglalap 6"/>
          <p:cNvSpPr/>
          <p:nvPr/>
        </p:nvSpPr>
        <p:spPr>
          <a:xfrm>
            <a:off x="255989" y="294061"/>
            <a:ext cx="68219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dirty="0" smtClean="0"/>
              <a:t>Munkahelyi prevenció – kiemelt fókusz</a:t>
            </a:r>
            <a:endParaRPr lang="hu-HU" sz="3200" b="1" dirty="0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724620" y="4329002"/>
            <a:ext cx="1050697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15963" indent="-715963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0" indent="0" eaLnBrk="1" hangingPunct="1"/>
            <a:r>
              <a:rPr lang="hu-HU" sz="2000" dirty="0">
                <a:latin typeface="+mn-lt"/>
              </a:rPr>
              <a:t>A kóroki tényezőket – legyenek azok fizikai, kémiai, biológiai, ergonómia vagy </a:t>
            </a:r>
            <a:r>
              <a:rPr lang="hu-HU" sz="2000" dirty="0" err="1">
                <a:latin typeface="+mn-lt"/>
              </a:rPr>
              <a:t>pszichoszociális</a:t>
            </a:r>
            <a:r>
              <a:rPr lang="hu-HU" sz="2000" dirty="0">
                <a:latin typeface="+mn-lt"/>
              </a:rPr>
              <a:t> kóroki tényezők – a forrásnál blokkoljuk, illetőleg megakadályozzuk.</a:t>
            </a:r>
          </a:p>
          <a:p>
            <a:pPr marL="0" indent="0" eaLnBrk="1" hangingPunct="1"/>
            <a:endParaRPr lang="hu-HU" sz="2000" dirty="0">
              <a:latin typeface="+mn-lt"/>
            </a:endParaRPr>
          </a:p>
        </p:txBody>
      </p:sp>
      <p:pic>
        <p:nvPicPr>
          <p:cNvPr id="14" name="Kép 13" descr="Foreign 457 visa &lt;strong&gt;worker&lt;/strong&gt; row reignites | Dynamic Business – Small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576" y="3777204"/>
            <a:ext cx="3037500" cy="243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Lefelé nyíl 14"/>
          <p:cNvSpPr/>
          <p:nvPr/>
        </p:nvSpPr>
        <p:spPr>
          <a:xfrm>
            <a:off x="5233479" y="5086351"/>
            <a:ext cx="917277" cy="654638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Szövegdoboz 15"/>
          <p:cNvSpPr txBox="1"/>
          <p:nvPr/>
        </p:nvSpPr>
        <p:spPr>
          <a:xfrm>
            <a:off x="2856387" y="5803086"/>
            <a:ext cx="4365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/>
              <a:t>Nem alakul ki foglalkozási, foglalkozással összefüggő </a:t>
            </a:r>
            <a:r>
              <a:rPr lang="hu-HU" sz="2000" dirty="0" smtClean="0"/>
              <a:t>megbetegedés</a:t>
            </a:r>
            <a:endParaRPr lang="hu-HU" sz="20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724619" y="1108047"/>
            <a:ext cx="11231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EU-ban </a:t>
            </a:r>
            <a:r>
              <a:rPr lang="hu-HU" dirty="0"/>
              <a:t>óránként 7–12 ember hal meg rákban, mivel korábban a munkahelyén rákkeltő anyagok hatásának volt kitéve. </a:t>
            </a:r>
            <a:endParaRPr lang="hu-HU" dirty="0" smtClean="0"/>
          </a:p>
          <a:p>
            <a:r>
              <a:rPr lang="hu-HU" dirty="0" smtClean="0"/>
              <a:t>A </a:t>
            </a:r>
            <a:r>
              <a:rPr lang="hu-HU" dirty="0"/>
              <a:t>munkával összefüggő rosszindulatú daganatos megbetegedések évente legalább mintegy </a:t>
            </a:r>
            <a:r>
              <a:rPr lang="hu-H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4–7 milliárd € </a:t>
            </a:r>
            <a:r>
              <a:rPr lang="hu-HU" dirty="0"/>
              <a:t>közvetlen költséget jelentenek az egészségügyi ellátás szükségessége és a termelékenység csökkenése következtében. </a:t>
            </a:r>
          </a:p>
        </p:txBody>
      </p:sp>
    </p:spTree>
    <p:extLst>
      <p:ext uri="{BB962C8B-B14F-4D97-AF65-F5344CB8AC3E}">
        <p14:creationId xmlns:p14="http://schemas.microsoft.com/office/powerpoint/2010/main" val="137033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7">
            <a:extLst>
              <a:ext uri="{FF2B5EF4-FFF2-40B4-BE49-F238E27FC236}">
                <a16:creationId xmlns:a16="http://schemas.microsoft.com/office/drawing/2014/main" xmlns="" id="{F624C8F6-91CA-4B0D-A411-18A0E2226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9727"/>
            <a:ext cx="10515600" cy="245246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dirty="0"/>
              <a:t>Klinikai vizsgálatok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/>
              <a:t>Gyógyszergyártás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/>
              <a:t>Gyógyszer-nagykereskedelem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/>
              <a:t>Lakossági gyógyszerellátás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dirty="0" err="1"/>
              <a:t>Pharmakovigilancia</a:t>
            </a:r>
            <a:r>
              <a:rPr lang="hu-HU" dirty="0"/>
              <a:t> rendszerek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xmlns="" id="{9C622CB1-E506-44A8-8154-8D45850AA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48" y="1107969"/>
            <a:ext cx="11309060" cy="4852837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286603" y="365125"/>
            <a:ext cx="8230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b="1" dirty="0" smtClean="0"/>
              <a:t>Új utak és új megoldások a gyógyszerellátásban</a:t>
            </a:r>
            <a:endParaRPr lang="hu-HU" sz="3200" b="1" dirty="0"/>
          </a:p>
        </p:txBody>
      </p:sp>
    </p:spTree>
    <p:extLst>
      <p:ext uri="{BB962C8B-B14F-4D97-AF65-F5344CB8AC3E}">
        <p14:creationId xmlns:p14="http://schemas.microsoft.com/office/powerpoint/2010/main" val="169910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8" grpId="1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>
            <a:extLst>
              <a:ext uri="{FF2B5EF4-FFF2-40B4-BE49-F238E27FC236}">
                <a16:creationId xmlns:a16="http://schemas.microsoft.com/office/drawing/2014/main" xmlns="" id="{26308A66-5A4A-4822-A9EE-8EA151586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570" y="0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+mn-lt"/>
              </a:rPr>
              <a:t>Lakossági gyógyszerellátás</a:t>
            </a:r>
          </a:p>
        </p:txBody>
      </p:sp>
      <p:graphicFrame>
        <p:nvGraphicFramePr>
          <p:cNvPr id="43" name="Tartalom helye 42">
            <a:extLst>
              <a:ext uri="{FF2B5EF4-FFF2-40B4-BE49-F238E27FC236}">
                <a16:creationId xmlns:a16="http://schemas.microsoft.com/office/drawing/2014/main" xmlns="" id="{6E9ECF9C-6888-402B-B4C8-C1A34464BA26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404257"/>
          <a:ext cx="10515600" cy="4772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9596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6710" y="159385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latin typeface="+mn-lt"/>
              </a:rPr>
              <a:t>Gyógyszerellátási változások</a:t>
            </a:r>
            <a:endParaRPr lang="hu-HU" sz="3200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1. Közbeszerzések Uniós szinten és országon belül</a:t>
            </a:r>
          </a:p>
          <a:p>
            <a:pPr marL="0" indent="0">
              <a:buNone/>
            </a:pPr>
            <a:r>
              <a:rPr lang="hu-HU" dirty="0"/>
              <a:t>2 . Kistérségek biztonságos gyógyszerellátása</a:t>
            </a:r>
          </a:p>
          <a:p>
            <a:pPr marL="0" indent="0">
              <a:buNone/>
            </a:pPr>
            <a:r>
              <a:rPr lang="hu-HU" dirty="0"/>
              <a:t>3. Személyre szabott gyógyszerellátás</a:t>
            </a:r>
          </a:p>
          <a:p>
            <a:pPr marL="0" indent="0">
              <a:buNone/>
            </a:pPr>
            <a:r>
              <a:rPr lang="hu-HU" dirty="0"/>
              <a:t>4. Gyógyszerkészlet – tartalék képzés</a:t>
            </a:r>
          </a:p>
          <a:p>
            <a:endParaRPr lang="hu-HU" dirty="0"/>
          </a:p>
        </p:txBody>
      </p:sp>
      <p:pic>
        <p:nvPicPr>
          <p:cNvPr id="7" name="Picture 2" descr="Képtalálat a következőre: „gyógyszerek”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257" y="1690688"/>
            <a:ext cx="4532376" cy="3733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007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5655" y="205105"/>
            <a:ext cx="11453090" cy="1325563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+mn-lt"/>
              </a:rPr>
              <a:t>Egészségpolitika- betegbiztonság - gyógyszerszedéssel kapcsolatos biztonság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1. A gyógyszer megfelelő minősége</a:t>
            </a:r>
          </a:p>
          <a:p>
            <a:pPr marL="0" indent="0">
              <a:buNone/>
            </a:pPr>
            <a:r>
              <a:rPr lang="hu-HU" dirty="0"/>
              <a:t>2. Zárt gyógyszerellátási lánc (hamisítás kizárása)</a:t>
            </a:r>
          </a:p>
          <a:p>
            <a:pPr marL="0" indent="0">
              <a:buNone/>
            </a:pPr>
            <a:r>
              <a:rPr lang="hu-HU" dirty="0"/>
              <a:t>3. Megfelelő információ (kísérőiratok a gyógyszer mellé, gyógyszerészi gondozás, gyógyszercégek etikus promóciós tevékenysége)</a:t>
            </a:r>
          </a:p>
          <a:p>
            <a:pPr marL="0" indent="0">
              <a:buNone/>
            </a:pPr>
            <a:r>
              <a:rPr lang="hu-HU" dirty="0"/>
              <a:t>4. </a:t>
            </a:r>
            <a:r>
              <a:rPr lang="hu-HU" dirty="0" err="1"/>
              <a:t>Pharmakovigilancia</a:t>
            </a:r>
            <a:r>
              <a:rPr lang="hu-HU" dirty="0"/>
              <a:t>  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5. Gyógyszerhez való biztonságos hozzájutás/Gyógyszerhiányok elleni küzdelem </a:t>
            </a:r>
          </a:p>
          <a:p>
            <a:pPr marL="0" indent="0">
              <a:buNone/>
            </a:pPr>
            <a:r>
              <a:rPr lang="hu-HU" dirty="0"/>
              <a:t>6. Különös méltánylást érdemlő betegellátási érdek: egyedi import, </a:t>
            </a:r>
            <a:r>
              <a:rPr lang="hu-HU" dirty="0" err="1"/>
              <a:t>off</a:t>
            </a:r>
            <a:r>
              <a:rPr lang="hu-HU" dirty="0"/>
              <a:t>- </a:t>
            </a:r>
            <a:r>
              <a:rPr lang="hu-HU" dirty="0" err="1"/>
              <a:t>label</a:t>
            </a:r>
            <a:r>
              <a:rPr lang="hu-HU" dirty="0"/>
              <a:t> gyógyszeralkalmazás, adomány </a:t>
            </a:r>
          </a:p>
          <a:p>
            <a:pPr marL="0" indent="0">
              <a:buNone/>
            </a:pPr>
            <a:r>
              <a:rPr lang="hu-HU" dirty="0"/>
              <a:t>7.„Unmet </a:t>
            </a:r>
            <a:r>
              <a:rPr lang="hu-HU" dirty="0" err="1"/>
              <a:t>medical</a:t>
            </a:r>
            <a:r>
              <a:rPr lang="hu-HU" dirty="0"/>
              <a:t> </a:t>
            </a:r>
            <a:r>
              <a:rPr lang="hu-HU" dirty="0" err="1"/>
              <a:t>need</a:t>
            </a:r>
            <a:r>
              <a:rPr lang="hu-HU" dirty="0"/>
              <a:t>” egyéb esetei – </a:t>
            </a:r>
            <a:r>
              <a:rPr lang="hu-HU" dirty="0" err="1"/>
              <a:t>compassionate</a:t>
            </a:r>
            <a:r>
              <a:rPr lang="hu-HU" dirty="0"/>
              <a:t> </a:t>
            </a:r>
            <a:r>
              <a:rPr lang="hu-HU" dirty="0" err="1"/>
              <a:t>use</a:t>
            </a:r>
            <a:r>
              <a:rPr lang="hu-HU" dirty="0"/>
              <a:t>, egyszemélyes klinikai vizsgálat</a:t>
            </a:r>
          </a:p>
        </p:txBody>
      </p:sp>
    </p:spTree>
    <p:extLst>
      <p:ext uri="{BB962C8B-B14F-4D97-AF65-F5344CB8AC3E}">
        <p14:creationId xmlns:p14="http://schemas.microsoft.com/office/powerpoint/2010/main" val="9284535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84881111"/>
              </p:ext>
            </p:extLst>
          </p:nvPr>
        </p:nvGraphicFramePr>
        <p:xfrm>
          <a:off x="870153" y="1781090"/>
          <a:ext cx="4080626" cy="639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artalom helye 3"/>
          <p:cNvSpPr txBox="1">
            <a:spLocks/>
          </p:cNvSpPr>
          <p:nvPr/>
        </p:nvSpPr>
        <p:spPr>
          <a:xfrm>
            <a:off x="870153" y="2590634"/>
            <a:ext cx="5157787" cy="3297209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533" dirty="0">
                <a:cs typeface="Arial" panose="020B0604020202020204" pitchFamily="34" charset="0"/>
              </a:rPr>
              <a:t>0-24, a hét minden napján</a:t>
            </a:r>
          </a:p>
          <a:p>
            <a:r>
              <a:rPr lang="hu-HU" sz="2533" dirty="0">
                <a:cs typeface="Arial" panose="020B0604020202020204" pitchFamily="34" charset="0"/>
              </a:rPr>
              <a:t>gyors, hiteles információ </a:t>
            </a:r>
          </a:p>
          <a:p>
            <a:r>
              <a:rPr lang="hu-HU" sz="2533" dirty="0">
                <a:cs typeface="Arial" panose="020B0604020202020204" pitchFamily="34" charset="0"/>
              </a:rPr>
              <a:t>magyar és angol nyelven:</a:t>
            </a:r>
          </a:p>
          <a:p>
            <a:pPr lvl="1"/>
            <a:r>
              <a:rPr lang="hu-HU" sz="2533" dirty="0">
                <a:cs typeface="Arial" panose="020B0604020202020204" pitchFamily="34" charset="0"/>
              </a:rPr>
              <a:t>egészségügy ellátások </a:t>
            </a:r>
          </a:p>
          <a:p>
            <a:pPr lvl="1"/>
            <a:r>
              <a:rPr lang="hu-HU" sz="2533" dirty="0">
                <a:cs typeface="Arial" panose="020B0604020202020204" pitchFamily="34" charset="0"/>
              </a:rPr>
              <a:t>egészségmegőrzés</a:t>
            </a:r>
          </a:p>
          <a:p>
            <a:pPr lvl="1"/>
            <a:r>
              <a:rPr lang="hu-HU" sz="2533" dirty="0">
                <a:cs typeface="Arial" panose="020B0604020202020204" pitchFamily="34" charset="0"/>
              </a:rPr>
              <a:t>aktualitások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63196334"/>
              </p:ext>
            </p:extLst>
          </p:nvPr>
        </p:nvGraphicFramePr>
        <p:xfrm>
          <a:off x="7240945" y="1781090"/>
          <a:ext cx="3354607" cy="639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Tartalom helye 5"/>
          <p:cNvSpPr txBox="1">
            <a:spLocks/>
          </p:cNvSpPr>
          <p:nvPr/>
        </p:nvSpPr>
        <p:spPr>
          <a:xfrm>
            <a:off x="6223733" y="2590633"/>
            <a:ext cx="5389033" cy="362108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>
                <a:cs typeface="Arial" panose="020B0604020202020204" pitchFamily="34" charset="0"/>
              </a:rPr>
              <a:t>szakmailag hiteles, ugyanakkor közérthető formában mutatja be:</a:t>
            </a:r>
          </a:p>
          <a:p>
            <a:pPr lvl="1"/>
            <a:r>
              <a:rPr lang="hu-HU" sz="2400" dirty="0">
                <a:cs typeface="Arial" panose="020B0604020202020204" pitchFamily="34" charset="0"/>
              </a:rPr>
              <a:t>a hazai ellátórendszer sajátosságait</a:t>
            </a:r>
          </a:p>
          <a:p>
            <a:pPr lvl="1"/>
            <a:r>
              <a:rPr lang="hu-HU" sz="2400" dirty="0">
                <a:cs typeface="Arial" panose="020B0604020202020204" pitchFamily="34" charset="0"/>
              </a:rPr>
              <a:t>az egészségvédelem és egészségfejlesztés módjait</a:t>
            </a:r>
          </a:p>
          <a:p>
            <a:pPr lvl="1"/>
            <a:r>
              <a:rPr lang="hu-HU" sz="2400" dirty="0">
                <a:cs typeface="Arial" panose="020B0604020202020204" pitchFamily="34" charset="0"/>
              </a:rPr>
              <a:t>az egészséggel, betegséggel és ellátásokkal kapcsolatos tudományos ismereteket</a:t>
            </a:r>
            <a:endParaRPr lang="hu-HU" sz="2400" dirty="0"/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394270" y="323147"/>
            <a:ext cx="9797845" cy="93724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4267" b="1" dirty="0">
                <a:solidFill>
                  <a:schemeClr val="bg1"/>
                </a:solidFill>
                <a:cs typeface="Kanit Thin" pitchFamily="2" charset="-34"/>
              </a:rPr>
              <a:t>Mi az Egészségvonal?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 rotWithShape="1">
          <a:blip r:embed="rId13"/>
          <a:srcRect r="70800" b="9450"/>
          <a:stretch/>
        </p:blipFill>
        <p:spPr>
          <a:xfrm>
            <a:off x="6505047" y="1192659"/>
            <a:ext cx="895169" cy="732852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 rotWithShape="1">
          <a:blip r:embed="rId14"/>
          <a:srcRect l="13664" t="4518" b="-1"/>
          <a:stretch/>
        </p:blipFill>
        <p:spPr>
          <a:xfrm>
            <a:off x="217170" y="1370734"/>
            <a:ext cx="1011497" cy="554777"/>
          </a:xfrm>
          <a:prstGeom prst="rect">
            <a:avLst/>
          </a:prstGeom>
        </p:spPr>
      </p:pic>
      <p:sp>
        <p:nvSpPr>
          <p:cNvPr id="10" name="Tartalom helye 2"/>
          <p:cNvSpPr>
            <a:spLocks noGrp="1"/>
          </p:cNvSpPr>
          <p:nvPr>
            <p:ph idx="1"/>
          </p:nvPr>
        </p:nvSpPr>
        <p:spPr>
          <a:xfrm>
            <a:off x="394270" y="307933"/>
            <a:ext cx="10515600" cy="762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b="1" dirty="0" smtClean="0"/>
              <a:t>Új dimenziók a lakossági edukációban</a:t>
            </a:r>
            <a:endParaRPr lang="hu-HU" sz="3200" b="1" dirty="0"/>
          </a:p>
        </p:txBody>
      </p:sp>
    </p:spTree>
    <p:extLst>
      <p:ext uri="{BB962C8B-B14F-4D97-AF65-F5344CB8AC3E}">
        <p14:creationId xmlns:p14="http://schemas.microsoft.com/office/powerpoint/2010/main" val="2142631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29F145E4-D6BD-4B0A-AD2F-DDCF02A69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93" y="98370"/>
            <a:ext cx="10515600" cy="930676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+mn-lt"/>
              </a:rPr>
              <a:t>A lakossági portál felépítése</a:t>
            </a:r>
            <a:endParaRPr lang="hu-HU" sz="3200" dirty="0">
              <a:latin typeface="+mn-lt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73101" y="2761476"/>
            <a:ext cx="5961136" cy="3663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spcAft>
                <a:spcPts val="800"/>
              </a:spcAft>
              <a:buFont typeface="+mj-lt"/>
              <a:buAutoNum type="arabicPeriod"/>
            </a:pPr>
            <a:r>
              <a:rPr lang="hu-HU" sz="1867" b="1" dirty="0">
                <a:solidFill>
                  <a:srgbClr val="001356"/>
                </a:solidFill>
              </a:rPr>
              <a:t>Kiemelt tematikus tartalom: </a:t>
            </a:r>
            <a:r>
              <a:rPr lang="hu-HU" sz="1867" dirty="0">
                <a:solidFill>
                  <a:srgbClr val="001356"/>
                </a:solidFill>
              </a:rPr>
              <a:t>jelenleg COVID-19 és Gyermekvállalás</a:t>
            </a:r>
          </a:p>
          <a:p>
            <a:pPr marL="457189" indent="-457189">
              <a:spcAft>
                <a:spcPts val="800"/>
              </a:spcAft>
              <a:buFont typeface="+mj-lt"/>
              <a:buAutoNum type="arabicPeriod"/>
            </a:pPr>
            <a:r>
              <a:rPr lang="hu-HU" sz="1867" b="1" dirty="0">
                <a:solidFill>
                  <a:srgbClr val="001356"/>
                </a:solidFill>
              </a:rPr>
              <a:t>Ellátórendszer: </a:t>
            </a:r>
            <a:r>
              <a:rPr lang="hu-HU" sz="1867" dirty="0">
                <a:solidFill>
                  <a:srgbClr val="001356"/>
                </a:solidFill>
              </a:rPr>
              <a:t>az ellátórendszer és szolgáltatásainak bemutatása</a:t>
            </a:r>
          </a:p>
          <a:p>
            <a:pPr marL="457189" indent="-457189">
              <a:spcAft>
                <a:spcPts val="800"/>
              </a:spcAft>
              <a:buFont typeface="+mj-lt"/>
              <a:buAutoNum type="arabicPeriod"/>
            </a:pPr>
            <a:r>
              <a:rPr lang="hu-HU" sz="1867" b="1" dirty="0">
                <a:solidFill>
                  <a:srgbClr val="001356"/>
                </a:solidFill>
              </a:rPr>
              <a:t>Maradj egészséges: </a:t>
            </a:r>
            <a:r>
              <a:rPr lang="hu-HU" sz="1867" dirty="0">
                <a:solidFill>
                  <a:srgbClr val="001356"/>
                </a:solidFill>
              </a:rPr>
              <a:t>egészségmegőrzés, megelőzés és életmód fókuszú tartalmak</a:t>
            </a:r>
          </a:p>
          <a:p>
            <a:pPr marL="457189" indent="-457189">
              <a:spcAft>
                <a:spcPts val="800"/>
              </a:spcAft>
              <a:buFont typeface="+mj-lt"/>
              <a:buAutoNum type="arabicPeriod"/>
            </a:pPr>
            <a:r>
              <a:rPr lang="hu-HU" sz="1867" b="1" dirty="0">
                <a:solidFill>
                  <a:srgbClr val="001356"/>
                </a:solidFill>
              </a:rPr>
              <a:t>Egészség A-Z: </a:t>
            </a:r>
            <a:r>
              <a:rPr lang="hu-HU" sz="1867" dirty="0">
                <a:solidFill>
                  <a:srgbClr val="001356"/>
                </a:solidFill>
              </a:rPr>
              <a:t>tünetek, betegségek, beavatkozások leírása, iránymutatás</a:t>
            </a:r>
          </a:p>
          <a:p>
            <a:pPr marL="457189" indent="-457189">
              <a:spcAft>
                <a:spcPts val="800"/>
              </a:spcAft>
              <a:buFont typeface="+mj-lt"/>
              <a:buAutoNum type="arabicPeriod"/>
            </a:pPr>
            <a:r>
              <a:rPr lang="hu-HU" sz="1867" b="1" dirty="0">
                <a:solidFill>
                  <a:srgbClr val="001356"/>
                </a:solidFill>
              </a:rPr>
              <a:t>Szolgáltatáskereső és gyógyszerkereső: </a:t>
            </a:r>
            <a:r>
              <a:rPr lang="hu-HU" sz="1867" dirty="0">
                <a:solidFill>
                  <a:srgbClr val="001356"/>
                </a:solidFill>
              </a:rPr>
              <a:t>egészségügyi szolgáltatók, gyógyszertárak, gyógyszerek és gyógyászati segédeszközök adatbázisa.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3"/>
          <a:srcRect l="7353" r="6772"/>
          <a:stretch/>
        </p:blipFill>
        <p:spPr>
          <a:xfrm>
            <a:off x="69093" y="1331135"/>
            <a:ext cx="7379356" cy="1430340"/>
          </a:xfrm>
          <a:prstGeom prst="rect">
            <a:avLst/>
          </a:prstGeom>
        </p:spPr>
      </p:pic>
      <p:sp>
        <p:nvSpPr>
          <p:cNvPr id="6" name="Szöveg helye 2">
            <a:extLst>
              <a:ext uri="{FF2B5EF4-FFF2-40B4-BE49-F238E27FC236}">
                <a16:creationId xmlns:a16="http://schemas.microsoft.com/office/drawing/2014/main" xmlns="" id="{B88B89B2-A61D-EC40-E5C3-560EC74F8146}"/>
              </a:ext>
            </a:extLst>
          </p:cNvPr>
          <p:cNvSpPr txBox="1">
            <a:spLocks/>
          </p:cNvSpPr>
          <p:nvPr/>
        </p:nvSpPr>
        <p:spPr>
          <a:xfrm>
            <a:off x="8165372" y="2214511"/>
            <a:ext cx="5386917" cy="639763"/>
          </a:xfrm>
          <a:prstGeom prst="rect">
            <a:avLst/>
          </a:prstGeom>
          <a:ln w="38100">
            <a:noFill/>
          </a:ln>
        </p:spPr>
        <p:txBody>
          <a:bodyPr vert="horz" lIns="121920" tIns="60960" rIns="121920" bIns="6096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>
                <a:solidFill>
                  <a:srgbClr val="FF476D"/>
                </a:solidFill>
                <a:cs typeface="Arial" panose="020B0604020202020204" pitchFamily="34" charset="0"/>
              </a:rPr>
              <a:t>Tudásátadás</a:t>
            </a:r>
            <a:endParaRPr lang="hu-HU" sz="3200" dirty="0">
              <a:solidFill>
                <a:srgbClr val="FF476D"/>
              </a:solidFill>
            </a:endParaRPr>
          </a:p>
        </p:txBody>
      </p:sp>
      <p:sp>
        <p:nvSpPr>
          <p:cNvPr id="7" name="Tartalom helye 3">
            <a:extLst>
              <a:ext uri="{FF2B5EF4-FFF2-40B4-BE49-F238E27FC236}">
                <a16:creationId xmlns:a16="http://schemas.microsoft.com/office/drawing/2014/main" xmlns="" id="{A77919D7-A9F6-1106-4A78-2DAC69D8CC2A}"/>
              </a:ext>
            </a:extLst>
          </p:cNvPr>
          <p:cNvSpPr txBox="1">
            <a:spLocks/>
          </p:cNvSpPr>
          <p:nvPr/>
        </p:nvSpPr>
        <p:spPr>
          <a:xfrm>
            <a:off x="7980973" y="2886114"/>
            <a:ext cx="5029451" cy="3714135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hu-HU" dirty="0">
                <a:cs typeface="Arial" panose="020B0604020202020204" pitchFamily="34" charset="0"/>
              </a:rPr>
              <a:t>2300+ cikk</a:t>
            </a:r>
          </a:p>
          <a:p>
            <a:pPr>
              <a:spcAft>
                <a:spcPts val="800"/>
              </a:spcAft>
            </a:pPr>
            <a:r>
              <a:rPr lang="hu-HU" dirty="0">
                <a:cs typeface="Arial" panose="020B0604020202020204" pitchFamily="34" charset="0"/>
              </a:rPr>
              <a:t>folyamatos bővítés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hu-HU" sz="1867" dirty="0">
                <a:cs typeface="Arial" panose="020B0604020202020204" pitchFamily="34" charset="0"/>
              </a:rPr>
              <a:t>         (jelenleg: BNO kódok mentén)</a:t>
            </a:r>
          </a:p>
          <a:p>
            <a:pPr>
              <a:spcAft>
                <a:spcPts val="800"/>
              </a:spcAft>
            </a:pPr>
            <a:r>
              <a:rPr lang="hu-HU" dirty="0">
                <a:cs typeface="Arial" panose="020B0604020202020204" pitchFamily="34" charset="0"/>
              </a:rPr>
              <a:t>rendszeres tartalomfrissítés </a:t>
            </a:r>
          </a:p>
          <a:p>
            <a:pPr lvl="1">
              <a:spcAft>
                <a:spcPts val="800"/>
              </a:spcAft>
            </a:pPr>
            <a:r>
              <a:rPr lang="hu-HU" sz="1867" dirty="0">
                <a:cs typeface="Arial" panose="020B0604020202020204" pitchFamily="34" charset="0"/>
              </a:rPr>
              <a:t>kereszthivatkozások</a:t>
            </a:r>
          </a:p>
          <a:p>
            <a:pPr lvl="1">
              <a:spcAft>
                <a:spcPts val="800"/>
              </a:spcAft>
            </a:pPr>
            <a:r>
              <a:rPr lang="hu-HU" sz="1867" dirty="0">
                <a:cs typeface="Arial" panose="020B0604020202020204" pitchFamily="34" charset="0"/>
              </a:rPr>
              <a:t>formai javítások</a:t>
            </a:r>
          </a:p>
          <a:p>
            <a:pPr lvl="1">
              <a:spcAft>
                <a:spcPts val="800"/>
              </a:spcAft>
            </a:pPr>
            <a:r>
              <a:rPr lang="hu-HU" sz="1867" dirty="0">
                <a:cs typeface="Arial" panose="020B0604020202020204" pitchFamily="34" charset="0"/>
              </a:rPr>
              <a:t>aktualizálások</a:t>
            </a:r>
          </a:p>
        </p:txBody>
      </p:sp>
      <p:sp>
        <p:nvSpPr>
          <p:cNvPr id="4" name="Jobbra nyíl 3"/>
          <p:cNvSpPr/>
          <p:nvPr/>
        </p:nvSpPr>
        <p:spPr>
          <a:xfrm>
            <a:off x="6334237" y="3979918"/>
            <a:ext cx="1646736" cy="763263"/>
          </a:xfrm>
          <a:prstGeom prst="rightArrow">
            <a:avLst/>
          </a:prstGeom>
          <a:solidFill>
            <a:srgbClr val="FF47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u-HU" sz="2400"/>
          </a:p>
        </p:txBody>
      </p:sp>
    </p:spTree>
    <p:extLst>
      <p:ext uri="{BB962C8B-B14F-4D97-AF65-F5344CB8AC3E}">
        <p14:creationId xmlns:p14="http://schemas.microsoft.com/office/powerpoint/2010/main" val="42602264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8268C47A-8975-12ED-AFB0-DD0504B9E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199" y="159385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+mn-lt"/>
              </a:rPr>
              <a:t>A lakossági portál </a:t>
            </a:r>
            <a:r>
              <a:rPr lang="hu-HU" sz="3200" b="1" dirty="0" smtClean="0">
                <a:latin typeface="+mn-lt"/>
              </a:rPr>
              <a:t>látogatottsága</a:t>
            </a:r>
            <a:endParaRPr lang="hu-HU" sz="3200" dirty="0">
              <a:latin typeface="+mn-lt"/>
            </a:endParaRPr>
          </a:p>
        </p:txBody>
      </p:sp>
      <p:graphicFrame>
        <p:nvGraphicFramePr>
          <p:cNvPr id="6" name="Tartalom helye 5">
            <a:extLst>
              <a:ext uri="{FF2B5EF4-FFF2-40B4-BE49-F238E27FC236}">
                <a16:creationId xmlns:a16="http://schemas.microsoft.com/office/drawing/2014/main" xmlns="" id="{FC95ABF4-65AF-0752-DF83-51492B975D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1660389"/>
              </p:ext>
            </p:extLst>
          </p:nvPr>
        </p:nvGraphicFramePr>
        <p:xfrm>
          <a:off x="203199" y="1600201"/>
          <a:ext cx="11455401" cy="4114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églalap 2"/>
          <p:cNvSpPr/>
          <p:nvPr/>
        </p:nvSpPr>
        <p:spPr>
          <a:xfrm>
            <a:off x="8934977" y="6056221"/>
            <a:ext cx="1783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/>
              <a:t>(2022. januártól)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56815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5270" y="333135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+mn-lt"/>
              </a:rPr>
              <a:t>A </a:t>
            </a:r>
            <a:r>
              <a:rPr lang="hu-HU" sz="3200" b="1" dirty="0" err="1">
                <a:latin typeface="+mn-lt"/>
              </a:rPr>
              <a:t>Contact</a:t>
            </a:r>
            <a:r>
              <a:rPr lang="hu-HU" sz="3200" b="1" dirty="0">
                <a:latin typeface="+mn-lt"/>
              </a:rPr>
              <a:t> Center működése 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09601" y="1882272"/>
            <a:ext cx="9115972" cy="4074696"/>
          </a:xfrm>
        </p:spPr>
        <p:txBody>
          <a:bodyPr>
            <a:normAutofit/>
          </a:bodyPr>
          <a:lstStyle/>
          <a:p>
            <a:pPr>
              <a:spcAft>
                <a:spcPts val="1600"/>
              </a:spcAft>
            </a:pPr>
            <a:r>
              <a:rPr lang="hu-HU" sz="2533" dirty="0">
                <a:latin typeface="Calibri" panose="020F0502020204030204" pitchFamily="34" charset="0"/>
                <a:cs typeface="Calibri" panose="020F0502020204030204" pitchFamily="34" charset="0"/>
              </a:rPr>
              <a:t>A hét minden napján, </a:t>
            </a:r>
            <a:r>
              <a:rPr lang="hu-HU" sz="2533" b="1" dirty="0">
                <a:latin typeface="Calibri" panose="020F0502020204030204" pitchFamily="34" charset="0"/>
                <a:cs typeface="Calibri" panose="020F0502020204030204" pitchFamily="34" charset="0"/>
              </a:rPr>
              <a:t>0/24 elérhető </a:t>
            </a:r>
            <a:r>
              <a:rPr lang="hu-HU" sz="2533" dirty="0">
                <a:latin typeface="Calibri" panose="020F0502020204030204" pitchFamily="34" charset="0"/>
                <a:cs typeface="Calibri" panose="020F0502020204030204" pitchFamily="34" charset="0"/>
              </a:rPr>
              <a:t>(33-35 operátor munkája)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sz="2533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Folyamatos fejlesztés, alkalmazkodás a változó környezethez: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867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ukrán tolmácsolás egészségügyi személyzet számára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867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EESZT ügyféltámogatás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867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ESZENY indulásának támogatása ügyfél oldalon (</a:t>
            </a:r>
            <a:r>
              <a:rPr lang="hu-HU" sz="1867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</a:t>
            </a:r>
            <a:r>
              <a:rPr lang="hu-HU" sz="1867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67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desk</a:t>
            </a:r>
            <a:r>
              <a:rPr lang="hu-HU" sz="1867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Bef>
                <a:spcPts val="1408"/>
              </a:spcBef>
            </a:pPr>
            <a:r>
              <a:rPr lang="hu-HU" sz="2533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Chatbot (MIA)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867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többségében kényes kérdések (akár telefonon sem szeretnének megkérdezni: </a:t>
            </a:r>
            <a:br>
              <a:rPr lang="hu-HU" sz="1867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u-HU" sz="1867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pl. szexuális úton terjedő betegségek, védekezés, pszichés problémák kezelése) </a:t>
            </a:r>
            <a:br>
              <a:rPr lang="hu-HU" sz="1867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u-HU" sz="1867" b="1" dirty="0" err="1">
                <a:solidFill>
                  <a:srgbClr val="FF476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N.b</a:t>
            </a:r>
            <a:r>
              <a:rPr lang="hu-HU" sz="1867" b="1" dirty="0">
                <a:solidFill>
                  <a:srgbClr val="FF476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.: szégyenérzet, mint akadály a tudásátadásban</a:t>
            </a:r>
            <a:endParaRPr lang="hu-HU" b="1" i="0" dirty="0">
              <a:solidFill>
                <a:srgbClr val="FF476D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600"/>
              </a:spcAft>
            </a:pPr>
            <a:endParaRPr lang="hu-H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clrChange>
              <a:clrFrom>
                <a:srgbClr val="DFDFDF"/>
              </a:clrFrom>
              <a:clrTo>
                <a:srgbClr val="DFDF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48746" y="2438401"/>
            <a:ext cx="2681220" cy="329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96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230" y="1012211"/>
            <a:ext cx="6205571" cy="4053928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9932" y="100081"/>
            <a:ext cx="11393864" cy="912130"/>
          </a:xfrm>
        </p:spPr>
        <p:txBody>
          <a:bodyPr>
            <a:noAutofit/>
          </a:bodyPr>
          <a:lstStyle/>
          <a:p>
            <a:r>
              <a:rPr lang="hu-HU" sz="3200" b="1" dirty="0" smtClean="0">
                <a:latin typeface="+mn-lt"/>
              </a:rPr>
              <a:t>Környezeti eredetű betegségteher - Hármas </a:t>
            </a:r>
            <a:r>
              <a:rPr lang="hu-HU" sz="3200" b="1" dirty="0">
                <a:latin typeface="+mn-lt"/>
              </a:rPr>
              <a:t>krízis</a:t>
            </a:r>
            <a:br>
              <a:rPr lang="hu-HU" sz="3200" b="1" dirty="0">
                <a:latin typeface="+mn-lt"/>
              </a:rPr>
            </a:br>
            <a:endParaRPr lang="hu-HU" sz="3200" b="1" dirty="0">
              <a:latin typeface="+mn-lt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232BE2F8-87B4-0A29-602D-DE39787E1A0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-2024959" y="791133"/>
          <a:ext cx="9504751" cy="4981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0229DE7-F654-0D13-98A0-3D867EE9AA2C}"/>
              </a:ext>
            </a:extLst>
          </p:cNvPr>
          <p:cNvSpPr txBox="1"/>
          <p:nvPr/>
        </p:nvSpPr>
        <p:spPr>
          <a:xfrm>
            <a:off x="2120335" y="2764245"/>
            <a:ext cx="1610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dirty="0"/>
              <a:t>Környezet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E425A39F-7272-E5E6-9AB3-14D0908E5D39}"/>
              </a:ext>
            </a:extLst>
          </p:cNvPr>
          <p:cNvSpPr/>
          <p:nvPr/>
        </p:nvSpPr>
        <p:spPr>
          <a:xfrm>
            <a:off x="2173799" y="3282028"/>
            <a:ext cx="1300921" cy="120819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algn="ctr"/>
            <a:r>
              <a:rPr lang="x-none" dirty="0">
                <a:solidFill>
                  <a:schemeClr val="tx1"/>
                </a:solidFill>
              </a:rPr>
              <a:t>Emberi egészség</a:t>
            </a:r>
          </a:p>
        </p:txBody>
      </p:sp>
    </p:spTree>
    <p:extLst>
      <p:ext uri="{BB962C8B-B14F-4D97-AF65-F5344CB8AC3E}">
        <p14:creationId xmlns:p14="http://schemas.microsoft.com/office/powerpoint/2010/main" val="351488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BEA8448C-4472-C437-A4A6-2E5E9E2BF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193675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+mn-lt"/>
              </a:rPr>
              <a:t>A </a:t>
            </a:r>
            <a:r>
              <a:rPr lang="hu-HU" sz="3200" b="1" dirty="0" err="1">
                <a:latin typeface="+mn-lt"/>
              </a:rPr>
              <a:t>Contact</a:t>
            </a:r>
            <a:r>
              <a:rPr lang="hu-HU" sz="3200" b="1" dirty="0">
                <a:latin typeface="+mn-lt"/>
              </a:rPr>
              <a:t> Center működése </a:t>
            </a:r>
            <a:r>
              <a:rPr lang="hu-HU" sz="3200" b="1" dirty="0" smtClean="0">
                <a:latin typeface="+mn-lt"/>
              </a:rPr>
              <a:t>számokban</a:t>
            </a:r>
            <a:endParaRPr lang="hu-HU" sz="3200" dirty="0">
              <a:latin typeface="+mn-lt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6FE84F85-4B79-2713-904C-820CCE74FE51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23494" y="1368928"/>
          <a:ext cx="10359292" cy="5054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églalap 2"/>
          <p:cNvSpPr/>
          <p:nvPr/>
        </p:nvSpPr>
        <p:spPr>
          <a:xfrm>
            <a:off x="7261489" y="6422941"/>
            <a:ext cx="1783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/>
              <a:t>(2022. januártól)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866953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68F0BC11-C0C7-40C9-9CEC-D39A1363D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263" y="274487"/>
            <a:ext cx="10972800" cy="1143000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+mn-lt"/>
              </a:rPr>
              <a:t> </a:t>
            </a:r>
            <a:r>
              <a:rPr lang="hu-HU" sz="3200" b="1" dirty="0" smtClean="0">
                <a:latin typeface="+mn-lt"/>
              </a:rPr>
              <a:t>A </a:t>
            </a:r>
            <a:r>
              <a:rPr lang="hu-HU" sz="3200" b="1" dirty="0">
                <a:latin typeface="+mn-lt"/>
              </a:rPr>
              <a:t>lakossági portál legkeresettebb témái</a:t>
            </a: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xmlns="" id="{FDC8DBB0-734E-4015-A3A2-1AA85FD827DB}"/>
              </a:ext>
            </a:extLst>
          </p:cNvPr>
          <p:cNvGrpSpPr/>
          <p:nvPr/>
        </p:nvGrpSpPr>
        <p:grpSpPr>
          <a:xfrm>
            <a:off x="1193972" y="2549198"/>
            <a:ext cx="4022208" cy="557349"/>
            <a:chOff x="457199" y="2100524"/>
            <a:chExt cx="3373807" cy="428926"/>
          </a:xfrm>
        </p:grpSpPr>
        <p:sp>
          <p:nvSpPr>
            <p:cNvPr id="4" name="Téglalap: lekerekített 3">
              <a:extLst>
                <a:ext uri="{FF2B5EF4-FFF2-40B4-BE49-F238E27FC236}">
                  <a16:creationId xmlns:a16="http://schemas.microsoft.com/office/drawing/2014/main" xmlns="" id="{310C624B-129E-4B3D-9385-79395A1C480B}"/>
                </a:ext>
              </a:extLst>
            </p:cNvPr>
            <p:cNvSpPr/>
            <p:nvPr/>
          </p:nvSpPr>
          <p:spPr>
            <a:xfrm>
              <a:off x="457199" y="2100524"/>
              <a:ext cx="1307898" cy="423193"/>
            </a:xfrm>
            <a:prstGeom prst="roundRect">
              <a:avLst>
                <a:gd name="adj" fmla="val 50000"/>
              </a:avLst>
            </a:prstGeom>
            <a:solidFill>
              <a:srgbClr val="4A90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467" b="1" dirty="0"/>
                <a:t>Agorafóbia</a:t>
              </a:r>
            </a:p>
          </p:txBody>
        </p:sp>
        <p:sp>
          <p:nvSpPr>
            <p:cNvPr id="8" name="Téglalap: lekerekített 7">
              <a:extLst>
                <a:ext uri="{FF2B5EF4-FFF2-40B4-BE49-F238E27FC236}">
                  <a16:creationId xmlns:a16="http://schemas.microsoft.com/office/drawing/2014/main" xmlns="" id="{770A2160-251C-4DD8-ABCF-765E6FA85C09}"/>
                </a:ext>
              </a:extLst>
            </p:cNvPr>
            <p:cNvSpPr/>
            <p:nvPr/>
          </p:nvSpPr>
          <p:spPr>
            <a:xfrm>
              <a:off x="1920189" y="2106257"/>
              <a:ext cx="1910817" cy="423193"/>
            </a:xfrm>
            <a:prstGeom prst="roundRect">
              <a:avLst>
                <a:gd name="adj" fmla="val 50000"/>
              </a:avLst>
            </a:prstGeom>
            <a:solidFill>
              <a:srgbClr val="4A90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467" b="1" dirty="0"/>
                <a:t>Lelkisegély-szolgálatok</a:t>
              </a:r>
            </a:p>
          </p:txBody>
        </p:sp>
      </p:grpSp>
      <p:sp>
        <p:nvSpPr>
          <p:cNvPr id="20" name="Szövegdoboz 19">
            <a:extLst>
              <a:ext uri="{FF2B5EF4-FFF2-40B4-BE49-F238E27FC236}">
                <a16:creationId xmlns:a16="http://schemas.microsoft.com/office/drawing/2014/main" xmlns="" id="{6B427DF2-6A0F-4D33-8DA4-5C31381767E2}"/>
              </a:ext>
            </a:extLst>
          </p:cNvPr>
          <p:cNvSpPr txBox="1"/>
          <p:nvPr/>
        </p:nvSpPr>
        <p:spPr>
          <a:xfrm>
            <a:off x="344263" y="1822233"/>
            <a:ext cx="8691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4A90F7"/>
                </a:solidFill>
              </a:rPr>
              <a:t>Egyéb témák aktualitások kapcsán </a:t>
            </a:r>
            <a:r>
              <a:rPr lang="hu-HU" sz="2400" dirty="0">
                <a:solidFill>
                  <a:schemeClr val="bg1">
                    <a:lumMod val="75000"/>
                  </a:schemeClr>
                </a:solidFill>
              </a:rPr>
              <a:t>(2022.01.01. - 2023.08.31.)</a:t>
            </a:r>
            <a:endParaRPr lang="hu-HU" sz="2400" b="1" dirty="0">
              <a:solidFill>
                <a:srgbClr val="4A90F7"/>
              </a:solidFill>
            </a:endParaRPr>
          </a:p>
        </p:txBody>
      </p:sp>
      <p:sp>
        <p:nvSpPr>
          <p:cNvPr id="30" name="Téglalap: lekerekített 7">
            <a:extLst>
              <a:ext uri="{FF2B5EF4-FFF2-40B4-BE49-F238E27FC236}">
                <a16:creationId xmlns:a16="http://schemas.microsoft.com/office/drawing/2014/main" xmlns="" id="{5198EA8E-01EA-26D0-CEF3-DFA38206F013}"/>
              </a:ext>
            </a:extLst>
          </p:cNvPr>
          <p:cNvSpPr/>
          <p:nvPr/>
        </p:nvSpPr>
        <p:spPr>
          <a:xfrm>
            <a:off x="5401080" y="2549198"/>
            <a:ext cx="988120" cy="549900"/>
          </a:xfrm>
          <a:prstGeom prst="roundRect">
            <a:avLst>
              <a:gd name="adj" fmla="val 50000"/>
            </a:avLst>
          </a:prstGeom>
          <a:solidFill>
            <a:srgbClr val="4A9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67" b="1" dirty="0"/>
              <a:t>EESZT</a:t>
            </a:r>
          </a:p>
        </p:txBody>
      </p:sp>
      <p:sp>
        <p:nvSpPr>
          <p:cNvPr id="32" name="Téglalap: lekerekített 3">
            <a:extLst>
              <a:ext uri="{FF2B5EF4-FFF2-40B4-BE49-F238E27FC236}">
                <a16:creationId xmlns:a16="http://schemas.microsoft.com/office/drawing/2014/main" xmlns="" id="{69A0CED1-E897-2D74-EAD7-23E135C80914}"/>
              </a:ext>
            </a:extLst>
          </p:cNvPr>
          <p:cNvSpPr/>
          <p:nvPr/>
        </p:nvSpPr>
        <p:spPr>
          <a:xfrm>
            <a:off x="6585783" y="2549198"/>
            <a:ext cx="2449519" cy="549900"/>
          </a:xfrm>
          <a:prstGeom prst="roundRect">
            <a:avLst>
              <a:gd name="adj" fmla="val 50000"/>
            </a:avLst>
          </a:prstGeom>
          <a:solidFill>
            <a:srgbClr val="4A9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67" b="1" dirty="0"/>
              <a:t>Alkalmassági vizsgálatok</a:t>
            </a:r>
          </a:p>
        </p:txBody>
      </p:sp>
      <p:sp>
        <p:nvSpPr>
          <p:cNvPr id="17" name="Téglalap: lekerekített 3">
            <a:extLst>
              <a:ext uri="{FF2B5EF4-FFF2-40B4-BE49-F238E27FC236}">
                <a16:creationId xmlns:a16="http://schemas.microsoft.com/office/drawing/2014/main" xmlns="" id="{8CA9C955-70FA-DF96-AA3C-BC15F65FB8AC}"/>
              </a:ext>
            </a:extLst>
          </p:cNvPr>
          <p:cNvSpPr/>
          <p:nvPr/>
        </p:nvSpPr>
        <p:spPr>
          <a:xfrm>
            <a:off x="9220201" y="2549197"/>
            <a:ext cx="1796415" cy="549900"/>
          </a:xfrm>
          <a:prstGeom prst="roundRect">
            <a:avLst>
              <a:gd name="adj" fmla="val 50000"/>
            </a:avLst>
          </a:prstGeom>
          <a:solidFill>
            <a:srgbClr val="4A9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67" b="1" dirty="0"/>
              <a:t>Covid tünetek</a:t>
            </a:r>
          </a:p>
        </p:txBody>
      </p:sp>
      <p:sp>
        <p:nvSpPr>
          <p:cNvPr id="18" name="Téglalap: lekerekített 7">
            <a:extLst>
              <a:ext uri="{FF2B5EF4-FFF2-40B4-BE49-F238E27FC236}">
                <a16:creationId xmlns:a16="http://schemas.microsoft.com/office/drawing/2014/main" xmlns="" id="{05F50CFC-D617-BF41-F6FB-1AA8E9E4CCD4}"/>
              </a:ext>
            </a:extLst>
          </p:cNvPr>
          <p:cNvSpPr/>
          <p:nvPr/>
        </p:nvSpPr>
        <p:spPr>
          <a:xfrm>
            <a:off x="6444585" y="4216809"/>
            <a:ext cx="988120" cy="549900"/>
          </a:xfrm>
          <a:prstGeom prst="roundRect">
            <a:avLst>
              <a:gd name="adj" fmla="val 50000"/>
            </a:avLst>
          </a:prstGeom>
          <a:solidFill>
            <a:srgbClr val="4A9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67" b="1" dirty="0"/>
              <a:t>NEAK</a:t>
            </a:r>
          </a:p>
        </p:txBody>
      </p:sp>
      <p:sp>
        <p:nvSpPr>
          <p:cNvPr id="19" name="Szövegdoboz 4">
            <a:extLst>
              <a:ext uri="{FF2B5EF4-FFF2-40B4-BE49-F238E27FC236}">
                <a16:creationId xmlns:a16="http://schemas.microsoft.com/office/drawing/2014/main" xmlns="" id="{B655C1B0-E4EF-459F-52A1-6A8E10D73A09}"/>
              </a:ext>
            </a:extLst>
          </p:cNvPr>
          <p:cNvSpPr txBox="1"/>
          <p:nvPr/>
        </p:nvSpPr>
        <p:spPr>
          <a:xfrm>
            <a:off x="402464" y="5051590"/>
            <a:ext cx="11387072" cy="1159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hu-HU" sz="1867" b="1" dirty="0">
                <a:solidFill>
                  <a:srgbClr val="0013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Leglátogatottagg menüpont: </a:t>
            </a:r>
            <a:r>
              <a:rPr lang="hu-HU" sz="1867" b="1" dirty="0">
                <a:solidFill>
                  <a:srgbClr val="FF476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EGÉSZSÉG A-Z </a:t>
            </a:r>
          </a:p>
          <a:p>
            <a:pPr algn="ctr">
              <a:spcAft>
                <a:spcPts val="800"/>
              </a:spcAft>
            </a:pPr>
            <a:r>
              <a:rPr lang="hu-HU" sz="1867" b="1" dirty="0">
                <a:solidFill>
                  <a:srgbClr val="0013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Második leglátogatottabb menüpont: </a:t>
            </a:r>
            <a:r>
              <a:rPr lang="hu-HU" sz="1867" b="1" dirty="0">
                <a:solidFill>
                  <a:srgbClr val="FF476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ELLÁTÓRENDSZER</a:t>
            </a:r>
          </a:p>
          <a:p>
            <a:pPr algn="ctr">
              <a:spcAft>
                <a:spcPts val="800"/>
              </a:spcAft>
            </a:pPr>
            <a:r>
              <a:rPr lang="hu-HU" sz="1867" b="1" dirty="0">
                <a:solidFill>
                  <a:srgbClr val="0013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hu-HU" sz="1867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armadik </a:t>
            </a:r>
            <a:r>
              <a:rPr lang="hu-HU" sz="1867" b="1" dirty="0">
                <a:solidFill>
                  <a:srgbClr val="0013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leglátogatottabb menüpont: </a:t>
            </a:r>
            <a:r>
              <a:rPr lang="hu-HU" sz="1867" b="1" dirty="0">
                <a:solidFill>
                  <a:srgbClr val="FF476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MARADJ EGÉSZSÉGES!</a:t>
            </a:r>
          </a:p>
        </p:txBody>
      </p:sp>
      <p:cxnSp>
        <p:nvCxnSpPr>
          <p:cNvPr id="23" name="Egyenes összekötő 6">
            <a:extLst>
              <a:ext uri="{FF2B5EF4-FFF2-40B4-BE49-F238E27FC236}">
                <a16:creationId xmlns:a16="http://schemas.microsoft.com/office/drawing/2014/main" xmlns="" id="{AF251EF9-BE7B-EA7A-36F3-19508A40B40F}"/>
              </a:ext>
            </a:extLst>
          </p:cNvPr>
          <p:cNvCxnSpPr/>
          <p:nvPr/>
        </p:nvCxnSpPr>
        <p:spPr>
          <a:xfrm>
            <a:off x="2714626" y="5148405"/>
            <a:ext cx="6505575" cy="0"/>
          </a:xfrm>
          <a:prstGeom prst="line">
            <a:avLst/>
          </a:prstGeom>
          <a:ln w="12700">
            <a:solidFill>
              <a:srgbClr val="00135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gyenes összekötő 7">
            <a:extLst>
              <a:ext uri="{FF2B5EF4-FFF2-40B4-BE49-F238E27FC236}">
                <a16:creationId xmlns:a16="http://schemas.microsoft.com/office/drawing/2014/main" xmlns="" id="{31F7B969-99C2-5A6D-B273-3EC5447504F4}"/>
              </a:ext>
            </a:extLst>
          </p:cNvPr>
          <p:cNvCxnSpPr/>
          <p:nvPr/>
        </p:nvCxnSpPr>
        <p:spPr>
          <a:xfrm>
            <a:off x="2714626" y="6176241"/>
            <a:ext cx="6505575" cy="0"/>
          </a:xfrm>
          <a:prstGeom prst="line">
            <a:avLst/>
          </a:prstGeom>
          <a:ln w="12700">
            <a:solidFill>
              <a:srgbClr val="00135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églalap: lekerekített 3">
            <a:extLst>
              <a:ext uri="{FF2B5EF4-FFF2-40B4-BE49-F238E27FC236}">
                <a16:creationId xmlns:a16="http://schemas.microsoft.com/office/drawing/2014/main" xmlns="" id="{81D0FEC0-4F75-F580-8094-956394FE08FC}"/>
              </a:ext>
            </a:extLst>
          </p:cNvPr>
          <p:cNvSpPr/>
          <p:nvPr/>
        </p:nvSpPr>
        <p:spPr>
          <a:xfrm>
            <a:off x="748048" y="3391431"/>
            <a:ext cx="1559259" cy="549900"/>
          </a:xfrm>
          <a:prstGeom prst="roundRect">
            <a:avLst>
              <a:gd name="adj" fmla="val 50000"/>
            </a:avLst>
          </a:prstGeom>
          <a:solidFill>
            <a:srgbClr val="4A9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67" b="1" dirty="0"/>
              <a:t>Bőrkiütések</a:t>
            </a:r>
          </a:p>
        </p:txBody>
      </p:sp>
      <p:sp>
        <p:nvSpPr>
          <p:cNvPr id="34" name="Téglalap: lekerekített 3">
            <a:extLst>
              <a:ext uri="{FF2B5EF4-FFF2-40B4-BE49-F238E27FC236}">
                <a16:creationId xmlns:a16="http://schemas.microsoft.com/office/drawing/2014/main" xmlns="" id="{02AF5FB5-D659-827E-6A47-82A916071AF7}"/>
              </a:ext>
            </a:extLst>
          </p:cNvPr>
          <p:cNvSpPr/>
          <p:nvPr/>
        </p:nvSpPr>
        <p:spPr>
          <a:xfrm>
            <a:off x="2492204" y="3391431"/>
            <a:ext cx="2139507" cy="549900"/>
          </a:xfrm>
          <a:prstGeom prst="roundRect">
            <a:avLst>
              <a:gd name="adj" fmla="val 50000"/>
            </a:avLst>
          </a:prstGeom>
          <a:solidFill>
            <a:srgbClr val="4A9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67" b="1" dirty="0"/>
              <a:t>Gyógyszertámogatás</a:t>
            </a:r>
          </a:p>
        </p:txBody>
      </p:sp>
      <p:sp>
        <p:nvSpPr>
          <p:cNvPr id="35" name="Téglalap: lekerekített 3">
            <a:extLst>
              <a:ext uri="{FF2B5EF4-FFF2-40B4-BE49-F238E27FC236}">
                <a16:creationId xmlns:a16="http://schemas.microsoft.com/office/drawing/2014/main" xmlns="" id="{FB83AC76-731C-DAF0-AD67-842CB71645DD}"/>
              </a:ext>
            </a:extLst>
          </p:cNvPr>
          <p:cNvSpPr/>
          <p:nvPr/>
        </p:nvSpPr>
        <p:spPr>
          <a:xfrm>
            <a:off x="4816609" y="3391430"/>
            <a:ext cx="2449520" cy="549900"/>
          </a:xfrm>
          <a:prstGeom prst="roundRect">
            <a:avLst>
              <a:gd name="adj" fmla="val 50000"/>
            </a:avLst>
          </a:prstGeom>
          <a:solidFill>
            <a:srgbClr val="4A9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67" b="1" dirty="0"/>
              <a:t>Kéz-, láb-, száj-betegség</a:t>
            </a:r>
          </a:p>
        </p:txBody>
      </p:sp>
      <p:sp>
        <p:nvSpPr>
          <p:cNvPr id="36" name="Téglalap: lekerekített 3">
            <a:extLst>
              <a:ext uri="{FF2B5EF4-FFF2-40B4-BE49-F238E27FC236}">
                <a16:creationId xmlns:a16="http://schemas.microsoft.com/office/drawing/2014/main" xmlns="" id="{C6EC3781-F269-603B-3417-DB357F006B5F}"/>
              </a:ext>
            </a:extLst>
          </p:cNvPr>
          <p:cNvSpPr/>
          <p:nvPr/>
        </p:nvSpPr>
        <p:spPr>
          <a:xfrm>
            <a:off x="7464220" y="3391429"/>
            <a:ext cx="1939467" cy="549900"/>
          </a:xfrm>
          <a:prstGeom prst="roundRect">
            <a:avLst>
              <a:gd name="adj" fmla="val 50000"/>
            </a:avLst>
          </a:prstGeom>
          <a:solidFill>
            <a:srgbClr val="4A9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67" b="1" dirty="0"/>
              <a:t>Sürgősségi ellátás</a:t>
            </a:r>
          </a:p>
        </p:txBody>
      </p:sp>
      <p:sp>
        <p:nvSpPr>
          <p:cNvPr id="37" name="Téglalap: lekerekített 3">
            <a:extLst>
              <a:ext uri="{FF2B5EF4-FFF2-40B4-BE49-F238E27FC236}">
                <a16:creationId xmlns:a16="http://schemas.microsoft.com/office/drawing/2014/main" xmlns="" id="{D8B6A42B-1477-E13E-E6AD-9AA685272376}"/>
              </a:ext>
            </a:extLst>
          </p:cNvPr>
          <p:cNvSpPr/>
          <p:nvPr/>
        </p:nvSpPr>
        <p:spPr>
          <a:xfrm>
            <a:off x="1558468" y="4216809"/>
            <a:ext cx="2622957" cy="549900"/>
          </a:xfrm>
          <a:prstGeom prst="roundRect">
            <a:avLst>
              <a:gd name="adj" fmla="val 50000"/>
            </a:avLst>
          </a:prstGeom>
          <a:solidFill>
            <a:srgbClr val="4A9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67" b="1" dirty="0"/>
              <a:t>Betegszabadság és táppénz</a:t>
            </a:r>
          </a:p>
        </p:txBody>
      </p:sp>
      <p:sp>
        <p:nvSpPr>
          <p:cNvPr id="38" name="Téglalap: lekerekített 3">
            <a:extLst>
              <a:ext uri="{FF2B5EF4-FFF2-40B4-BE49-F238E27FC236}">
                <a16:creationId xmlns:a16="http://schemas.microsoft.com/office/drawing/2014/main" xmlns="" id="{3439BA12-533C-ED12-700B-9CA2A8CF1F3B}"/>
              </a:ext>
            </a:extLst>
          </p:cNvPr>
          <p:cNvSpPr/>
          <p:nvPr/>
        </p:nvSpPr>
        <p:spPr>
          <a:xfrm>
            <a:off x="4366405" y="4216809"/>
            <a:ext cx="1893200" cy="549900"/>
          </a:xfrm>
          <a:prstGeom prst="roundRect">
            <a:avLst>
              <a:gd name="adj" fmla="val 50000"/>
            </a:avLst>
          </a:prstGeom>
          <a:solidFill>
            <a:srgbClr val="4A9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67" b="1" dirty="0"/>
              <a:t>Védőnői szolgálat</a:t>
            </a:r>
          </a:p>
        </p:txBody>
      </p:sp>
      <p:sp>
        <p:nvSpPr>
          <p:cNvPr id="39" name="Téglalap: lekerekített 3">
            <a:extLst>
              <a:ext uri="{FF2B5EF4-FFF2-40B4-BE49-F238E27FC236}">
                <a16:creationId xmlns:a16="http://schemas.microsoft.com/office/drawing/2014/main" xmlns="" id="{BF7B35AF-0A4F-B9C8-D4CD-11A5198C1B75}"/>
              </a:ext>
            </a:extLst>
          </p:cNvPr>
          <p:cNvSpPr/>
          <p:nvPr/>
        </p:nvSpPr>
        <p:spPr>
          <a:xfrm>
            <a:off x="7617687" y="4216809"/>
            <a:ext cx="2835229" cy="549900"/>
          </a:xfrm>
          <a:prstGeom prst="roundRect">
            <a:avLst>
              <a:gd name="adj" fmla="val 50000"/>
            </a:avLst>
          </a:prstGeom>
          <a:solidFill>
            <a:srgbClr val="4A9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67" b="1" dirty="0" err="1"/>
              <a:t>Frontotemporális</a:t>
            </a:r>
            <a:r>
              <a:rPr lang="hu-HU" sz="1467" b="1" dirty="0"/>
              <a:t> demencia</a:t>
            </a:r>
          </a:p>
        </p:txBody>
      </p:sp>
      <p:sp>
        <p:nvSpPr>
          <p:cNvPr id="3" name="Téglalap: lekerekített 3">
            <a:extLst>
              <a:ext uri="{FF2B5EF4-FFF2-40B4-BE49-F238E27FC236}">
                <a16:creationId xmlns:a16="http://schemas.microsoft.com/office/drawing/2014/main" xmlns="" id="{68BCEE3F-A3DA-A7C7-F592-6BF5F5CB9D16}"/>
              </a:ext>
            </a:extLst>
          </p:cNvPr>
          <p:cNvSpPr/>
          <p:nvPr/>
        </p:nvSpPr>
        <p:spPr>
          <a:xfrm>
            <a:off x="9601777" y="3391429"/>
            <a:ext cx="1559259" cy="549900"/>
          </a:xfrm>
          <a:prstGeom prst="roundRect">
            <a:avLst>
              <a:gd name="adj" fmla="val 50000"/>
            </a:avLst>
          </a:prstGeom>
          <a:solidFill>
            <a:srgbClr val="4A9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67" b="1" dirty="0"/>
              <a:t>RSV-fertőzés</a:t>
            </a:r>
          </a:p>
        </p:txBody>
      </p:sp>
    </p:spTree>
    <p:extLst>
      <p:ext uri="{BB962C8B-B14F-4D97-AF65-F5344CB8AC3E}">
        <p14:creationId xmlns:p14="http://schemas.microsoft.com/office/powerpoint/2010/main" val="2100346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C3139C46-CED2-C23B-F0A1-72CECD40B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70" y="279705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+mn-lt"/>
              </a:rPr>
              <a:t>Fejlesztési </a:t>
            </a:r>
            <a:r>
              <a:rPr lang="hu-HU" sz="3200" b="1" dirty="0" smtClean="0">
                <a:latin typeface="+mn-lt"/>
              </a:rPr>
              <a:t>irányok</a:t>
            </a:r>
            <a:endParaRPr lang="hu-HU" sz="3200" b="1" dirty="0">
              <a:latin typeface="+mn-lt"/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xmlns="" id="{1B779D55-908F-300B-7EDE-277072FF5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12" y="1946443"/>
            <a:ext cx="4630821" cy="423511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lang="hu-HU" sz="2133" b="1" dirty="0"/>
              <a:t>Weboldal: </a:t>
            </a:r>
            <a:r>
              <a:rPr lang="hu-HU" sz="2133" dirty="0"/>
              <a:t>korszerű, letisztult, dinamikus menüstruktúra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lang="hu-HU" sz="2133" b="1" dirty="0"/>
              <a:t>Tünetellenőr modul </a:t>
            </a:r>
            <a:r>
              <a:rPr lang="hu-HU" sz="2133" dirty="0"/>
              <a:t>(betegutak)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lang="hu-HU" sz="2133" b="1" dirty="0"/>
              <a:t>Kampánymenedzsment</a:t>
            </a:r>
            <a:r>
              <a:rPr lang="hu-HU" sz="2133" dirty="0"/>
              <a:t> </a:t>
            </a:r>
            <a:br>
              <a:rPr lang="hu-HU" sz="2133" dirty="0"/>
            </a:br>
            <a:r>
              <a:rPr lang="hu-HU" sz="2133" dirty="0"/>
              <a:t>(tájékoztatás, előszűrés, toborzás...)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lang="hu-HU" sz="2133" b="1" dirty="0"/>
              <a:t>Fogalomtár / Laborszótár 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lang="hu-HU" sz="2133" b="1" dirty="0"/>
              <a:t>BNO-kereső</a:t>
            </a:r>
            <a:r>
              <a:rPr lang="hu-HU" sz="2133" dirty="0"/>
              <a:t> (</a:t>
            </a:r>
            <a:r>
              <a:rPr lang="hu-HU" sz="2133" dirty="0" err="1"/>
              <a:t>EgészségAblak</a:t>
            </a:r>
            <a:r>
              <a:rPr lang="hu-HU" sz="2133" dirty="0"/>
              <a:t>)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lang="hu-HU" sz="2133" b="1" dirty="0"/>
              <a:t>Orvos-beteg</a:t>
            </a:r>
            <a:r>
              <a:rPr lang="hu-HU" sz="2133" dirty="0"/>
              <a:t> </a:t>
            </a:r>
            <a:r>
              <a:rPr lang="hu-HU" sz="2133" b="1" dirty="0"/>
              <a:t>találkozást</a:t>
            </a:r>
            <a:r>
              <a:rPr lang="hu-HU" sz="2133" dirty="0"/>
              <a:t> </a:t>
            </a:r>
            <a:br>
              <a:rPr lang="hu-HU" sz="2133" dirty="0"/>
            </a:br>
            <a:r>
              <a:rPr lang="hu-HU" sz="2133" b="1" dirty="0"/>
              <a:t>támogató eszközök</a:t>
            </a:r>
            <a:br>
              <a:rPr lang="hu-HU" sz="2133" b="1" dirty="0"/>
            </a:br>
            <a:r>
              <a:rPr lang="hu-HU" sz="2133" dirty="0"/>
              <a:t>(kórelőzmény, önértékelő kérdőívek, </a:t>
            </a:r>
            <a:br>
              <a:rPr lang="hu-HU" sz="2133" dirty="0"/>
            </a:br>
            <a:r>
              <a:rPr lang="hu-HU" sz="2133" dirty="0" err="1"/>
              <a:t>validált</a:t>
            </a:r>
            <a:r>
              <a:rPr lang="hu-HU" sz="2133" dirty="0"/>
              <a:t> rizikókalkulátorok)</a:t>
            </a:r>
          </a:p>
        </p:txBody>
      </p:sp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xmlns="" id="{1E39EBC6-4233-EAE0-CF0D-F08CA07B97F4}"/>
              </a:ext>
            </a:extLst>
          </p:cNvPr>
          <p:cNvGrpSpPr/>
          <p:nvPr/>
        </p:nvGrpSpPr>
        <p:grpSpPr>
          <a:xfrm>
            <a:off x="4316294" y="3289170"/>
            <a:ext cx="5327987" cy="3083033"/>
            <a:chOff x="3599763" y="1435769"/>
            <a:chExt cx="5425192" cy="3058458"/>
          </a:xfrm>
        </p:grpSpPr>
        <p:pic>
          <p:nvPicPr>
            <p:cNvPr id="8" name="Kép 7" descr="A képen szöveg, diagram, Betűtípus, képernyőkép látható&#10;&#10;Automatikusan generált leírás">
              <a:extLst>
                <a:ext uri="{FF2B5EF4-FFF2-40B4-BE49-F238E27FC236}">
                  <a16:creationId xmlns:a16="http://schemas.microsoft.com/office/drawing/2014/main" xmlns="" id="{BD1873CB-3AF3-971C-0963-BE2F0038A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9763" y="1435769"/>
              <a:ext cx="5425192" cy="3058458"/>
            </a:xfrm>
            <a:prstGeom prst="rect">
              <a:avLst/>
            </a:prstGeom>
          </p:spPr>
        </p:pic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xmlns="" id="{87C80CF9-89B5-DB14-45CD-8A954E8DF642}"/>
                </a:ext>
              </a:extLst>
            </p:cNvPr>
            <p:cNvSpPr/>
            <p:nvPr/>
          </p:nvSpPr>
          <p:spPr>
            <a:xfrm>
              <a:off x="3599763" y="4237554"/>
              <a:ext cx="449179" cy="2566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2400"/>
            </a:p>
          </p:txBody>
        </p:sp>
      </p:grpSp>
      <p:pic>
        <p:nvPicPr>
          <p:cNvPr id="7" name="Tartalom helye 4">
            <a:extLst>
              <a:ext uri="{FF2B5EF4-FFF2-40B4-BE49-F238E27FC236}">
                <a16:creationId xmlns:a16="http://schemas.microsoft.com/office/drawing/2014/main" xmlns="" id="{0E12BBC8-9351-14FA-7CCA-69C90FD2E9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7384"/>
          <a:stretch/>
        </p:blipFill>
        <p:spPr>
          <a:xfrm>
            <a:off x="6220465" y="164402"/>
            <a:ext cx="5718963" cy="380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598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76406" y="243454"/>
            <a:ext cx="11536523" cy="1325563"/>
          </a:xfrm>
        </p:spPr>
        <p:txBody>
          <a:bodyPr/>
          <a:lstStyle/>
          <a:p>
            <a:r>
              <a:rPr lang="hu-HU" sz="3200" b="1" dirty="0" smtClean="0">
                <a:latin typeface="+mn-lt"/>
              </a:rPr>
              <a:t>Partnerség 	előremutató, cselekvő népegészségügyi program</a:t>
            </a:r>
            <a:endParaRPr lang="hu-HU" sz="3200" b="1" dirty="0">
              <a:latin typeface="+mn-lt"/>
            </a:endParaRP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659388"/>
              </p:ext>
            </p:extLst>
          </p:nvPr>
        </p:nvGraphicFramePr>
        <p:xfrm>
          <a:off x="0" y="1731980"/>
          <a:ext cx="9929309" cy="5126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Jobbra nyíl 4"/>
          <p:cNvSpPr/>
          <p:nvPr/>
        </p:nvSpPr>
        <p:spPr>
          <a:xfrm>
            <a:off x="2603294" y="760164"/>
            <a:ext cx="604562" cy="292141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8888246" y="2546496"/>
            <a:ext cx="29038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b="1" dirty="0"/>
              <a:t>Növekvő egészségben eltöltött életévek</a:t>
            </a:r>
          </a:p>
        </p:txBody>
      </p:sp>
      <p:sp>
        <p:nvSpPr>
          <p:cNvPr id="18" name="Freeform 20"/>
          <p:cNvSpPr>
            <a:spLocks noEditPoints="1"/>
          </p:cNvSpPr>
          <p:nvPr/>
        </p:nvSpPr>
        <p:spPr bwMode="auto">
          <a:xfrm>
            <a:off x="8888246" y="1773579"/>
            <a:ext cx="594876" cy="731319"/>
          </a:xfrm>
          <a:custGeom>
            <a:avLst/>
            <a:gdLst>
              <a:gd name="T0" fmla="*/ 3490 w 3526"/>
              <a:gd name="T1" fmla="*/ 1408 h 5386"/>
              <a:gd name="T2" fmla="*/ 3352 w 3526"/>
              <a:gd name="T3" fmla="*/ 999 h 5386"/>
              <a:gd name="T4" fmla="*/ 3123 w 3526"/>
              <a:gd name="T5" fmla="*/ 642 h 5386"/>
              <a:gd name="T6" fmla="*/ 2818 w 3526"/>
              <a:gd name="T7" fmla="*/ 351 h 5386"/>
              <a:gd name="T8" fmla="*/ 2449 w 3526"/>
              <a:gd name="T9" fmla="*/ 139 h 5386"/>
              <a:gd name="T10" fmla="*/ 2032 w 3526"/>
              <a:gd name="T11" fmla="*/ 21 h 5386"/>
              <a:gd name="T12" fmla="*/ 1627 w 3526"/>
              <a:gd name="T13" fmla="*/ 6 h 5386"/>
              <a:gd name="T14" fmla="*/ 1198 w 3526"/>
              <a:gd name="T15" fmla="*/ 93 h 5386"/>
              <a:gd name="T16" fmla="*/ 813 w 3526"/>
              <a:gd name="T17" fmla="*/ 278 h 5386"/>
              <a:gd name="T18" fmla="*/ 487 w 3526"/>
              <a:gd name="T19" fmla="*/ 547 h 5386"/>
              <a:gd name="T20" fmla="*/ 234 w 3526"/>
              <a:gd name="T21" fmla="*/ 886 h 5386"/>
              <a:gd name="T22" fmla="*/ 68 w 3526"/>
              <a:gd name="T23" fmla="*/ 1280 h 5386"/>
              <a:gd name="T24" fmla="*/ 1 w 3526"/>
              <a:gd name="T25" fmla="*/ 1718 h 5386"/>
              <a:gd name="T26" fmla="*/ 5 w 3526"/>
              <a:gd name="T27" fmla="*/ 1997 h 5386"/>
              <a:gd name="T28" fmla="*/ 163 w 3526"/>
              <a:gd name="T29" fmla="*/ 2772 h 5386"/>
              <a:gd name="T30" fmla="*/ 482 w 3526"/>
              <a:gd name="T31" fmla="*/ 3531 h 5386"/>
              <a:gd name="T32" fmla="*/ 882 w 3526"/>
              <a:gd name="T33" fmla="*/ 4222 h 5386"/>
              <a:gd name="T34" fmla="*/ 1547 w 3526"/>
              <a:gd name="T35" fmla="*/ 5133 h 5386"/>
              <a:gd name="T36" fmla="*/ 1926 w 3526"/>
              <a:gd name="T37" fmla="*/ 5198 h 5386"/>
              <a:gd name="T38" fmla="*/ 2603 w 3526"/>
              <a:gd name="T39" fmla="*/ 4285 h 5386"/>
              <a:gd name="T40" fmla="*/ 3006 w 3526"/>
              <a:gd name="T41" fmla="*/ 3604 h 5386"/>
              <a:gd name="T42" fmla="*/ 3337 w 3526"/>
              <a:gd name="T43" fmla="*/ 2850 h 5386"/>
              <a:gd name="T44" fmla="*/ 3514 w 3526"/>
              <a:gd name="T45" fmla="*/ 2073 h 5386"/>
              <a:gd name="T46" fmla="*/ 3526 w 3526"/>
              <a:gd name="T47" fmla="*/ 1763 h 5386"/>
              <a:gd name="T48" fmla="*/ 1327 w 3526"/>
              <a:gd name="T49" fmla="*/ 3800 h 5386"/>
              <a:gd name="T50" fmla="*/ 861 w 3526"/>
              <a:gd name="T51" fmla="*/ 3547 h 5386"/>
              <a:gd name="T52" fmla="*/ 522 w 3526"/>
              <a:gd name="T53" fmla="*/ 3144 h 5386"/>
              <a:gd name="T54" fmla="*/ 585 w 3526"/>
              <a:gd name="T55" fmla="*/ 3133 h 5386"/>
              <a:gd name="T56" fmla="*/ 962 w 3526"/>
              <a:gd name="T57" fmla="*/ 3422 h 5386"/>
              <a:gd name="T58" fmla="*/ 1414 w 3526"/>
              <a:gd name="T59" fmla="*/ 3593 h 5386"/>
              <a:gd name="T60" fmla="*/ 1865 w 3526"/>
              <a:gd name="T61" fmla="*/ 3627 h 5386"/>
              <a:gd name="T62" fmla="*/ 2347 w 3526"/>
              <a:gd name="T63" fmla="*/ 3524 h 5386"/>
              <a:gd name="T64" fmla="*/ 2764 w 3526"/>
              <a:gd name="T65" fmla="*/ 3291 h 5386"/>
              <a:gd name="T66" fmla="*/ 3096 w 3526"/>
              <a:gd name="T67" fmla="*/ 2951 h 5386"/>
              <a:gd name="T68" fmla="*/ 2853 w 3526"/>
              <a:gd name="T69" fmla="*/ 3362 h 5386"/>
              <a:gd name="T70" fmla="*/ 2445 w 3526"/>
              <a:gd name="T71" fmla="*/ 3695 h 5386"/>
              <a:gd name="T72" fmla="*/ 1932 w 3526"/>
              <a:gd name="T73" fmla="*/ 3859 h 5386"/>
              <a:gd name="T74" fmla="*/ 1617 w 3526"/>
              <a:gd name="T75" fmla="*/ 3183 h 5386"/>
              <a:gd name="T76" fmla="*/ 1272 w 3526"/>
              <a:gd name="T77" fmla="*/ 3103 h 5386"/>
              <a:gd name="T78" fmla="*/ 966 w 3526"/>
              <a:gd name="T79" fmla="*/ 2946 h 5386"/>
              <a:gd name="T80" fmla="*/ 707 w 3526"/>
              <a:gd name="T81" fmla="*/ 2723 h 5386"/>
              <a:gd name="T82" fmla="*/ 509 w 3526"/>
              <a:gd name="T83" fmla="*/ 2443 h 5386"/>
              <a:gd name="T84" fmla="*/ 382 w 3526"/>
              <a:gd name="T85" fmla="*/ 2120 h 5386"/>
              <a:gd name="T86" fmla="*/ 337 w 3526"/>
              <a:gd name="T87" fmla="*/ 1763 h 5386"/>
              <a:gd name="T88" fmla="*/ 373 w 3526"/>
              <a:gd name="T89" fmla="*/ 1441 h 5386"/>
              <a:gd name="T90" fmla="*/ 493 w 3526"/>
              <a:gd name="T91" fmla="*/ 1114 h 5386"/>
              <a:gd name="T92" fmla="*/ 685 w 3526"/>
              <a:gd name="T93" fmla="*/ 830 h 5386"/>
              <a:gd name="T94" fmla="*/ 938 w 3526"/>
              <a:gd name="T95" fmla="*/ 600 h 5386"/>
              <a:gd name="T96" fmla="*/ 1240 w 3526"/>
              <a:gd name="T97" fmla="*/ 435 h 5386"/>
              <a:gd name="T98" fmla="*/ 1581 w 3526"/>
              <a:gd name="T99" fmla="*/ 348 h 5386"/>
              <a:gd name="T100" fmla="*/ 1909 w 3526"/>
              <a:gd name="T101" fmla="*/ 344 h 5386"/>
              <a:gd name="T102" fmla="*/ 2254 w 3526"/>
              <a:gd name="T103" fmla="*/ 423 h 5386"/>
              <a:gd name="T104" fmla="*/ 2561 w 3526"/>
              <a:gd name="T105" fmla="*/ 580 h 5386"/>
              <a:gd name="T106" fmla="*/ 2819 w 3526"/>
              <a:gd name="T107" fmla="*/ 805 h 5386"/>
              <a:gd name="T108" fmla="*/ 3017 w 3526"/>
              <a:gd name="T109" fmla="*/ 1083 h 5386"/>
              <a:gd name="T110" fmla="*/ 3144 w 3526"/>
              <a:gd name="T111" fmla="*/ 1407 h 5386"/>
              <a:gd name="T112" fmla="*/ 3189 w 3526"/>
              <a:gd name="T113" fmla="*/ 1763 h 5386"/>
              <a:gd name="T114" fmla="*/ 3153 w 3526"/>
              <a:gd name="T115" fmla="*/ 2085 h 5386"/>
              <a:gd name="T116" fmla="*/ 3033 w 3526"/>
              <a:gd name="T117" fmla="*/ 2413 h 5386"/>
              <a:gd name="T118" fmla="*/ 2841 w 3526"/>
              <a:gd name="T119" fmla="*/ 2697 h 5386"/>
              <a:gd name="T120" fmla="*/ 2589 w 3526"/>
              <a:gd name="T121" fmla="*/ 2927 h 5386"/>
              <a:gd name="T122" fmla="*/ 2286 w 3526"/>
              <a:gd name="T123" fmla="*/ 3091 h 5386"/>
              <a:gd name="T124" fmla="*/ 1945 w 3526"/>
              <a:gd name="T125" fmla="*/ 3179 h 5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26" h="5386">
                <a:moveTo>
                  <a:pt x="3526" y="1763"/>
                </a:moveTo>
                <a:lnTo>
                  <a:pt x="3526" y="1763"/>
                </a:lnTo>
                <a:lnTo>
                  <a:pt x="3525" y="1718"/>
                </a:lnTo>
                <a:lnTo>
                  <a:pt x="3523" y="1673"/>
                </a:lnTo>
                <a:lnTo>
                  <a:pt x="3521" y="1627"/>
                </a:lnTo>
                <a:lnTo>
                  <a:pt x="3517" y="1583"/>
                </a:lnTo>
                <a:lnTo>
                  <a:pt x="3512" y="1539"/>
                </a:lnTo>
                <a:lnTo>
                  <a:pt x="3505" y="1495"/>
                </a:lnTo>
                <a:lnTo>
                  <a:pt x="3498" y="1451"/>
                </a:lnTo>
                <a:lnTo>
                  <a:pt x="3490" y="1408"/>
                </a:lnTo>
                <a:lnTo>
                  <a:pt x="3481" y="1365"/>
                </a:lnTo>
                <a:lnTo>
                  <a:pt x="3470" y="1323"/>
                </a:lnTo>
                <a:lnTo>
                  <a:pt x="3459" y="1280"/>
                </a:lnTo>
                <a:lnTo>
                  <a:pt x="3447" y="1239"/>
                </a:lnTo>
                <a:lnTo>
                  <a:pt x="3434" y="1198"/>
                </a:lnTo>
                <a:lnTo>
                  <a:pt x="3419" y="1158"/>
                </a:lnTo>
                <a:lnTo>
                  <a:pt x="3404" y="1116"/>
                </a:lnTo>
                <a:lnTo>
                  <a:pt x="3387" y="1077"/>
                </a:lnTo>
                <a:lnTo>
                  <a:pt x="3370" y="1038"/>
                </a:lnTo>
                <a:lnTo>
                  <a:pt x="3352" y="999"/>
                </a:lnTo>
                <a:lnTo>
                  <a:pt x="3333" y="960"/>
                </a:lnTo>
                <a:lnTo>
                  <a:pt x="3313" y="923"/>
                </a:lnTo>
                <a:lnTo>
                  <a:pt x="3292" y="886"/>
                </a:lnTo>
                <a:lnTo>
                  <a:pt x="3271" y="849"/>
                </a:lnTo>
                <a:lnTo>
                  <a:pt x="3249" y="813"/>
                </a:lnTo>
                <a:lnTo>
                  <a:pt x="3225" y="777"/>
                </a:lnTo>
                <a:lnTo>
                  <a:pt x="3200" y="743"/>
                </a:lnTo>
                <a:lnTo>
                  <a:pt x="3175" y="708"/>
                </a:lnTo>
                <a:lnTo>
                  <a:pt x="3150" y="675"/>
                </a:lnTo>
                <a:lnTo>
                  <a:pt x="3123" y="642"/>
                </a:lnTo>
                <a:lnTo>
                  <a:pt x="3096" y="609"/>
                </a:lnTo>
                <a:lnTo>
                  <a:pt x="3068" y="578"/>
                </a:lnTo>
                <a:lnTo>
                  <a:pt x="3040" y="547"/>
                </a:lnTo>
                <a:lnTo>
                  <a:pt x="3009" y="517"/>
                </a:lnTo>
                <a:lnTo>
                  <a:pt x="2979" y="487"/>
                </a:lnTo>
                <a:lnTo>
                  <a:pt x="2948" y="458"/>
                </a:lnTo>
                <a:lnTo>
                  <a:pt x="2917" y="430"/>
                </a:lnTo>
                <a:lnTo>
                  <a:pt x="2885" y="403"/>
                </a:lnTo>
                <a:lnTo>
                  <a:pt x="2851" y="376"/>
                </a:lnTo>
                <a:lnTo>
                  <a:pt x="2818" y="351"/>
                </a:lnTo>
                <a:lnTo>
                  <a:pt x="2784" y="326"/>
                </a:lnTo>
                <a:lnTo>
                  <a:pt x="2749" y="302"/>
                </a:lnTo>
                <a:lnTo>
                  <a:pt x="2714" y="278"/>
                </a:lnTo>
                <a:lnTo>
                  <a:pt x="2677" y="255"/>
                </a:lnTo>
                <a:lnTo>
                  <a:pt x="2640" y="234"/>
                </a:lnTo>
                <a:lnTo>
                  <a:pt x="2603" y="213"/>
                </a:lnTo>
                <a:lnTo>
                  <a:pt x="2566" y="193"/>
                </a:lnTo>
                <a:lnTo>
                  <a:pt x="2528" y="174"/>
                </a:lnTo>
                <a:lnTo>
                  <a:pt x="2488" y="156"/>
                </a:lnTo>
                <a:lnTo>
                  <a:pt x="2449" y="139"/>
                </a:lnTo>
                <a:lnTo>
                  <a:pt x="2410" y="122"/>
                </a:lnTo>
                <a:lnTo>
                  <a:pt x="2370" y="107"/>
                </a:lnTo>
                <a:lnTo>
                  <a:pt x="2328" y="93"/>
                </a:lnTo>
                <a:lnTo>
                  <a:pt x="2287" y="79"/>
                </a:lnTo>
                <a:lnTo>
                  <a:pt x="2246" y="67"/>
                </a:lnTo>
                <a:lnTo>
                  <a:pt x="2204" y="56"/>
                </a:lnTo>
                <a:lnTo>
                  <a:pt x="2162" y="45"/>
                </a:lnTo>
                <a:lnTo>
                  <a:pt x="2118" y="36"/>
                </a:lnTo>
                <a:lnTo>
                  <a:pt x="2075" y="28"/>
                </a:lnTo>
                <a:lnTo>
                  <a:pt x="2032" y="21"/>
                </a:lnTo>
                <a:lnTo>
                  <a:pt x="1988" y="15"/>
                </a:lnTo>
                <a:lnTo>
                  <a:pt x="1943" y="9"/>
                </a:lnTo>
                <a:lnTo>
                  <a:pt x="1899" y="6"/>
                </a:lnTo>
                <a:lnTo>
                  <a:pt x="1854" y="3"/>
                </a:lnTo>
                <a:lnTo>
                  <a:pt x="1809" y="1"/>
                </a:lnTo>
                <a:lnTo>
                  <a:pt x="1763" y="0"/>
                </a:lnTo>
                <a:lnTo>
                  <a:pt x="1763" y="0"/>
                </a:lnTo>
                <a:lnTo>
                  <a:pt x="1718" y="1"/>
                </a:lnTo>
                <a:lnTo>
                  <a:pt x="1673" y="3"/>
                </a:lnTo>
                <a:lnTo>
                  <a:pt x="1627" y="6"/>
                </a:lnTo>
                <a:lnTo>
                  <a:pt x="1583" y="9"/>
                </a:lnTo>
                <a:lnTo>
                  <a:pt x="1539" y="15"/>
                </a:lnTo>
                <a:lnTo>
                  <a:pt x="1495" y="21"/>
                </a:lnTo>
                <a:lnTo>
                  <a:pt x="1451" y="28"/>
                </a:lnTo>
                <a:lnTo>
                  <a:pt x="1408" y="36"/>
                </a:lnTo>
                <a:lnTo>
                  <a:pt x="1365" y="45"/>
                </a:lnTo>
                <a:lnTo>
                  <a:pt x="1323" y="56"/>
                </a:lnTo>
                <a:lnTo>
                  <a:pt x="1280" y="67"/>
                </a:lnTo>
                <a:lnTo>
                  <a:pt x="1239" y="79"/>
                </a:lnTo>
                <a:lnTo>
                  <a:pt x="1198" y="93"/>
                </a:lnTo>
                <a:lnTo>
                  <a:pt x="1157" y="107"/>
                </a:lnTo>
                <a:lnTo>
                  <a:pt x="1117" y="122"/>
                </a:lnTo>
                <a:lnTo>
                  <a:pt x="1077" y="139"/>
                </a:lnTo>
                <a:lnTo>
                  <a:pt x="1038" y="156"/>
                </a:lnTo>
                <a:lnTo>
                  <a:pt x="999" y="174"/>
                </a:lnTo>
                <a:lnTo>
                  <a:pt x="961" y="193"/>
                </a:lnTo>
                <a:lnTo>
                  <a:pt x="923" y="213"/>
                </a:lnTo>
                <a:lnTo>
                  <a:pt x="886" y="234"/>
                </a:lnTo>
                <a:lnTo>
                  <a:pt x="849" y="255"/>
                </a:lnTo>
                <a:lnTo>
                  <a:pt x="813" y="278"/>
                </a:lnTo>
                <a:lnTo>
                  <a:pt x="778" y="302"/>
                </a:lnTo>
                <a:lnTo>
                  <a:pt x="742" y="326"/>
                </a:lnTo>
                <a:lnTo>
                  <a:pt x="708" y="351"/>
                </a:lnTo>
                <a:lnTo>
                  <a:pt x="675" y="376"/>
                </a:lnTo>
                <a:lnTo>
                  <a:pt x="642" y="403"/>
                </a:lnTo>
                <a:lnTo>
                  <a:pt x="610" y="430"/>
                </a:lnTo>
                <a:lnTo>
                  <a:pt x="577" y="458"/>
                </a:lnTo>
                <a:lnTo>
                  <a:pt x="547" y="487"/>
                </a:lnTo>
                <a:lnTo>
                  <a:pt x="517" y="517"/>
                </a:lnTo>
                <a:lnTo>
                  <a:pt x="487" y="547"/>
                </a:lnTo>
                <a:lnTo>
                  <a:pt x="459" y="578"/>
                </a:lnTo>
                <a:lnTo>
                  <a:pt x="431" y="609"/>
                </a:lnTo>
                <a:lnTo>
                  <a:pt x="402" y="642"/>
                </a:lnTo>
                <a:lnTo>
                  <a:pt x="376" y="675"/>
                </a:lnTo>
                <a:lnTo>
                  <a:pt x="350" y="708"/>
                </a:lnTo>
                <a:lnTo>
                  <a:pt x="326" y="743"/>
                </a:lnTo>
                <a:lnTo>
                  <a:pt x="302" y="777"/>
                </a:lnTo>
                <a:lnTo>
                  <a:pt x="278" y="813"/>
                </a:lnTo>
                <a:lnTo>
                  <a:pt x="256" y="849"/>
                </a:lnTo>
                <a:lnTo>
                  <a:pt x="234" y="886"/>
                </a:lnTo>
                <a:lnTo>
                  <a:pt x="213" y="923"/>
                </a:lnTo>
                <a:lnTo>
                  <a:pt x="193" y="960"/>
                </a:lnTo>
                <a:lnTo>
                  <a:pt x="174" y="999"/>
                </a:lnTo>
                <a:lnTo>
                  <a:pt x="156" y="1038"/>
                </a:lnTo>
                <a:lnTo>
                  <a:pt x="139" y="1077"/>
                </a:lnTo>
                <a:lnTo>
                  <a:pt x="123" y="1116"/>
                </a:lnTo>
                <a:lnTo>
                  <a:pt x="108" y="1158"/>
                </a:lnTo>
                <a:lnTo>
                  <a:pt x="93" y="1198"/>
                </a:lnTo>
                <a:lnTo>
                  <a:pt x="80" y="1239"/>
                </a:lnTo>
                <a:lnTo>
                  <a:pt x="68" y="1280"/>
                </a:lnTo>
                <a:lnTo>
                  <a:pt x="56" y="1323"/>
                </a:lnTo>
                <a:lnTo>
                  <a:pt x="45" y="1365"/>
                </a:lnTo>
                <a:lnTo>
                  <a:pt x="36" y="1408"/>
                </a:lnTo>
                <a:lnTo>
                  <a:pt x="28" y="1451"/>
                </a:lnTo>
                <a:lnTo>
                  <a:pt x="20" y="1495"/>
                </a:lnTo>
                <a:lnTo>
                  <a:pt x="14" y="1539"/>
                </a:lnTo>
                <a:lnTo>
                  <a:pt x="9" y="1583"/>
                </a:lnTo>
                <a:lnTo>
                  <a:pt x="5" y="1627"/>
                </a:lnTo>
                <a:lnTo>
                  <a:pt x="3" y="1673"/>
                </a:lnTo>
                <a:lnTo>
                  <a:pt x="1" y="1718"/>
                </a:lnTo>
                <a:lnTo>
                  <a:pt x="0" y="1763"/>
                </a:lnTo>
                <a:lnTo>
                  <a:pt x="0" y="1763"/>
                </a:lnTo>
                <a:lnTo>
                  <a:pt x="1" y="1805"/>
                </a:lnTo>
                <a:lnTo>
                  <a:pt x="1" y="1805"/>
                </a:lnTo>
                <a:lnTo>
                  <a:pt x="0" y="1844"/>
                </a:lnTo>
                <a:lnTo>
                  <a:pt x="0" y="1844"/>
                </a:lnTo>
                <a:lnTo>
                  <a:pt x="1" y="1882"/>
                </a:lnTo>
                <a:lnTo>
                  <a:pt x="2" y="1920"/>
                </a:lnTo>
                <a:lnTo>
                  <a:pt x="3" y="1958"/>
                </a:lnTo>
                <a:lnTo>
                  <a:pt x="5" y="1997"/>
                </a:lnTo>
                <a:lnTo>
                  <a:pt x="11" y="2073"/>
                </a:lnTo>
                <a:lnTo>
                  <a:pt x="20" y="2150"/>
                </a:lnTo>
                <a:lnTo>
                  <a:pt x="31" y="2228"/>
                </a:lnTo>
                <a:lnTo>
                  <a:pt x="44" y="2305"/>
                </a:lnTo>
                <a:lnTo>
                  <a:pt x="60" y="2383"/>
                </a:lnTo>
                <a:lnTo>
                  <a:pt x="77" y="2460"/>
                </a:lnTo>
                <a:lnTo>
                  <a:pt x="96" y="2539"/>
                </a:lnTo>
                <a:lnTo>
                  <a:pt x="116" y="2616"/>
                </a:lnTo>
                <a:lnTo>
                  <a:pt x="139" y="2694"/>
                </a:lnTo>
                <a:lnTo>
                  <a:pt x="163" y="2772"/>
                </a:lnTo>
                <a:lnTo>
                  <a:pt x="189" y="2850"/>
                </a:lnTo>
                <a:lnTo>
                  <a:pt x="216" y="2926"/>
                </a:lnTo>
                <a:lnTo>
                  <a:pt x="246" y="3004"/>
                </a:lnTo>
                <a:lnTo>
                  <a:pt x="276" y="3080"/>
                </a:lnTo>
                <a:lnTo>
                  <a:pt x="308" y="3156"/>
                </a:lnTo>
                <a:lnTo>
                  <a:pt x="340" y="3233"/>
                </a:lnTo>
                <a:lnTo>
                  <a:pt x="374" y="3307"/>
                </a:lnTo>
                <a:lnTo>
                  <a:pt x="410" y="3383"/>
                </a:lnTo>
                <a:lnTo>
                  <a:pt x="446" y="3457"/>
                </a:lnTo>
                <a:lnTo>
                  <a:pt x="482" y="3531"/>
                </a:lnTo>
                <a:lnTo>
                  <a:pt x="520" y="3604"/>
                </a:lnTo>
                <a:lnTo>
                  <a:pt x="558" y="3675"/>
                </a:lnTo>
                <a:lnTo>
                  <a:pt x="598" y="3748"/>
                </a:lnTo>
                <a:lnTo>
                  <a:pt x="637" y="3818"/>
                </a:lnTo>
                <a:lnTo>
                  <a:pt x="677" y="3888"/>
                </a:lnTo>
                <a:lnTo>
                  <a:pt x="717" y="3957"/>
                </a:lnTo>
                <a:lnTo>
                  <a:pt x="759" y="4025"/>
                </a:lnTo>
                <a:lnTo>
                  <a:pt x="800" y="4092"/>
                </a:lnTo>
                <a:lnTo>
                  <a:pt x="841" y="4157"/>
                </a:lnTo>
                <a:lnTo>
                  <a:pt x="882" y="4222"/>
                </a:lnTo>
                <a:lnTo>
                  <a:pt x="923" y="4285"/>
                </a:lnTo>
                <a:lnTo>
                  <a:pt x="965" y="4347"/>
                </a:lnTo>
                <a:lnTo>
                  <a:pt x="1046" y="4468"/>
                </a:lnTo>
                <a:lnTo>
                  <a:pt x="1127" y="4583"/>
                </a:lnTo>
                <a:lnTo>
                  <a:pt x="1205" y="4693"/>
                </a:lnTo>
                <a:lnTo>
                  <a:pt x="1281" y="4795"/>
                </a:lnTo>
                <a:lnTo>
                  <a:pt x="1354" y="4891"/>
                </a:lnTo>
                <a:lnTo>
                  <a:pt x="1423" y="4979"/>
                </a:lnTo>
                <a:lnTo>
                  <a:pt x="1488" y="5061"/>
                </a:lnTo>
                <a:lnTo>
                  <a:pt x="1547" y="5133"/>
                </a:lnTo>
                <a:lnTo>
                  <a:pt x="1600" y="5198"/>
                </a:lnTo>
                <a:lnTo>
                  <a:pt x="1648" y="5254"/>
                </a:lnTo>
                <a:lnTo>
                  <a:pt x="1688" y="5300"/>
                </a:lnTo>
                <a:lnTo>
                  <a:pt x="1743" y="5364"/>
                </a:lnTo>
                <a:lnTo>
                  <a:pt x="1763" y="5386"/>
                </a:lnTo>
                <a:lnTo>
                  <a:pt x="1763" y="5386"/>
                </a:lnTo>
                <a:lnTo>
                  <a:pt x="1783" y="5364"/>
                </a:lnTo>
                <a:lnTo>
                  <a:pt x="1839" y="5300"/>
                </a:lnTo>
                <a:lnTo>
                  <a:pt x="1879" y="5254"/>
                </a:lnTo>
                <a:lnTo>
                  <a:pt x="1926" y="5198"/>
                </a:lnTo>
                <a:lnTo>
                  <a:pt x="1979" y="5133"/>
                </a:lnTo>
                <a:lnTo>
                  <a:pt x="2039" y="5061"/>
                </a:lnTo>
                <a:lnTo>
                  <a:pt x="2103" y="4979"/>
                </a:lnTo>
                <a:lnTo>
                  <a:pt x="2172" y="4891"/>
                </a:lnTo>
                <a:lnTo>
                  <a:pt x="2245" y="4795"/>
                </a:lnTo>
                <a:lnTo>
                  <a:pt x="2321" y="4693"/>
                </a:lnTo>
                <a:lnTo>
                  <a:pt x="2400" y="4583"/>
                </a:lnTo>
                <a:lnTo>
                  <a:pt x="2480" y="4468"/>
                </a:lnTo>
                <a:lnTo>
                  <a:pt x="2562" y="4347"/>
                </a:lnTo>
                <a:lnTo>
                  <a:pt x="2603" y="4285"/>
                </a:lnTo>
                <a:lnTo>
                  <a:pt x="2644" y="4222"/>
                </a:lnTo>
                <a:lnTo>
                  <a:pt x="2685" y="4157"/>
                </a:lnTo>
                <a:lnTo>
                  <a:pt x="2727" y="4092"/>
                </a:lnTo>
                <a:lnTo>
                  <a:pt x="2768" y="4025"/>
                </a:lnTo>
                <a:lnTo>
                  <a:pt x="2809" y="3957"/>
                </a:lnTo>
                <a:lnTo>
                  <a:pt x="2849" y="3888"/>
                </a:lnTo>
                <a:lnTo>
                  <a:pt x="2890" y="3818"/>
                </a:lnTo>
                <a:lnTo>
                  <a:pt x="2929" y="3748"/>
                </a:lnTo>
                <a:lnTo>
                  <a:pt x="2968" y="3675"/>
                </a:lnTo>
                <a:lnTo>
                  <a:pt x="3006" y="3604"/>
                </a:lnTo>
                <a:lnTo>
                  <a:pt x="3045" y="3531"/>
                </a:lnTo>
                <a:lnTo>
                  <a:pt x="3081" y="3457"/>
                </a:lnTo>
                <a:lnTo>
                  <a:pt x="3117" y="3383"/>
                </a:lnTo>
                <a:lnTo>
                  <a:pt x="3152" y="3307"/>
                </a:lnTo>
                <a:lnTo>
                  <a:pt x="3186" y="3233"/>
                </a:lnTo>
                <a:lnTo>
                  <a:pt x="3219" y="3156"/>
                </a:lnTo>
                <a:lnTo>
                  <a:pt x="3251" y="3080"/>
                </a:lnTo>
                <a:lnTo>
                  <a:pt x="3281" y="3004"/>
                </a:lnTo>
                <a:lnTo>
                  <a:pt x="3310" y="2926"/>
                </a:lnTo>
                <a:lnTo>
                  <a:pt x="3337" y="2850"/>
                </a:lnTo>
                <a:lnTo>
                  <a:pt x="3363" y="2772"/>
                </a:lnTo>
                <a:lnTo>
                  <a:pt x="3387" y="2694"/>
                </a:lnTo>
                <a:lnTo>
                  <a:pt x="3411" y="2616"/>
                </a:lnTo>
                <a:lnTo>
                  <a:pt x="3431" y="2539"/>
                </a:lnTo>
                <a:lnTo>
                  <a:pt x="3450" y="2460"/>
                </a:lnTo>
                <a:lnTo>
                  <a:pt x="3467" y="2383"/>
                </a:lnTo>
                <a:lnTo>
                  <a:pt x="3482" y="2305"/>
                </a:lnTo>
                <a:lnTo>
                  <a:pt x="3495" y="2228"/>
                </a:lnTo>
                <a:lnTo>
                  <a:pt x="3506" y="2150"/>
                </a:lnTo>
                <a:lnTo>
                  <a:pt x="3514" y="2073"/>
                </a:lnTo>
                <a:lnTo>
                  <a:pt x="3521" y="1997"/>
                </a:lnTo>
                <a:lnTo>
                  <a:pt x="3523" y="1958"/>
                </a:lnTo>
                <a:lnTo>
                  <a:pt x="3524" y="1920"/>
                </a:lnTo>
                <a:lnTo>
                  <a:pt x="3525" y="1882"/>
                </a:lnTo>
                <a:lnTo>
                  <a:pt x="3526" y="1844"/>
                </a:lnTo>
                <a:lnTo>
                  <a:pt x="3526" y="1844"/>
                </a:lnTo>
                <a:lnTo>
                  <a:pt x="3525" y="1805"/>
                </a:lnTo>
                <a:lnTo>
                  <a:pt x="3525" y="1805"/>
                </a:lnTo>
                <a:lnTo>
                  <a:pt x="3526" y="1763"/>
                </a:lnTo>
                <a:lnTo>
                  <a:pt x="3526" y="1763"/>
                </a:lnTo>
                <a:close/>
                <a:moveTo>
                  <a:pt x="1763" y="3869"/>
                </a:moveTo>
                <a:lnTo>
                  <a:pt x="1763" y="3869"/>
                </a:lnTo>
                <a:lnTo>
                  <a:pt x="1707" y="3868"/>
                </a:lnTo>
                <a:lnTo>
                  <a:pt x="1651" y="3864"/>
                </a:lnTo>
                <a:lnTo>
                  <a:pt x="1594" y="3859"/>
                </a:lnTo>
                <a:lnTo>
                  <a:pt x="1540" y="3851"/>
                </a:lnTo>
                <a:lnTo>
                  <a:pt x="1486" y="3841"/>
                </a:lnTo>
                <a:lnTo>
                  <a:pt x="1432" y="3829"/>
                </a:lnTo>
                <a:lnTo>
                  <a:pt x="1379" y="3816"/>
                </a:lnTo>
                <a:lnTo>
                  <a:pt x="1327" y="3800"/>
                </a:lnTo>
                <a:lnTo>
                  <a:pt x="1276" y="3783"/>
                </a:lnTo>
                <a:lnTo>
                  <a:pt x="1226" y="3764"/>
                </a:lnTo>
                <a:lnTo>
                  <a:pt x="1177" y="3742"/>
                </a:lnTo>
                <a:lnTo>
                  <a:pt x="1129" y="3720"/>
                </a:lnTo>
                <a:lnTo>
                  <a:pt x="1081" y="3695"/>
                </a:lnTo>
                <a:lnTo>
                  <a:pt x="1035" y="3668"/>
                </a:lnTo>
                <a:lnTo>
                  <a:pt x="990" y="3640"/>
                </a:lnTo>
                <a:lnTo>
                  <a:pt x="946" y="3611"/>
                </a:lnTo>
                <a:lnTo>
                  <a:pt x="903" y="3580"/>
                </a:lnTo>
                <a:lnTo>
                  <a:pt x="861" y="3547"/>
                </a:lnTo>
                <a:lnTo>
                  <a:pt x="821" y="3513"/>
                </a:lnTo>
                <a:lnTo>
                  <a:pt x="782" y="3476"/>
                </a:lnTo>
                <a:lnTo>
                  <a:pt x="744" y="3440"/>
                </a:lnTo>
                <a:lnTo>
                  <a:pt x="708" y="3401"/>
                </a:lnTo>
                <a:lnTo>
                  <a:pt x="673" y="3362"/>
                </a:lnTo>
                <a:lnTo>
                  <a:pt x="640" y="3320"/>
                </a:lnTo>
                <a:lnTo>
                  <a:pt x="608" y="3278"/>
                </a:lnTo>
                <a:lnTo>
                  <a:pt x="577" y="3235"/>
                </a:lnTo>
                <a:lnTo>
                  <a:pt x="549" y="3190"/>
                </a:lnTo>
                <a:lnTo>
                  <a:pt x="522" y="3144"/>
                </a:lnTo>
                <a:lnTo>
                  <a:pt x="497" y="3097"/>
                </a:lnTo>
                <a:lnTo>
                  <a:pt x="473" y="3050"/>
                </a:lnTo>
                <a:lnTo>
                  <a:pt x="451" y="3001"/>
                </a:lnTo>
                <a:lnTo>
                  <a:pt x="431" y="2951"/>
                </a:lnTo>
                <a:lnTo>
                  <a:pt x="431" y="2951"/>
                </a:lnTo>
                <a:lnTo>
                  <a:pt x="460" y="2989"/>
                </a:lnTo>
                <a:lnTo>
                  <a:pt x="489" y="3027"/>
                </a:lnTo>
                <a:lnTo>
                  <a:pt x="520" y="3063"/>
                </a:lnTo>
                <a:lnTo>
                  <a:pt x="551" y="3098"/>
                </a:lnTo>
                <a:lnTo>
                  <a:pt x="585" y="3133"/>
                </a:lnTo>
                <a:lnTo>
                  <a:pt x="618" y="3166"/>
                </a:lnTo>
                <a:lnTo>
                  <a:pt x="653" y="3199"/>
                </a:lnTo>
                <a:lnTo>
                  <a:pt x="688" y="3231"/>
                </a:lnTo>
                <a:lnTo>
                  <a:pt x="724" y="3261"/>
                </a:lnTo>
                <a:lnTo>
                  <a:pt x="763" y="3291"/>
                </a:lnTo>
                <a:lnTo>
                  <a:pt x="801" y="3319"/>
                </a:lnTo>
                <a:lnTo>
                  <a:pt x="840" y="3347"/>
                </a:lnTo>
                <a:lnTo>
                  <a:pt x="879" y="3373"/>
                </a:lnTo>
                <a:lnTo>
                  <a:pt x="920" y="3398"/>
                </a:lnTo>
                <a:lnTo>
                  <a:pt x="962" y="3422"/>
                </a:lnTo>
                <a:lnTo>
                  <a:pt x="1004" y="3445"/>
                </a:lnTo>
                <a:lnTo>
                  <a:pt x="1047" y="3466"/>
                </a:lnTo>
                <a:lnTo>
                  <a:pt x="1090" y="3487"/>
                </a:lnTo>
                <a:lnTo>
                  <a:pt x="1135" y="3506"/>
                </a:lnTo>
                <a:lnTo>
                  <a:pt x="1180" y="3524"/>
                </a:lnTo>
                <a:lnTo>
                  <a:pt x="1225" y="3541"/>
                </a:lnTo>
                <a:lnTo>
                  <a:pt x="1271" y="3556"/>
                </a:lnTo>
                <a:lnTo>
                  <a:pt x="1319" y="3570"/>
                </a:lnTo>
                <a:lnTo>
                  <a:pt x="1366" y="3582"/>
                </a:lnTo>
                <a:lnTo>
                  <a:pt x="1414" y="3593"/>
                </a:lnTo>
                <a:lnTo>
                  <a:pt x="1463" y="3603"/>
                </a:lnTo>
                <a:lnTo>
                  <a:pt x="1512" y="3611"/>
                </a:lnTo>
                <a:lnTo>
                  <a:pt x="1561" y="3618"/>
                </a:lnTo>
                <a:lnTo>
                  <a:pt x="1610" y="3623"/>
                </a:lnTo>
                <a:lnTo>
                  <a:pt x="1662" y="3627"/>
                </a:lnTo>
                <a:lnTo>
                  <a:pt x="1712" y="3630"/>
                </a:lnTo>
                <a:lnTo>
                  <a:pt x="1763" y="3630"/>
                </a:lnTo>
                <a:lnTo>
                  <a:pt x="1763" y="3630"/>
                </a:lnTo>
                <a:lnTo>
                  <a:pt x="1815" y="3630"/>
                </a:lnTo>
                <a:lnTo>
                  <a:pt x="1865" y="3627"/>
                </a:lnTo>
                <a:lnTo>
                  <a:pt x="1915" y="3623"/>
                </a:lnTo>
                <a:lnTo>
                  <a:pt x="1965" y="3618"/>
                </a:lnTo>
                <a:lnTo>
                  <a:pt x="2015" y="3611"/>
                </a:lnTo>
                <a:lnTo>
                  <a:pt x="2064" y="3603"/>
                </a:lnTo>
                <a:lnTo>
                  <a:pt x="2112" y="3593"/>
                </a:lnTo>
                <a:lnTo>
                  <a:pt x="2161" y="3582"/>
                </a:lnTo>
                <a:lnTo>
                  <a:pt x="2208" y="3570"/>
                </a:lnTo>
                <a:lnTo>
                  <a:pt x="2255" y="3556"/>
                </a:lnTo>
                <a:lnTo>
                  <a:pt x="2301" y="3541"/>
                </a:lnTo>
                <a:lnTo>
                  <a:pt x="2347" y="3524"/>
                </a:lnTo>
                <a:lnTo>
                  <a:pt x="2392" y="3506"/>
                </a:lnTo>
                <a:lnTo>
                  <a:pt x="2436" y="3487"/>
                </a:lnTo>
                <a:lnTo>
                  <a:pt x="2479" y="3466"/>
                </a:lnTo>
                <a:lnTo>
                  <a:pt x="2523" y="3445"/>
                </a:lnTo>
                <a:lnTo>
                  <a:pt x="2565" y="3422"/>
                </a:lnTo>
                <a:lnTo>
                  <a:pt x="2606" y="3398"/>
                </a:lnTo>
                <a:lnTo>
                  <a:pt x="2647" y="3373"/>
                </a:lnTo>
                <a:lnTo>
                  <a:pt x="2687" y="3347"/>
                </a:lnTo>
                <a:lnTo>
                  <a:pt x="2726" y="3319"/>
                </a:lnTo>
                <a:lnTo>
                  <a:pt x="2764" y="3291"/>
                </a:lnTo>
                <a:lnTo>
                  <a:pt x="2801" y="3261"/>
                </a:lnTo>
                <a:lnTo>
                  <a:pt x="2838" y="3231"/>
                </a:lnTo>
                <a:lnTo>
                  <a:pt x="2874" y="3199"/>
                </a:lnTo>
                <a:lnTo>
                  <a:pt x="2909" y="3166"/>
                </a:lnTo>
                <a:lnTo>
                  <a:pt x="2942" y="3133"/>
                </a:lnTo>
                <a:lnTo>
                  <a:pt x="2975" y="3098"/>
                </a:lnTo>
                <a:lnTo>
                  <a:pt x="3006" y="3063"/>
                </a:lnTo>
                <a:lnTo>
                  <a:pt x="3038" y="3027"/>
                </a:lnTo>
                <a:lnTo>
                  <a:pt x="3067" y="2989"/>
                </a:lnTo>
                <a:lnTo>
                  <a:pt x="3096" y="2951"/>
                </a:lnTo>
                <a:lnTo>
                  <a:pt x="3096" y="2951"/>
                </a:lnTo>
                <a:lnTo>
                  <a:pt x="3076" y="3001"/>
                </a:lnTo>
                <a:lnTo>
                  <a:pt x="3054" y="3050"/>
                </a:lnTo>
                <a:lnTo>
                  <a:pt x="3029" y="3097"/>
                </a:lnTo>
                <a:lnTo>
                  <a:pt x="3004" y="3144"/>
                </a:lnTo>
                <a:lnTo>
                  <a:pt x="2977" y="3190"/>
                </a:lnTo>
                <a:lnTo>
                  <a:pt x="2949" y="3235"/>
                </a:lnTo>
                <a:lnTo>
                  <a:pt x="2918" y="3278"/>
                </a:lnTo>
                <a:lnTo>
                  <a:pt x="2887" y="3320"/>
                </a:lnTo>
                <a:lnTo>
                  <a:pt x="2853" y="3362"/>
                </a:lnTo>
                <a:lnTo>
                  <a:pt x="2818" y="3401"/>
                </a:lnTo>
                <a:lnTo>
                  <a:pt x="2782" y="3440"/>
                </a:lnTo>
                <a:lnTo>
                  <a:pt x="2744" y="3476"/>
                </a:lnTo>
                <a:lnTo>
                  <a:pt x="2706" y="3513"/>
                </a:lnTo>
                <a:lnTo>
                  <a:pt x="2665" y="3547"/>
                </a:lnTo>
                <a:lnTo>
                  <a:pt x="2623" y="3580"/>
                </a:lnTo>
                <a:lnTo>
                  <a:pt x="2581" y="3611"/>
                </a:lnTo>
                <a:lnTo>
                  <a:pt x="2537" y="3640"/>
                </a:lnTo>
                <a:lnTo>
                  <a:pt x="2491" y="3668"/>
                </a:lnTo>
                <a:lnTo>
                  <a:pt x="2445" y="3695"/>
                </a:lnTo>
                <a:lnTo>
                  <a:pt x="2398" y="3720"/>
                </a:lnTo>
                <a:lnTo>
                  <a:pt x="2350" y="3742"/>
                </a:lnTo>
                <a:lnTo>
                  <a:pt x="2300" y="3764"/>
                </a:lnTo>
                <a:lnTo>
                  <a:pt x="2250" y="3783"/>
                </a:lnTo>
                <a:lnTo>
                  <a:pt x="2199" y="3800"/>
                </a:lnTo>
                <a:lnTo>
                  <a:pt x="2147" y="3816"/>
                </a:lnTo>
                <a:lnTo>
                  <a:pt x="2094" y="3829"/>
                </a:lnTo>
                <a:lnTo>
                  <a:pt x="2041" y="3841"/>
                </a:lnTo>
                <a:lnTo>
                  <a:pt x="1987" y="3851"/>
                </a:lnTo>
                <a:lnTo>
                  <a:pt x="1932" y="3859"/>
                </a:lnTo>
                <a:lnTo>
                  <a:pt x="1876" y="3864"/>
                </a:lnTo>
                <a:lnTo>
                  <a:pt x="1820" y="3868"/>
                </a:lnTo>
                <a:lnTo>
                  <a:pt x="1763" y="3869"/>
                </a:lnTo>
                <a:lnTo>
                  <a:pt x="1763" y="3869"/>
                </a:lnTo>
                <a:close/>
                <a:moveTo>
                  <a:pt x="1763" y="3190"/>
                </a:moveTo>
                <a:lnTo>
                  <a:pt x="1763" y="3190"/>
                </a:lnTo>
                <a:lnTo>
                  <a:pt x="1726" y="3190"/>
                </a:lnTo>
                <a:lnTo>
                  <a:pt x="1690" y="3188"/>
                </a:lnTo>
                <a:lnTo>
                  <a:pt x="1654" y="3186"/>
                </a:lnTo>
                <a:lnTo>
                  <a:pt x="1617" y="3183"/>
                </a:lnTo>
                <a:lnTo>
                  <a:pt x="1581" y="3179"/>
                </a:lnTo>
                <a:lnTo>
                  <a:pt x="1546" y="3174"/>
                </a:lnTo>
                <a:lnTo>
                  <a:pt x="1511" y="3167"/>
                </a:lnTo>
                <a:lnTo>
                  <a:pt x="1476" y="3160"/>
                </a:lnTo>
                <a:lnTo>
                  <a:pt x="1441" y="3153"/>
                </a:lnTo>
                <a:lnTo>
                  <a:pt x="1407" y="3145"/>
                </a:lnTo>
                <a:lnTo>
                  <a:pt x="1373" y="3135"/>
                </a:lnTo>
                <a:lnTo>
                  <a:pt x="1339" y="3126"/>
                </a:lnTo>
                <a:lnTo>
                  <a:pt x="1306" y="3115"/>
                </a:lnTo>
                <a:lnTo>
                  <a:pt x="1272" y="3103"/>
                </a:lnTo>
                <a:lnTo>
                  <a:pt x="1240" y="3091"/>
                </a:lnTo>
                <a:lnTo>
                  <a:pt x="1208" y="3078"/>
                </a:lnTo>
                <a:lnTo>
                  <a:pt x="1176" y="3064"/>
                </a:lnTo>
                <a:lnTo>
                  <a:pt x="1145" y="3049"/>
                </a:lnTo>
                <a:lnTo>
                  <a:pt x="1114" y="3034"/>
                </a:lnTo>
                <a:lnTo>
                  <a:pt x="1083" y="3018"/>
                </a:lnTo>
                <a:lnTo>
                  <a:pt x="1053" y="3001"/>
                </a:lnTo>
                <a:lnTo>
                  <a:pt x="1024" y="2983"/>
                </a:lnTo>
                <a:lnTo>
                  <a:pt x="995" y="2965"/>
                </a:lnTo>
                <a:lnTo>
                  <a:pt x="966" y="2946"/>
                </a:lnTo>
                <a:lnTo>
                  <a:pt x="938" y="2927"/>
                </a:lnTo>
                <a:lnTo>
                  <a:pt x="909" y="2907"/>
                </a:lnTo>
                <a:lnTo>
                  <a:pt x="882" y="2886"/>
                </a:lnTo>
                <a:lnTo>
                  <a:pt x="856" y="2864"/>
                </a:lnTo>
                <a:lnTo>
                  <a:pt x="830" y="2842"/>
                </a:lnTo>
                <a:lnTo>
                  <a:pt x="804" y="2819"/>
                </a:lnTo>
                <a:lnTo>
                  <a:pt x="780" y="2796"/>
                </a:lnTo>
                <a:lnTo>
                  <a:pt x="754" y="2772"/>
                </a:lnTo>
                <a:lnTo>
                  <a:pt x="730" y="2748"/>
                </a:lnTo>
                <a:lnTo>
                  <a:pt x="707" y="2723"/>
                </a:lnTo>
                <a:lnTo>
                  <a:pt x="685" y="2697"/>
                </a:lnTo>
                <a:lnTo>
                  <a:pt x="663" y="2671"/>
                </a:lnTo>
                <a:lnTo>
                  <a:pt x="641" y="2644"/>
                </a:lnTo>
                <a:lnTo>
                  <a:pt x="621" y="2617"/>
                </a:lnTo>
                <a:lnTo>
                  <a:pt x="601" y="2589"/>
                </a:lnTo>
                <a:lnTo>
                  <a:pt x="581" y="2561"/>
                </a:lnTo>
                <a:lnTo>
                  <a:pt x="561" y="2533"/>
                </a:lnTo>
                <a:lnTo>
                  <a:pt x="543" y="2504"/>
                </a:lnTo>
                <a:lnTo>
                  <a:pt x="526" y="2473"/>
                </a:lnTo>
                <a:lnTo>
                  <a:pt x="509" y="2443"/>
                </a:lnTo>
                <a:lnTo>
                  <a:pt x="493" y="2413"/>
                </a:lnTo>
                <a:lnTo>
                  <a:pt x="478" y="2382"/>
                </a:lnTo>
                <a:lnTo>
                  <a:pt x="463" y="2351"/>
                </a:lnTo>
                <a:lnTo>
                  <a:pt x="449" y="2318"/>
                </a:lnTo>
                <a:lnTo>
                  <a:pt x="436" y="2286"/>
                </a:lnTo>
                <a:lnTo>
                  <a:pt x="424" y="2254"/>
                </a:lnTo>
                <a:lnTo>
                  <a:pt x="412" y="2221"/>
                </a:lnTo>
                <a:lnTo>
                  <a:pt x="401" y="2188"/>
                </a:lnTo>
                <a:lnTo>
                  <a:pt x="391" y="2153"/>
                </a:lnTo>
                <a:lnTo>
                  <a:pt x="382" y="2120"/>
                </a:lnTo>
                <a:lnTo>
                  <a:pt x="373" y="2085"/>
                </a:lnTo>
                <a:lnTo>
                  <a:pt x="366" y="2051"/>
                </a:lnTo>
                <a:lnTo>
                  <a:pt x="359" y="2016"/>
                </a:lnTo>
                <a:lnTo>
                  <a:pt x="353" y="1980"/>
                </a:lnTo>
                <a:lnTo>
                  <a:pt x="348" y="1945"/>
                </a:lnTo>
                <a:lnTo>
                  <a:pt x="344" y="1909"/>
                </a:lnTo>
                <a:lnTo>
                  <a:pt x="341" y="1873"/>
                </a:lnTo>
                <a:lnTo>
                  <a:pt x="339" y="1837"/>
                </a:lnTo>
                <a:lnTo>
                  <a:pt x="337" y="1800"/>
                </a:lnTo>
                <a:lnTo>
                  <a:pt x="337" y="1763"/>
                </a:lnTo>
                <a:lnTo>
                  <a:pt x="337" y="1763"/>
                </a:lnTo>
                <a:lnTo>
                  <a:pt x="337" y="1727"/>
                </a:lnTo>
                <a:lnTo>
                  <a:pt x="339" y="1690"/>
                </a:lnTo>
                <a:lnTo>
                  <a:pt x="341" y="1654"/>
                </a:lnTo>
                <a:lnTo>
                  <a:pt x="344" y="1617"/>
                </a:lnTo>
                <a:lnTo>
                  <a:pt x="348" y="1582"/>
                </a:lnTo>
                <a:lnTo>
                  <a:pt x="353" y="1546"/>
                </a:lnTo>
                <a:lnTo>
                  <a:pt x="359" y="1511"/>
                </a:lnTo>
                <a:lnTo>
                  <a:pt x="366" y="1475"/>
                </a:lnTo>
                <a:lnTo>
                  <a:pt x="373" y="1441"/>
                </a:lnTo>
                <a:lnTo>
                  <a:pt x="382" y="1407"/>
                </a:lnTo>
                <a:lnTo>
                  <a:pt x="391" y="1373"/>
                </a:lnTo>
                <a:lnTo>
                  <a:pt x="401" y="1339"/>
                </a:lnTo>
                <a:lnTo>
                  <a:pt x="412" y="1305"/>
                </a:lnTo>
                <a:lnTo>
                  <a:pt x="424" y="1273"/>
                </a:lnTo>
                <a:lnTo>
                  <a:pt x="436" y="1240"/>
                </a:lnTo>
                <a:lnTo>
                  <a:pt x="449" y="1208"/>
                </a:lnTo>
                <a:lnTo>
                  <a:pt x="463" y="1177"/>
                </a:lnTo>
                <a:lnTo>
                  <a:pt x="478" y="1145"/>
                </a:lnTo>
                <a:lnTo>
                  <a:pt x="493" y="1114"/>
                </a:lnTo>
                <a:lnTo>
                  <a:pt x="509" y="1083"/>
                </a:lnTo>
                <a:lnTo>
                  <a:pt x="526" y="1053"/>
                </a:lnTo>
                <a:lnTo>
                  <a:pt x="543" y="1024"/>
                </a:lnTo>
                <a:lnTo>
                  <a:pt x="561" y="995"/>
                </a:lnTo>
                <a:lnTo>
                  <a:pt x="581" y="965"/>
                </a:lnTo>
                <a:lnTo>
                  <a:pt x="601" y="937"/>
                </a:lnTo>
                <a:lnTo>
                  <a:pt x="621" y="910"/>
                </a:lnTo>
                <a:lnTo>
                  <a:pt x="641" y="883"/>
                </a:lnTo>
                <a:lnTo>
                  <a:pt x="663" y="856"/>
                </a:lnTo>
                <a:lnTo>
                  <a:pt x="685" y="830"/>
                </a:lnTo>
                <a:lnTo>
                  <a:pt x="707" y="805"/>
                </a:lnTo>
                <a:lnTo>
                  <a:pt x="730" y="779"/>
                </a:lnTo>
                <a:lnTo>
                  <a:pt x="754" y="754"/>
                </a:lnTo>
                <a:lnTo>
                  <a:pt x="780" y="731"/>
                </a:lnTo>
                <a:lnTo>
                  <a:pt x="804" y="707"/>
                </a:lnTo>
                <a:lnTo>
                  <a:pt x="830" y="685"/>
                </a:lnTo>
                <a:lnTo>
                  <a:pt x="856" y="663"/>
                </a:lnTo>
                <a:lnTo>
                  <a:pt x="882" y="642"/>
                </a:lnTo>
                <a:lnTo>
                  <a:pt x="909" y="620"/>
                </a:lnTo>
                <a:lnTo>
                  <a:pt x="938" y="600"/>
                </a:lnTo>
                <a:lnTo>
                  <a:pt x="966" y="580"/>
                </a:lnTo>
                <a:lnTo>
                  <a:pt x="995" y="561"/>
                </a:lnTo>
                <a:lnTo>
                  <a:pt x="1024" y="543"/>
                </a:lnTo>
                <a:lnTo>
                  <a:pt x="1053" y="526"/>
                </a:lnTo>
                <a:lnTo>
                  <a:pt x="1083" y="509"/>
                </a:lnTo>
                <a:lnTo>
                  <a:pt x="1114" y="493"/>
                </a:lnTo>
                <a:lnTo>
                  <a:pt x="1145" y="478"/>
                </a:lnTo>
                <a:lnTo>
                  <a:pt x="1176" y="462"/>
                </a:lnTo>
                <a:lnTo>
                  <a:pt x="1208" y="449"/>
                </a:lnTo>
                <a:lnTo>
                  <a:pt x="1240" y="435"/>
                </a:lnTo>
                <a:lnTo>
                  <a:pt x="1272" y="423"/>
                </a:lnTo>
                <a:lnTo>
                  <a:pt x="1306" y="412"/>
                </a:lnTo>
                <a:lnTo>
                  <a:pt x="1339" y="401"/>
                </a:lnTo>
                <a:lnTo>
                  <a:pt x="1373" y="391"/>
                </a:lnTo>
                <a:lnTo>
                  <a:pt x="1407" y="382"/>
                </a:lnTo>
                <a:lnTo>
                  <a:pt x="1441" y="373"/>
                </a:lnTo>
                <a:lnTo>
                  <a:pt x="1476" y="366"/>
                </a:lnTo>
                <a:lnTo>
                  <a:pt x="1511" y="359"/>
                </a:lnTo>
                <a:lnTo>
                  <a:pt x="1546" y="353"/>
                </a:lnTo>
                <a:lnTo>
                  <a:pt x="1581" y="348"/>
                </a:lnTo>
                <a:lnTo>
                  <a:pt x="1617" y="344"/>
                </a:lnTo>
                <a:lnTo>
                  <a:pt x="1654" y="341"/>
                </a:lnTo>
                <a:lnTo>
                  <a:pt x="1690" y="339"/>
                </a:lnTo>
                <a:lnTo>
                  <a:pt x="1726" y="338"/>
                </a:lnTo>
                <a:lnTo>
                  <a:pt x="1763" y="337"/>
                </a:lnTo>
                <a:lnTo>
                  <a:pt x="1763" y="337"/>
                </a:lnTo>
                <a:lnTo>
                  <a:pt x="1800" y="338"/>
                </a:lnTo>
                <a:lnTo>
                  <a:pt x="1837" y="339"/>
                </a:lnTo>
                <a:lnTo>
                  <a:pt x="1873" y="341"/>
                </a:lnTo>
                <a:lnTo>
                  <a:pt x="1909" y="344"/>
                </a:lnTo>
                <a:lnTo>
                  <a:pt x="1945" y="348"/>
                </a:lnTo>
                <a:lnTo>
                  <a:pt x="1980" y="353"/>
                </a:lnTo>
                <a:lnTo>
                  <a:pt x="2016" y="359"/>
                </a:lnTo>
                <a:lnTo>
                  <a:pt x="2051" y="366"/>
                </a:lnTo>
                <a:lnTo>
                  <a:pt x="2085" y="373"/>
                </a:lnTo>
                <a:lnTo>
                  <a:pt x="2119" y="382"/>
                </a:lnTo>
                <a:lnTo>
                  <a:pt x="2153" y="391"/>
                </a:lnTo>
                <a:lnTo>
                  <a:pt x="2188" y="401"/>
                </a:lnTo>
                <a:lnTo>
                  <a:pt x="2221" y="412"/>
                </a:lnTo>
                <a:lnTo>
                  <a:pt x="2254" y="423"/>
                </a:lnTo>
                <a:lnTo>
                  <a:pt x="2286" y="435"/>
                </a:lnTo>
                <a:lnTo>
                  <a:pt x="2318" y="449"/>
                </a:lnTo>
                <a:lnTo>
                  <a:pt x="2351" y="462"/>
                </a:lnTo>
                <a:lnTo>
                  <a:pt x="2382" y="478"/>
                </a:lnTo>
                <a:lnTo>
                  <a:pt x="2413" y="493"/>
                </a:lnTo>
                <a:lnTo>
                  <a:pt x="2443" y="509"/>
                </a:lnTo>
                <a:lnTo>
                  <a:pt x="2473" y="526"/>
                </a:lnTo>
                <a:lnTo>
                  <a:pt x="2502" y="543"/>
                </a:lnTo>
                <a:lnTo>
                  <a:pt x="2532" y="561"/>
                </a:lnTo>
                <a:lnTo>
                  <a:pt x="2561" y="580"/>
                </a:lnTo>
                <a:lnTo>
                  <a:pt x="2589" y="600"/>
                </a:lnTo>
                <a:lnTo>
                  <a:pt x="2616" y="620"/>
                </a:lnTo>
                <a:lnTo>
                  <a:pt x="2643" y="642"/>
                </a:lnTo>
                <a:lnTo>
                  <a:pt x="2670" y="663"/>
                </a:lnTo>
                <a:lnTo>
                  <a:pt x="2697" y="685"/>
                </a:lnTo>
                <a:lnTo>
                  <a:pt x="2722" y="707"/>
                </a:lnTo>
                <a:lnTo>
                  <a:pt x="2747" y="731"/>
                </a:lnTo>
                <a:lnTo>
                  <a:pt x="2772" y="754"/>
                </a:lnTo>
                <a:lnTo>
                  <a:pt x="2795" y="779"/>
                </a:lnTo>
                <a:lnTo>
                  <a:pt x="2819" y="805"/>
                </a:lnTo>
                <a:lnTo>
                  <a:pt x="2841" y="830"/>
                </a:lnTo>
                <a:lnTo>
                  <a:pt x="2864" y="856"/>
                </a:lnTo>
                <a:lnTo>
                  <a:pt x="2886" y="883"/>
                </a:lnTo>
                <a:lnTo>
                  <a:pt x="2906" y="910"/>
                </a:lnTo>
                <a:lnTo>
                  <a:pt x="2926" y="937"/>
                </a:lnTo>
                <a:lnTo>
                  <a:pt x="2946" y="965"/>
                </a:lnTo>
                <a:lnTo>
                  <a:pt x="2965" y="995"/>
                </a:lnTo>
                <a:lnTo>
                  <a:pt x="2983" y="1024"/>
                </a:lnTo>
                <a:lnTo>
                  <a:pt x="3000" y="1053"/>
                </a:lnTo>
                <a:lnTo>
                  <a:pt x="3017" y="1083"/>
                </a:lnTo>
                <a:lnTo>
                  <a:pt x="3033" y="1114"/>
                </a:lnTo>
                <a:lnTo>
                  <a:pt x="3049" y="1145"/>
                </a:lnTo>
                <a:lnTo>
                  <a:pt x="3064" y="1177"/>
                </a:lnTo>
                <a:lnTo>
                  <a:pt x="3078" y="1208"/>
                </a:lnTo>
                <a:lnTo>
                  <a:pt x="3091" y="1240"/>
                </a:lnTo>
                <a:lnTo>
                  <a:pt x="3103" y="1273"/>
                </a:lnTo>
                <a:lnTo>
                  <a:pt x="3115" y="1305"/>
                </a:lnTo>
                <a:lnTo>
                  <a:pt x="3125" y="1339"/>
                </a:lnTo>
                <a:lnTo>
                  <a:pt x="3135" y="1373"/>
                </a:lnTo>
                <a:lnTo>
                  <a:pt x="3144" y="1407"/>
                </a:lnTo>
                <a:lnTo>
                  <a:pt x="3153" y="1441"/>
                </a:lnTo>
                <a:lnTo>
                  <a:pt x="3160" y="1475"/>
                </a:lnTo>
                <a:lnTo>
                  <a:pt x="3167" y="1511"/>
                </a:lnTo>
                <a:lnTo>
                  <a:pt x="3173" y="1546"/>
                </a:lnTo>
                <a:lnTo>
                  <a:pt x="3178" y="1582"/>
                </a:lnTo>
                <a:lnTo>
                  <a:pt x="3182" y="1617"/>
                </a:lnTo>
                <a:lnTo>
                  <a:pt x="3185" y="1654"/>
                </a:lnTo>
                <a:lnTo>
                  <a:pt x="3187" y="1690"/>
                </a:lnTo>
                <a:lnTo>
                  <a:pt x="3189" y="1727"/>
                </a:lnTo>
                <a:lnTo>
                  <a:pt x="3189" y="1763"/>
                </a:lnTo>
                <a:lnTo>
                  <a:pt x="3189" y="1763"/>
                </a:lnTo>
                <a:lnTo>
                  <a:pt x="3189" y="1800"/>
                </a:lnTo>
                <a:lnTo>
                  <a:pt x="3187" y="1837"/>
                </a:lnTo>
                <a:lnTo>
                  <a:pt x="3185" y="1873"/>
                </a:lnTo>
                <a:lnTo>
                  <a:pt x="3182" y="1909"/>
                </a:lnTo>
                <a:lnTo>
                  <a:pt x="3178" y="1945"/>
                </a:lnTo>
                <a:lnTo>
                  <a:pt x="3173" y="1980"/>
                </a:lnTo>
                <a:lnTo>
                  <a:pt x="3167" y="2016"/>
                </a:lnTo>
                <a:lnTo>
                  <a:pt x="3160" y="2051"/>
                </a:lnTo>
                <a:lnTo>
                  <a:pt x="3153" y="2085"/>
                </a:lnTo>
                <a:lnTo>
                  <a:pt x="3144" y="2120"/>
                </a:lnTo>
                <a:lnTo>
                  <a:pt x="3135" y="2153"/>
                </a:lnTo>
                <a:lnTo>
                  <a:pt x="3125" y="2188"/>
                </a:lnTo>
                <a:lnTo>
                  <a:pt x="3115" y="2221"/>
                </a:lnTo>
                <a:lnTo>
                  <a:pt x="3103" y="2254"/>
                </a:lnTo>
                <a:lnTo>
                  <a:pt x="3091" y="2286"/>
                </a:lnTo>
                <a:lnTo>
                  <a:pt x="3078" y="2318"/>
                </a:lnTo>
                <a:lnTo>
                  <a:pt x="3064" y="2351"/>
                </a:lnTo>
                <a:lnTo>
                  <a:pt x="3049" y="2382"/>
                </a:lnTo>
                <a:lnTo>
                  <a:pt x="3033" y="2413"/>
                </a:lnTo>
                <a:lnTo>
                  <a:pt x="3017" y="2443"/>
                </a:lnTo>
                <a:lnTo>
                  <a:pt x="3000" y="2473"/>
                </a:lnTo>
                <a:lnTo>
                  <a:pt x="2983" y="2504"/>
                </a:lnTo>
                <a:lnTo>
                  <a:pt x="2965" y="2533"/>
                </a:lnTo>
                <a:lnTo>
                  <a:pt x="2946" y="2561"/>
                </a:lnTo>
                <a:lnTo>
                  <a:pt x="2926" y="2589"/>
                </a:lnTo>
                <a:lnTo>
                  <a:pt x="2906" y="2617"/>
                </a:lnTo>
                <a:lnTo>
                  <a:pt x="2886" y="2644"/>
                </a:lnTo>
                <a:lnTo>
                  <a:pt x="2864" y="2671"/>
                </a:lnTo>
                <a:lnTo>
                  <a:pt x="2841" y="2697"/>
                </a:lnTo>
                <a:lnTo>
                  <a:pt x="2819" y="2723"/>
                </a:lnTo>
                <a:lnTo>
                  <a:pt x="2795" y="2748"/>
                </a:lnTo>
                <a:lnTo>
                  <a:pt x="2772" y="2772"/>
                </a:lnTo>
                <a:lnTo>
                  <a:pt x="2747" y="2796"/>
                </a:lnTo>
                <a:lnTo>
                  <a:pt x="2722" y="2819"/>
                </a:lnTo>
                <a:lnTo>
                  <a:pt x="2697" y="2842"/>
                </a:lnTo>
                <a:lnTo>
                  <a:pt x="2670" y="2864"/>
                </a:lnTo>
                <a:lnTo>
                  <a:pt x="2643" y="2886"/>
                </a:lnTo>
                <a:lnTo>
                  <a:pt x="2616" y="2907"/>
                </a:lnTo>
                <a:lnTo>
                  <a:pt x="2589" y="2927"/>
                </a:lnTo>
                <a:lnTo>
                  <a:pt x="2561" y="2946"/>
                </a:lnTo>
                <a:lnTo>
                  <a:pt x="2532" y="2965"/>
                </a:lnTo>
                <a:lnTo>
                  <a:pt x="2502" y="2983"/>
                </a:lnTo>
                <a:lnTo>
                  <a:pt x="2473" y="3001"/>
                </a:lnTo>
                <a:lnTo>
                  <a:pt x="2443" y="3018"/>
                </a:lnTo>
                <a:lnTo>
                  <a:pt x="2413" y="3034"/>
                </a:lnTo>
                <a:lnTo>
                  <a:pt x="2382" y="3049"/>
                </a:lnTo>
                <a:lnTo>
                  <a:pt x="2351" y="3064"/>
                </a:lnTo>
                <a:lnTo>
                  <a:pt x="2318" y="3078"/>
                </a:lnTo>
                <a:lnTo>
                  <a:pt x="2286" y="3091"/>
                </a:lnTo>
                <a:lnTo>
                  <a:pt x="2254" y="3103"/>
                </a:lnTo>
                <a:lnTo>
                  <a:pt x="2221" y="3115"/>
                </a:lnTo>
                <a:lnTo>
                  <a:pt x="2188" y="3126"/>
                </a:lnTo>
                <a:lnTo>
                  <a:pt x="2153" y="3135"/>
                </a:lnTo>
                <a:lnTo>
                  <a:pt x="2119" y="3145"/>
                </a:lnTo>
                <a:lnTo>
                  <a:pt x="2085" y="3153"/>
                </a:lnTo>
                <a:lnTo>
                  <a:pt x="2051" y="3160"/>
                </a:lnTo>
                <a:lnTo>
                  <a:pt x="2016" y="3167"/>
                </a:lnTo>
                <a:lnTo>
                  <a:pt x="1980" y="3174"/>
                </a:lnTo>
                <a:lnTo>
                  <a:pt x="1945" y="3179"/>
                </a:lnTo>
                <a:lnTo>
                  <a:pt x="1909" y="3183"/>
                </a:lnTo>
                <a:lnTo>
                  <a:pt x="1873" y="3186"/>
                </a:lnTo>
                <a:lnTo>
                  <a:pt x="1837" y="3188"/>
                </a:lnTo>
                <a:lnTo>
                  <a:pt x="1800" y="3190"/>
                </a:lnTo>
                <a:lnTo>
                  <a:pt x="1763" y="3190"/>
                </a:lnTo>
                <a:lnTo>
                  <a:pt x="1763" y="3190"/>
                </a:lnTo>
                <a:close/>
              </a:path>
            </a:pathLst>
          </a:custGeom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Ellipszis 18"/>
          <p:cNvSpPr/>
          <p:nvPr/>
        </p:nvSpPr>
        <p:spPr>
          <a:xfrm>
            <a:off x="8736233" y="1773579"/>
            <a:ext cx="898901" cy="44699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/>
                </a:solidFill>
              </a:rPr>
              <a:t>CÉL</a:t>
            </a:r>
            <a:endParaRPr lang="hu-H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67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ctrTitle"/>
          </p:nvPr>
        </p:nvSpPr>
        <p:spPr>
          <a:xfrm>
            <a:off x="1884648" y="1268760"/>
            <a:ext cx="7955768" cy="2693640"/>
          </a:xfrm>
        </p:spPr>
        <p:txBody>
          <a:bodyPr>
            <a:noAutofit/>
          </a:bodyPr>
          <a:lstStyle/>
          <a:p>
            <a:r>
              <a:rPr lang="hu-HU" sz="4400" b="1" dirty="0" smtClean="0">
                <a:latin typeface="+mn-lt"/>
              </a:rPr>
              <a:t>Köszönöm a megtisztelő figyelmet!</a:t>
            </a:r>
            <a:endParaRPr lang="hu-HU" sz="4400" b="1" dirty="0">
              <a:latin typeface="+mn-lt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264305" y="5162892"/>
            <a:ext cx="6400800" cy="341632"/>
          </a:xfr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1800" dirty="0" smtClean="0"/>
              <a:t>tisztifoorvos@nnk.gov.hu</a:t>
            </a:r>
            <a:endParaRPr lang="hu-HU" sz="18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3216" y="4982014"/>
            <a:ext cx="540000" cy="56406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clrChange>
              <a:clrFrom>
                <a:srgbClr val="E7E7E7"/>
              </a:clrFrom>
              <a:clrTo>
                <a:srgbClr val="E7E7E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56623" y="4982308"/>
            <a:ext cx="540000" cy="505697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8983902" y="5084718"/>
            <a:ext cx="3016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www.nngyk.gov.hu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6188717" y="5079381"/>
            <a:ext cx="3894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NNGYK hivatalos</a:t>
            </a:r>
            <a:endParaRPr lang="hu-HU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34" y="5013576"/>
            <a:ext cx="541170" cy="540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3577" y="4982014"/>
            <a:ext cx="556957" cy="564067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 rotWithShape="1">
          <a:blip r:embed="rId7"/>
          <a:srcRect t="8534" b="11516"/>
          <a:stretch/>
        </p:blipFill>
        <p:spPr>
          <a:xfrm>
            <a:off x="3999929" y="4997441"/>
            <a:ext cx="690966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0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lra nyíl 14"/>
          <p:cNvSpPr/>
          <p:nvPr/>
        </p:nvSpPr>
        <p:spPr>
          <a:xfrm>
            <a:off x="3571875" y="1727604"/>
            <a:ext cx="678873" cy="361506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Lekerekített téglalap 7"/>
          <p:cNvSpPr/>
          <p:nvPr/>
        </p:nvSpPr>
        <p:spPr>
          <a:xfrm>
            <a:off x="338022" y="1547173"/>
            <a:ext cx="2910003" cy="1546167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 smtClean="0"/>
              <a:t>Kültéri levegőszennyezés</a:t>
            </a:r>
            <a:endParaRPr lang="hu-HU" sz="2800" dirty="0"/>
          </a:p>
        </p:txBody>
      </p:sp>
      <p:sp>
        <p:nvSpPr>
          <p:cNvPr id="9" name="Lekerekített téglalap 8"/>
          <p:cNvSpPr/>
          <p:nvPr/>
        </p:nvSpPr>
        <p:spPr>
          <a:xfrm>
            <a:off x="338022" y="4077666"/>
            <a:ext cx="2910004" cy="1546167"/>
          </a:xfrm>
          <a:prstGeom prst="roundRect">
            <a:avLst/>
          </a:prstGeo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 smtClean="0"/>
              <a:t>Belsőtéri levegőszennyezés</a:t>
            </a:r>
            <a:endParaRPr lang="hu-HU" sz="2800" dirty="0"/>
          </a:p>
        </p:txBody>
      </p:sp>
      <p:sp>
        <p:nvSpPr>
          <p:cNvPr id="10" name="Szövegdoboz 9"/>
          <p:cNvSpPr txBox="1"/>
          <p:nvPr/>
        </p:nvSpPr>
        <p:spPr>
          <a:xfrm>
            <a:off x="4326178" y="1630469"/>
            <a:ext cx="1759264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hu-HU" sz="2800" dirty="0" smtClean="0"/>
              <a:t>közlekedés</a:t>
            </a:r>
            <a:endParaRPr lang="hu-HU" sz="2800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4140918" y="2855139"/>
            <a:ext cx="2585003" cy="95410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800" dirty="0" smtClean="0"/>
              <a:t>helytelen</a:t>
            </a:r>
          </a:p>
          <a:p>
            <a:pPr algn="ctr"/>
            <a:r>
              <a:rPr lang="hu-HU" sz="2800" dirty="0" smtClean="0"/>
              <a:t>lakossági tüzelés</a:t>
            </a:r>
            <a:endParaRPr lang="hu-HU" sz="28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471372" y="235719"/>
            <a:ext cx="5923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b="1" dirty="0" smtClean="0"/>
              <a:t>A </a:t>
            </a:r>
            <a:r>
              <a:rPr lang="hu-HU" sz="3200" b="1" dirty="0" err="1" smtClean="0"/>
              <a:t>kül</a:t>
            </a:r>
            <a:r>
              <a:rPr lang="hu-HU" sz="3200" b="1" dirty="0" smtClean="0"/>
              <a:t>- és beltéri levegőszennyezés</a:t>
            </a:r>
            <a:endParaRPr lang="hu-HU" sz="3200" b="1" dirty="0"/>
          </a:p>
        </p:txBody>
      </p:sp>
      <p:sp>
        <p:nvSpPr>
          <p:cNvPr id="14" name="Szövegdoboz 13"/>
          <p:cNvSpPr txBox="1"/>
          <p:nvPr/>
        </p:nvSpPr>
        <p:spPr>
          <a:xfrm>
            <a:off x="3952662" y="4337592"/>
            <a:ext cx="3494418" cy="169277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600" dirty="0"/>
              <a:t>b</a:t>
            </a:r>
            <a:r>
              <a:rPr lang="hu-HU" sz="2600" dirty="0" smtClean="0"/>
              <a:t>elsőterek, különösen</a:t>
            </a:r>
          </a:p>
          <a:p>
            <a:pPr algn="ctr"/>
            <a:r>
              <a:rPr lang="hu-HU" sz="2600" dirty="0"/>
              <a:t>g</a:t>
            </a:r>
            <a:r>
              <a:rPr lang="hu-HU" sz="2600" dirty="0" smtClean="0"/>
              <a:t>yermekintézmények</a:t>
            </a:r>
          </a:p>
          <a:p>
            <a:pPr algn="ctr"/>
            <a:r>
              <a:rPr lang="hu-HU" sz="2600" dirty="0"/>
              <a:t>m</a:t>
            </a:r>
            <a:r>
              <a:rPr lang="hu-HU" sz="2600" dirty="0" smtClean="0"/>
              <a:t>egfelelő levegő-</a:t>
            </a:r>
          </a:p>
          <a:p>
            <a:pPr algn="ctr"/>
            <a:r>
              <a:rPr lang="hu-HU" sz="2600" dirty="0"/>
              <a:t>m</a:t>
            </a:r>
            <a:r>
              <a:rPr lang="hu-HU" sz="2600" dirty="0" smtClean="0"/>
              <a:t>inőségének biztosítása</a:t>
            </a:r>
            <a:endParaRPr lang="hu-HU" sz="2600" dirty="0"/>
          </a:p>
        </p:txBody>
      </p:sp>
      <p:sp>
        <p:nvSpPr>
          <p:cNvPr id="16" name="Balra nyíl 15"/>
          <p:cNvSpPr/>
          <p:nvPr/>
        </p:nvSpPr>
        <p:spPr>
          <a:xfrm rot="1751555">
            <a:off x="3484465" y="2774997"/>
            <a:ext cx="847898" cy="361506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Balra nyíl 16"/>
          <p:cNvSpPr/>
          <p:nvPr/>
        </p:nvSpPr>
        <p:spPr>
          <a:xfrm rot="20088678">
            <a:off x="3358733" y="3602026"/>
            <a:ext cx="847898" cy="361506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Balra nyíl 17"/>
          <p:cNvSpPr/>
          <p:nvPr/>
        </p:nvSpPr>
        <p:spPr>
          <a:xfrm>
            <a:off x="3391180" y="4669996"/>
            <a:ext cx="749738" cy="361506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Szövegdoboz 18"/>
          <p:cNvSpPr txBox="1"/>
          <p:nvPr/>
        </p:nvSpPr>
        <p:spPr>
          <a:xfrm>
            <a:off x="7591613" y="1492953"/>
            <a:ext cx="4552144" cy="48320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hu-HU"/>
            </a:defPPr>
            <a:lvl1pPr>
              <a:defRPr sz="2800"/>
            </a:lvl1pPr>
          </a:lstStyle>
          <a:p>
            <a:r>
              <a:rPr lang="hu-HU" dirty="0"/>
              <a:t>Lakossági tájékoztatás:</a:t>
            </a:r>
          </a:p>
          <a:p>
            <a:r>
              <a:rPr lang="hu-HU" dirty="0"/>
              <a:t>Napi levegőhigiénés index</a:t>
            </a:r>
          </a:p>
          <a:p>
            <a:endParaRPr lang="hu-HU" dirty="0"/>
          </a:p>
          <a:p>
            <a:r>
              <a:rPr lang="hu-HU" dirty="0"/>
              <a:t>Figyelemfelhívó kampányok</a:t>
            </a:r>
          </a:p>
          <a:p>
            <a:r>
              <a:rPr lang="hu-HU" dirty="0"/>
              <a:t>az egészséget károsító fűtési</a:t>
            </a:r>
          </a:p>
          <a:p>
            <a:r>
              <a:rPr lang="hu-HU" dirty="0" smtClean="0"/>
              <a:t>módokról </a:t>
            </a:r>
            <a:r>
              <a:rPr lang="hu-HU" dirty="0"/>
              <a:t>(Fűts okosan!)</a:t>
            </a:r>
          </a:p>
          <a:p>
            <a:endParaRPr lang="hu-HU" dirty="0"/>
          </a:p>
          <a:p>
            <a:r>
              <a:rPr lang="hu-HU" dirty="0"/>
              <a:t>Módszertani ajánlás az</a:t>
            </a:r>
          </a:p>
          <a:p>
            <a:r>
              <a:rPr lang="hu-HU" dirty="0"/>
              <a:t>oktatási-nevelési intézmények</a:t>
            </a:r>
          </a:p>
          <a:p>
            <a:r>
              <a:rPr lang="hu-HU" dirty="0"/>
              <a:t>beltéri levegőminőségének</a:t>
            </a:r>
          </a:p>
          <a:p>
            <a:r>
              <a:rPr lang="hu-HU" dirty="0"/>
              <a:t>javítására</a:t>
            </a:r>
          </a:p>
        </p:txBody>
      </p:sp>
      <p:sp>
        <p:nvSpPr>
          <p:cNvPr id="2" name="Téglalap 1"/>
          <p:cNvSpPr/>
          <p:nvPr/>
        </p:nvSpPr>
        <p:spPr>
          <a:xfrm>
            <a:off x="1062350" y="938949"/>
            <a:ext cx="10046184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hu-HU" sz="2400" b="1" dirty="0" smtClean="0"/>
              <a:t>A dohányzás mellett jelentős </a:t>
            </a:r>
            <a:r>
              <a:rPr lang="hu-HU" sz="2400" b="1" dirty="0"/>
              <a:t>mértékben hozzájárul a tüdőrák </a:t>
            </a:r>
            <a:r>
              <a:rPr lang="hu-HU" sz="2400" b="1" dirty="0" smtClean="0"/>
              <a:t>kialakulásához</a:t>
            </a:r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val="148586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l="10090"/>
          <a:stretch/>
        </p:blipFill>
        <p:spPr>
          <a:xfrm>
            <a:off x="66674" y="143142"/>
            <a:ext cx="3819525" cy="6586513"/>
          </a:xfrm>
          <a:prstGeom prst="rect">
            <a:avLst/>
          </a:prstGeom>
        </p:spPr>
      </p:pic>
      <p:sp>
        <p:nvSpPr>
          <p:cNvPr id="8" name="Ellipszis 7"/>
          <p:cNvSpPr/>
          <p:nvPr/>
        </p:nvSpPr>
        <p:spPr>
          <a:xfrm>
            <a:off x="857250" y="540155"/>
            <a:ext cx="2532350" cy="41234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0309" y="1535249"/>
            <a:ext cx="3304918" cy="4676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Szövegdoboz 8"/>
          <p:cNvSpPr txBox="1"/>
          <p:nvPr/>
        </p:nvSpPr>
        <p:spPr>
          <a:xfrm>
            <a:off x="3815170" y="265612"/>
            <a:ext cx="42121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K</a:t>
            </a:r>
            <a:r>
              <a:rPr lang="hu-HU" dirty="0" smtClean="0"/>
              <a:t>isméretű szilárd levegőszennyezők (PM</a:t>
            </a:r>
            <a:r>
              <a:rPr lang="hu-HU" baseline="-25000" dirty="0" smtClean="0"/>
              <a:t>2,5</a:t>
            </a:r>
            <a:r>
              <a:rPr lang="hu-HU" dirty="0" smtClean="0"/>
              <a:t>)</a:t>
            </a:r>
          </a:p>
          <a:p>
            <a:r>
              <a:rPr lang="hu-HU" dirty="0" smtClean="0"/>
              <a:t>miatt </a:t>
            </a:r>
            <a:r>
              <a:rPr lang="hu-HU" b="1" dirty="0" smtClean="0"/>
              <a:t>tüdőrák</a:t>
            </a:r>
            <a:r>
              <a:rPr lang="hu-HU" dirty="0" smtClean="0"/>
              <a:t> következtében</a:t>
            </a:r>
          </a:p>
          <a:p>
            <a:r>
              <a:rPr lang="hu-HU" dirty="0" smtClean="0"/>
              <a:t>elveszített életévek, 2021. (EEA)</a:t>
            </a:r>
            <a:endParaRPr lang="hu-HU" dirty="0"/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775" y="323432"/>
            <a:ext cx="3914775" cy="3162339"/>
          </a:xfrm>
          <a:prstGeom prst="rect">
            <a:avLst/>
          </a:prstGeom>
        </p:spPr>
      </p:pic>
      <p:sp>
        <p:nvSpPr>
          <p:cNvPr id="12" name="Balra nyíl 11"/>
          <p:cNvSpPr/>
          <p:nvPr/>
        </p:nvSpPr>
        <p:spPr>
          <a:xfrm>
            <a:off x="3495675" y="521105"/>
            <a:ext cx="342899" cy="361506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4438" y="3724274"/>
            <a:ext cx="4020333" cy="248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00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40CE3E-73A1-B542-B187-CFBF4DB2A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3184"/>
            <a:ext cx="7946956" cy="1325563"/>
          </a:xfrm>
        </p:spPr>
        <p:txBody>
          <a:bodyPr>
            <a:noAutofit/>
          </a:bodyPr>
          <a:lstStyle/>
          <a:p>
            <a:r>
              <a:rPr lang="hu-HU" sz="3200" b="1" dirty="0" smtClean="0">
                <a:latin typeface="+mn-lt"/>
              </a:rPr>
              <a:t>Az </a:t>
            </a:r>
            <a:r>
              <a:rPr lang="hu-HU" sz="3200" b="1" dirty="0">
                <a:latin typeface="+mn-lt"/>
              </a:rPr>
              <a:t>UV sugárzás és a bőrdaganatok gyakoriságának </a:t>
            </a:r>
            <a:r>
              <a:rPr lang="hu-HU" sz="3200" b="1" dirty="0" smtClean="0">
                <a:latin typeface="+mn-lt"/>
              </a:rPr>
              <a:t>változásai hazánkban</a:t>
            </a:r>
            <a:endParaRPr lang="hu-HU" sz="3200" b="1" dirty="0">
              <a:latin typeface="+mn-lt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1041DDD5-6C79-AB46-A098-0E55BBB54973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1851660"/>
            <a:ext cx="5943600" cy="3669030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860A499-7795-0043-8519-4CDED5DB7EF1}"/>
              </a:ext>
            </a:extLst>
          </p:cNvPr>
          <p:cNvSpPr txBox="1"/>
          <p:nvPr/>
        </p:nvSpPr>
        <p:spPr>
          <a:xfrm>
            <a:off x="740548" y="6035041"/>
            <a:ext cx="3751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/>
              <a:t>Forrás: Tóth Z, </a:t>
            </a:r>
            <a:r>
              <a:rPr lang="hu-HU" sz="1000" dirty="0" err="1"/>
              <a:t>Páldy</a:t>
            </a:r>
            <a:r>
              <a:rPr lang="hu-HU" sz="1000" dirty="0"/>
              <a:t> A, Antal ZL (2019) A földfelszínre érkező szoláris UV-besugárzás és a légköri ózon kapcsolata az éghajlati rendszerrel – fizikai háttér és társadalmi, egészségügyi vonatkozások. Magyar Tudomány 180: 1356-1375</a:t>
            </a:r>
          </a:p>
        </p:txBody>
      </p:sp>
      <p:pic>
        <p:nvPicPr>
          <p:cNvPr id="9" name="Kép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1" y="231775"/>
            <a:ext cx="4883784" cy="3082925"/>
          </a:xfrm>
          <a:prstGeom prst="rect">
            <a:avLst/>
          </a:prstGeom>
          <a:noFill/>
        </p:spPr>
      </p:pic>
      <p:pic>
        <p:nvPicPr>
          <p:cNvPr id="11" name="Kép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1" y="3463291"/>
            <a:ext cx="4998083" cy="30796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78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542" y="2229543"/>
            <a:ext cx="5848470" cy="4138812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194310" y="137469"/>
            <a:ext cx="7749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 smtClean="0"/>
              <a:t>A Nemzeti Radon Cselekvési Terv</a:t>
            </a:r>
            <a:endParaRPr lang="hu-HU" sz="3200" b="1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527" y="190711"/>
            <a:ext cx="2743200" cy="114300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57200" y="782993"/>
            <a:ext cx="8593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Radon: </a:t>
            </a:r>
            <a:r>
              <a:rPr lang="hu-HU" b="1" dirty="0" smtClean="0">
                <a:solidFill>
                  <a:srgbClr val="002060"/>
                </a:solidFill>
              </a:rPr>
              <a:t>nemes gáz</a:t>
            </a:r>
            <a:r>
              <a:rPr lang="hu-HU" dirty="0" smtClean="0"/>
              <a:t>, radioaktív,</a:t>
            </a:r>
          </a:p>
          <a:p>
            <a:pPr marL="285750" indent="-285750">
              <a:buFontTx/>
              <a:buChar char="-"/>
            </a:pPr>
            <a:r>
              <a:rPr lang="hu-HU" dirty="0" smtClean="0"/>
              <a:t>de a </a:t>
            </a:r>
            <a:r>
              <a:rPr lang="hu-HU" b="1" dirty="0" smtClean="0"/>
              <a:t>dohányzás után </a:t>
            </a:r>
            <a:r>
              <a:rPr lang="hu-HU" dirty="0" smtClean="0"/>
              <a:t>a tüdőrákos megbetegedések 2. legfőbb kockázati tényezője</a:t>
            </a:r>
          </a:p>
          <a:p>
            <a:pPr marL="285750" indent="-285750">
              <a:buFontTx/>
              <a:buChar char="-"/>
            </a:pPr>
            <a:r>
              <a:rPr lang="hu-HU" dirty="0" smtClean="0"/>
              <a:t>becslések szerint </a:t>
            </a:r>
            <a:r>
              <a:rPr lang="hu-HU" dirty="0"/>
              <a:t>a tüdőrákos megbetegedések 3-14%-áért a radon belégzése felelős</a:t>
            </a:r>
            <a:r>
              <a:rPr lang="hu-HU" dirty="0" smtClean="0"/>
              <a:t>.</a:t>
            </a:r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457200" y="1706323"/>
            <a:ext cx="6505779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A hazai országos radon program célja:</a:t>
            </a:r>
          </a:p>
          <a:p>
            <a:pPr algn="ctr"/>
            <a:r>
              <a:rPr lang="hu-HU" b="1" dirty="0" smtClean="0">
                <a:solidFill>
                  <a:srgbClr val="002060"/>
                </a:solidFill>
              </a:rPr>
              <a:t>a lakosság radon kitettségének felmérése</a:t>
            </a:r>
          </a:p>
          <a:p>
            <a:pPr algn="ctr"/>
            <a:r>
              <a:rPr lang="hu-HU" dirty="0" smtClean="0"/>
              <a:t>a területi különbségek és azok okának felderítése, értékelése</a:t>
            </a:r>
          </a:p>
          <a:p>
            <a:pPr>
              <a:spcBef>
                <a:spcPts val="1200"/>
              </a:spcBef>
            </a:pPr>
            <a:r>
              <a:rPr lang="hu-HU" b="1" dirty="0" smtClean="0">
                <a:solidFill>
                  <a:srgbClr val="C00000"/>
                </a:solidFill>
              </a:rPr>
              <a:t>Felmérések és vizsgálatok a program keretében:</a:t>
            </a:r>
          </a:p>
          <a:p>
            <a:pPr marL="285750" indent="-285750">
              <a:buFontTx/>
              <a:buChar char="-"/>
            </a:pPr>
            <a:r>
              <a:rPr lang="hu-HU" sz="1600" dirty="0" smtClean="0"/>
              <a:t>a beltéri radon szintjének felmérése passzív detektorokkal lakóházakban és munkahelyeken</a:t>
            </a:r>
          </a:p>
          <a:p>
            <a:pPr marL="285750" indent="-285750">
              <a:buFontTx/>
              <a:buChar char="-"/>
            </a:pPr>
            <a:r>
              <a:rPr lang="hu-HU" sz="1600" dirty="0" smtClean="0"/>
              <a:t>a geológiai eredetű radon potenciál  feltérképezése (talajgáz radon mérések)</a:t>
            </a:r>
          </a:p>
          <a:p>
            <a:pPr marL="285750" indent="-285750">
              <a:buFontTx/>
              <a:buChar char="-"/>
            </a:pPr>
            <a:r>
              <a:rPr lang="hu-HU" sz="1600" dirty="0" smtClean="0"/>
              <a:t>az ivóvizek radon-koncentrációjának meghatározása</a:t>
            </a:r>
          </a:p>
          <a:p>
            <a:pPr marL="285750" indent="-285750">
              <a:buFontTx/>
              <a:buChar char="-"/>
            </a:pPr>
            <a:r>
              <a:rPr lang="hu-HU" sz="1600" dirty="0" smtClean="0"/>
              <a:t>az épített és természetes környezetünk radioaktivitásának felmérése</a:t>
            </a:r>
          </a:p>
          <a:p>
            <a:pPr marL="285750" indent="-285750">
              <a:buFontTx/>
              <a:buChar char="-"/>
            </a:pPr>
            <a:r>
              <a:rPr lang="hu-HU" sz="1600" dirty="0" smtClean="0"/>
              <a:t>a radon kockázatok és a megbetegedési gyakoriságok kapcsolatának vizsgálata</a:t>
            </a:r>
          </a:p>
          <a:p>
            <a:endParaRPr lang="hu-HU" sz="1600" dirty="0"/>
          </a:p>
          <a:p>
            <a:r>
              <a:rPr lang="hu-HU" b="1" dirty="0">
                <a:solidFill>
                  <a:srgbClr val="C00000"/>
                </a:solidFill>
              </a:rPr>
              <a:t>A radonszint </a:t>
            </a:r>
            <a:r>
              <a:rPr lang="hu-HU" b="1" dirty="0" smtClean="0">
                <a:solidFill>
                  <a:srgbClr val="C00000"/>
                </a:solidFill>
              </a:rPr>
              <a:t>csökkenthető:</a:t>
            </a:r>
          </a:p>
          <a:p>
            <a:pPr marL="285750" indent="-285750">
              <a:buFontTx/>
              <a:buChar char="-"/>
            </a:pPr>
            <a:r>
              <a:rPr lang="hu-HU" sz="1600" dirty="0"/>
              <a:t>a szellőztetés mértékének a növelésével</a:t>
            </a:r>
          </a:p>
          <a:p>
            <a:pPr marL="285750" indent="-285750">
              <a:buFontTx/>
              <a:buChar char="-"/>
            </a:pPr>
            <a:r>
              <a:rPr lang="hu-HU" sz="1600" dirty="0"/>
              <a:t>a talaj radon épületbe jutásának megakadályozása</a:t>
            </a:r>
          </a:p>
          <a:p>
            <a:pPr marL="285750" indent="-285750">
              <a:buFontTx/>
              <a:buChar char="-"/>
            </a:pPr>
            <a:r>
              <a:rPr lang="hu-HU" sz="1600" dirty="0"/>
              <a:t>az építőanyag, mint radon forrás, kiváltása</a:t>
            </a:r>
          </a:p>
          <a:p>
            <a:pPr>
              <a:spcBef>
                <a:spcPts val="600"/>
              </a:spcBef>
            </a:pPr>
            <a:endParaRPr lang="hu-HU" sz="1600" dirty="0" smtClean="0"/>
          </a:p>
        </p:txBody>
      </p:sp>
    </p:spTree>
    <p:extLst>
      <p:ext uri="{BB962C8B-B14F-4D97-AF65-F5344CB8AC3E}">
        <p14:creationId xmlns:p14="http://schemas.microsoft.com/office/powerpoint/2010/main" val="2239129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82A9EF-286C-1C8A-B3D1-B105D844D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096" y="539146"/>
            <a:ext cx="11839904" cy="744144"/>
          </a:xfrm>
        </p:spPr>
        <p:txBody>
          <a:bodyPr>
            <a:noAutofit/>
          </a:bodyPr>
          <a:lstStyle/>
          <a:p>
            <a:r>
              <a:rPr lang="x-none" sz="3200" b="1" dirty="0">
                <a:latin typeface="+mn-lt"/>
              </a:rPr>
              <a:t>Integrált adatfeldolgozás és epidemiológiai elemzések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8230237"/>
              </p:ext>
            </p:extLst>
          </p:nvPr>
        </p:nvGraphicFramePr>
        <p:xfrm>
          <a:off x="706001" y="1581722"/>
          <a:ext cx="10723179" cy="4893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8955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9110" y="223235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+mn-lt"/>
              </a:rPr>
              <a:t>Hazai légúti surveillance elemei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41031115"/>
              </p:ext>
            </p:extLst>
          </p:nvPr>
        </p:nvGraphicFramePr>
        <p:xfrm>
          <a:off x="932794" y="1269804"/>
          <a:ext cx="10515600" cy="478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064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</TotalTime>
  <Words>3661</Words>
  <Application>Microsoft Office PowerPoint</Application>
  <PresentationFormat>Szélesvásznú</PresentationFormat>
  <Paragraphs>398</Paragraphs>
  <Slides>34</Slides>
  <Notes>34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Kanit Thin</vt:lpstr>
      <vt:lpstr>Wingdings</vt:lpstr>
      <vt:lpstr>Office-téma</vt:lpstr>
      <vt:lpstr>Egészségpolitikai eszközök, prioritások, fejlesztések  </vt:lpstr>
      <vt:lpstr>NNGYK - Egységes egészségügyi hatóság</vt:lpstr>
      <vt:lpstr>Környezeti eredetű betegségteher - Hármas krízis </vt:lpstr>
      <vt:lpstr>PowerPoint bemutató</vt:lpstr>
      <vt:lpstr>PowerPoint bemutató</vt:lpstr>
      <vt:lpstr>Az UV sugárzás és a bőrdaganatok gyakoriságának változásai hazánkban</vt:lpstr>
      <vt:lpstr>PowerPoint bemutató</vt:lpstr>
      <vt:lpstr>Integrált adatfeldolgozás és epidemiológiai elemzések</vt:lpstr>
      <vt:lpstr>Hazai légúti surveillance elemei</vt:lpstr>
      <vt:lpstr>PowerPoint bemutató</vt:lpstr>
      <vt:lpstr>Integrált surveillance fejlesztése</vt:lpstr>
      <vt:lpstr>PowerPoint bemutató</vt:lpstr>
      <vt:lpstr>Szűrési nyilvántartások revíziója, szűrési nyilvántartási terv elkészítése    Rendelkezésre álló szűrővizsgálat típusok</vt:lpstr>
      <vt:lpstr>Nehézségek a jelenleg alkalmazott gyakorlatban</vt:lpstr>
      <vt:lpstr>Indokolt a szűrendők és szűrési események egységes nyilvántartásának kialakítása</vt:lpstr>
      <vt:lpstr>PowerPoint bemutató</vt:lpstr>
      <vt:lpstr>Bővítési terv</vt:lpstr>
      <vt:lpstr>Daganatszűrés fejlesztése</vt:lpstr>
      <vt:lpstr>Szervezett, célzott népegészségügyi szűrés Magyarországon – tervek</vt:lpstr>
      <vt:lpstr>Szűrés-szervezés fejlesztési lehetőségei a megjelenési arány növelése érdekében</vt:lpstr>
      <vt:lpstr>PowerPoint bemutató</vt:lpstr>
      <vt:lpstr>PowerPoint bemutató</vt:lpstr>
      <vt:lpstr>Lakossági gyógyszerellátás</vt:lpstr>
      <vt:lpstr>Gyógyszerellátási változások</vt:lpstr>
      <vt:lpstr>Egészségpolitika- betegbiztonság - gyógyszerszedéssel kapcsolatos biztonság</vt:lpstr>
      <vt:lpstr>PowerPoint bemutató</vt:lpstr>
      <vt:lpstr>A lakossági portál felépítése</vt:lpstr>
      <vt:lpstr>A lakossági portál látogatottsága</vt:lpstr>
      <vt:lpstr>A Contact Center működése  </vt:lpstr>
      <vt:lpstr>A Contact Center működése számokban</vt:lpstr>
      <vt:lpstr> A lakossági portál legkeresettebb témái</vt:lpstr>
      <vt:lpstr>Fejlesztési irányok</vt:lpstr>
      <vt:lpstr>Partnerség  előremutató, cselekvő népegészségügyi program</vt:lpstr>
      <vt:lpstr>Köszönöm a megtisztelő figyelmet!</vt:lpstr>
    </vt:vector>
  </TitlesOfParts>
  <Company>NNK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CÍM</dc:title>
  <dc:creator>Barkovics Veronika</dc:creator>
  <cp:lastModifiedBy>SugterAula</cp:lastModifiedBy>
  <cp:revision>79</cp:revision>
  <cp:lastPrinted>2023-10-27T06:15:28Z</cp:lastPrinted>
  <dcterms:created xsi:type="dcterms:W3CDTF">2021-01-14T13:13:42Z</dcterms:created>
  <dcterms:modified xsi:type="dcterms:W3CDTF">2023-10-27T07:11:22Z</dcterms:modified>
</cp:coreProperties>
</file>