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  <p:sldMasterId id="2147483708" r:id="rId2"/>
    <p:sldMasterId id="2147483722" r:id="rId3"/>
    <p:sldMasterId id="2147483736" r:id="rId4"/>
    <p:sldMasterId id="2147483749" r:id="rId5"/>
    <p:sldMasterId id="2147483761" r:id="rId6"/>
  </p:sldMasterIdLst>
  <p:notesMasterIdLst>
    <p:notesMasterId r:id="rId41"/>
  </p:notesMasterIdLst>
  <p:sldIdLst>
    <p:sldId id="256" r:id="rId7"/>
    <p:sldId id="274" r:id="rId8"/>
    <p:sldId id="263" r:id="rId9"/>
    <p:sldId id="266" r:id="rId10"/>
    <p:sldId id="268" r:id="rId11"/>
    <p:sldId id="648" r:id="rId12"/>
    <p:sldId id="366" r:id="rId13"/>
    <p:sldId id="264" r:id="rId14"/>
    <p:sldId id="273" r:id="rId15"/>
    <p:sldId id="303" r:id="rId16"/>
    <p:sldId id="298" r:id="rId17"/>
    <p:sldId id="292" r:id="rId18"/>
    <p:sldId id="364" r:id="rId19"/>
    <p:sldId id="367" r:id="rId20"/>
    <p:sldId id="368" r:id="rId21"/>
    <p:sldId id="261" r:id="rId22"/>
    <p:sldId id="257" r:id="rId23"/>
    <p:sldId id="258" r:id="rId24"/>
    <p:sldId id="259" r:id="rId25"/>
    <p:sldId id="260" r:id="rId26"/>
    <p:sldId id="350" r:id="rId27"/>
    <p:sldId id="351" r:id="rId28"/>
    <p:sldId id="352" r:id="rId29"/>
    <p:sldId id="353" r:id="rId30"/>
    <p:sldId id="360" r:id="rId31"/>
    <p:sldId id="344" r:id="rId32"/>
    <p:sldId id="361" r:id="rId33"/>
    <p:sldId id="362" r:id="rId34"/>
    <p:sldId id="270" r:id="rId35"/>
    <p:sldId id="271" r:id="rId36"/>
    <p:sldId id="267" r:id="rId37"/>
    <p:sldId id="365" r:id="rId38"/>
    <p:sldId id="363" r:id="rId39"/>
    <p:sldId id="262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7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6293C-66E1-492E-BC8E-39E818A67D5F}" type="datetimeFigureOut">
              <a:rPr lang="hu-HU" smtClean="0"/>
              <a:t>2023.10.26.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AB594-4D11-44D9-A12E-73AF4E3CBA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7881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754" name="Rectangle 7"/>
          <p:cNvSpPr txBox="1">
            <a:spLocks noGrp="1" noChangeArrowheads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1517F-87F9-4FD7-961A-EB62105AEE4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2150"/>
            <a:ext cx="6070600" cy="3416300"/>
          </a:xfrm>
          <a:ln/>
        </p:spPr>
      </p:sp>
      <p:sp>
        <p:nvSpPr>
          <p:cNvPr id="135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719" y="685838"/>
            <a:ext cx="5006564" cy="3429182"/>
          </a:xfrm>
          <a:ln/>
        </p:spPr>
      </p:sp>
      <p:sp>
        <p:nvSpPr>
          <p:cNvPr id="604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  <a:noFill/>
          <a:ln/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48355-6006-4322-99D3-5A9F1C6C001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125540-DE0C-4BF5-89EB-23E469568E7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70888" y="1295401"/>
            <a:ext cx="8650224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895" y="1524000"/>
            <a:ext cx="8664211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895" y="3299013"/>
            <a:ext cx="8664212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03144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1613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18" y="3352802"/>
            <a:ext cx="11222567" cy="1470025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718" y="4771030"/>
            <a:ext cx="11222567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94640" y="363538"/>
            <a:ext cx="1120272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6574622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2403145"/>
            <a:ext cx="10742084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3736006"/>
            <a:ext cx="10742084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4748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</p:spPr>
        <p:txBody>
          <a:bodyPr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2367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761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6074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5" y="107576"/>
            <a:ext cx="10723035" cy="1336956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5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365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4760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4760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82460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965158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3486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611872"/>
            <a:ext cx="51206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765" y="368300"/>
            <a:ext cx="51206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9" y="1787856"/>
            <a:ext cx="51206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3086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8" y="611872"/>
            <a:ext cx="5439393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8" y="1787856"/>
            <a:ext cx="5439393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6787489" y="359393"/>
            <a:ext cx="4876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2425799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56504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6389" y="368301"/>
            <a:ext cx="2032000" cy="5575300"/>
          </a:xfrm>
        </p:spPr>
        <p:txBody>
          <a:bodyPr vert="eaVert"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2365" y="368301"/>
            <a:ext cx="8919635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606390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60" cy="1143480"/>
          </a:xfrm>
        </p:spPr>
        <p:txBody>
          <a:bodyPr lIns="82945" tIns="41473" rIns="82945" bIns="41473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641" y="1604330"/>
            <a:ext cx="10968960" cy="2193351"/>
          </a:xfrm>
        </p:spPr>
        <p:txBody>
          <a:bodyPr lIns="82945" tIns="41473" rIns="82945" bIns="41473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641" y="3935934"/>
            <a:ext cx="10968960" cy="2193350"/>
          </a:xfrm>
        </p:spPr>
        <p:txBody>
          <a:bodyPr lIns="82945" tIns="41473" rIns="82945" bIns="41473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fld id="{D165E9B0-7DA8-466E-963D-86F25D5E43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0918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381000" y="2803525"/>
            <a:ext cx="2117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7 h 1912"/>
              <a:gd name="T4" fmla="*/ 0 w 1588"/>
              <a:gd name="T5" fmla="*/ 2147483647 h 1912"/>
              <a:gd name="T6" fmla="*/ 0 w 1588"/>
              <a:gd name="T7" fmla="*/ 2147483647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hu-HU" sz="1800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2358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997076"/>
            <a:ext cx="10363200" cy="1431925"/>
          </a:xfrm>
        </p:spPr>
        <p:txBody>
          <a:bodyPr anchor="b" anchorCtr="1"/>
          <a:lstStyle>
            <a:lvl1pPr>
              <a:defRPr/>
            </a:lvl1pPr>
          </a:lstStyle>
          <a:p>
            <a:pPr lvl="0"/>
            <a:r>
              <a:rPr lang="en-US" altLang="hu-HU" noProof="0"/>
              <a:t>Mintacím szerkesztése</a:t>
            </a:r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hu-HU" noProof="0"/>
              <a:t>Alcím mintájának szerkesztése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4001D3-7280-42B4-AFA6-674E94A62556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087070"/>
      </p:ext>
    </p:extLst>
  </p:cSld>
  <p:clrMapOvr>
    <a:masterClrMapping/>
  </p:clrMapOvr>
  <p:transition>
    <p:pu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605ED0-8A86-4779-9188-988F69753A06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384488"/>
      </p:ext>
    </p:extLst>
  </p:cSld>
  <p:clrMapOvr>
    <a:masterClrMapping/>
  </p:clrMapOvr>
  <p:transition>
    <p:pu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CFC84-8715-41DD-BCE5-CF3BE52A48D6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059176"/>
      </p:ext>
    </p:extLst>
  </p:cSld>
  <p:clrMapOvr>
    <a:masterClrMapping/>
  </p:clrMapOvr>
  <p:transition>
    <p:pu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908050"/>
            <a:ext cx="5384800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908050"/>
            <a:ext cx="5384800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EFEC90-E22E-4972-9BB7-A64FCF6678BF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388671"/>
      </p:ext>
    </p:extLst>
  </p:cSld>
  <p:clrMapOvr>
    <a:masterClrMapping/>
  </p:clrMapOvr>
  <p:transition>
    <p:pu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85517-1D52-4FF6-A2E3-C31F7A8B61B3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431632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C8DDBF-E383-4CD0-AC79-1E20B64B440B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811016"/>
      </p:ext>
    </p:extLst>
  </p:cSld>
  <p:clrMapOvr>
    <a:masterClrMapping/>
  </p:clrMapOvr>
  <p:transition>
    <p:pu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4C417F-5AFD-4F96-9E31-328FF62053D0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0834"/>
      </p:ext>
    </p:extLst>
  </p:cSld>
  <p:clrMapOvr>
    <a:masterClrMapping/>
  </p:clrMapOvr>
  <p:transition>
    <p:push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00C33-EDCE-45E8-944B-DA94BCA314BE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087864"/>
      </p:ext>
    </p:extLst>
  </p:cSld>
  <p:clrMapOvr>
    <a:masterClrMapping/>
  </p:clrMapOvr>
  <p:transition>
    <p:pu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3F2ACE-85E8-463D-9776-611F36926BE2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237863"/>
      </p:ext>
    </p:extLst>
  </p:cSld>
  <p:clrMapOvr>
    <a:masterClrMapping/>
  </p:clrMapOvr>
  <p:transition>
    <p:pu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EC4738-51EA-4630-A77B-CEF2F8323C04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0500"/>
      </p:ext>
    </p:extLst>
  </p:cSld>
  <p:clrMapOvr>
    <a:masterClrMapping/>
  </p:clrMapOvr>
  <p:transition>
    <p:push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51900" y="115888"/>
            <a:ext cx="2745317" cy="5903912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1" y="115888"/>
            <a:ext cx="8039100" cy="5903912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BE1778-8EEF-4275-A28C-96AF1DF46CEA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91423"/>
      </p:ext>
    </p:extLst>
  </p:cSld>
  <p:clrMapOvr>
    <a:masterClrMapping/>
  </p:clrMapOvr>
  <p:transition>
    <p:pu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4417" y="115889"/>
            <a:ext cx="10972800" cy="7207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908050"/>
            <a:ext cx="5384800" cy="511175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908051"/>
            <a:ext cx="5384800" cy="24796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197600" y="3540126"/>
            <a:ext cx="5384800" cy="24796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F333CB-72BD-46A8-8989-50DB1B1226CC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84080"/>
      </p:ext>
    </p:extLst>
  </p:cSld>
  <p:clrMapOvr>
    <a:masterClrMapping/>
  </p:clrMapOvr>
  <p:transition>
    <p:pu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4417" y="115889"/>
            <a:ext cx="10972800" cy="7207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09600" y="908050"/>
            <a:ext cx="5384800" cy="511175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908050"/>
            <a:ext cx="5384800" cy="511175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81CEA3-38DF-4B2C-821B-C6C2D3F6A67F}" type="slidenum">
              <a:rPr lang="hu-HU" altLang="hu-HU">
                <a:solidFill>
                  <a:srgbClr val="FFFFFF"/>
                </a:solidFill>
              </a:rPr>
              <a:pPr/>
              <a:t>‹#›</a:t>
            </a:fld>
            <a:endParaRPr lang="hu-HU" alt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42772"/>
      </p:ext>
    </p:extLst>
  </p:cSld>
  <p:clrMapOvr>
    <a:masterClrMapping/>
  </p:clrMapOvr>
  <p:transition>
    <p:pu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70888" y="1295401"/>
            <a:ext cx="8650224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895" y="1524000"/>
            <a:ext cx="8664211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895" y="3299013"/>
            <a:ext cx="8664212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40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9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18" y="3352802"/>
            <a:ext cx="11222567" cy="1470025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718" y="4771030"/>
            <a:ext cx="11222567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94640" y="363538"/>
            <a:ext cx="1120272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18573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2403145"/>
            <a:ext cx="10742084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3736006"/>
            <a:ext cx="10742084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95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</p:spPr>
        <p:txBody>
          <a:bodyPr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2367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761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551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5" y="107576"/>
            <a:ext cx="10723035" cy="1336956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5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365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4760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4760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545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990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579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611872"/>
            <a:ext cx="51206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765" y="368300"/>
            <a:ext cx="51206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9" y="1787856"/>
            <a:ext cx="51206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16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8" y="611872"/>
            <a:ext cx="5439393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8" y="1787856"/>
            <a:ext cx="5439393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6787489" y="359393"/>
            <a:ext cx="4876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075930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088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6389" y="368301"/>
            <a:ext cx="2032000" cy="5575300"/>
          </a:xfrm>
        </p:spPr>
        <p:txBody>
          <a:bodyPr vert="eaVert"/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2365" y="368301"/>
            <a:ext cx="8919635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5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D91A-A2EE-4B54-B3C6-F6C67903BA9C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hu-H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1568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A7B8-0EC4-44C9-AFEF-25E144F11C06}" type="datetime1">
              <a:rPr lang="en-US" smtClean="0"/>
              <a:pPr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291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47B5-C739-4DAE-AACD-CC58CA843AC4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703971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AE48-94E6-46E0-BE32-5F0716DE9115}" type="datetime1">
              <a:rPr lang="en-US" smtClean="0"/>
              <a:pPr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84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C285-8BCE-48FC-97D9-E2837AF38351}" type="datetime1">
              <a:rPr lang="en-US" smtClean="0"/>
              <a:pPr/>
              <a:t>10/26/2023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452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3E6-EF16-4488-94A4-211508FE4682}" type="datetime1">
              <a:rPr lang="en-US" smtClean="0"/>
              <a:pPr/>
              <a:t>10/26/2023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448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FB3B-20DA-4D0E-BF16-8262B7156612}" type="datetime1">
              <a:rPr lang="en-US" smtClean="0"/>
              <a:pPr/>
              <a:t>10/26/2023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485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3C2C-6BD0-40EC-8D8D-4D51F089C5EB}" type="datetime1">
              <a:rPr lang="en-US" smtClean="0"/>
              <a:pPr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hu-H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3047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77F5C-EDA7-4864-9756-35769B0E62CF}" type="datetime1">
              <a:rPr lang="en-US" smtClean="0"/>
              <a:pPr/>
              <a:t>10/26/2023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hu-H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417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785C6-EBAF-49D5-AD4D-BABF4DFAAD59}" type="datetime1">
              <a:rPr lang="en-US" smtClean="0"/>
              <a:pPr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hu-HU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4122-9A3A-4FD8-98B8-22631F32846C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6837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008C117-5A2B-9C66-AB40-8A1211B6E01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5C1980E-6095-31C7-A42E-2BF0CDBFF84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9B644C3-3989-E0F1-1BF8-59907E310DC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62 w 2123"/>
                <a:gd name="T1" fmla="*/ 746 h 1696"/>
                <a:gd name="T2" fmla="*/ 526 w 2123"/>
                <a:gd name="T3" fmla="*/ 489 h 1696"/>
                <a:gd name="T4" fmla="*/ 652 w 2123"/>
                <a:gd name="T5" fmla="*/ 284 h 1696"/>
                <a:gd name="T6" fmla="*/ 897 w 2123"/>
                <a:gd name="T7" fmla="*/ 421 h 1696"/>
                <a:gd name="T8" fmla="*/ 1178 w 2123"/>
                <a:gd name="T9" fmla="*/ 621 h 1696"/>
                <a:gd name="T10" fmla="*/ 1436 w 2123"/>
                <a:gd name="T11" fmla="*/ 793 h 1696"/>
                <a:gd name="T12" fmla="*/ 1746 w 2123"/>
                <a:gd name="T13" fmla="*/ 973 h 1696"/>
                <a:gd name="T14" fmla="*/ 1824 w 2123"/>
                <a:gd name="T15" fmla="*/ 1011 h 1696"/>
                <a:gd name="T16" fmla="*/ 1781 w 2123"/>
                <a:gd name="T17" fmla="*/ 969 h 1696"/>
                <a:gd name="T18" fmla="*/ 1369 w 2123"/>
                <a:gd name="T19" fmla="*/ 717 h 1696"/>
                <a:gd name="T20" fmla="*/ 1053 w 2123"/>
                <a:gd name="T21" fmla="*/ 489 h 1696"/>
                <a:gd name="T22" fmla="*/ 699 w 2123"/>
                <a:gd name="T23" fmla="*/ 235 h 1696"/>
                <a:gd name="T24" fmla="*/ 969 w 2123"/>
                <a:gd name="T25" fmla="*/ 222 h 1696"/>
                <a:gd name="T26" fmla="*/ 1245 w 2123"/>
                <a:gd name="T27" fmla="*/ 227 h 1696"/>
                <a:gd name="T28" fmla="*/ 1566 w 2123"/>
                <a:gd name="T29" fmla="*/ 192 h 1696"/>
                <a:gd name="T30" fmla="*/ 2057 w 2123"/>
                <a:gd name="T31" fmla="*/ 140 h 1696"/>
                <a:gd name="T32" fmla="*/ 2010 w 2123"/>
                <a:gd name="T33" fmla="*/ 124 h 1696"/>
                <a:gd name="T34" fmla="*/ 1495 w 2123"/>
                <a:gd name="T35" fmla="*/ 184 h 1696"/>
                <a:gd name="T36" fmla="*/ 1172 w 2123"/>
                <a:gd name="T37" fmla="*/ 197 h 1696"/>
                <a:gd name="T38" fmla="*/ 735 w 2123"/>
                <a:gd name="T39" fmla="*/ 184 h 1696"/>
                <a:gd name="T40" fmla="*/ 795 w 2123"/>
                <a:gd name="T41" fmla="*/ 163 h 1696"/>
                <a:gd name="T42" fmla="*/ 1106 w 2123"/>
                <a:gd name="T43" fmla="*/ 0 h 1696"/>
                <a:gd name="T44" fmla="*/ 1053 w 2123"/>
                <a:gd name="T45" fmla="*/ 22 h 1696"/>
                <a:gd name="T46" fmla="*/ 980 w 2123"/>
                <a:gd name="T47" fmla="*/ 60 h 1696"/>
                <a:gd name="T48" fmla="*/ 831 w 2123"/>
                <a:gd name="T49" fmla="*/ 137 h 1696"/>
                <a:gd name="T50" fmla="*/ 652 w 2123"/>
                <a:gd name="T51" fmla="*/ 201 h 1696"/>
                <a:gd name="T52" fmla="*/ 616 w 2123"/>
                <a:gd name="T53" fmla="*/ 257 h 1696"/>
                <a:gd name="T54" fmla="*/ 293 w 2123"/>
                <a:gd name="T55" fmla="*/ 421 h 1696"/>
                <a:gd name="T56" fmla="*/ 0 w 2123"/>
                <a:gd name="T57" fmla="*/ 519 h 1696"/>
                <a:gd name="T58" fmla="*/ 0 w 2123"/>
                <a:gd name="T59" fmla="*/ 523 h 1696"/>
                <a:gd name="T60" fmla="*/ 0 w 2123"/>
                <a:gd name="T61" fmla="*/ 549 h 1696"/>
                <a:gd name="T62" fmla="*/ 288 w 2123"/>
                <a:gd name="T63" fmla="*/ 454 h 1696"/>
                <a:gd name="T64" fmla="*/ 574 w 2123"/>
                <a:gd name="T65" fmla="*/ 308 h 1696"/>
                <a:gd name="T66" fmla="*/ 490 w 2123"/>
                <a:gd name="T67" fmla="*/ 480 h 1696"/>
                <a:gd name="T68" fmla="*/ 508 w 2123"/>
                <a:gd name="T69" fmla="*/ 712 h 1696"/>
                <a:gd name="T70" fmla="*/ 448 w 2123"/>
                <a:gd name="T71" fmla="*/ 835 h 1696"/>
                <a:gd name="T72" fmla="*/ 317 w 2123"/>
                <a:gd name="T73" fmla="*/ 1059 h 1696"/>
                <a:gd name="T74" fmla="*/ 311 w 2123"/>
                <a:gd name="T75" fmla="*/ 1213 h 1696"/>
                <a:gd name="T76" fmla="*/ 317 w 2123"/>
                <a:gd name="T77" fmla="*/ 1213 h 1696"/>
                <a:gd name="T78" fmla="*/ 335 w 2123"/>
                <a:gd name="T79" fmla="*/ 1111 h 1696"/>
                <a:gd name="T80" fmla="*/ 562 w 2123"/>
                <a:gd name="T81" fmla="*/ 746 h 1696"/>
                <a:gd name="T82" fmla="*/ 562 w 2123"/>
                <a:gd name="T83" fmla="*/ 74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7799B7B-6DE0-5B1E-CB85-AD9804AB66D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82A3821-6AAA-6F0A-2D83-CC099DA106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9 w 969"/>
                <a:gd name="T1" fmla="*/ 1204 h 1192"/>
                <a:gd name="T2" fmla="*/ 502 w 969"/>
                <a:gd name="T3" fmla="*/ 1210 h 1192"/>
                <a:gd name="T4" fmla="*/ 592 w 969"/>
                <a:gd name="T5" fmla="*/ 1168 h 1192"/>
                <a:gd name="T6" fmla="*/ 831 w 969"/>
                <a:gd name="T7" fmla="*/ 1103 h 1192"/>
                <a:gd name="T8" fmla="*/ 957 w 969"/>
                <a:gd name="T9" fmla="*/ 1073 h 1192"/>
                <a:gd name="T10" fmla="*/ 777 w 969"/>
                <a:gd name="T11" fmla="*/ 1004 h 1192"/>
                <a:gd name="T12" fmla="*/ 568 w 969"/>
                <a:gd name="T13" fmla="*/ 965 h 1192"/>
                <a:gd name="T14" fmla="*/ 203 w 969"/>
                <a:gd name="T15" fmla="*/ 983 h 1192"/>
                <a:gd name="T16" fmla="*/ 305 w 969"/>
                <a:gd name="T17" fmla="*/ 905 h 1192"/>
                <a:gd name="T18" fmla="*/ 508 w 969"/>
                <a:gd name="T19" fmla="*/ 815 h 1192"/>
                <a:gd name="T20" fmla="*/ 712 w 969"/>
                <a:gd name="T21" fmla="*/ 683 h 1192"/>
                <a:gd name="T22" fmla="*/ 718 w 969"/>
                <a:gd name="T23" fmla="*/ 683 h 1192"/>
                <a:gd name="T24" fmla="*/ 730 w 969"/>
                <a:gd name="T25" fmla="*/ 677 h 1192"/>
                <a:gd name="T26" fmla="*/ 771 w 969"/>
                <a:gd name="T27" fmla="*/ 659 h 1192"/>
                <a:gd name="T28" fmla="*/ 795 w 969"/>
                <a:gd name="T29" fmla="*/ 653 h 1192"/>
                <a:gd name="T30" fmla="*/ 807 w 969"/>
                <a:gd name="T31" fmla="*/ 641 h 1192"/>
                <a:gd name="T32" fmla="*/ 813 w 969"/>
                <a:gd name="T33" fmla="*/ 629 h 1192"/>
                <a:gd name="T34" fmla="*/ 807 w 969"/>
                <a:gd name="T35" fmla="*/ 623 h 1192"/>
                <a:gd name="T36" fmla="*/ 801 w 969"/>
                <a:gd name="T37" fmla="*/ 611 h 1192"/>
                <a:gd name="T38" fmla="*/ 801 w 969"/>
                <a:gd name="T39" fmla="*/ 581 h 1192"/>
                <a:gd name="T40" fmla="*/ 813 w 969"/>
                <a:gd name="T41" fmla="*/ 551 h 1192"/>
                <a:gd name="T42" fmla="*/ 825 w 969"/>
                <a:gd name="T43" fmla="*/ 521 h 1192"/>
                <a:gd name="T44" fmla="*/ 843 w 969"/>
                <a:gd name="T45" fmla="*/ 491 h 1192"/>
                <a:gd name="T46" fmla="*/ 857 w 969"/>
                <a:gd name="T47" fmla="*/ 461 h 1192"/>
                <a:gd name="T48" fmla="*/ 865 w 969"/>
                <a:gd name="T49" fmla="*/ 443 h 1192"/>
                <a:gd name="T50" fmla="*/ 873 w 969"/>
                <a:gd name="T51" fmla="*/ 437 h 1192"/>
                <a:gd name="T52" fmla="*/ 873 w 969"/>
                <a:gd name="T53" fmla="*/ 353 h 1192"/>
                <a:gd name="T54" fmla="*/ 873 w 969"/>
                <a:gd name="T55" fmla="*/ 347 h 1192"/>
                <a:gd name="T56" fmla="*/ 879 w 969"/>
                <a:gd name="T57" fmla="*/ 341 h 1192"/>
                <a:gd name="T58" fmla="*/ 897 w 969"/>
                <a:gd name="T59" fmla="*/ 311 h 1192"/>
                <a:gd name="T60" fmla="*/ 909 w 969"/>
                <a:gd name="T61" fmla="*/ 275 h 1192"/>
                <a:gd name="T62" fmla="*/ 921 w 969"/>
                <a:gd name="T63" fmla="*/ 245 h 1192"/>
                <a:gd name="T64" fmla="*/ 927 w 969"/>
                <a:gd name="T65" fmla="*/ 233 h 1192"/>
                <a:gd name="T66" fmla="*/ 933 w 969"/>
                <a:gd name="T67" fmla="*/ 221 h 1192"/>
                <a:gd name="T68" fmla="*/ 951 w 969"/>
                <a:gd name="T69" fmla="*/ 173 h 1192"/>
                <a:gd name="T70" fmla="*/ 969 w 969"/>
                <a:gd name="T71" fmla="*/ 137 h 1192"/>
                <a:gd name="T72" fmla="*/ 975 w 969"/>
                <a:gd name="T73" fmla="*/ 125 h 1192"/>
                <a:gd name="T74" fmla="*/ 975 w 969"/>
                <a:gd name="T75" fmla="*/ 119 h 1192"/>
                <a:gd name="T76" fmla="*/ 993 w 969"/>
                <a:gd name="T77" fmla="*/ 0 h 1192"/>
                <a:gd name="T78" fmla="*/ 969 w 969"/>
                <a:gd name="T79" fmla="*/ 47 h 1192"/>
                <a:gd name="T80" fmla="*/ 801 w 969"/>
                <a:gd name="T81" fmla="*/ 113 h 1192"/>
                <a:gd name="T82" fmla="*/ 724 w 969"/>
                <a:gd name="T83" fmla="*/ 161 h 1192"/>
                <a:gd name="T84" fmla="*/ 472 w 969"/>
                <a:gd name="T85" fmla="*/ 239 h 1192"/>
                <a:gd name="T86" fmla="*/ 287 w 969"/>
                <a:gd name="T87" fmla="*/ 293 h 1192"/>
                <a:gd name="T88" fmla="*/ 179 w 969"/>
                <a:gd name="T89" fmla="*/ 299 h 1192"/>
                <a:gd name="T90" fmla="*/ 12 w 969"/>
                <a:gd name="T91" fmla="*/ 491 h 1192"/>
                <a:gd name="T92" fmla="*/ 0 w 969"/>
                <a:gd name="T93" fmla="*/ 515 h 1192"/>
                <a:gd name="T94" fmla="*/ 0 w 969"/>
                <a:gd name="T95" fmla="*/ 1204 h 1192"/>
                <a:gd name="T96" fmla="*/ 96 w 969"/>
                <a:gd name="T97" fmla="*/ 1198 h 1192"/>
                <a:gd name="T98" fmla="*/ 329 w 969"/>
                <a:gd name="T99" fmla="*/ 1204 h 1192"/>
                <a:gd name="T100" fmla="*/ 329 w 969"/>
                <a:gd name="T101" fmla="*/ 1204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56EED7A-2F4E-4240-0680-2D102F5F34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B101C77-A47E-28D1-5600-F648E73868D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58 w 2176"/>
                <a:gd name="T1" fmla="*/ 779 h 1505"/>
                <a:gd name="T2" fmla="*/ 1220 w 2176"/>
                <a:gd name="T3" fmla="*/ 1247 h 1505"/>
                <a:gd name="T4" fmla="*/ 980 w 2176"/>
                <a:gd name="T5" fmla="*/ 1205 h 1505"/>
                <a:gd name="T6" fmla="*/ 741 w 2176"/>
                <a:gd name="T7" fmla="*/ 1139 h 1505"/>
                <a:gd name="T8" fmla="*/ 454 w 2176"/>
                <a:gd name="T9" fmla="*/ 1121 h 1505"/>
                <a:gd name="T10" fmla="*/ 0 w 2176"/>
                <a:gd name="T11" fmla="*/ 1091 h 1505"/>
                <a:gd name="T12" fmla="*/ 30 w 2176"/>
                <a:gd name="T13" fmla="*/ 1127 h 1505"/>
                <a:gd name="T14" fmla="*/ 508 w 2176"/>
                <a:gd name="T15" fmla="*/ 1145 h 1505"/>
                <a:gd name="T16" fmla="*/ 795 w 2176"/>
                <a:gd name="T17" fmla="*/ 1199 h 1505"/>
                <a:gd name="T18" fmla="*/ 1160 w 2176"/>
                <a:gd name="T19" fmla="*/ 1319 h 1505"/>
                <a:gd name="T20" fmla="*/ 1095 w 2176"/>
                <a:gd name="T21" fmla="*/ 1337 h 1505"/>
                <a:gd name="T22" fmla="*/ 729 w 2176"/>
                <a:gd name="T23" fmla="*/ 1523 h 1505"/>
                <a:gd name="T24" fmla="*/ 783 w 2176"/>
                <a:gd name="T25" fmla="*/ 1499 h 1505"/>
                <a:gd name="T26" fmla="*/ 885 w 2176"/>
                <a:gd name="T27" fmla="*/ 1457 h 1505"/>
                <a:gd name="T28" fmla="*/ 1046 w 2176"/>
                <a:gd name="T29" fmla="*/ 1373 h 1505"/>
                <a:gd name="T30" fmla="*/ 1244 w 2176"/>
                <a:gd name="T31" fmla="*/ 1313 h 1505"/>
                <a:gd name="T32" fmla="*/ 1297 w 2176"/>
                <a:gd name="T33" fmla="*/ 1235 h 1505"/>
                <a:gd name="T34" fmla="*/ 1674 w 2176"/>
                <a:gd name="T35" fmla="*/ 1055 h 1505"/>
                <a:gd name="T36" fmla="*/ 1979 w 2176"/>
                <a:gd name="T37" fmla="*/ 965 h 1505"/>
                <a:gd name="T38" fmla="*/ 2230 w 2176"/>
                <a:gd name="T39" fmla="*/ 833 h 1505"/>
                <a:gd name="T40" fmla="*/ 2009 w 2176"/>
                <a:gd name="T41" fmla="*/ 923 h 1505"/>
                <a:gd name="T42" fmla="*/ 1698 w 2176"/>
                <a:gd name="T43" fmla="*/ 1001 h 1505"/>
                <a:gd name="T44" fmla="*/ 1375 w 2176"/>
                <a:gd name="T45" fmla="*/ 1163 h 1505"/>
                <a:gd name="T46" fmla="*/ 1537 w 2176"/>
                <a:gd name="T47" fmla="*/ 917 h 1505"/>
                <a:gd name="T48" fmla="*/ 1662 w 2176"/>
                <a:gd name="T49" fmla="*/ 551 h 1505"/>
                <a:gd name="T50" fmla="*/ 1782 w 2176"/>
                <a:gd name="T51" fmla="*/ 378 h 1505"/>
                <a:gd name="T52" fmla="*/ 2027 w 2176"/>
                <a:gd name="T53" fmla="*/ 60 h 1505"/>
                <a:gd name="T54" fmla="*/ 2051 w 2176"/>
                <a:gd name="T55" fmla="*/ 0 h 1505"/>
                <a:gd name="T56" fmla="*/ 2021 w 2176"/>
                <a:gd name="T57" fmla="*/ 0 h 1505"/>
                <a:gd name="T58" fmla="*/ 1638 w 2176"/>
                <a:gd name="T59" fmla="*/ 486 h 1505"/>
                <a:gd name="T60" fmla="*/ 1513 w 2176"/>
                <a:gd name="T61" fmla="*/ 899 h 1505"/>
                <a:gd name="T62" fmla="*/ 1285 w 2176"/>
                <a:gd name="T63" fmla="*/ 1187 h 1505"/>
                <a:gd name="T64" fmla="*/ 1160 w 2176"/>
                <a:gd name="T65" fmla="*/ 917 h 1505"/>
                <a:gd name="T66" fmla="*/ 1034 w 2176"/>
                <a:gd name="T67" fmla="*/ 546 h 1505"/>
                <a:gd name="T68" fmla="*/ 909 w 2176"/>
                <a:gd name="T69" fmla="*/ 222 h 1505"/>
                <a:gd name="T70" fmla="*/ 807 w 2176"/>
                <a:gd name="T71" fmla="*/ 0 h 1505"/>
                <a:gd name="T72" fmla="*/ 771 w 2176"/>
                <a:gd name="T73" fmla="*/ 0 h 1505"/>
                <a:gd name="T74" fmla="*/ 927 w 2176"/>
                <a:gd name="T75" fmla="*/ 360 h 1505"/>
                <a:gd name="T76" fmla="*/ 1058 w 2176"/>
                <a:gd name="T77" fmla="*/ 779 h 1505"/>
                <a:gd name="T78" fmla="*/ 1058 w 2176"/>
                <a:gd name="T79" fmla="*/ 77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6D8AA32-9C7A-CEFF-0F78-A5E037292EA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7 w 813"/>
                <a:gd name="T1" fmla="*/ 570 h 804"/>
                <a:gd name="T2" fmla="*/ 335 w 813"/>
                <a:gd name="T3" fmla="*/ 444 h 804"/>
                <a:gd name="T4" fmla="*/ 658 w 813"/>
                <a:gd name="T5" fmla="*/ 222 h 804"/>
                <a:gd name="T6" fmla="*/ 831 w 813"/>
                <a:gd name="T7" fmla="*/ 0 h 804"/>
                <a:gd name="T8" fmla="*/ 693 w 813"/>
                <a:gd name="T9" fmla="*/ 150 h 804"/>
                <a:gd name="T10" fmla="*/ 150 w 813"/>
                <a:gd name="T11" fmla="*/ 510 h 804"/>
                <a:gd name="T12" fmla="*/ 0 w 813"/>
                <a:gd name="T13" fmla="*/ 744 h 804"/>
                <a:gd name="T14" fmla="*/ 0 w 813"/>
                <a:gd name="T15" fmla="*/ 816 h 804"/>
                <a:gd name="T16" fmla="*/ 167 w 813"/>
                <a:gd name="T17" fmla="*/ 570 h 804"/>
                <a:gd name="T18" fmla="*/ 167 w 813"/>
                <a:gd name="T19" fmla="*/ 570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207F1F5-7F90-E42D-CD1A-B771D98E7D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72 w 759"/>
                <a:gd name="T1" fmla="*/ 66 h 107"/>
                <a:gd name="T2" fmla="*/ 777 w 759"/>
                <a:gd name="T3" fmla="*/ 0 h 107"/>
                <a:gd name="T4" fmla="*/ 508 w 759"/>
                <a:gd name="T5" fmla="*/ 36 h 107"/>
                <a:gd name="T6" fmla="*/ 144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72 w 759"/>
                <a:gd name="T15" fmla="*/ 66 h 107"/>
                <a:gd name="T16" fmla="*/ 472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F9C8D07-2798-F0A5-A123-32EA20A2EF8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23 w 3169"/>
                <a:gd name="T1" fmla="*/ 245 h 743"/>
                <a:gd name="T2" fmla="*/ 1776 w 3169"/>
                <a:gd name="T3" fmla="*/ 239 h 743"/>
                <a:gd name="T4" fmla="*/ 2141 w 3169"/>
                <a:gd name="T5" fmla="*/ 257 h 743"/>
                <a:gd name="T6" fmla="*/ 2565 w 3169"/>
                <a:gd name="T7" fmla="*/ 239 h 743"/>
                <a:gd name="T8" fmla="*/ 3247 w 3169"/>
                <a:gd name="T9" fmla="*/ 210 h 743"/>
                <a:gd name="T10" fmla="*/ 3193 w 3169"/>
                <a:gd name="T11" fmla="*/ 192 h 743"/>
                <a:gd name="T12" fmla="*/ 2482 w 3169"/>
                <a:gd name="T13" fmla="*/ 227 h 743"/>
                <a:gd name="T14" fmla="*/ 2051 w 3169"/>
                <a:gd name="T15" fmla="*/ 227 h 743"/>
                <a:gd name="T16" fmla="*/ 1495 w 3169"/>
                <a:gd name="T17" fmla="*/ 192 h 743"/>
                <a:gd name="T18" fmla="*/ 1579 w 3169"/>
                <a:gd name="T19" fmla="*/ 168 h 743"/>
                <a:gd name="T20" fmla="*/ 2088 w 3169"/>
                <a:gd name="T21" fmla="*/ 0 h 743"/>
                <a:gd name="T22" fmla="*/ 2009 w 3169"/>
                <a:gd name="T23" fmla="*/ 24 h 743"/>
                <a:gd name="T24" fmla="*/ 1884 w 3169"/>
                <a:gd name="T25" fmla="*/ 66 h 743"/>
                <a:gd name="T26" fmla="*/ 1644 w 3169"/>
                <a:gd name="T27" fmla="*/ 138 h 743"/>
                <a:gd name="T28" fmla="*/ 1374 w 3169"/>
                <a:gd name="T29" fmla="*/ 204 h 743"/>
                <a:gd name="T30" fmla="*/ 1298 w 3169"/>
                <a:gd name="T31" fmla="*/ 257 h 743"/>
                <a:gd name="T32" fmla="*/ 783 w 3169"/>
                <a:gd name="T33" fmla="*/ 419 h 743"/>
                <a:gd name="T34" fmla="*/ 341 w 3169"/>
                <a:gd name="T35" fmla="*/ 509 h 743"/>
                <a:gd name="T36" fmla="*/ 0 w 3169"/>
                <a:gd name="T37" fmla="*/ 629 h 743"/>
                <a:gd name="T38" fmla="*/ 305 w 3169"/>
                <a:gd name="T39" fmla="*/ 545 h 743"/>
                <a:gd name="T40" fmla="*/ 753 w 3169"/>
                <a:gd name="T41" fmla="*/ 455 h 743"/>
                <a:gd name="T42" fmla="*/ 1208 w 3169"/>
                <a:gd name="T43" fmla="*/ 317 h 743"/>
                <a:gd name="T44" fmla="*/ 1005 w 3169"/>
                <a:gd name="T45" fmla="*/ 497 h 743"/>
                <a:gd name="T46" fmla="*/ 891 w 3169"/>
                <a:gd name="T47" fmla="*/ 755 h 743"/>
                <a:gd name="T48" fmla="*/ 885 w 3169"/>
                <a:gd name="T49" fmla="*/ 755 h 743"/>
                <a:gd name="T50" fmla="*/ 957 w 3169"/>
                <a:gd name="T51" fmla="*/ 755 h 743"/>
                <a:gd name="T52" fmla="*/ 1046 w 3169"/>
                <a:gd name="T53" fmla="*/ 503 h 743"/>
                <a:gd name="T54" fmla="*/ 1327 w 3169"/>
                <a:gd name="T55" fmla="*/ 287 h 743"/>
                <a:gd name="T56" fmla="*/ 1567 w 3169"/>
                <a:gd name="T57" fmla="*/ 455 h 743"/>
                <a:gd name="T58" fmla="*/ 1812 w 3169"/>
                <a:gd name="T59" fmla="*/ 689 h 743"/>
                <a:gd name="T60" fmla="*/ 1902 w 3169"/>
                <a:gd name="T61" fmla="*/ 755 h 743"/>
                <a:gd name="T62" fmla="*/ 1967 w 3169"/>
                <a:gd name="T63" fmla="*/ 755 h 743"/>
                <a:gd name="T64" fmla="*/ 1734 w 3169"/>
                <a:gd name="T65" fmla="*/ 533 h 743"/>
                <a:gd name="T66" fmla="*/ 1423 w 3169"/>
                <a:gd name="T67" fmla="*/ 245 h 743"/>
                <a:gd name="T68" fmla="*/ 1423 w 3169"/>
                <a:gd name="T69" fmla="*/ 245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6226C821-A6DA-1740-7792-BD70F818287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endParaRPr lang="hu-HU" altLang="hu-HU" sz="1800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BB5108C6-0D46-0C28-49E1-E5CF35FE32C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endParaRPr lang="hu-HU" altLang="hu-HU" sz="180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2E2B884-0E38-78FA-ED29-2F2D6E92BE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BE5BB70-7B24-FF7B-C2F0-7C47B6FA2D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DAA9E7E-C216-F367-152A-FD7D1E30270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900D10C-2CE8-E732-24B9-134C6874C4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6EA8969-98DF-4AD2-201F-357698B543D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1243CCB-BB8F-E768-46A5-EC75344A674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078D9FF-FCFA-9798-F42E-F9B39B4944A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90 w 2153"/>
                <a:gd name="T1" fmla="*/ 863 h 1930"/>
                <a:gd name="T2" fmla="*/ 1985 w 2153"/>
                <a:gd name="T3" fmla="*/ 1031 h 1930"/>
                <a:gd name="T4" fmla="*/ 2105 w 2153"/>
                <a:gd name="T5" fmla="*/ 1180 h 1930"/>
                <a:gd name="T6" fmla="*/ 2171 w 2153"/>
                <a:gd name="T7" fmla="*/ 1264 h 1930"/>
                <a:gd name="T8" fmla="*/ 2207 w 2153"/>
                <a:gd name="T9" fmla="*/ 1312 h 1930"/>
                <a:gd name="T10" fmla="*/ 1937 w 2153"/>
                <a:gd name="T11" fmla="*/ 989 h 1930"/>
                <a:gd name="T12" fmla="*/ 1908 w 2153"/>
                <a:gd name="T13" fmla="*/ 941 h 1930"/>
                <a:gd name="T14" fmla="*/ 1828 w 2153"/>
                <a:gd name="T15" fmla="*/ 1258 h 1930"/>
                <a:gd name="T16" fmla="*/ 1814 w 2153"/>
                <a:gd name="T17" fmla="*/ 1504 h 1930"/>
                <a:gd name="T18" fmla="*/ 1866 w 2153"/>
                <a:gd name="T19" fmla="*/ 1930 h 1930"/>
                <a:gd name="T20" fmla="*/ 1835 w 2153"/>
                <a:gd name="T21" fmla="*/ 1954 h 1930"/>
                <a:gd name="T22" fmla="*/ 1788 w 2153"/>
                <a:gd name="T23" fmla="*/ 1552 h 1930"/>
                <a:gd name="T24" fmla="*/ 1770 w 2153"/>
                <a:gd name="T25" fmla="*/ 1306 h 1930"/>
                <a:gd name="T26" fmla="*/ 1807 w 2153"/>
                <a:gd name="T27" fmla="*/ 1097 h 1930"/>
                <a:gd name="T28" fmla="*/ 1814 w 2153"/>
                <a:gd name="T29" fmla="*/ 887 h 1930"/>
                <a:gd name="T30" fmla="*/ 1298 w 2153"/>
                <a:gd name="T31" fmla="*/ 1019 h 1930"/>
                <a:gd name="T32" fmla="*/ 844 w 2153"/>
                <a:gd name="T33" fmla="*/ 1144 h 1930"/>
                <a:gd name="T34" fmla="*/ 329 w 2153"/>
                <a:gd name="T35" fmla="*/ 1330 h 1930"/>
                <a:gd name="T36" fmla="*/ 18 w 2153"/>
                <a:gd name="T37" fmla="*/ 1438 h 1930"/>
                <a:gd name="T38" fmla="*/ 317 w 2153"/>
                <a:gd name="T39" fmla="*/ 1300 h 1930"/>
                <a:gd name="T40" fmla="*/ 700 w 2153"/>
                <a:gd name="T41" fmla="*/ 1156 h 1930"/>
                <a:gd name="T42" fmla="*/ 1046 w 2153"/>
                <a:gd name="T43" fmla="*/ 1049 h 1930"/>
                <a:gd name="T44" fmla="*/ 1447 w 2153"/>
                <a:gd name="T45" fmla="*/ 941 h 1930"/>
                <a:gd name="T46" fmla="*/ 1734 w 2153"/>
                <a:gd name="T47" fmla="*/ 827 h 1930"/>
                <a:gd name="T48" fmla="*/ 1369 w 2153"/>
                <a:gd name="T49" fmla="*/ 629 h 1930"/>
                <a:gd name="T50" fmla="*/ 885 w 2153"/>
                <a:gd name="T51" fmla="*/ 521 h 1930"/>
                <a:gd name="T52" fmla="*/ 233 w 2153"/>
                <a:gd name="T53" fmla="*/ 161 h 1930"/>
                <a:gd name="T54" fmla="*/ 0 w 2153"/>
                <a:gd name="T55" fmla="*/ 83 h 1930"/>
                <a:gd name="T56" fmla="*/ 335 w 2153"/>
                <a:gd name="T57" fmla="*/ 179 h 1930"/>
                <a:gd name="T58" fmla="*/ 730 w 2153"/>
                <a:gd name="T59" fmla="*/ 389 h 1930"/>
                <a:gd name="T60" fmla="*/ 957 w 2153"/>
                <a:gd name="T61" fmla="*/ 497 h 1930"/>
                <a:gd name="T62" fmla="*/ 1387 w 2153"/>
                <a:gd name="T63" fmla="*/ 599 h 1930"/>
                <a:gd name="T64" fmla="*/ 1692 w 2153"/>
                <a:gd name="T65" fmla="*/ 755 h 1930"/>
                <a:gd name="T66" fmla="*/ 1459 w 2153"/>
                <a:gd name="T67" fmla="*/ 467 h 1930"/>
                <a:gd name="T68" fmla="*/ 1316 w 2153"/>
                <a:gd name="T69" fmla="*/ 191 h 1930"/>
                <a:gd name="T70" fmla="*/ 1184 w 2153"/>
                <a:gd name="T71" fmla="*/ 0 h 1930"/>
                <a:gd name="T72" fmla="*/ 1375 w 2153"/>
                <a:gd name="T73" fmla="*/ 215 h 1930"/>
                <a:gd name="T74" fmla="*/ 1525 w 2153"/>
                <a:gd name="T75" fmla="*/ 491 h 1930"/>
                <a:gd name="T76" fmla="*/ 1788 w 2153"/>
                <a:gd name="T77" fmla="*/ 815 h 1930"/>
                <a:gd name="T78" fmla="*/ 1890 w 2153"/>
                <a:gd name="T79" fmla="*/ 863 h 1930"/>
                <a:gd name="T80" fmla="*/ 1890 w 2153"/>
                <a:gd name="T81" fmla="*/ 86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</p:grpSp>
      <p:sp>
        <p:nvSpPr>
          <p:cNvPr id="1026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4D520EE0-E4DC-BF4C-BAE9-4DBC486C086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C98BAAE2-21B4-CA45-10FF-804F4F6FF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90BCA77C-BB5A-AA94-B46C-438A37B576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A17816-4D2C-489A-95FD-9FD2B776A616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7058597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B471EFC2-A98A-58EF-D120-2CA226E65A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9B659A2-B5A5-F9C3-9492-BA92DBF38B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98861DB5-4CB2-4233-28D6-B72D0CA52B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12B28D-3202-4A2A-AC3C-3556E5044E2B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2915726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74B51A77-F44F-BCAB-7E80-AF1FABB0E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EEADA87-EBFF-1B86-128D-322D4DA7D7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3448223-7D48-5DDA-22F5-B29CB1C0E1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0DCE97-F388-4193-BB56-301CA5254947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6710014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71D75044-C5A4-57F9-2FDF-328BBFF6DC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C6FE47C6-3634-469B-D660-C05E098FDF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E55F8D8E-8C12-4B0B-ECEC-82F99226BC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369BF2-76E9-43B1-BF2D-D07861418F55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3279978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A03F9AA-7FAE-4111-F800-40AEDD01E5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7D28D692-451D-7B6B-6013-6B3FDD7CEB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1E6CDD88-B187-4721-FB51-5174C7D5AD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2C003-0B11-4E33-AC2E-6D3892175A66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6004494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70614FD8-6F8C-F19D-DDBC-292F7BA553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9C2A6902-94EB-80D5-E45B-3F8357F476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D1963329-08B6-9E5F-10A2-A43315832D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272BAE-3A75-4EE7-8005-7A31C1A7C814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7285361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>
            <a:extLst>
              <a:ext uri="{FF2B5EF4-FFF2-40B4-BE49-F238E27FC236}">
                <a16:creationId xmlns:a16="http://schemas.microsoft.com/office/drawing/2014/main" id="{5C5E64FF-F26F-D8B1-50BC-65FB7F481C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FFDFF663-C029-9E3E-3DA0-05F7C185B0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D3F8684E-92E0-EAA7-ED47-9D99C01ECC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E392BC-E0E1-4BE7-AB26-4A850DEF70F0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6563494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C5625AE0-FE8E-4AD9-CBA7-C9033E831F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A527CF21-35BC-7191-3E7F-7BAC7AE3DB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C40CA83C-C01D-5585-DD2A-4286A09513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EB4D95-3F5E-44DA-BA7D-3EAB09A35BF4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8876434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F6BEF3F1-F5D2-EF93-EB1C-3CD743BF0B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27E7BCB9-C0B3-2A08-120C-5C009152F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8C29E052-24DA-38D3-B752-7EC69E1BE1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4874A4-3994-4D05-B796-B50AB534D63C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03523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0515A0D9-A4C1-5241-F520-74C97EF00C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852CD74-BCEF-655D-DFAD-88B457F533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3F466D82-0F2F-49DE-D32C-CED314613A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9EE1C-35B0-4054-BD8E-5A44F0CACDA8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5417822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2CC5E565-8ACE-974A-4302-5932050600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4B7176D-04D3-0DF5-1E80-6593B80B71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A7C37C8F-A857-3989-986D-D48E2DDF50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C2BB94-18B6-4805-8CF4-A79BC8AA9D7F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4577356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D2F8E2D5-D6DA-07DC-40C7-4C21469CE3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B8621410-AC6F-1C78-BD79-EAEBAD6E40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79099A05-3086-442A-B961-0E59C5B723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7E869B-7CC5-476A-B1FE-060B738A3BAD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763539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1600201"/>
            <a:ext cx="1072303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06447" y="62756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611" y="6275669"/>
            <a:ext cx="6454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30541" y="6275669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39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15889"/>
            <a:ext cx="109728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Mintacím szerkesztése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08050"/>
            <a:ext cx="109728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Mintaszöveg szerkesztése</a:t>
            </a:r>
          </a:p>
          <a:p>
            <a:pPr lvl="1"/>
            <a:r>
              <a:rPr lang="en-US"/>
              <a:t>Második szint</a:t>
            </a:r>
          </a:p>
          <a:p>
            <a:pPr lvl="2"/>
            <a:r>
              <a:rPr lang="en-US"/>
              <a:t>Harmadik szint</a:t>
            </a:r>
          </a:p>
          <a:p>
            <a:pPr lvl="3"/>
            <a:r>
              <a:rPr lang="en-US"/>
              <a:t>Negyedik szint</a:t>
            </a:r>
          </a:p>
          <a:p>
            <a:pPr lvl="4"/>
            <a:r>
              <a:rPr lang="en-US"/>
              <a:t>Ötödik szint</a:t>
            </a:r>
          </a:p>
        </p:txBody>
      </p:sp>
      <p:sp>
        <p:nvSpPr>
          <p:cNvPr id="322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322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322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8018DE-FE9D-40DD-87E4-5A4A2D84FA18}" type="slidenum">
              <a:rPr lang="hu-HU" altLang="hu-HU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altLang="hu-HU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53268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ransition>
    <p:push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hu-H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1600201"/>
            <a:ext cx="1072303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06447" y="62756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611" y="6275669"/>
            <a:ext cx="6454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30541" y="6275669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4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B99C93-F56F-46AB-9EB8-53614A95B15F}" type="datetime1">
              <a:rPr lang="en-US" smtClean="0"/>
              <a:pPr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74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4880D245-6E88-AD3A-5102-B8F2822BDDE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9219" name="Freeform 3">
              <a:extLst>
                <a:ext uri="{FF2B5EF4-FFF2-40B4-BE49-F238E27FC236}">
                  <a16:creationId xmlns:a16="http://schemas.microsoft.com/office/drawing/2014/main" id="{10D71382-FEEA-CA83-64A6-585FBBEF744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31F0AE8B-2022-4041-C7C8-3DF9967FB01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62 w 2123"/>
                <a:gd name="T1" fmla="*/ 746 h 1696"/>
                <a:gd name="T2" fmla="*/ 526 w 2123"/>
                <a:gd name="T3" fmla="*/ 489 h 1696"/>
                <a:gd name="T4" fmla="*/ 652 w 2123"/>
                <a:gd name="T5" fmla="*/ 284 h 1696"/>
                <a:gd name="T6" fmla="*/ 897 w 2123"/>
                <a:gd name="T7" fmla="*/ 421 h 1696"/>
                <a:gd name="T8" fmla="*/ 1178 w 2123"/>
                <a:gd name="T9" fmla="*/ 621 h 1696"/>
                <a:gd name="T10" fmla="*/ 1436 w 2123"/>
                <a:gd name="T11" fmla="*/ 793 h 1696"/>
                <a:gd name="T12" fmla="*/ 1746 w 2123"/>
                <a:gd name="T13" fmla="*/ 973 h 1696"/>
                <a:gd name="T14" fmla="*/ 1824 w 2123"/>
                <a:gd name="T15" fmla="*/ 1011 h 1696"/>
                <a:gd name="T16" fmla="*/ 1781 w 2123"/>
                <a:gd name="T17" fmla="*/ 969 h 1696"/>
                <a:gd name="T18" fmla="*/ 1369 w 2123"/>
                <a:gd name="T19" fmla="*/ 717 h 1696"/>
                <a:gd name="T20" fmla="*/ 1053 w 2123"/>
                <a:gd name="T21" fmla="*/ 489 h 1696"/>
                <a:gd name="T22" fmla="*/ 699 w 2123"/>
                <a:gd name="T23" fmla="*/ 235 h 1696"/>
                <a:gd name="T24" fmla="*/ 969 w 2123"/>
                <a:gd name="T25" fmla="*/ 222 h 1696"/>
                <a:gd name="T26" fmla="*/ 1245 w 2123"/>
                <a:gd name="T27" fmla="*/ 227 h 1696"/>
                <a:gd name="T28" fmla="*/ 1566 w 2123"/>
                <a:gd name="T29" fmla="*/ 192 h 1696"/>
                <a:gd name="T30" fmla="*/ 2057 w 2123"/>
                <a:gd name="T31" fmla="*/ 140 h 1696"/>
                <a:gd name="T32" fmla="*/ 2010 w 2123"/>
                <a:gd name="T33" fmla="*/ 124 h 1696"/>
                <a:gd name="T34" fmla="*/ 1495 w 2123"/>
                <a:gd name="T35" fmla="*/ 184 h 1696"/>
                <a:gd name="T36" fmla="*/ 1172 w 2123"/>
                <a:gd name="T37" fmla="*/ 197 h 1696"/>
                <a:gd name="T38" fmla="*/ 735 w 2123"/>
                <a:gd name="T39" fmla="*/ 184 h 1696"/>
                <a:gd name="T40" fmla="*/ 795 w 2123"/>
                <a:gd name="T41" fmla="*/ 163 h 1696"/>
                <a:gd name="T42" fmla="*/ 1106 w 2123"/>
                <a:gd name="T43" fmla="*/ 0 h 1696"/>
                <a:gd name="T44" fmla="*/ 1053 w 2123"/>
                <a:gd name="T45" fmla="*/ 22 h 1696"/>
                <a:gd name="T46" fmla="*/ 980 w 2123"/>
                <a:gd name="T47" fmla="*/ 60 h 1696"/>
                <a:gd name="T48" fmla="*/ 831 w 2123"/>
                <a:gd name="T49" fmla="*/ 137 h 1696"/>
                <a:gd name="T50" fmla="*/ 652 w 2123"/>
                <a:gd name="T51" fmla="*/ 201 h 1696"/>
                <a:gd name="T52" fmla="*/ 616 w 2123"/>
                <a:gd name="T53" fmla="*/ 257 h 1696"/>
                <a:gd name="T54" fmla="*/ 293 w 2123"/>
                <a:gd name="T55" fmla="*/ 421 h 1696"/>
                <a:gd name="T56" fmla="*/ 0 w 2123"/>
                <a:gd name="T57" fmla="*/ 519 h 1696"/>
                <a:gd name="T58" fmla="*/ 0 w 2123"/>
                <a:gd name="T59" fmla="*/ 523 h 1696"/>
                <a:gd name="T60" fmla="*/ 0 w 2123"/>
                <a:gd name="T61" fmla="*/ 549 h 1696"/>
                <a:gd name="T62" fmla="*/ 288 w 2123"/>
                <a:gd name="T63" fmla="*/ 454 h 1696"/>
                <a:gd name="T64" fmla="*/ 574 w 2123"/>
                <a:gd name="T65" fmla="*/ 308 h 1696"/>
                <a:gd name="T66" fmla="*/ 490 w 2123"/>
                <a:gd name="T67" fmla="*/ 480 h 1696"/>
                <a:gd name="T68" fmla="*/ 508 w 2123"/>
                <a:gd name="T69" fmla="*/ 712 h 1696"/>
                <a:gd name="T70" fmla="*/ 448 w 2123"/>
                <a:gd name="T71" fmla="*/ 835 h 1696"/>
                <a:gd name="T72" fmla="*/ 317 w 2123"/>
                <a:gd name="T73" fmla="*/ 1059 h 1696"/>
                <a:gd name="T74" fmla="*/ 311 w 2123"/>
                <a:gd name="T75" fmla="*/ 1213 h 1696"/>
                <a:gd name="T76" fmla="*/ 317 w 2123"/>
                <a:gd name="T77" fmla="*/ 1213 h 1696"/>
                <a:gd name="T78" fmla="*/ 335 w 2123"/>
                <a:gd name="T79" fmla="*/ 1111 h 1696"/>
                <a:gd name="T80" fmla="*/ 562 w 2123"/>
                <a:gd name="T81" fmla="*/ 746 h 1696"/>
                <a:gd name="T82" fmla="*/ 562 w 2123"/>
                <a:gd name="T83" fmla="*/ 74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FEA77122-26B0-A2D4-4B4C-A0C2BA85C26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D81ED30B-062A-790F-A779-AD8F48E3977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9 w 969"/>
                <a:gd name="T1" fmla="*/ 1204 h 1192"/>
                <a:gd name="T2" fmla="*/ 502 w 969"/>
                <a:gd name="T3" fmla="*/ 1210 h 1192"/>
                <a:gd name="T4" fmla="*/ 592 w 969"/>
                <a:gd name="T5" fmla="*/ 1168 h 1192"/>
                <a:gd name="T6" fmla="*/ 831 w 969"/>
                <a:gd name="T7" fmla="*/ 1103 h 1192"/>
                <a:gd name="T8" fmla="*/ 957 w 969"/>
                <a:gd name="T9" fmla="*/ 1073 h 1192"/>
                <a:gd name="T10" fmla="*/ 777 w 969"/>
                <a:gd name="T11" fmla="*/ 1004 h 1192"/>
                <a:gd name="T12" fmla="*/ 568 w 969"/>
                <a:gd name="T13" fmla="*/ 965 h 1192"/>
                <a:gd name="T14" fmla="*/ 203 w 969"/>
                <a:gd name="T15" fmla="*/ 983 h 1192"/>
                <a:gd name="T16" fmla="*/ 305 w 969"/>
                <a:gd name="T17" fmla="*/ 905 h 1192"/>
                <a:gd name="T18" fmla="*/ 508 w 969"/>
                <a:gd name="T19" fmla="*/ 815 h 1192"/>
                <a:gd name="T20" fmla="*/ 712 w 969"/>
                <a:gd name="T21" fmla="*/ 683 h 1192"/>
                <a:gd name="T22" fmla="*/ 718 w 969"/>
                <a:gd name="T23" fmla="*/ 683 h 1192"/>
                <a:gd name="T24" fmla="*/ 730 w 969"/>
                <a:gd name="T25" fmla="*/ 677 h 1192"/>
                <a:gd name="T26" fmla="*/ 771 w 969"/>
                <a:gd name="T27" fmla="*/ 659 h 1192"/>
                <a:gd name="T28" fmla="*/ 795 w 969"/>
                <a:gd name="T29" fmla="*/ 653 h 1192"/>
                <a:gd name="T30" fmla="*/ 807 w 969"/>
                <a:gd name="T31" fmla="*/ 641 h 1192"/>
                <a:gd name="T32" fmla="*/ 813 w 969"/>
                <a:gd name="T33" fmla="*/ 629 h 1192"/>
                <a:gd name="T34" fmla="*/ 807 w 969"/>
                <a:gd name="T35" fmla="*/ 623 h 1192"/>
                <a:gd name="T36" fmla="*/ 801 w 969"/>
                <a:gd name="T37" fmla="*/ 611 h 1192"/>
                <a:gd name="T38" fmla="*/ 801 w 969"/>
                <a:gd name="T39" fmla="*/ 581 h 1192"/>
                <a:gd name="T40" fmla="*/ 813 w 969"/>
                <a:gd name="T41" fmla="*/ 551 h 1192"/>
                <a:gd name="T42" fmla="*/ 825 w 969"/>
                <a:gd name="T43" fmla="*/ 521 h 1192"/>
                <a:gd name="T44" fmla="*/ 843 w 969"/>
                <a:gd name="T45" fmla="*/ 491 h 1192"/>
                <a:gd name="T46" fmla="*/ 857 w 969"/>
                <a:gd name="T47" fmla="*/ 461 h 1192"/>
                <a:gd name="T48" fmla="*/ 865 w 969"/>
                <a:gd name="T49" fmla="*/ 443 h 1192"/>
                <a:gd name="T50" fmla="*/ 873 w 969"/>
                <a:gd name="T51" fmla="*/ 437 h 1192"/>
                <a:gd name="T52" fmla="*/ 873 w 969"/>
                <a:gd name="T53" fmla="*/ 353 h 1192"/>
                <a:gd name="T54" fmla="*/ 873 w 969"/>
                <a:gd name="T55" fmla="*/ 347 h 1192"/>
                <a:gd name="T56" fmla="*/ 879 w 969"/>
                <a:gd name="T57" fmla="*/ 341 h 1192"/>
                <a:gd name="T58" fmla="*/ 897 w 969"/>
                <a:gd name="T59" fmla="*/ 311 h 1192"/>
                <a:gd name="T60" fmla="*/ 909 w 969"/>
                <a:gd name="T61" fmla="*/ 275 h 1192"/>
                <a:gd name="T62" fmla="*/ 921 w 969"/>
                <a:gd name="T63" fmla="*/ 245 h 1192"/>
                <a:gd name="T64" fmla="*/ 927 w 969"/>
                <a:gd name="T65" fmla="*/ 233 h 1192"/>
                <a:gd name="T66" fmla="*/ 933 w 969"/>
                <a:gd name="T67" fmla="*/ 221 h 1192"/>
                <a:gd name="T68" fmla="*/ 951 w 969"/>
                <a:gd name="T69" fmla="*/ 173 h 1192"/>
                <a:gd name="T70" fmla="*/ 969 w 969"/>
                <a:gd name="T71" fmla="*/ 137 h 1192"/>
                <a:gd name="T72" fmla="*/ 975 w 969"/>
                <a:gd name="T73" fmla="*/ 125 h 1192"/>
                <a:gd name="T74" fmla="*/ 975 w 969"/>
                <a:gd name="T75" fmla="*/ 119 h 1192"/>
                <a:gd name="T76" fmla="*/ 993 w 969"/>
                <a:gd name="T77" fmla="*/ 0 h 1192"/>
                <a:gd name="T78" fmla="*/ 969 w 969"/>
                <a:gd name="T79" fmla="*/ 47 h 1192"/>
                <a:gd name="T80" fmla="*/ 801 w 969"/>
                <a:gd name="T81" fmla="*/ 113 h 1192"/>
                <a:gd name="T82" fmla="*/ 724 w 969"/>
                <a:gd name="T83" fmla="*/ 161 h 1192"/>
                <a:gd name="T84" fmla="*/ 472 w 969"/>
                <a:gd name="T85" fmla="*/ 239 h 1192"/>
                <a:gd name="T86" fmla="*/ 287 w 969"/>
                <a:gd name="T87" fmla="*/ 293 h 1192"/>
                <a:gd name="T88" fmla="*/ 179 w 969"/>
                <a:gd name="T89" fmla="*/ 299 h 1192"/>
                <a:gd name="T90" fmla="*/ 12 w 969"/>
                <a:gd name="T91" fmla="*/ 491 h 1192"/>
                <a:gd name="T92" fmla="*/ 0 w 969"/>
                <a:gd name="T93" fmla="*/ 515 h 1192"/>
                <a:gd name="T94" fmla="*/ 0 w 969"/>
                <a:gd name="T95" fmla="*/ 1204 h 1192"/>
                <a:gd name="T96" fmla="*/ 96 w 969"/>
                <a:gd name="T97" fmla="*/ 1198 h 1192"/>
                <a:gd name="T98" fmla="*/ 329 w 969"/>
                <a:gd name="T99" fmla="*/ 1204 h 1192"/>
                <a:gd name="T100" fmla="*/ 329 w 969"/>
                <a:gd name="T101" fmla="*/ 1204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36" name="Freeform 7">
              <a:extLst>
                <a:ext uri="{FF2B5EF4-FFF2-40B4-BE49-F238E27FC236}">
                  <a16:creationId xmlns:a16="http://schemas.microsoft.com/office/drawing/2014/main" id="{9214BEFB-DA74-D569-C3CE-F5A6F9B5A9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75B0F94E-5E4C-24D3-4A80-76F9CC40F82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58 w 2176"/>
                <a:gd name="T1" fmla="*/ 779 h 1505"/>
                <a:gd name="T2" fmla="*/ 1220 w 2176"/>
                <a:gd name="T3" fmla="*/ 1247 h 1505"/>
                <a:gd name="T4" fmla="*/ 980 w 2176"/>
                <a:gd name="T5" fmla="*/ 1205 h 1505"/>
                <a:gd name="T6" fmla="*/ 741 w 2176"/>
                <a:gd name="T7" fmla="*/ 1139 h 1505"/>
                <a:gd name="T8" fmla="*/ 454 w 2176"/>
                <a:gd name="T9" fmla="*/ 1121 h 1505"/>
                <a:gd name="T10" fmla="*/ 0 w 2176"/>
                <a:gd name="T11" fmla="*/ 1091 h 1505"/>
                <a:gd name="T12" fmla="*/ 30 w 2176"/>
                <a:gd name="T13" fmla="*/ 1127 h 1505"/>
                <a:gd name="T14" fmla="*/ 508 w 2176"/>
                <a:gd name="T15" fmla="*/ 1145 h 1505"/>
                <a:gd name="T16" fmla="*/ 795 w 2176"/>
                <a:gd name="T17" fmla="*/ 1199 h 1505"/>
                <a:gd name="T18" fmla="*/ 1160 w 2176"/>
                <a:gd name="T19" fmla="*/ 1319 h 1505"/>
                <a:gd name="T20" fmla="*/ 1095 w 2176"/>
                <a:gd name="T21" fmla="*/ 1337 h 1505"/>
                <a:gd name="T22" fmla="*/ 729 w 2176"/>
                <a:gd name="T23" fmla="*/ 1523 h 1505"/>
                <a:gd name="T24" fmla="*/ 783 w 2176"/>
                <a:gd name="T25" fmla="*/ 1499 h 1505"/>
                <a:gd name="T26" fmla="*/ 885 w 2176"/>
                <a:gd name="T27" fmla="*/ 1457 h 1505"/>
                <a:gd name="T28" fmla="*/ 1046 w 2176"/>
                <a:gd name="T29" fmla="*/ 1373 h 1505"/>
                <a:gd name="T30" fmla="*/ 1244 w 2176"/>
                <a:gd name="T31" fmla="*/ 1313 h 1505"/>
                <a:gd name="T32" fmla="*/ 1297 w 2176"/>
                <a:gd name="T33" fmla="*/ 1235 h 1505"/>
                <a:gd name="T34" fmla="*/ 1674 w 2176"/>
                <a:gd name="T35" fmla="*/ 1055 h 1505"/>
                <a:gd name="T36" fmla="*/ 1979 w 2176"/>
                <a:gd name="T37" fmla="*/ 965 h 1505"/>
                <a:gd name="T38" fmla="*/ 2230 w 2176"/>
                <a:gd name="T39" fmla="*/ 833 h 1505"/>
                <a:gd name="T40" fmla="*/ 2009 w 2176"/>
                <a:gd name="T41" fmla="*/ 923 h 1505"/>
                <a:gd name="T42" fmla="*/ 1698 w 2176"/>
                <a:gd name="T43" fmla="*/ 1001 h 1505"/>
                <a:gd name="T44" fmla="*/ 1375 w 2176"/>
                <a:gd name="T45" fmla="*/ 1163 h 1505"/>
                <a:gd name="T46" fmla="*/ 1537 w 2176"/>
                <a:gd name="T47" fmla="*/ 917 h 1505"/>
                <a:gd name="T48" fmla="*/ 1662 w 2176"/>
                <a:gd name="T49" fmla="*/ 551 h 1505"/>
                <a:gd name="T50" fmla="*/ 1782 w 2176"/>
                <a:gd name="T51" fmla="*/ 378 h 1505"/>
                <a:gd name="T52" fmla="*/ 2027 w 2176"/>
                <a:gd name="T53" fmla="*/ 60 h 1505"/>
                <a:gd name="T54" fmla="*/ 2051 w 2176"/>
                <a:gd name="T55" fmla="*/ 0 h 1505"/>
                <a:gd name="T56" fmla="*/ 2021 w 2176"/>
                <a:gd name="T57" fmla="*/ 0 h 1505"/>
                <a:gd name="T58" fmla="*/ 1638 w 2176"/>
                <a:gd name="T59" fmla="*/ 486 h 1505"/>
                <a:gd name="T60" fmla="*/ 1513 w 2176"/>
                <a:gd name="T61" fmla="*/ 899 h 1505"/>
                <a:gd name="T62" fmla="*/ 1285 w 2176"/>
                <a:gd name="T63" fmla="*/ 1187 h 1505"/>
                <a:gd name="T64" fmla="*/ 1160 w 2176"/>
                <a:gd name="T65" fmla="*/ 917 h 1505"/>
                <a:gd name="T66" fmla="*/ 1034 w 2176"/>
                <a:gd name="T67" fmla="*/ 546 h 1505"/>
                <a:gd name="T68" fmla="*/ 909 w 2176"/>
                <a:gd name="T69" fmla="*/ 222 h 1505"/>
                <a:gd name="T70" fmla="*/ 807 w 2176"/>
                <a:gd name="T71" fmla="*/ 0 h 1505"/>
                <a:gd name="T72" fmla="*/ 771 w 2176"/>
                <a:gd name="T73" fmla="*/ 0 h 1505"/>
                <a:gd name="T74" fmla="*/ 927 w 2176"/>
                <a:gd name="T75" fmla="*/ 360 h 1505"/>
                <a:gd name="T76" fmla="*/ 1058 w 2176"/>
                <a:gd name="T77" fmla="*/ 779 h 1505"/>
                <a:gd name="T78" fmla="*/ 1058 w 2176"/>
                <a:gd name="T79" fmla="*/ 77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EBA60146-D34F-9057-6216-445CD8F4779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7 w 813"/>
                <a:gd name="T1" fmla="*/ 570 h 804"/>
                <a:gd name="T2" fmla="*/ 335 w 813"/>
                <a:gd name="T3" fmla="*/ 444 h 804"/>
                <a:gd name="T4" fmla="*/ 658 w 813"/>
                <a:gd name="T5" fmla="*/ 222 h 804"/>
                <a:gd name="T6" fmla="*/ 831 w 813"/>
                <a:gd name="T7" fmla="*/ 0 h 804"/>
                <a:gd name="T8" fmla="*/ 693 w 813"/>
                <a:gd name="T9" fmla="*/ 150 h 804"/>
                <a:gd name="T10" fmla="*/ 150 w 813"/>
                <a:gd name="T11" fmla="*/ 510 h 804"/>
                <a:gd name="T12" fmla="*/ 0 w 813"/>
                <a:gd name="T13" fmla="*/ 744 h 804"/>
                <a:gd name="T14" fmla="*/ 0 w 813"/>
                <a:gd name="T15" fmla="*/ 816 h 804"/>
                <a:gd name="T16" fmla="*/ 167 w 813"/>
                <a:gd name="T17" fmla="*/ 570 h 804"/>
                <a:gd name="T18" fmla="*/ 167 w 813"/>
                <a:gd name="T19" fmla="*/ 570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39" name="Freeform 10">
              <a:extLst>
                <a:ext uri="{FF2B5EF4-FFF2-40B4-BE49-F238E27FC236}">
                  <a16:creationId xmlns:a16="http://schemas.microsoft.com/office/drawing/2014/main" id="{245DC57E-7380-4899-314E-46E3D30CEEF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72 w 759"/>
                <a:gd name="T1" fmla="*/ 66 h 107"/>
                <a:gd name="T2" fmla="*/ 777 w 759"/>
                <a:gd name="T3" fmla="*/ 0 h 107"/>
                <a:gd name="T4" fmla="*/ 508 w 759"/>
                <a:gd name="T5" fmla="*/ 36 h 107"/>
                <a:gd name="T6" fmla="*/ 144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72 w 759"/>
                <a:gd name="T15" fmla="*/ 66 h 107"/>
                <a:gd name="T16" fmla="*/ 472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E26B9277-DE07-F96D-5C50-3D9FF0DE207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23 w 3169"/>
                <a:gd name="T1" fmla="*/ 245 h 743"/>
                <a:gd name="T2" fmla="*/ 1776 w 3169"/>
                <a:gd name="T3" fmla="*/ 239 h 743"/>
                <a:gd name="T4" fmla="*/ 2141 w 3169"/>
                <a:gd name="T5" fmla="*/ 257 h 743"/>
                <a:gd name="T6" fmla="*/ 2565 w 3169"/>
                <a:gd name="T7" fmla="*/ 239 h 743"/>
                <a:gd name="T8" fmla="*/ 3247 w 3169"/>
                <a:gd name="T9" fmla="*/ 210 h 743"/>
                <a:gd name="T10" fmla="*/ 3193 w 3169"/>
                <a:gd name="T11" fmla="*/ 192 h 743"/>
                <a:gd name="T12" fmla="*/ 2482 w 3169"/>
                <a:gd name="T13" fmla="*/ 227 h 743"/>
                <a:gd name="T14" fmla="*/ 2051 w 3169"/>
                <a:gd name="T15" fmla="*/ 227 h 743"/>
                <a:gd name="T16" fmla="*/ 1495 w 3169"/>
                <a:gd name="T17" fmla="*/ 192 h 743"/>
                <a:gd name="T18" fmla="*/ 1579 w 3169"/>
                <a:gd name="T19" fmla="*/ 168 h 743"/>
                <a:gd name="T20" fmla="*/ 2088 w 3169"/>
                <a:gd name="T21" fmla="*/ 0 h 743"/>
                <a:gd name="T22" fmla="*/ 2009 w 3169"/>
                <a:gd name="T23" fmla="*/ 24 h 743"/>
                <a:gd name="T24" fmla="*/ 1884 w 3169"/>
                <a:gd name="T25" fmla="*/ 66 h 743"/>
                <a:gd name="T26" fmla="*/ 1644 w 3169"/>
                <a:gd name="T27" fmla="*/ 138 h 743"/>
                <a:gd name="T28" fmla="*/ 1374 w 3169"/>
                <a:gd name="T29" fmla="*/ 204 h 743"/>
                <a:gd name="T30" fmla="*/ 1298 w 3169"/>
                <a:gd name="T31" fmla="*/ 257 h 743"/>
                <a:gd name="T32" fmla="*/ 783 w 3169"/>
                <a:gd name="T33" fmla="*/ 419 h 743"/>
                <a:gd name="T34" fmla="*/ 341 w 3169"/>
                <a:gd name="T35" fmla="*/ 509 h 743"/>
                <a:gd name="T36" fmla="*/ 0 w 3169"/>
                <a:gd name="T37" fmla="*/ 629 h 743"/>
                <a:gd name="T38" fmla="*/ 305 w 3169"/>
                <a:gd name="T39" fmla="*/ 545 h 743"/>
                <a:gd name="T40" fmla="*/ 753 w 3169"/>
                <a:gd name="T41" fmla="*/ 455 h 743"/>
                <a:gd name="T42" fmla="*/ 1208 w 3169"/>
                <a:gd name="T43" fmla="*/ 317 h 743"/>
                <a:gd name="T44" fmla="*/ 1005 w 3169"/>
                <a:gd name="T45" fmla="*/ 497 h 743"/>
                <a:gd name="T46" fmla="*/ 891 w 3169"/>
                <a:gd name="T47" fmla="*/ 755 h 743"/>
                <a:gd name="T48" fmla="*/ 885 w 3169"/>
                <a:gd name="T49" fmla="*/ 755 h 743"/>
                <a:gd name="T50" fmla="*/ 957 w 3169"/>
                <a:gd name="T51" fmla="*/ 755 h 743"/>
                <a:gd name="T52" fmla="*/ 1046 w 3169"/>
                <a:gd name="T53" fmla="*/ 503 h 743"/>
                <a:gd name="T54" fmla="*/ 1327 w 3169"/>
                <a:gd name="T55" fmla="*/ 287 h 743"/>
                <a:gd name="T56" fmla="*/ 1567 w 3169"/>
                <a:gd name="T57" fmla="*/ 455 h 743"/>
                <a:gd name="T58" fmla="*/ 1812 w 3169"/>
                <a:gd name="T59" fmla="*/ 689 h 743"/>
                <a:gd name="T60" fmla="*/ 1902 w 3169"/>
                <a:gd name="T61" fmla="*/ 755 h 743"/>
                <a:gd name="T62" fmla="*/ 1967 w 3169"/>
                <a:gd name="T63" fmla="*/ 755 h 743"/>
                <a:gd name="T64" fmla="*/ 1734 w 3169"/>
                <a:gd name="T65" fmla="*/ 533 h 743"/>
                <a:gd name="T66" fmla="*/ 1423 w 3169"/>
                <a:gd name="T67" fmla="*/ 245 h 743"/>
                <a:gd name="T68" fmla="*/ 1423 w 3169"/>
                <a:gd name="T69" fmla="*/ 245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41" name="Rectangle 12">
              <a:extLst>
                <a:ext uri="{FF2B5EF4-FFF2-40B4-BE49-F238E27FC236}">
                  <a16:creationId xmlns:a16="http://schemas.microsoft.com/office/drawing/2014/main" id="{BA7801AA-1184-26D8-DD5C-21101DC210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endParaRPr lang="hu-HU" altLang="hu-HU" sz="1800"/>
            </a:p>
          </p:txBody>
        </p:sp>
        <p:sp>
          <p:nvSpPr>
            <p:cNvPr id="1042" name="Rectangle 13">
              <a:extLst>
                <a:ext uri="{FF2B5EF4-FFF2-40B4-BE49-F238E27FC236}">
                  <a16:creationId xmlns:a16="http://schemas.microsoft.com/office/drawing/2014/main" id="{9B60E49C-CC7E-9DE5-6A49-211C591207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endParaRPr lang="hu-HU" altLang="hu-HU" sz="1800"/>
            </a:p>
          </p:txBody>
        </p:sp>
        <p:sp>
          <p:nvSpPr>
            <p:cNvPr id="9230" name="Freeform 14">
              <a:extLst>
                <a:ext uri="{FF2B5EF4-FFF2-40B4-BE49-F238E27FC236}">
                  <a16:creationId xmlns:a16="http://schemas.microsoft.com/office/drawing/2014/main" id="{35DDD8F7-A970-4FD4-16EA-6C7F9CE683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9231" name="Freeform 15">
              <a:extLst>
                <a:ext uri="{FF2B5EF4-FFF2-40B4-BE49-F238E27FC236}">
                  <a16:creationId xmlns:a16="http://schemas.microsoft.com/office/drawing/2014/main" id="{3082EA4F-0596-59BC-89CA-35E72C4596A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9232" name="Freeform 16">
              <a:extLst>
                <a:ext uri="{FF2B5EF4-FFF2-40B4-BE49-F238E27FC236}">
                  <a16:creationId xmlns:a16="http://schemas.microsoft.com/office/drawing/2014/main" id="{B5FF28A8-83EF-5DA3-13EE-1F763D7A0D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1046" name="Freeform 17">
              <a:extLst>
                <a:ext uri="{FF2B5EF4-FFF2-40B4-BE49-F238E27FC236}">
                  <a16:creationId xmlns:a16="http://schemas.microsoft.com/office/drawing/2014/main" id="{5B331575-DB05-354C-FEBA-ABEBC10CF81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1047" name="Freeform 18">
              <a:extLst>
                <a:ext uri="{FF2B5EF4-FFF2-40B4-BE49-F238E27FC236}">
                  <a16:creationId xmlns:a16="http://schemas.microsoft.com/office/drawing/2014/main" id="{4721B289-10A1-837B-614D-96DD092CC2A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  <p:sp>
          <p:nvSpPr>
            <p:cNvPr id="9235" name="Freeform 19">
              <a:extLst>
                <a:ext uri="{FF2B5EF4-FFF2-40B4-BE49-F238E27FC236}">
                  <a16:creationId xmlns:a16="http://schemas.microsoft.com/office/drawing/2014/main" id="{6C99D305-5C04-52EB-CCD5-79BF2BE0C67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>
                <a:ea typeface="+mn-ea"/>
              </a:endParaRPr>
            </a:p>
          </p:txBody>
        </p:sp>
        <p:sp>
          <p:nvSpPr>
            <p:cNvPr id="1049" name="Freeform 20">
              <a:extLst>
                <a:ext uri="{FF2B5EF4-FFF2-40B4-BE49-F238E27FC236}">
                  <a16:creationId xmlns:a16="http://schemas.microsoft.com/office/drawing/2014/main" id="{91781DA5-B60D-E5DF-E28C-3E0982AAE7B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90 w 2153"/>
                <a:gd name="T1" fmla="*/ 863 h 1930"/>
                <a:gd name="T2" fmla="*/ 1985 w 2153"/>
                <a:gd name="T3" fmla="*/ 1031 h 1930"/>
                <a:gd name="T4" fmla="*/ 2105 w 2153"/>
                <a:gd name="T5" fmla="*/ 1180 h 1930"/>
                <a:gd name="T6" fmla="*/ 2171 w 2153"/>
                <a:gd name="T7" fmla="*/ 1264 h 1930"/>
                <a:gd name="T8" fmla="*/ 2207 w 2153"/>
                <a:gd name="T9" fmla="*/ 1312 h 1930"/>
                <a:gd name="T10" fmla="*/ 1937 w 2153"/>
                <a:gd name="T11" fmla="*/ 989 h 1930"/>
                <a:gd name="T12" fmla="*/ 1908 w 2153"/>
                <a:gd name="T13" fmla="*/ 941 h 1930"/>
                <a:gd name="T14" fmla="*/ 1828 w 2153"/>
                <a:gd name="T15" fmla="*/ 1258 h 1930"/>
                <a:gd name="T16" fmla="*/ 1814 w 2153"/>
                <a:gd name="T17" fmla="*/ 1504 h 1930"/>
                <a:gd name="T18" fmla="*/ 1866 w 2153"/>
                <a:gd name="T19" fmla="*/ 1930 h 1930"/>
                <a:gd name="T20" fmla="*/ 1835 w 2153"/>
                <a:gd name="T21" fmla="*/ 1954 h 1930"/>
                <a:gd name="T22" fmla="*/ 1788 w 2153"/>
                <a:gd name="T23" fmla="*/ 1552 h 1930"/>
                <a:gd name="T24" fmla="*/ 1770 w 2153"/>
                <a:gd name="T25" fmla="*/ 1306 h 1930"/>
                <a:gd name="T26" fmla="*/ 1807 w 2153"/>
                <a:gd name="T27" fmla="*/ 1097 h 1930"/>
                <a:gd name="T28" fmla="*/ 1814 w 2153"/>
                <a:gd name="T29" fmla="*/ 887 h 1930"/>
                <a:gd name="T30" fmla="*/ 1298 w 2153"/>
                <a:gd name="T31" fmla="*/ 1019 h 1930"/>
                <a:gd name="T32" fmla="*/ 844 w 2153"/>
                <a:gd name="T33" fmla="*/ 1144 h 1930"/>
                <a:gd name="T34" fmla="*/ 329 w 2153"/>
                <a:gd name="T35" fmla="*/ 1330 h 1930"/>
                <a:gd name="T36" fmla="*/ 18 w 2153"/>
                <a:gd name="T37" fmla="*/ 1438 h 1930"/>
                <a:gd name="T38" fmla="*/ 317 w 2153"/>
                <a:gd name="T39" fmla="*/ 1300 h 1930"/>
                <a:gd name="T40" fmla="*/ 700 w 2153"/>
                <a:gd name="T41" fmla="*/ 1156 h 1930"/>
                <a:gd name="T42" fmla="*/ 1046 w 2153"/>
                <a:gd name="T43" fmla="*/ 1049 h 1930"/>
                <a:gd name="T44" fmla="*/ 1447 w 2153"/>
                <a:gd name="T45" fmla="*/ 941 h 1930"/>
                <a:gd name="T46" fmla="*/ 1734 w 2153"/>
                <a:gd name="T47" fmla="*/ 827 h 1930"/>
                <a:gd name="T48" fmla="*/ 1369 w 2153"/>
                <a:gd name="T49" fmla="*/ 629 h 1930"/>
                <a:gd name="T50" fmla="*/ 885 w 2153"/>
                <a:gd name="T51" fmla="*/ 521 h 1930"/>
                <a:gd name="T52" fmla="*/ 233 w 2153"/>
                <a:gd name="T53" fmla="*/ 161 h 1930"/>
                <a:gd name="T54" fmla="*/ 0 w 2153"/>
                <a:gd name="T55" fmla="*/ 83 h 1930"/>
                <a:gd name="T56" fmla="*/ 335 w 2153"/>
                <a:gd name="T57" fmla="*/ 179 h 1930"/>
                <a:gd name="T58" fmla="*/ 730 w 2153"/>
                <a:gd name="T59" fmla="*/ 389 h 1930"/>
                <a:gd name="T60" fmla="*/ 957 w 2153"/>
                <a:gd name="T61" fmla="*/ 497 h 1930"/>
                <a:gd name="T62" fmla="*/ 1387 w 2153"/>
                <a:gd name="T63" fmla="*/ 599 h 1930"/>
                <a:gd name="T64" fmla="*/ 1692 w 2153"/>
                <a:gd name="T65" fmla="*/ 755 h 1930"/>
                <a:gd name="T66" fmla="*/ 1459 w 2153"/>
                <a:gd name="T67" fmla="*/ 467 h 1930"/>
                <a:gd name="T68" fmla="*/ 1316 w 2153"/>
                <a:gd name="T69" fmla="*/ 191 h 1930"/>
                <a:gd name="T70" fmla="*/ 1184 w 2153"/>
                <a:gd name="T71" fmla="*/ 0 h 1930"/>
                <a:gd name="T72" fmla="*/ 1375 w 2153"/>
                <a:gd name="T73" fmla="*/ 215 h 1930"/>
                <a:gd name="T74" fmla="*/ 1525 w 2153"/>
                <a:gd name="T75" fmla="*/ 491 h 1930"/>
                <a:gd name="T76" fmla="*/ 1788 w 2153"/>
                <a:gd name="T77" fmla="*/ 815 h 1930"/>
                <a:gd name="T78" fmla="*/ 1890 w 2153"/>
                <a:gd name="T79" fmla="*/ 863 h 1930"/>
                <a:gd name="T80" fmla="*/ 1890 w 2153"/>
                <a:gd name="T81" fmla="*/ 86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 sz="1800"/>
            </a:p>
          </p:txBody>
        </p:sp>
      </p:grpSp>
      <p:sp>
        <p:nvSpPr>
          <p:cNvPr id="9237" name="Rectangle 21">
            <a:extLst>
              <a:ext uri="{FF2B5EF4-FFF2-40B4-BE49-F238E27FC236}">
                <a16:creationId xmlns:a16="http://schemas.microsoft.com/office/drawing/2014/main" id="{AFAA48B7-AC8B-BFE0-8C44-C23A64139B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38" name="Rectangle 22">
            <a:extLst>
              <a:ext uri="{FF2B5EF4-FFF2-40B4-BE49-F238E27FC236}">
                <a16:creationId xmlns:a16="http://schemas.microsoft.com/office/drawing/2014/main" id="{9FD356ED-7D35-D818-F5FE-6E4C52E6C1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39" name="Rectangle 23">
            <a:extLst>
              <a:ext uri="{FF2B5EF4-FFF2-40B4-BE49-F238E27FC236}">
                <a16:creationId xmlns:a16="http://schemas.microsoft.com/office/drawing/2014/main" id="{ECE5A953-21EF-D313-A7E7-FEE2E3C0C4B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40" name="Rectangle 24">
            <a:extLst>
              <a:ext uri="{FF2B5EF4-FFF2-40B4-BE49-F238E27FC236}">
                <a16:creationId xmlns:a16="http://schemas.microsoft.com/office/drawing/2014/main" id="{A152E621-CDF5-923A-0B85-21A3D1B7A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41" name="Rectangle 25">
            <a:extLst>
              <a:ext uri="{FF2B5EF4-FFF2-40B4-BE49-F238E27FC236}">
                <a16:creationId xmlns:a16="http://schemas.microsoft.com/office/drawing/2014/main" id="{7216A172-8B95-9CA7-DA9B-9F3294A1D93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84504A9-422B-4629-B111-08A12F1D5B05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34600902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ncer.gov/Common/PopUps/popDefinition.aspx?id=430479&amp;version=Patient&amp;language=English" TargetMode="External"/><Relationship Id="rId13" Type="http://schemas.openxmlformats.org/officeDocument/2006/relationships/hyperlink" Target="http://www.cancer.gov/Common/PopUps/popDefinition.aspx?id=407757&amp;version=Patient&amp;language=English" TargetMode="External"/><Relationship Id="rId3" Type="http://schemas.openxmlformats.org/officeDocument/2006/relationships/hyperlink" Target="http://www.cancer.gov/Common/PopUps/popDefinition.aspx?id=321374&amp;version=Patient&amp;language=English" TargetMode="External"/><Relationship Id="rId7" Type="http://schemas.openxmlformats.org/officeDocument/2006/relationships/hyperlink" Target="http://www.cancer.gov/Common/PopUps/popDefinition.aspx?id=430405&amp;version=Patient&amp;language=English" TargetMode="External"/><Relationship Id="rId12" Type="http://schemas.openxmlformats.org/officeDocument/2006/relationships/hyperlink" Target="http://www.cancer.gov/Common/PopUps/popDefinition.aspx?id=373935&amp;version=Patient&amp;language=English" TargetMode="External"/><Relationship Id="rId2" Type="http://schemas.openxmlformats.org/officeDocument/2006/relationships/hyperlink" Target="http://www.cancer.gov/Common/PopUps/popDefinition.aspx?id=44198&amp;version=Patient&amp;language=English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cancer.gov/Common/PopUps/popDefinition.aspx?id=45214&amp;version=Patient&amp;language=English" TargetMode="External"/><Relationship Id="rId11" Type="http://schemas.openxmlformats.org/officeDocument/2006/relationships/hyperlink" Target="http://www.cancer.gov/Common/PopUps/popDefinition.aspx?id=256567&amp;version=Patient&amp;language=English" TargetMode="External"/><Relationship Id="rId5" Type="http://schemas.openxmlformats.org/officeDocument/2006/relationships/hyperlink" Target="http://www.cancer.gov/Common/PopUps/popDefinition.aspx?id=390324&amp;version=Patient&amp;language=English" TargetMode="External"/><Relationship Id="rId10" Type="http://schemas.openxmlformats.org/officeDocument/2006/relationships/hyperlink" Target="http://www.cancer.gov/Common/PopUps/popDefinition.aspx?id=454699&amp;version=Patient&amp;language=English" TargetMode="External"/><Relationship Id="rId4" Type="http://schemas.openxmlformats.org/officeDocument/2006/relationships/hyperlink" Target="http://www.cancer.gov/Common/PopUps/popDefinition.aspx?id=390302&amp;version=Patient&amp;language=English" TargetMode="External"/><Relationship Id="rId9" Type="http://schemas.openxmlformats.org/officeDocument/2006/relationships/hyperlink" Target="http://www.cancer.gov/Common/PopUps/popDefinition.aspx?id=44043&amp;version=Patient&amp;language=English" TargetMode="External"/><Relationship Id="rId14" Type="http://schemas.openxmlformats.org/officeDocument/2006/relationships/hyperlink" Target="http://www.cancer.gov/Common/PopUps/popDefinition.aspx?id=306496&amp;version=Patient&amp;language=English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audio" Target="../media/media1.WAV"/><Relationship Id="rId7" Type="http://schemas.openxmlformats.org/officeDocument/2006/relationships/image" Target="../media/image24.jpe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2.WAV"/><Relationship Id="rId7" Type="http://schemas.openxmlformats.org/officeDocument/2006/relationships/image" Target="../media/image32.png"/><Relationship Id="rId2" Type="http://schemas.microsoft.com/office/2007/relationships/media" Target="../media/media2.WAV"/><Relationship Id="rId1" Type="http://schemas.openxmlformats.org/officeDocument/2006/relationships/tags" Target="../tags/tag3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D15AE48-4957-40A7-0C0E-D7BC12652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729" y="751840"/>
            <a:ext cx="4462568" cy="3280824"/>
          </a:xfrm>
        </p:spPr>
        <p:txBody>
          <a:bodyPr>
            <a:normAutofit/>
          </a:bodyPr>
          <a:lstStyle/>
          <a:p>
            <a:r>
              <a:rPr lang="hu-HU" sz="2800" dirty="0"/>
              <a:t>Tegyük szerethetővé a  Rákellenes életmódot!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1EF4257-03F1-F7AD-3FFA-B09B23A65D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120" y="4784503"/>
            <a:ext cx="2961447" cy="1239894"/>
          </a:xfrm>
        </p:spPr>
        <p:txBody>
          <a:bodyPr>
            <a:normAutofit/>
          </a:bodyPr>
          <a:lstStyle/>
          <a:p>
            <a:r>
              <a:rPr lang="hu-HU" sz="1800" b="1" dirty="0">
                <a:solidFill>
                  <a:srgbClr val="FFFFFF"/>
                </a:solidFill>
              </a:rPr>
              <a:t>Integratív Medicina képzés a PTE ETK-ban</a:t>
            </a:r>
          </a:p>
          <a:p>
            <a:endParaRPr lang="hu-HU" sz="1800" dirty="0">
              <a:solidFill>
                <a:srgbClr val="FFFFFF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7595516-023E-82A1-8223-B137B1741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347" y="229117"/>
            <a:ext cx="6354413" cy="5154043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C83E68D1-3359-2E2A-7C7E-0DEA0AB786FF}"/>
              </a:ext>
            </a:extLst>
          </p:cNvPr>
          <p:cNvSpPr txBox="1"/>
          <p:nvPr/>
        </p:nvSpPr>
        <p:spPr>
          <a:xfrm>
            <a:off x="5547360" y="5831840"/>
            <a:ext cx="581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Prof. Dr. Hegyi Gabriella MD. PhD.</a:t>
            </a:r>
          </a:p>
        </p:txBody>
      </p:sp>
    </p:spTree>
    <p:extLst>
      <p:ext uri="{BB962C8B-B14F-4D97-AF65-F5344CB8AC3E}">
        <p14:creationId xmlns:p14="http://schemas.microsoft.com/office/powerpoint/2010/main" val="148475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47808" y="438412"/>
            <a:ext cx="7944429" cy="1415441"/>
          </a:xfrm>
        </p:spPr>
        <p:txBody>
          <a:bodyPr>
            <a:normAutofit fontScale="90000"/>
          </a:bodyPr>
          <a:lstStyle/>
          <a:p>
            <a:br>
              <a:rPr lang="hu-HU" dirty="0"/>
            </a:br>
            <a:br>
              <a:rPr lang="hu-HU" dirty="0"/>
            </a:br>
            <a:br>
              <a:rPr lang="hu-HU" dirty="0"/>
            </a:br>
            <a:r>
              <a:rPr lang="en-US" sz="2700" b="1" dirty="0">
                <a:solidFill>
                  <a:srgbClr val="FF0000"/>
                </a:solidFill>
              </a:rPr>
              <a:t>Acupuncture is usually used as an addition to </a:t>
            </a:r>
            <a:r>
              <a:rPr lang="en-US" sz="27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conventional (standard) therapy</a:t>
            </a:r>
            <a:r>
              <a:rPr lang="en-US" sz="2700" b="1" dirty="0">
                <a:solidFill>
                  <a:srgbClr val="FF0000"/>
                </a:solidFill>
              </a:rPr>
              <a:t> for cancer patients</a:t>
            </a:r>
            <a:br>
              <a:rPr lang="en-US" b="1" dirty="0">
                <a:solidFill>
                  <a:srgbClr val="FF0000"/>
                </a:solidFill>
              </a:rPr>
            </a:b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5" name="Tartalom helye 2"/>
          <p:cNvSpPr>
            <a:spLocks noGrp="1"/>
          </p:cNvSpPr>
          <p:nvPr>
            <p:ph idx="1"/>
          </p:nvPr>
        </p:nvSpPr>
        <p:spPr>
          <a:xfrm>
            <a:off x="1847807" y="1287050"/>
            <a:ext cx="8042276" cy="4735285"/>
          </a:xfrm>
        </p:spPr>
        <p:txBody>
          <a:bodyPr>
            <a:noAutofit/>
          </a:bodyPr>
          <a:lstStyle/>
          <a:p>
            <a:r>
              <a:rPr lang="en-US" sz="1800" dirty="0"/>
              <a:t>Pain</a:t>
            </a:r>
            <a:r>
              <a:rPr lang="hu-HU" sz="1800" dirty="0"/>
              <a:t>, </a:t>
            </a:r>
            <a:r>
              <a:rPr lang="en-US" sz="1800" dirty="0">
                <a:hlinkClick r:id="rId3"/>
              </a:rPr>
              <a:t>Fatigue</a:t>
            </a:r>
            <a:endParaRPr lang="en-US" sz="1800" dirty="0"/>
          </a:p>
          <a:p>
            <a:r>
              <a:rPr lang="en-US" sz="1800" dirty="0">
                <a:hlinkClick r:id="rId4"/>
              </a:rPr>
              <a:t>Nausea</a:t>
            </a:r>
            <a:r>
              <a:rPr lang="en-US" sz="1800" dirty="0"/>
              <a:t> and </a:t>
            </a:r>
            <a:r>
              <a:rPr lang="en-US" sz="1800" dirty="0">
                <a:hlinkClick r:id="rId5"/>
              </a:rPr>
              <a:t>vomiting</a:t>
            </a:r>
            <a:r>
              <a:rPr lang="en-US" sz="1800" dirty="0"/>
              <a:t> caused by </a:t>
            </a:r>
            <a:r>
              <a:rPr lang="en-US" sz="1800" dirty="0">
                <a:hlinkClick r:id="rId6"/>
              </a:rPr>
              <a:t>chemotherapy</a:t>
            </a:r>
            <a:endParaRPr lang="en-US" sz="1800" dirty="0"/>
          </a:p>
          <a:p>
            <a:r>
              <a:rPr lang="en-US" sz="1800" dirty="0"/>
              <a:t>Weight loss</a:t>
            </a:r>
            <a:r>
              <a:rPr lang="hu-HU" sz="1800" dirty="0"/>
              <a:t> </a:t>
            </a:r>
            <a:r>
              <a:rPr lang="en-US" sz="1800" dirty="0">
                <a:hlinkClick r:id="rId7"/>
              </a:rPr>
              <a:t>Anxiety</a:t>
            </a:r>
            <a:endParaRPr lang="en-US" sz="1800" dirty="0"/>
          </a:p>
          <a:p>
            <a:r>
              <a:rPr lang="en-US" sz="1800" dirty="0">
                <a:hlinkClick r:id="rId8"/>
              </a:rPr>
              <a:t>Depression</a:t>
            </a:r>
            <a:r>
              <a:rPr lang="hu-HU" sz="1800" dirty="0"/>
              <a:t>, </a:t>
            </a:r>
            <a:r>
              <a:rPr lang="en-US" sz="1800" dirty="0">
                <a:hlinkClick r:id="rId9"/>
              </a:rPr>
              <a:t>Insomnia</a:t>
            </a:r>
            <a:endParaRPr lang="en-US" sz="1800" dirty="0"/>
          </a:p>
          <a:p>
            <a:r>
              <a:rPr lang="en-US" sz="1800" dirty="0"/>
              <a:t>Poor </a:t>
            </a:r>
            <a:r>
              <a:rPr lang="en-US" sz="1800" dirty="0">
                <a:hlinkClick r:id="rId10"/>
              </a:rPr>
              <a:t>appetite</a:t>
            </a:r>
            <a:r>
              <a:rPr lang="hu-HU" sz="1800" dirty="0"/>
              <a:t>, </a:t>
            </a:r>
            <a:r>
              <a:rPr lang="en-US" sz="1800" dirty="0"/>
              <a:t>Dry mouth</a:t>
            </a:r>
            <a:r>
              <a:rPr lang="hu-HU" sz="1800" dirty="0" err="1"/>
              <a:t>-xerostomia</a:t>
            </a:r>
            <a:endParaRPr lang="en-US" sz="1800" dirty="0"/>
          </a:p>
          <a:p>
            <a:r>
              <a:rPr lang="en-US" sz="1800" dirty="0">
                <a:hlinkClick r:id="rId11"/>
              </a:rPr>
              <a:t>Hot flashes</a:t>
            </a:r>
            <a:r>
              <a:rPr lang="hu-HU" sz="1800" dirty="0"/>
              <a:t> (</a:t>
            </a:r>
            <a:r>
              <a:rPr lang="hu-HU" sz="1800" dirty="0" err="1"/>
              <a:t>mamma</a:t>
            </a:r>
            <a:r>
              <a:rPr lang="hu-HU" sz="1800" dirty="0"/>
              <a:t>, </a:t>
            </a:r>
            <a:r>
              <a:rPr lang="hu-HU" sz="1800" dirty="0" err="1"/>
              <a:t>prostata</a:t>
            </a:r>
            <a:r>
              <a:rPr lang="hu-HU" sz="1800" dirty="0"/>
              <a:t> </a:t>
            </a:r>
            <a:r>
              <a:rPr lang="hu-HU" sz="1800" dirty="0" err="1"/>
              <a:t>cc</a:t>
            </a:r>
            <a:r>
              <a:rPr lang="hu-HU" sz="1800" dirty="0"/>
              <a:t>.), </a:t>
            </a:r>
            <a:r>
              <a:rPr lang="en-US" sz="1800" dirty="0">
                <a:hlinkClick r:id="rId12"/>
              </a:rPr>
              <a:t>Nerve</a:t>
            </a:r>
            <a:r>
              <a:rPr lang="en-US" sz="1800" dirty="0"/>
              <a:t> problems</a:t>
            </a:r>
          </a:p>
          <a:p>
            <a:r>
              <a:rPr lang="en-US" sz="1800" dirty="0">
                <a:hlinkClick r:id="rId13"/>
              </a:rPr>
              <a:t>Constipation</a:t>
            </a:r>
            <a:r>
              <a:rPr lang="en-US" sz="1800" dirty="0"/>
              <a:t> </a:t>
            </a:r>
            <a:r>
              <a:rPr lang="hu-HU" sz="1800" dirty="0"/>
              <a:t>/</a:t>
            </a:r>
            <a:r>
              <a:rPr lang="en-US" sz="1800" dirty="0"/>
              <a:t> </a:t>
            </a:r>
            <a:r>
              <a:rPr lang="en-US" sz="1800" dirty="0">
                <a:hlinkClick r:id="rId14"/>
              </a:rPr>
              <a:t>diarrhea</a:t>
            </a:r>
            <a:endParaRPr lang="en-US" sz="1800" dirty="0"/>
          </a:p>
          <a:p>
            <a:pPr algn="just" fontAlgn="base">
              <a:buNone/>
            </a:pP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R.K. Wong, G.W. Jones, S.M. Sagar, A.F. Babjak, T. Whelan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phase I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II study in the use of acupuncture-like transcutaneous nerve stimulation in the treatment of radiation-induced xerostomia in head-and-neck cancer patients treated with radical radiotherapy</a:t>
            </a:r>
            <a:r>
              <a:rPr lang="hu-H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cs-CZ" sz="16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 J Radiat Oncol Biol Phys, </a:t>
            </a: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57 (2003), pp. 472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480</a:t>
            </a:r>
            <a:endParaRPr lang="hu-H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hu-H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042798"/>
          </a:xfrm>
        </p:spPr>
        <p:txBody>
          <a:bodyPr>
            <a:normAutofit/>
          </a:bodyPr>
          <a:lstStyle/>
          <a:p>
            <a:r>
              <a:rPr lang="hu-HU" sz="2800" b="1" u="sng" dirty="0" err="1">
                <a:solidFill>
                  <a:srgbClr val="FF0000"/>
                </a:solidFill>
              </a:rPr>
              <a:t>Side</a:t>
            </a:r>
            <a:r>
              <a:rPr lang="hu-HU" sz="2800" b="1" u="sng" dirty="0">
                <a:solidFill>
                  <a:srgbClr val="FF0000"/>
                </a:solidFill>
              </a:rPr>
              <a:t> </a:t>
            </a:r>
            <a:r>
              <a:rPr lang="hu-HU" sz="2800" b="1" u="sng" dirty="0" err="1">
                <a:solidFill>
                  <a:srgbClr val="FF0000"/>
                </a:solidFill>
              </a:rPr>
              <a:t>effects</a:t>
            </a:r>
            <a:r>
              <a:rPr lang="hu-HU" sz="2800" b="1" u="sng" dirty="0">
                <a:solidFill>
                  <a:srgbClr val="FF0000"/>
                </a:solidFill>
              </a:rPr>
              <a:t> </a:t>
            </a:r>
            <a:r>
              <a:rPr lang="hu-HU" sz="2800" b="1" u="sng" dirty="0" err="1">
                <a:solidFill>
                  <a:srgbClr val="FF0000"/>
                </a:solidFill>
              </a:rPr>
              <a:t>due</a:t>
            </a:r>
            <a:r>
              <a:rPr lang="hu-HU" sz="2800" b="1" u="sng" dirty="0">
                <a:solidFill>
                  <a:srgbClr val="FF0000"/>
                </a:solidFill>
              </a:rPr>
              <a:t> </a:t>
            </a:r>
            <a:r>
              <a:rPr lang="hu-HU" sz="2800" b="1" u="sng" dirty="0" err="1">
                <a:solidFill>
                  <a:srgbClr val="FF0000"/>
                </a:solidFill>
              </a:rPr>
              <a:t>to</a:t>
            </a:r>
            <a:r>
              <a:rPr lang="hu-HU" sz="2800" b="1" u="sng" dirty="0">
                <a:solidFill>
                  <a:srgbClr val="FF0000"/>
                </a:solidFill>
              </a:rPr>
              <a:t> </a:t>
            </a:r>
            <a:r>
              <a:rPr lang="hu-HU" sz="2800" b="1" u="sng" dirty="0" err="1">
                <a:solidFill>
                  <a:srgbClr val="FF0000"/>
                </a:solidFill>
              </a:rPr>
              <a:t>Chemotherapy</a:t>
            </a:r>
            <a:endParaRPr lang="hu-HU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60090" y="1592826"/>
            <a:ext cx="9995312" cy="4350775"/>
          </a:xfrm>
        </p:spPr>
        <p:txBody>
          <a:bodyPr>
            <a:normAutofit lnSpcReduction="10000"/>
          </a:bodyPr>
          <a:lstStyle/>
          <a:p>
            <a:r>
              <a:rPr lang="hu-HU" b="1" dirty="0" err="1"/>
              <a:t>Haemopoesis</a:t>
            </a:r>
            <a:r>
              <a:rPr lang="hu-HU" b="1" dirty="0"/>
              <a:t>:  </a:t>
            </a:r>
            <a:r>
              <a:rPr lang="hu-HU" dirty="0"/>
              <a:t>(</a:t>
            </a:r>
            <a:r>
              <a:rPr lang="hu-HU" dirty="0" err="1"/>
              <a:t>anaemia</a:t>
            </a:r>
            <a:r>
              <a:rPr lang="hu-HU" dirty="0"/>
              <a:t>, </a:t>
            </a:r>
            <a:r>
              <a:rPr lang="hu-HU" dirty="0" err="1"/>
              <a:t>neutropaenia</a:t>
            </a:r>
            <a:r>
              <a:rPr lang="hu-HU" dirty="0"/>
              <a:t>, </a:t>
            </a:r>
            <a:r>
              <a:rPr lang="hu-HU" dirty="0" err="1"/>
              <a:t>thrombocytopaenia</a:t>
            </a:r>
            <a:r>
              <a:rPr lang="hu-HU" dirty="0"/>
              <a:t>)</a:t>
            </a:r>
          </a:p>
          <a:p>
            <a:r>
              <a:rPr lang="hu-HU" b="1" dirty="0" err="1"/>
              <a:t>Gastrointestinale</a:t>
            </a:r>
            <a:r>
              <a:rPr lang="hu-HU" dirty="0"/>
              <a:t> (</a:t>
            </a:r>
            <a:r>
              <a:rPr lang="hu-HU" dirty="0" err="1"/>
              <a:t>oral</a:t>
            </a:r>
            <a:r>
              <a:rPr lang="hu-HU" dirty="0"/>
              <a:t> </a:t>
            </a:r>
            <a:r>
              <a:rPr lang="hu-HU" dirty="0" err="1"/>
              <a:t>mucositis-stomatitis</a:t>
            </a:r>
            <a:r>
              <a:rPr lang="hu-HU" dirty="0"/>
              <a:t>, </a:t>
            </a:r>
            <a:r>
              <a:rPr lang="hu-HU" dirty="0" err="1"/>
              <a:t>nausea</a:t>
            </a:r>
            <a:r>
              <a:rPr lang="hu-HU" dirty="0"/>
              <a:t>, </a:t>
            </a:r>
            <a:r>
              <a:rPr lang="hu-HU" dirty="0" err="1"/>
              <a:t>vomitus</a:t>
            </a:r>
            <a:r>
              <a:rPr lang="hu-HU" dirty="0"/>
              <a:t>, </a:t>
            </a:r>
            <a:r>
              <a:rPr lang="hu-HU" dirty="0" err="1"/>
              <a:t>poor</a:t>
            </a:r>
            <a:r>
              <a:rPr lang="hu-HU" dirty="0"/>
              <a:t> </a:t>
            </a:r>
            <a:r>
              <a:rPr lang="hu-HU" dirty="0" err="1"/>
              <a:t>appetite</a:t>
            </a:r>
            <a:r>
              <a:rPr lang="hu-HU" dirty="0"/>
              <a:t>, </a:t>
            </a:r>
            <a:r>
              <a:rPr lang="hu-HU" dirty="0" err="1"/>
              <a:t>loosing</a:t>
            </a:r>
            <a:r>
              <a:rPr lang="hu-HU" dirty="0"/>
              <a:t> </a:t>
            </a:r>
            <a:r>
              <a:rPr lang="hu-HU" dirty="0" err="1"/>
              <a:t>weight</a:t>
            </a:r>
            <a:r>
              <a:rPr lang="hu-HU" dirty="0"/>
              <a:t> </a:t>
            </a:r>
            <a:r>
              <a:rPr lang="hu-HU" dirty="0" err="1"/>
              <a:t>diarrhoea</a:t>
            </a:r>
            <a:r>
              <a:rPr lang="hu-HU" dirty="0"/>
              <a:t>, </a:t>
            </a:r>
            <a:r>
              <a:rPr lang="hu-HU" dirty="0" err="1"/>
              <a:t>obstipation</a:t>
            </a:r>
            <a:r>
              <a:rPr lang="hu-HU" dirty="0"/>
              <a:t>)</a:t>
            </a:r>
          </a:p>
          <a:p>
            <a:r>
              <a:rPr lang="hu-HU" b="1" dirty="0" err="1"/>
              <a:t>Skin</a:t>
            </a:r>
            <a:r>
              <a:rPr lang="hu-HU" dirty="0"/>
              <a:t>: </a:t>
            </a:r>
            <a:r>
              <a:rPr lang="hu-HU" dirty="0" err="1"/>
              <a:t>loosing</a:t>
            </a:r>
            <a:r>
              <a:rPr lang="hu-HU" dirty="0"/>
              <a:t> </a:t>
            </a:r>
            <a:r>
              <a:rPr lang="hu-HU" dirty="0" err="1"/>
              <a:t>hair</a:t>
            </a:r>
            <a:r>
              <a:rPr lang="hu-HU" dirty="0"/>
              <a:t>, „</a:t>
            </a:r>
            <a:r>
              <a:rPr lang="hu-HU" dirty="0" err="1"/>
              <a:t>hand-foot</a:t>
            </a:r>
            <a:r>
              <a:rPr lang="hu-HU" dirty="0"/>
              <a:t> </a:t>
            </a:r>
            <a:r>
              <a:rPr lang="hu-HU" dirty="0" err="1"/>
              <a:t>syndrome</a:t>
            </a:r>
            <a:r>
              <a:rPr lang="hu-HU" dirty="0"/>
              <a:t>”</a:t>
            </a:r>
          </a:p>
          <a:p>
            <a:r>
              <a:rPr lang="hu-HU" b="1" dirty="0" err="1"/>
              <a:t>Neurological</a:t>
            </a:r>
            <a:r>
              <a:rPr lang="hu-HU" dirty="0"/>
              <a:t>:  </a:t>
            </a:r>
            <a:r>
              <a:rPr lang="hu-HU" dirty="0" err="1"/>
              <a:t>neuropathy</a:t>
            </a:r>
            <a:r>
              <a:rPr lang="hu-HU" dirty="0"/>
              <a:t>, - „</a:t>
            </a:r>
            <a:r>
              <a:rPr lang="hu-HU" dirty="0" err="1"/>
              <a:t>Chemo</a:t>
            </a:r>
            <a:r>
              <a:rPr lang="hu-HU" dirty="0"/>
              <a:t> </a:t>
            </a:r>
            <a:r>
              <a:rPr lang="hu-HU" dirty="0" err="1"/>
              <a:t>Brain</a:t>
            </a:r>
            <a:r>
              <a:rPr lang="hu-HU" dirty="0"/>
              <a:t>”, </a:t>
            </a:r>
          </a:p>
          <a:p>
            <a:r>
              <a:rPr lang="hu-HU" b="1" dirty="0" err="1"/>
              <a:t>Cardiotoxicity</a:t>
            </a:r>
            <a:endParaRPr lang="hu-HU" b="1" dirty="0"/>
          </a:p>
          <a:p>
            <a:r>
              <a:rPr lang="hu-HU" b="1" dirty="0" err="1"/>
              <a:t>Tiredness</a:t>
            </a:r>
            <a:endParaRPr lang="hu-HU" b="1" dirty="0"/>
          </a:p>
          <a:p>
            <a:r>
              <a:rPr lang="hu-HU" b="1" dirty="0" err="1"/>
              <a:t>Endocrine</a:t>
            </a:r>
            <a:r>
              <a:rPr lang="hu-HU" b="1" dirty="0"/>
              <a:t> </a:t>
            </a:r>
            <a:r>
              <a:rPr lang="hu-HU" b="1" dirty="0" err="1"/>
              <a:t>symptoms</a:t>
            </a:r>
            <a:endParaRPr lang="hu-H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3244" y="107577"/>
            <a:ext cx="7752307" cy="481147"/>
          </a:xfrm>
        </p:spPr>
        <p:txBody>
          <a:bodyPr>
            <a:normAutofit/>
          </a:bodyPr>
          <a:lstStyle/>
          <a:p>
            <a:r>
              <a:rPr lang="hu-HU" sz="2000" b="1" dirty="0"/>
              <a:t>TCM (</a:t>
            </a:r>
            <a:r>
              <a:rPr lang="hu-HU" sz="2000" b="1" dirty="0" err="1"/>
              <a:t>as</a:t>
            </a:r>
            <a:r>
              <a:rPr lang="hu-HU" sz="2000" b="1" dirty="0"/>
              <a:t> a part of </a:t>
            </a:r>
            <a:r>
              <a:rPr lang="hu-HU" sz="2000" b="1" dirty="0" err="1"/>
              <a:t>Integrative</a:t>
            </a:r>
            <a:r>
              <a:rPr lang="hu-HU" sz="2000" b="1" dirty="0"/>
              <a:t> </a:t>
            </a:r>
            <a:r>
              <a:rPr lang="hu-HU" sz="2000" b="1" dirty="0" err="1"/>
              <a:t>medicine</a:t>
            </a:r>
            <a:r>
              <a:rPr lang="hu-HU" sz="2000" b="1" dirty="0"/>
              <a:t>) and </a:t>
            </a:r>
            <a:r>
              <a:rPr lang="hu-HU" sz="2000" b="1" dirty="0" err="1">
                <a:solidFill>
                  <a:srgbClr val="FF0000"/>
                </a:solidFill>
              </a:rPr>
              <a:t>cancer</a:t>
            </a:r>
            <a:endParaRPr lang="hu-HU" sz="2000" b="1" dirty="0">
              <a:solidFill>
                <a:srgbClr val="FF0000"/>
              </a:solidFill>
            </a:endParaRPr>
          </a:p>
        </p:txBody>
      </p:sp>
      <p:pic>
        <p:nvPicPr>
          <p:cNvPr id="4" name="Picture 1" descr="ttps://www.thieme-connect.com/media/plantamedica/201011/u0460pm0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716" y="730549"/>
            <a:ext cx="7862835" cy="5855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77143" y="1"/>
            <a:ext cx="7271657" cy="992777"/>
          </a:xfrm>
        </p:spPr>
        <p:txBody>
          <a:bodyPr>
            <a:normAutofit/>
          </a:bodyPr>
          <a:lstStyle/>
          <a:p>
            <a:r>
              <a:rPr lang="en-US" sz="2800" b="1" dirty="0"/>
              <a:t>The main features of TCM effects in Western perspective are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91139" y="1063488"/>
            <a:ext cx="5426765" cy="5475099"/>
          </a:xfrm>
        </p:spPr>
        <p:txBody>
          <a:bodyPr>
            <a:normAutofit fontScale="85000" lnSpcReduction="20000"/>
          </a:bodyPr>
          <a:lstStyle/>
          <a:p>
            <a:r>
              <a:rPr lang="en-US" b="1" u="sng" dirty="0">
                <a:solidFill>
                  <a:srgbClr val="C00000"/>
                </a:solidFill>
              </a:rPr>
              <a:t>Enhance immune function </a:t>
            </a:r>
            <a:endParaRPr lang="hu-HU" b="1" u="sng" dirty="0">
              <a:solidFill>
                <a:srgbClr val="C00000"/>
              </a:solidFill>
            </a:endParaRPr>
          </a:p>
          <a:p>
            <a:r>
              <a:rPr lang="en-US" dirty="0"/>
              <a:t>Restore the </a:t>
            </a:r>
            <a:r>
              <a:rPr lang="en-US" b="1" dirty="0">
                <a:solidFill>
                  <a:srgbClr val="C00000"/>
                </a:solidFill>
              </a:rPr>
              <a:t>balance of the endocrine system </a:t>
            </a:r>
            <a:endParaRPr lang="hu-HU" b="1" dirty="0">
              <a:solidFill>
                <a:srgbClr val="C00000"/>
              </a:solidFill>
            </a:endParaRPr>
          </a:p>
          <a:p>
            <a:r>
              <a:rPr lang="en-US" dirty="0"/>
              <a:t>Promote </a:t>
            </a:r>
            <a:r>
              <a:rPr lang="en-US" b="1" dirty="0">
                <a:solidFill>
                  <a:srgbClr val="C00000"/>
                </a:solidFill>
              </a:rPr>
              <a:t>blood production </a:t>
            </a:r>
            <a:endParaRPr lang="hu-HU" b="1" dirty="0">
              <a:solidFill>
                <a:srgbClr val="C00000"/>
              </a:solidFill>
            </a:endParaRPr>
          </a:p>
          <a:p>
            <a:r>
              <a:rPr lang="en-US" dirty="0"/>
              <a:t>Protect the marrow &amp; the function of the Heart, Liver &amp; Kidneys </a:t>
            </a:r>
            <a:endParaRPr lang="hu-HU" dirty="0"/>
          </a:p>
          <a:p>
            <a:r>
              <a:rPr lang="en-US" dirty="0"/>
              <a:t>Improve absorption in the </a:t>
            </a:r>
            <a:r>
              <a:rPr lang="en-US" b="1" dirty="0">
                <a:solidFill>
                  <a:srgbClr val="C00000"/>
                </a:solidFill>
              </a:rPr>
              <a:t>digestive tract</a:t>
            </a:r>
            <a:endParaRPr lang="hu-HU" b="1" dirty="0">
              <a:solidFill>
                <a:srgbClr val="C00000"/>
              </a:solidFill>
            </a:endParaRPr>
          </a:p>
          <a:p>
            <a:r>
              <a:rPr lang="en-US" dirty="0"/>
              <a:t>Boost </a:t>
            </a:r>
            <a:r>
              <a:rPr lang="en-US" b="1" dirty="0">
                <a:solidFill>
                  <a:srgbClr val="C00000"/>
                </a:solidFill>
              </a:rPr>
              <a:t>the metabolic function </a:t>
            </a:r>
            <a:endParaRPr lang="hu-HU" b="1" dirty="0">
              <a:solidFill>
                <a:srgbClr val="C00000"/>
              </a:solidFill>
            </a:endParaRPr>
          </a:p>
          <a:p>
            <a:r>
              <a:rPr lang="en-US" dirty="0"/>
              <a:t>Stimulate </a:t>
            </a:r>
            <a:r>
              <a:rPr lang="en-US" b="1" dirty="0">
                <a:solidFill>
                  <a:srgbClr val="C00000"/>
                </a:solidFill>
              </a:rPr>
              <a:t>the body's self-regulating ability </a:t>
            </a:r>
            <a:endParaRPr lang="hu-HU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Reduce the side effects</a:t>
            </a:r>
            <a:r>
              <a:rPr lang="en-US" b="1" dirty="0"/>
              <a:t> </a:t>
            </a:r>
            <a:r>
              <a:rPr lang="en-US" dirty="0"/>
              <a:t>of surgery, radiotherapy &amp; chemotherapy while improving their effectiveness.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719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03008"/>
            <a:ext cx="8260672" cy="1039427"/>
          </a:xfrm>
        </p:spPr>
        <p:txBody>
          <a:bodyPr>
            <a:normAutofit/>
          </a:bodyPr>
          <a:lstStyle/>
          <a:p>
            <a:r>
              <a:rPr lang="en-US" sz="2000" dirty="0"/>
              <a:t>Breast Cancer Prevention and </a:t>
            </a:r>
            <a:r>
              <a:rPr lang="hu-HU" sz="2000" dirty="0"/>
              <a:t>„</a:t>
            </a:r>
            <a:r>
              <a:rPr lang="en-US" sz="2000" dirty="0"/>
              <a:t>High Risk Clinic </a:t>
            </a:r>
            <a:r>
              <a:rPr lang="hu-HU" sz="2000" dirty="0"/>
              <a:t>„ </a:t>
            </a:r>
            <a:r>
              <a:rPr lang="en-US" sz="2000" dirty="0"/>
              <a:t>at </a:t>
            </a:r>
            <a:r>
              <a:rPr lang="en-US" sz="2000" b="1" dirty="0">
                <a:solidFill>
                  <a:srgbClr val="FF0000"/>
                </a:solidFill>
              </a:rPr>
              <a:t>Baylor College of Medicine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484438"/>
            <a:ext cx="8229600" cy="4373563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„</a:t>
            </a:r>
            <a:r>
              <a:rPr lang="en-US" b="1" dirty="0"/>
              <a:t>Ma </a:t>
            </a:r>
            <a:r>
              <a:rPr lang="en-US" b="1" dirty="0" err="1"/>
              <a:t>már</a:t>
            </a:r>
            <a:r>
              <a:rPr lang="en-US" b="1" dirty="0"/>
              <a:t> </a:t>
            </a:r>
            <a:r>
              <a:rPr lang="en-US" b="1" dirty="0" err="1"/>
              <a:t>elegendő</a:t>
            </a:r>
            <a:r>
              <a:rPr lang="en-US" b="1" dirty="0"/>
              <a:t> </a:t>
            </a:r>
            <a:r>
              <a:rPr lang="en-US" b="1" dirty="0" err="1"/>
              <a:t>fázis</a:t>
            </a:r>
            <a:r>
              <a:rPr lang="en-US" b="1" dirty="0"/>
              <a:t> III. </a:t>
            </a:r>
            <a:r>
              <a:rPr lang="en-US" b="1" dirty="0" err="1"/>
              <a:t>vizsgálatban</a:t>
            </a:r>
            <a:r>
              <a:rPr lang="en-US" b="1" dirty="0"/>
              <a:t> </a:t>
            </a:r>
            <a:r>
              <a:rPr lang="en-US" b="1" dirty="0" err="1"/>
              <a:t>igazolódott</a:t>
            </a:r>
            <a:r>
              <a:rPr lang="en-US" b="1" dirty="0"/>
              <a:t> </a:t>
            </a:r>
            <a:r>
              <a:rPr lang="en-US" b="1" dirty="0" err="1"/>
              <a:t>az</a:t>
            </a:r>
            <a:r>
              <a:rPr lang="en-US" b="1" dirty="0"/>
              <a:t> </a:t>
            </a:r>
            <a:r>
              <a:rPr lang="en-US" b="1" dirty="0" err="1"/>
              <a:t>akupunktúra</a:t>
            </a:r>
            <a:r>
              <a:rPr lang="en-US" b="1" dirty="0"/>
              <a:t> </a:t>
            </a:r>
            <a:r>
              <a:rPr lang="en-US" b="1" dirty="0" err="1"/>
              <a:t>hatásossága</a:t>
            </a:r>
            <a:r>
              <a:rPr lang="en-US" b="1" dirty="0"/>
              <a:t> </a:t>
            </a:r>
            <a:r>
              <a:rPr lang="en-US" b="1" dirty="0" err="1"/>
              <a:t>nem</a:t>
            </a:r>
            <a:r>
              <a:rPr lang="en-US" b="1" dirty="0"/>
              <a:t> </a:t>
            </a:r>
            <a:r>
              <a:rPr lang="en-US" b="1" dirty="0" err="1"/>
              <a:t>csak</a:t>
            </a:r>
            <a:r>
              <a:rPr lang="en-US" b="1" dirty="0"/>
              <a:t> </a:t>
            </a:r>
            <a:r>
              <a:rPr lang="en-US" b="1" dirty="0" err="1"/>
              <a:t>az</a:t>
            </a:r>
            <a:r>
              <a:rPr lang="en-US" b="1" dirty="0"/>
              <a:t> </a:t>
            </a:r>
            <a:r>
              <a:rPr lang="en-US" b="1" u="sng" dirty="0" err="1"/>
              <a:t>arthralgiá</a:t>
            </a:r>
            <a:r>
              <a:rPr lang="en-US" b="1" dirty="0" err="1"/>
              <a:t>kban</a:t>
            </a:r>
            <a:r>
              <a:rPr lang="en-US" b="1" dirty="0"/>
              <a:t>, </a:t>
            </a:r>
            <a:r>
              <a:rPr lang="en-US" b="1" dirty="0" err="1"/>
              <a:t>hanem</a:t>
            </a:r>
            <a:r>
              <a:rPr lang="en-US" b="1" dirty="0"/>
              <a:t> </a:t>
            </a:r>
            <a:endParaRPr lang="hu-HU" b="1" dirty="0"/>
          </a:p>
          <a:p>
            <a:pPr marL="114300" indent="0">
              <a:buNone/>
            </a:pPr>
            <a:r>
              <a:rPr lang="en-US" b="1" dirty="0"/>
              <a:t>a </a:t>
            </a:r>
            <a:r>
              <a:rPr lang="en-US" b="1" u="sng" dirty="0" err="1"/>
              <a:t>fáradtság</a:t>
            </a:r>
            <a:r>
              <a:rPr lang="en-US" b="1" dirty="0"/>
              <a:t> </a:t>
            </a:r>
            <a:r>
              <a:rPr lang="en-US" b="1" dirty="0" err="1"/>
              <a:t>kezelésében</a:t>
            </a:r>
            <a:r>
              <a:rPr lang="en-US" b="1" dirty="0"/>
              <a:t> </a:t>
            </a:r>
            <a:r>
              <a:rPr lang="en-US" b="1" dirty="0" err="1"/>
              <a:t>és</a:t>
            </a:r>
            <a:r>
              <a:rPr lang="en-US" b="1" dirty="0"/>
              <a:t> a </a:t>
            </a:r>
            <a:endParaRPr lang="hu-HU" b="1" dirty="0"/>
          </a:p>
          <a:p>
            <a:pPr marL="114300" indent="0">
              <a:buNone/>
            </a:pPr>
            <a:r>
              <a:rPr lang="en-US" b="1" u="sng" dirty="0" err="1"/>
              <a:t>hőhullámok</a:t>
            </a:r>
            <a:r>
              <a:rPr lang="en-US" b="1" u="sng" dirty="0"/>
              <a:t> </a:t>
            </a:r>
            <a:r>
              <a:rPr lang="en-US" b="1" u="sng" dirty="0" err="1"/>
              <a:t>enyhítésében</a:t>
            </a:r>
            <a:r>
              <a:rPr lang="en-US" b="1" u="sng" dirty="0"/>
              <a:t> </a:t>
            </a:r>
            <a:r>
              <a:rPr lang="en-US" b="1" dirty="0"/>
              <a:t>is, </a:t>
            </a:r>
            <a:r>
              <a:rPr lang="en-US" b="1" dirty="0" err="1"/>
              <a:t>és</a:t>
            </a:r>
            <a:r>
              <a:rPr lang="en-US" b="1" dirty="0"/>
              <a:t> </a:t>
            </a:r>
            <a:r>
              <a:rPr lang="en-US" b="1" dirty="0" err="1"/>
              <a:t>az</a:t>
            </a:r>
            <a:r>
              <a:rPr lang="en-US" b="1" dirty="0"/>
              <a:t> </a:t>
            </a:r>
            <a:r>
              <a:rPr lang="en-US" b="1" dirty="0" err="1"/>
              <a:t>orvosok</a:t>
            </a:r>
            <a:r>
              <a:rPr lang="en-US" b="1" dirty="0"/>
              <a:t> </a:t>
            </a:r>
            <a:r>
              <a:rPr lang="en-US" b="1" dirty="0" err="1"/>
              <a:t>egyre</a:t>
            </a:r>
            <a:r>
              <a:rPr lang="en-US" b="1" dirty="0"/>
              <a:t> </a:t>
            </a:r>
            <a:r>
              <a:rPr lang="en-US" b="1" dirty="0" err="1"/>
              <a:t>gyakrabban</a:t>
            </a:r>
            <a:r>
              <a:rPr lang="en-US" b="1" dirty="0"/>
              <a:t> </a:t>
            </a:r>
            <a:r>
              <a:rPr lang="en-US" b="1" dirty="0" err="1"/>
              <a:t>ismerik</a:t>
            </a:r>
            <a:r>
              <a:rPr lang="en-US" b="1" dirty="0"/>
              <a:t> </a:t>
            </a:r>
            <a:r>
              <a:rPr lang="en-US" b="1" dirty="0" err="1"/>
              <a:t>fel</a:t>
            </a:r>
            <a:r>
              <a:rPr lang="en-US" b="1" dirty="0"/>
              <a:t>, </a:t>
            </a:r>
            <a:r>
              <a:rPr lang="en-US" b="1" dirty="0" err="1"/>
              <a:t>hogy</a:t>
            </a:r>
            <a:r>
              <a:rPr lang="en-US" b="1" dirty="0"/>
              <a:t> </a:t>
            </a:r>
            <a:r>
              <a:rPr lang="en-US" b="1" dirty="0" err="1"/>
              <a:t>ez</a:t>
            </a:r>
            <a:r>
              <a:rPr lang="en-US" b="1" dirty="0"/>
              <a:t> a </a:t>
            </a:r>
            <a:r>
              <a:rPr lang="en-US" b="1" dirty="0" err="1"/>
              <a:t>kezelés</a:t>
            </a:r>
            <a:r>
              <a:rPr lang="en-US" b="1" dirty="0"/>
              <a:t> </a:t>
            </a:r>
            <a:r>
              <a:rPr lang="en-US" b="1" dirty="0" err="1"/>
              <a:t>létezik</a:t>
            </a:r>
            <a:r>
              <a:rPr lang="en-US" b="1" dirty="0"/>
              <a:t>, </a:t>
            </a:r>
            <a:r>
              <a:rPr lang="en-US" b="1" dirty="0" err="1"/>
              <a:t>és</a:t>
            </a:r>
            <a:r>
              <a:rPr lang="en-US" b="1" dirty="0"/>
              <a:t> </a:t>
            </a:r>
            <a:r>
              <a:rPr lang="en-US" b="1" dirty="0" err="1"/>
              <a:t>segíthet</a:t>
            </a:r>
            <a:r>
              <a:rPr lang="en-US" b="1" dirty="0"/>
              <a:t> a </a:t>
            </a:r>
            <a:r>
              <a:rPr lang="en-US" b="1" dirty="0" err="1"/>
              <a:t>betegeik</a:t>
            </a:r>
            <a:r>
              <a:rPr lang="en-US" b="1" dirty="0"/>
              <a:t> </a:t>
            </a:r>
            <a:r>
              <a:rPr lang="en-US" b="1" dirty="0" err="1"/>
              <a:t>ellátásában</a:t>
            </a:r>
            <a:r>
              <a:rPr lang="en-US" dirty="0"/>
              <a:t>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76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Mamma cc.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akupunktúra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Az </a:t>
            </a:r>
            <a:r>
              <a:rPr lang="en-US" b="1" u="sng" dirty="0" err="1">
                <a:solidFill>
                  <a:srgbClr val="FF0000"/>
                </a:solidFill>
              </a:rPr>
              <a:t>aromatáz-gátlókkal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kezelt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emlőrákos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nők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ízületi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fájdalmának</a:t>
            </a:r>
            <a:r>
              <a:rPr lang="en-US" dirty="0"/>
              <a:t> </a:t>
            </a:r>
            <a:r>
              <a:rPr lang="en-US" dirty="0" err="1"/>
              <a:t>csillapításában</a:t>
            </a:r>
            <a:r>
              <a:rPr lang="en-US" dirty="0"/>
              <a:t> </a:t>
            </a:r>
            <a:r>
              <a:rPr lang="en-US" dirty="0" err="1"/>
              <a:t>alkalmazott</a:t>
            </a:r>
            <a:r>
              <a:rPr lang="en-US" dirty="0"/>
              <a:t> </a:t>
            </a:r>
            <a:r>
              <a:rPr lang="en-US" dirty="0" err="1"/>
              <a:t>akupunktúrás</a:t>
            </a:r>
            <a:r>
              <a:rPr lang="en-US" dirty="0"/>
              <a:t> </a:t>
            </a:r>
            <a:r>
              <a:rPr lang="en-US" dirty="0" err="1"/>
              <a:t>kezelések</a:t>
            </a:r>
            <a:r>
              <a:rPr lang="en-US" dirty="0"/>
              <a:t> </a:t>
            </a:r>
            <a:r>
              <a:rPr lang="en-US" dirty="0" err="1"/>
              <a:t>hatását</a:t>
            </a:r>
            <a:r>
              <a:rPr lang="en-US" dirty="0"/>
              <a:t> </a:t>
            </a:r>
            <a:r>
              <a:rPr lang="en-US" dirty="0" err="1"/>
              <a:t>elemző</a:t>
            </a:r>
            <a:r>
              <a:rPr lang="en-US" dirty="0"/>
              <a:t> S1200 </a:t>
            </a:r>
            <a:r>
              <a:rPr lang="en-US" dirty="0" err="1"/>
              <a:t>jelű</a:t>
            </a:r>
            <a:r>
              <a:rPr lang="en-US" dirty="0"/>
              <a:t> </a:t>
            </a:r>
            <a:r>
              <a:rPr lang="en-US" dirty="0" err="1"/>
              <a:t>vizsgálat</a:t>
            </a:r>
            <a:r>
              <a:rPr lang="en-US" dirty="0"/>
              <a:t> </a:t>
            </a:r>
            <a:r>
              <a:rPr lang="en-US" dirty="0" err="1"/>
              <a:t>eredményei</a:t>
            </a:r>
            <a:r>
              <a:rPr lang="en-US" dirty="0"/>
              <a:t> </a:t>
            </a:r>
            <a:r>
              <a:rPr lang="en-US" dirty="0" err="1"/>
              <a:t>szerint</a:t>
            </a:r>
            <a:r>
              <a:rPr lang="en-US" dirty="0"/>
              <a:t> </a:t>
            </a:r>
            <a:r>
              <a:rPr lang="hu-HU" dirty="0"/>
              <a:t>:</a:t>
            </a:r>
          </a:p>
          <a:p>
            <a:r>
              <a:rPr lang="en-US" b="1" dirty="0" err="1"/>
              <a:t>az</a:t>
            </a:r>
            <a:r>
              <a:rPr lang="en-US" b="1" dirty="0"/>
              <a:t> </a:t>
            </a:r>
            <a:r>
              <a:rPr lang="en-US" b="1" dirty="0" err="1"/>
              <a:t>akupunktúra</a:t>
            </a:r>
            <a:r>
              <a:rPr lang="en-US" b="1" dirty="0"/>
              <a:t> </a:t>
            </a:r>
            <a:r>
              <a:rPr lang="en-US" b="1" dirty="0" err="1"/>
              <a:t>szignifikánsan</a:t>
            </a:r>
            <a:r>
              <a:rPr lang="en-US" b="1" dirty="0"/>
              <a:t> </a:t>
            </a:r>
            <a:r>
              <a:rPr lang="en-US" b="1" dirty="0" err="1"/>
              <a:t>csökkenti</a:t>
            </a:r>
            <a:r>
              <a:rPr lang="en-US" b="1" dirty="0"/>
              <a:t> a </a:t>
            </a:r>
            <a:r>
              <a:rPr lang="en-US" b="1" dirty="0" err="1"/>
              <a:t>posztmenopauzális</a:t>
            </a:r>
            <a:r>
              <a:rPr lang="en-US" b="1" dirty="0"/>
              <a:t> </a:t>
            </a:r>
            <a:r>
              <a:rPr lang="en-US" b="1" dirty="0" err="1"/>
              <a:t>emlőrákos</a:t>
            </a:r>
            <a:r>
              <a:rPr lang="en-US" b="1" dirty="0"/>
              <a:t> </a:t>
            </a:r>
            <a:r>
              <a:rPr lang="en-US" b="1" dirty="0" err="1"/>
              <a:t>nők</a:t>
            </a:r>
            <a:r>
              <a:rPr lang="en-US" b="1" dirty="0"/>
              <a:t> </a:t>
            </a:r>
            <a:r>
              <a:rPr lang="en-US" b="1" dirty="0" err="1"/>
              <a:t>aromatáz-gátlókkal</a:t>
            </a:r>
            <a:r>
              <a:rPr lang="en-US" b="1" dirty="0"/>
              <a:t> </a:t>
            </a:r>
            <a:r>
              <a:rPr lang="en-US" b="1" dirty="0" err="1"/>
              <a:t>történő</a:t>
            </a:r>
            <a:r>
              <a:rPr lang="en-US" b="1" dirty="0"/>
              <a:t> </a:t>
            </a:r>
            <a:r>
              <a:rPr lang="en-US" b="1" dirty="0" err="1"/>
              <a:t>kezeléséhez</a:t>
            </a:r>
            <a:r>
              <a:rPr lang="en-US" b="1" dirty="0"/>
              <a:t> </a:t>
            </a:r>
            <a:r>
              <a:rPr lang="en-US" b="1" dirty="0" err="1"/>
              <a:t>társuló</a:t>
            </a:r>
            <a:r>
              <a:rPr lang="en-US" b="1" dirty="0"/>
              <a:t> </a:t>
            </a:r>
            <a:r>
              <a:rPr lang="en-US" b="1" dirty="0" err="1"/>
              <a:t>ízületi</a:t>
            </a:r>
            <a:r>
              <a:rPr lang="en-US" b="1" dirty="0"/>
              <a:t> </a:t>
            </a:r>
            <a:r>
              <a:rPr lang="en-US" b="1" dirty="0" err="1"/>
              <a:t>fájdalmakat</a:t>
            </a:r>
            <a:r>
              <a:rPr lang="en-US" b="1" dirty="0"/>
              <a:t> a </a:t>
            </a:r>
            <a:r>
              <a:rPr lang="en-US" b="1" dirty="0" err="1"/>
              <a:t>placebóhoz</a:t>
            </a:r>
            <a:r>
              <a:rPr lang="en-US" dirty="0"/>
              <a:t> (</a:t>
            </a:r>
            <a:r>
              <a:rPr lang="hu-HU" dirty="0"/>
              <a:t>és </a:t>
            </a:r>
            <a:r>
              <a:rPr lang="en-US" dirty="0"/>
              <a:t>a </a:t>
            </a:r>
            <a:r>
              <a:rPr lang="hu-HU" dirty="0" err="1"/>
              <a:t>sham</a:t>
            </a:r>
            <a:r>
              <a:rPr lang="en-US" dirty="0"/>
              <a:t> </a:t>
            </a:r>
            <a:r>
              <a:rPr lang="en-US" dirty="0" err="1"/>
              <a:t>akupunktúrához</a:t>
            </a:r>
            <a:r>
              <a:rPr lang="en-US" dirty="0"/>
              <a:t>) </a:t>
            </a:r>
            <a:r>
              <a:rPr lang="en-US" b="1" dirty="0" err="1"/>
              <a:t>képest</a:t>
            </a:r>
            <a:r>
              <a:rPr lang="en-US" dirty="0"/>
              <a:t>. </a:t>
            </a:r>
          </a:p>
          <a:p>
            <a:r>
              <a:rPr lang="en-US" dirty="0"/>
              <a:t>A </a:t>
            </a:r>
            <a:r>
              <a:rPr lang="en-US" dirty="0" err="1"/>
              <a:t>vizsgálat</a:t>
            </a:r>
            <a:r>
              <a:rPr lang="en-US" dirty="0"/>
              <a:t> 9 </a:t>
            </a:r>
            <a:r>
              <a:rPr lang="en-US" dirty="0" err="1"/>
              <a:t>nagy</a:t>
            </a:r>
            <a:r>
              <a:rPr lang="en-US" dirty="0"/>
              <a:t> </a:t>
            </a:r>
            <a:r>
              <a:rPr lang="en-US" dirty="0" err="1"/>
              <a:t>területi</a:t>
            </a:r>
            <a:r>
              <a:rPr lang="en-US" dirty="0"/>
              <a:t> </a:t>
            </a:r>
            <a:r>
              <a:rPr lang="en-US" dirty="0" err="1"/>
              <a:t>kórház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2 </a:t>
            </a:r>
            <a:r>
              <a:rPr lang="en-US" dirty="0" err="1"/>
              <a:t>akadémiai</a:t>
            </a:r>
            <a:r>
              <a:rPr lang="en-US" dirty="0"/>
              <a:t> </a:t>
            </a:r>
            <a:r>
              <a:rPr lang="en-US" dirty="0" err="1"/>
              <a:t>központ</a:t>
            </a:r>
            <a:r>
              <a:rPr lang="en-US" dirty="0"/>
              <a:t> </a:t>
            </a:r>
            <a:r>
              <a:rPr lang="en-US" dirty="0" err="1"/>
              <a:t>adatait</a:t>
            </a:r>
            <a:r>
              <a:rPr lang="en-US" dirty="0"/>
              <a:t> </a:t>
            </a:r>
            <a:r>
              <a:rPr lang="en-US" dirty="0" err="1"/>
              <a:t>elemezte</a:t>
            </a:r>
            <a:r>
              <a:rPr lang="en-US" dirty="0"/>
              <a:t>. A 110 </a:t>
            </a:r>
            <a:r>
              <a:rPr lang="en-US" dirty="0" err="1"/>
              <a:t>beteg</a:t>
            </a:r>
            <a:r>
              <a:rPr lang="en-US" dirty="0"/>
              <a:t> </a:t>
            </a:r>
            <a:r>
              <a:rPr lang="en-US" dirty="0" err="1"/>
              <a:t>heti</a:t>
            </a:r>
            <a:r>
              <a:rPr lang="en-US" dirty="0"/>
              <a:t> </a:t>
            </a:r>
            <a:r>
              <a:rPr lang="en-US" dirty="0" err="1"/>
              <a:t>kétszeri</a:t>
            </a:r>
            <a:r>
              <a:rPr lang="en-US" dirty="0"/>
              <a:t> </a:t>
            </a:r>
            <a:r>
              <a:rPr lang="en-US" dirty="0" err="1"/>
              <a:t>alkalommal</a:t>
            </a:r>
            <a:r>
              <a:rPr lang="en-US" dirty="0"/>
              <a:t> „</a:t>
            </a:r>
            <a:r>
              <a:rPr lang="en-US" dirty="0" err="1"/>
              <a:t>valódi</a:t>
            </a:r>
            <a:r>
              <a:rPr lang="en-US" dirty="0"/>
              <a:t>” </a:t>
            </a:r>
            <a:r>
              <a:rPr lang="en-US" dirty="0" err="1"/>
              <a:t>akupunktúrás</a:t>
            </a:r>
            <a:r>
              <a:rPr lang="en-US" dirty="0"/>
              <a:t> </a:t>
            </a:r>
            <a:r>
              <a:rPr lang="en-US" dirty="0" err="1"/>
              <a:t>kezelést</a:t>
            </a:r>
            <a:r>
              <a:rPr lang="en-US" dirty="0"/>
              <a:t> </a:t>
            </a:r>
            <a:r>
              <a:rPr lang="en-US" dirty="0" err="1"/>
              <a:t>kapott</a:t>
            </a:r>
            <a:r>
              <a:rPr lang="en-US" dirty="0"/>
              <a:t> 6 </a:t>
            </a:r>
            <a:r>
              <a:rPr lang="en-US" dirty="0" err="1"/>
              <a:t>héten</a:t>
            </a:r>
            <a:r>
              <a:rPr lang="en-US" dirty="0"/>
              <a:t> </a:t>
            </a:r>
            <a:r>
              <a:rPr lang="en-US" dirty="0" err="1"/>
              <a:t>keresztül</a:t>
            </a:r>
            <a:r>
              <a:rPr lang="en-US" dirty="0"/>
              <a:t>, </a:t>
            </a:r>
            <a:r>
              <a:rPr lang="en-US" dirty="0" err="1"/>
              <a:t>náluk</a:t>
            </a:r>
            <a:r>
              <a:rPr lang="en-US" dirty="0"/>
              <a:t> </a:t>
            </a:r>
            <a:r>
              <a:rPr lang="en-US" b="1" u="sng" dirty="0"/>
              <a:t>58%-ban </a:t>
            </a:r>
            <a:r>
              <a:rPr lang="en-US" b="1" u="sng" dirty="0" err="1"/>
              <a:t>javultak</a:t>
            </a:r>
            <a:r>
              <a:rPr lang="en-US" b="1" u="sng" dirty="0"/>
              <a:t> </a:t>
            </a:r>
            <a:r>
              <a:rPr lang="en-US" dirty="0"/>
              <a:t>a „</a:t>
            </a:r>
            <a:r>
              <a:rPr lang="en-US" dirty="0" err="1"/>
              <a:t>legrosszabb</a:t>
            </a:r>
            <a:r>
              <a:rPr lang="en-US" dirty="0"/>
              <a:t> </a:t>
            </a:r>
            <a:r>
              <a:rPr lang="en-US" dirty="0" err="1"/>
              <a:t>fájdalom</a:t>
            </a:r>
            <a:r>
              <a:rPr lang="en-US" dirty="0"/>
              <a:t>” </a:t>
            </a:r>
            <a:r>
              <a:rPr lang="en-US" dirty="0" err="1"/>
              <a:t>értékei</a:t>
            </a:r>
            <a:r>
              <a:rPr lang="en-US" dirty="0"/>
              <a:t>, </a:t>
            </a:r>
            <a:r>
              <a:rPr lang="en-US" dirty="0" err="1"/>
              <a:t>míg</a:t>
            </a:r>
            <a:r>
              <a:rPr lang="en-US" dirty="0"/>
              <a:t> a „</a:t>
            </a:r>
            <a:r>
              <a:rPr lang="hu-HU" dirty="0" err="1"/>
              <a:t>sham</a:t>
            </a:r>
            <a:r>
              <a:rPr lang="en-US" dirty="0"/>
              <a:t> </a:t>
            </a:r>
            <a:r>
              <a:rPr lang="en-US" dirty="0" err="1"/>
              <a:t>akupunktúrában</a:t>
            </a:r>
            <a:r>
              <a:rPr lang="en-US" dirty="0"/>
              <a:t>” </a:t>
            </a:r>
            <a:r>
              <a:rPr lang="en-US" dirty="0" err="1"/>
              <a:t>részesült</a:t>
            </a:r>
            <a:r>
              <a:rPr lang="en-US" dirty="0"/>
              <a:t> 59 </a:t>
            </a:r>
            <a:r>
              <a:rPr lang="en-US" dirty="0" err="1"/>
              <a:t>betegnél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31%-ban </a:t>
            </a:r>
            <a:r>
              <a:rPr lang="en-US" dirty="0" err="1"/>
              <a:t>állt</a:t>
            </a:r>
            <a:r>
              <a:rPr lang="en-US" dirty="0"/>
              <a:t> be </a:t>
            </a:r>
            <a:r>
              <a:rPr lang="en-US" dirty="0" err="1"/>
              <a:t>javulás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8227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4F29BC-23E6-68DD-E92A-DDC055E2B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069" y="2105727"/>
            <a:ext cx="3434080" cy="2083308"/>
          </a:xfrm>
        </p:spPr>
        <p:txBody>
          <a:bodyPr>
            <a:normAutofit/>
          </a:bodyPr>
          <a:lstStyle/>
          <a:p>
            <a:r>
              <a:rPr lang="hu-HU" dirty="0" err="1"/>
              <a:t>Sympaticus</a:t>
            </a:r>
            <a:r>
              <a:rPr lang="hu-HU" dirty="0"/>
              <a:t> idegrendszeri hatások csökkentése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36A86FE-02A9-446F-4B51-946028714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986"/>
            <a:ext cx="8337069" cy="57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58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8911D7-D98E-75F0-5E8F-005CB6B3B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965960-992A-3580-12A4-C1D059F15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B3578DF-76F9-A3B4-DA17-0409A11C6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25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00FA87-D4AC-069F-6144-614B34AB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B053AD-CD26-C572-3DB0-256654E8F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FCB81B4-0A0F-57A4-2223-761076393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6586" cy="686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39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E4491-883C-904E-FC08-ADAE684F2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A301E2-7066-26BC-F7C0-8A17DA14E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ABDBC1B-A1BF-905A-218B-6544372CC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55" y="1"/>
            <a:ext cx="11740444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6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DFCAA9-CF53-C1C9-1E8A-0673AF31B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CF56C3-6254-2AB2-1649-84D5693F3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AC73160-260D-08F2-0FFB-628E7F56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78AC52DC-0A31-EF7E-1825-3CC5B847ECF2}"/>
              </a:ext>
            </a:extLst>
          </p:cNvPr>
          <p:cNvSpPr txBox="1"/>
          <p:nvPr/>
        </p:nvSpPr>
        <p:spPr>
          <a:xfrm flipH="1">
            <a:off x="5973096" y="6407818"/>
            <a:ext cx="480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Integratív onkológiai </a:t>
            </a:r>
            <a:r>
              <a:rPr lang="hu-HU" sz="24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education</a:t>
            </a:r>
            <a:endParaRPr lang="hu-HU" sz="2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79326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7B62EE-331D-6FDC-ED36-8D09FEDA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DB46AC80-984E-7107-4511-0AEB15F2C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1995008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02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730" name="Freeform 2"/>
          <p:cNvSpPr>
            <a:spLocks/>
          </p:cNvSpPr>
          <p:nvPr/>
        </p:nvSpPr>
        <p:spPr bwMode="auto">
          <a:xfrm>
            <a:off x="8235950" y="2503489"/>
            <a:ext cx="323850" cy="568325"/>
          </a:xfrm>
          <a:custGeom>
            <a:avLst/>
            <a:gdLst/>
            <a:ahLst/>
            <a:cxnLst>
              <a:cxn ang="0">
                <a:pos x="0" y="22"/>
              </a:cxn>
              <a:cxn ang="0">
                <a:pos x="84" y="17"/>
              </a:cxn>
              <a:cxn ang="0">
                <a:pos x="190" y="34"/>
              </a:cxn>
              <a:cxn ang="0">
                <a:pos x="169" y="224"/>
              </a:cxn>
              <a:cxn ang="0">
                <a:pos x="202" y="358"/>
              </a:cxn>
            </a:cxnLst>
            <a:rect l="0" t="0" r="r" b="b"/>
            <a:pathLst>
              <a:path w="204" h="358">
                <a:moveTo>
                  <a:pt x="0" y="22"/>
                </a:moveTo>
                <a:cubicBezTo>
                  <a:pt x="14" y="21"/>
                  <a:pt x="52" y="15"/>
                  <a:pt x="84" y="17"/>
                </a:cubicBezTo>
                <a:cubicBezTo>
                  <a:pt x="116" y="19"/>
                  <a:pt x="176" y="0"/>
                  <a:pt x="190" y="34"/>
                </a:cubicBezTo>
                <a:cubicBezTo>
                  <a:pt x="204" y="68"/>
                  <a:pt x="167" y="170"/>
                  <a:pt x="169" y="224"/>
                </a:cubicBezTo>
                <a:cubicBezTo>
                  <a:pt x="171" y="278"/>
                  <a:pt x="195" y="330"/>
                  <a:pt x="202" y="358"/>
                </a:cubicBezTo>
              </a:path>
            </a:pathLst>
          </a:custGeom>
          <a:noFill/>
          <a:ln w="28575" cap="flat" cmpd="sng">
            <a:solidFill>
              <a:srgbClr val="0000CC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pic>
        <p:nvPicPr>
          <p:cNvPr id="1353731" name="Picture 3" descr="mouse_col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4332"/>
          <a:stretch>
            <a:fillRect/>
          </a:stretch>
        </p:blipFill>
        <p:spPr bwMode="auto">
          <a:xfrm>
            <a:off x="6864350" y="3751264"/>
            <a:ext cx="3803650" cy="3106737"/>
          </a:xfrm>
          <a:prstGeom prst="rect">
            <a:avLst/>
          </a:prstGeom>
          <a:noFill/>
        </p:spPr>
      </p:pic>
      <p:sp>
        <p:nvSpPr>
          <p:cNvPr id="1353732" name="Freeform 4"/>
          <p:cNvSpPr>
            <a:spLocks/>
          </p:cNvSpPr>
          <p:nvPr/>
        </p:nvSpPr>
        <p:spPr bwMode="auto">
          <a:xfrm>
            <a:off x="8621714" y="5097464"/>
            <a:ext cx="376237" cy="1468437"/>
          </a:xfrm>
          <a:custGeom>
            <a:avLst/>
            <a:gdLst/>
            <a:ahLst/>
            <a:cxnLst>
              <a:cxn ang="0">
                <a:pos x="0" y="925"/>
              </a:cxn>
              <a:cxn ang="0">
                <a:pos x="153" y="826"/>
              </a:cxn>
              <a:cxn ang="0">
                <a:pos x="224" y="332"/>
              </a:cxn>
              <a:cxn ang="0">
                <a:pos x="229" y="0"/>
              </a:cxn>
            </a:cxnLst>
            <a:rect l="0" t="0" r="r" b="b"/>
            <a:pathLst>
              <a:path w="237" h="925">
                <a:moveTo>
                  <a:pt x="0" y="925"/>
                </a:moveTo>
                <a:cubicBezTo>
                  <a:pt x="25" y="908"/>
                  <a:pt x="116" y="925"/>
                  <a:pt x="153" y="826"/>
                </a:cubicBezTo>
                <a:cubicBezTo>
                  <a:pt x="190" y="727"/>
                  <a:pt x="211" y="470"/>
                  <a:pt x="224" y="332"/>
                </a:cubicBezTo>
                <a:cubicBezTo>
                  <a:pt x="237" y="194"/>
                  <a:pt x="228" y="55"/>
                  <a:pt x="229" y="0"/>
                </a:cubicBezTo>
              </a:path>
            </a:pathLst>
          </a:custGeom>
          <a:noFill/>
          <a:ln w="28575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353733" name="AutoShape 5"/>
          <p:cNvSpPr>
            <a:spLocks noChangeArrowheads="1"/>
          </p:cNvSpPr>
          <p:nvPr/>
        </p:nvSpPr>
        <p:spPr bwMode="auto">
          <a:xfrm rot="-2056091">
            <a:off x="4008438" y="3357563"/>
            <a:ext cx="2576512" cy="2730500"/>
          </a:xfrm>
          <a:custGeom>
            <a:avLst/>
            <a:gdLst>
              <a:gd name="G0" fmla="+- -512882 0 0"/>
              <a:gd name="G1" fmla="+- 4124731 0 0"/>
              <a:gd name="G2" fmla="+- -512882 0 4124731"/>
              <a:gd name="G3" fmla="+- 10800 0 0"/>
              <a:gd name="G4" fmla="+- 0 0 -51288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510 0 0"/>
              <a:gd name="G9" fmla="+- 0 0 4124731"/>
              <a:gd name="G10" fmla="+- 9510 0 2700"/>
              <a:gd name="G11" fmla="cos G10 -512882"/>
              <a:gd name="G12" fmla="sin G10 -512882"/>
              <a:gd name="G13" fmla="cos 13500 -512882"/>
              <a:gd name="G14" fmla="sin 13500 -512882"/>
              <a:gd name="G15" fmla="+- G11 10800 0"/>
              <a:gd name="G16" fmla="+- G12 10800 0"/>
              <a:gd name="G17" fmla="+- G13 10800 0"/>
              <a:gd name="G18" fmla="+- G14 10800 0"/>
              <a:gd name="G19" fmla="*/ 9510 1 2"/>
              <a:gd name="G20" fmla="+- G19 5400 0"/>
              <a:gd name="G21" fmla="cos G20 -512882"/>
              <a:gd name="G22" fmla="sin G20 -512882"/>
              <a:gd name="G23" fmla="+- G21 10800 0"/>
              <a:gd name="G24" fmla="+- G12 G23 G22"/>
              <a:gd name="G25" fmla="+- G22 G23 G11"/>
              <a:gd name="G26" fmla="cos 10800 -512882"/>
              <a:gd name="G27" fmla="sin 10800 -512882"/>
              <a:gd name="G28" fmla="cos 9510 -512882"/>
              <a:gd name="G29" fmla="sin 9510 -51288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4124731"/>
              <a:gd name="G36" fmla="sin G34 4124731"/>
              <a:gd name="G37" fmla="+/ 4124731 -51288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510 G39"/>
              <a:gd name="G43" fmla="sin 951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25 w 21600"/>
              <a:gd name="T5" fmla="*/ 5803 h 21600"/>
              <a:gd name="T6" fmla="*/ 15419 w 21600"/>
              <a:gd name="T7" fmla="*/ 19843 h 21600"/>
              <a:gd name="T8" fmla="*/ 2368 w 21600"/>
              <a:gd name="T9" fmla="*/ 6400 h 21600"/>
              <a:gd name="T10" fmla="*/ 24174 w 21600"/>
              <a:gd name="T11" fmla="*/ 8961 h 21600"/>
              <a:gd name="T12" fmla="*/ 21315 w 21600"/>
              <a:gd name="T13" fmla="*/ 12731 h 21600"/>
              <a:gd name="T14" fmla="*/ 17546 w 21600"/>
              <a:gd name="T15" fmla="*/ 9872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221" y="9505"/>
                </a:moveTo>
                <a:cubicBezTo>
                  <a:pt x="19574" y="4797"/>
                  <a:pt x="15551" y="1290"/>
                  <a:pt x="10800" y="1290"/>
                </a:cubicBezTo>
                <a:cubicBezTo>
                  <a:pt x="5547" y="1290"/>
                  <a:pt x="1290" y="5547"/>
                  <a:pt x="1290" y="10800"/>
                </a:cubicBezTo>
                <a:cubicBezTo>
                  <a:pt x="1290" y="16052"/>
                  <a:pt x="5547" y="20310"/>
                  <a:pt x="10800" y="20310"/>
                </a:cubicBezTo>
                <a:cubicBezTo>
                  <a:pt x="12304" y="20310"/>
                  <a:pt x="13787" y="19953"/>
                  <a:pt x="15126" y="19268"/>
                </a:cubicBezTo>
                <a:lnTo>
                  <a:pt x="15713" y="20417"/>
                </a:lnTo>
                <a:cubicBezTo>
                  <a:pt x="14192" y="21194"/>
                  <a:pt x="12508" y="21599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196" y="-1"/>
                  <a:pt x="20764" y="3983"/>
                  <a:pt x="21499" y="9329"/>
                </a:cubicBezTo>
                <a:lnTo>
                  <a:pt x="24174" y="8961"/>
                </a:lnTo>
                <a:lnTo>
                  <a:pt x="21315" y="12731"/>
                </a:lnTo>
                <a:lnTo>
                  <a:pt x="17546" y="9872"/>
                </a:lnTo>
                <a:lnTo>
                  <a:pt x="20221" y="9505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353734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3933826" y="246064"/>
            <a:ext cx="6418263" cy="725487"/>
          </a:xfrm>
        </p:spPr>
        <p:txBody>
          <a:bodyPr/>
          <a:lstStyle/>
          <a:p>
            <a:r>
              <a:rPr lang="en-US" sz="2500" b="1" dirty="0">
                <a:solidFill>
                  <a:schemeClr val="tx1"/>
                </a:solidFill>
              </a:rPr>
              <a:t>Principles of conductive modulated RF-current heating, </a:t>
            </a:r>
            <a:r>
              <a:rPr lang="hu-HU" sz="2500" b="1" u="sng" dirty="0">
                <a:solidFill>
                  <a:srgbClr val="FF0000"/>
                </a:solidFill>
              </a:rPr>
              <a:t>O</a:t>
            </a:r>
            <a:r>
              <a:rPr lang="en-US" sz="2500" b="1" u="sng" dirty="0" err="1">
                <a:solidFill>
                  <a:srgbClr val="FF0000"/>
                </a:solidFill>
              </a:rPr>
              <a:t>ncothermia</a:t>
            </a:r>
            <a:r>
              <a:rPr lang="en-US" sz="25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531378" name="Text Box 498"/>
          <p:cNvSpPr txBox="1">
            <a:spLocks noChangeArrowheads="1"/>
          </p:cNvSpPr>
          <p:nvPr/>
        </p:nvSpPr>
        <p:spPr bwMode="auto">
          <a:xfrm>
            <a:off x="2435225" y="6013451"/>
            <a:ext cx="3741738" cy="581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0"/>
              </a:spcBef>
            </a:pPr>
            <a:r>
              <a:rPr lang="en-US" sz="1600" b="1">
                <a:solidFill>
                  <a:prstClr val="black"/>
                </a:solidFill>
                <a:latin typeface="Times New Roman" pitchFamily="18" charset="0"/>
              </a:rPr>
              <a:t>The cell-culture/animal/human is  a part of the electric circuit</a:t>
            </a:r>
          </a:p>
        </p:txBody>
      </p:sp>
      <p:pic>
        <p:nvPicPr>
          <p:cNvPr id="135373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9438" y="242889"/>
            <a:ext cx="1935162" cy="2332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353737" name="Oval 9"/>
          <p:cNvSpPr>
            <a:spLocks noChangeArrowheads="1"/>
          </p:cNvSpPr>
          <p:nvPr/>
        </p:nvSpPr>
        <p:spPr bwMode="auto">
          <a:xfrm>
            <a:off x="2874964" y="617539"/>
            <a:ext cx="1044575" cy="164623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531424" name="Text Box 544"/>
          <p:cNvSpPr txBox="1">
            <a:spLocks noChangeArrowheads="1"/>
          </p:cNvSpPr>
          <p:nvPr/>
        </p:nvSpPr>
        <p:spPr bwMode="auto">
          <a:xfrm>
            <a:off x="2014538" y="5011739"/>
            <a:ext cx="2487612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600" b="1">
                <a:solidFill>
                  <a:prstClr val="black"/>
                </a:solidFill>
                <a:latin typeface="News Gothic MT"/>
              </a:rPr>
              <a:t>Energy is carried by 13.56 MHz RF-current,</a:t>
            </a:r>
            <a:r>
              <a:rPr lang="en-US" sz="1600" b="1">
                <a:solidFill>
                  <a:srgbClr val="CC0000"/>
                </a:solidFill>
                <a:latin typeface="News Gothic MT"/>
              </a:rPr>
              <a:t> </a:t>
            </a:r>
            <a:r>
              <a:rPr lang="en-US" sz="2000" b="1">
                <a:solidFill>
                  <a:srgbClr val="CC0000"/>
                </a:solidFill>
                <a:latin typeface="News Gothic MT"/>
              </a:rPr>
              <a:t>(AM-modulated) </a:t>
            </a:r>
          </a:p>
        </p:txBody>
      </p:sp>
      <p:sp>
        <p:nvSpPr>
          <p:cNvPr id="1353739" name="Text Box 11"/>
          <p:cNvSpPr txBox="1">
            <a:spLocks noChangeArrowheads="1"/>
          </p:cNvSpPr>
          <p:nvPr/>
        </p:nvSpPr>
        <p:spPr bwMode="auto">
          <a:xfrm>
            <a:off x="4375150" y="4310064"/>
            <a:ext cx="1955800" cy="915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b="1">
                <a:solidFill>
                  <a:prstClr val="black"/>
                </a:solidFill>
                <a:latin typeface="News Gothic MT"/>
              </a:rPr>
              <a:t>RF-current </a:t>
            </a:r>
          </a:p>
          <a:p>
            <a:pPr defTabSz="914400">
              <a:spcBef>
                <a:spcPct val="0"/>
              </a:spcBef>
            </a:pPr>
            <a:r>
              <a:rPr lang="en-US" b="1">
                <a:solidFill>
                  <a:prstClr val="black"/>
                </a:solidFill>
                <a:latin typeface="News Gothic MT"/>
              </a:rPr>
              <a:t>flows through the target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703388" y="2516188"/>
            <a:ext cx="6959600" cy="4341812"/>
            <a:chOff x="30" y="760"/>
            <a:chExt cx="3012" cy="1781"/>
          </a:xfrm>
        </p:grpSpPr>
        <p:sp>
          <p:nvSpPr>
            <p:cNvPr id="1353741" name="Freeform 13"/>
            <p:cNvSpPr>
              <a:spLocks/>
            </p:cNvSpPr>
            <p:nvPr/>
          </p:nvSpPr>
          <p:spPr bwMode="auto">
            <a:xfrm>
              <a:off x="30" y="936"/>
              <a:ext cx="3012" cy="1605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78" y="279"/>
                </a:cxn>
                <a:cxn ang="0">
                  <a:pos x="69" y="1035"/>
                </a:cxn>
                <a:cxn ang="0">
                  <a:pos x="492" y="1530"/>
                </a:cxn>
                <a:cxn ang="0">
                  <a:pos x="3012" y="1485"/>
                </a:cxn>
              </a:cxnLst>
              <a:rect l="0" t="0" r="r" b="b"/>
              <a:pathLst>
                <a:path w="3012" h="1605">
                  <a:moveTo>
                    <a:pt x="222" y="0"/>
                  </a:moveTo>
                  <a:cubicBezTo>
                    <a:pt x="198" y="46"/>
                    <a:pt x="103" y="107"/>
                    <a:pt x="78" y="279"/>
                  </a:cubicBezTo>
                  <a:cubicBezTo>
                    <a:pt x="53" y="451"/>
                    <a:pt x="0" y="827"/>
                    <a:pt x="69" y="1035"/>
                  </a:cubicBezTo>
                  <a:cubicBezTo>
                    <a:pt x="138" y="1243"/>
                    <a:pt x="2" y="1455"/>
                    <a:pt x="492" y="1530"/>
                  </a:cubicBezTo>
                  <a:cubicBezTo>
                    <a:pt x="982" y="1605"/>
                    <a:pt x="2487" y="1494"/>
                    <a:pt x="3012" y="1485"/>
                  </a:cubicBezTo>
                </a:path>
              </a:pathLst>
            </a:custGeom>
            <a:noFill/>
            <a:ln w="28575" cap="flat" cmpd="sng">
              <a:solidFill>
                <a:srgbClr val="000099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1353742" name="Freeform 14"/>
            <p:cNvSpPr>
              <a:spLocks/>
            </p:cNvSpPr>
            <p:nvPr/>
          </p:nvSpPr>
          <p:spPr bwMode="auto">
            <a:xfrm>
              <a:off x="1548" y="760"/>
              <a:ext cx="1415" cy="166"/>
            </a:xfrm>
            <a:custGeom>
              <a:avLst/>
              <a:gdLst/>
              <a:ahLst/>
              <a:cxnLst>
                <a:cxn ang="0">
                  <a:pos x="1415" y="0"/>
                </a:cxn>
                <a:cxn ang="0">
                  <a:pos x="450" y="140"/>
                </a:cxn>
                <a:cxn ang="0">
                  <a:pos x="0" y="158"/>
                </a:cxn>
              </a:cxnLst>
              <a:rect l="0" t="0" r="r" b="b"/>
              <a:pathLst>
                <a:path w="1415" h="166">
                  <a:moveTo>
                    <a:pt x="1415" y="0"/>
                  </a:moveTo>
                  <a:cubicBezTo>
                    <a:pt x="1254" y="23"/>
                    <a:pt x="686" y="114"/>
                    <a:pt x="450" y="140"/>
                  </a:cubicBezTo>
                  <a:cubicBezTo>
                    <a:pt x="214" y="166"/>
                    <a:pt x="94" y="154"/>
                    <a:pt x="0" y="158"/>
                  </a:cubicBezTo>
                </a:path>
              </a:pathLst>
            </a:custGeom>
            <a:noFill/>
            <a:ln w="28575" cap="flat" cmpd="sng">
              <a:solidFill>
                <a:srgbClr val="000099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1353743" name="Rectangle 15"/>
            <p:cNvSpPr>
              <a:spLocks noChangeArrowheads="1"/>
            </p:cNvSpPr>
            <p:nvPr/>
          </p:nvSpPr>
          <p:spPr bwMode="auto">
            <a:xfrm>
              <a:off x="259" y="826"/>
              <a:ext cx="1284" cy="23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defTabSz="914400"/>
              <a:r>
                <a:rPr lang="en-US" sz="2400" b="1">
                  <a:solidFill>
                    <a:prstClr val="black"/>
                  </a:solidFill>
                  <a:latin typeface="News Gothic MT"/>
                </a:rPr>
                <a:t>RF-generator</a:t>
              </a:r>
            </a:p>
          </p:txBody>
        </p:sp>
      </p:grpSp>
      <p:pic>
        <p:nvPicPr>
          <p:cNvPr id="1353744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93038" y="3844925"/>
            <a:ext cx="2190750" cy="1454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353745" name="Freeform 17"/>
          <p:cNvSpPr>
            <a:spLocks/>
          </p:cNvSpPr>
          <p:nvPr/>
        </p:nvSpPr>
        <p:spPr bwMode="auto">
          <a:xfrm>
            <a:off x="8450264" y="2433638"/>
            <a:ext cx="441325" cy="1655762"/>
          </a:xfrm>
          <a:custGeom>
            <a:avLst/>
            <a:gdLst/>
            <a:ahLst/>
            <a:cxnLst>
              <a:cxn ang="0">
                <a:pos x="0" y="59"/>
              </a:cxn>
              <a:cxn ang="0">
                <a:pos x="158" y="65"/>
              </a:cxn>
              <a:cxn ang="0">
                <a:pos x="234" y="450"/>
              </a:cxn>
              <a:cxn ang="0">
                <a:pos x="278" y="1043"/>
              </a:cxn>
            </a:cxnLst>
            <a:rect l="0" t="0" r="r" b="b"/>
            <a:pathLst>
              <a:path w="278" h="1043">
                <a:moveTo>
                  <a:pt x="0" y="59"/>
                </a:moveTo>
                <a:cubicBezTo>
                  <a:pt x="26" y="59"/>
                  <a:pt x="119" y="0"/>
                  <a:pt x="158" y="65"/>
                </a:cubicBezTo>
                <a:cubicBezTo>
                  <a:pt x="197" y="130"/>
                  <a:pt x="214" y="287"/>
                  <a:pt x="234" y="450"/>
                </a:cubicBezTo>
                <a:cubicBezTo>
                  <a:pt x="254" y="613"/>
                  <a:pt x="271" y="946"/>
                  <a:pt x="278" y="1043"/>
                </a:cubicBezTo>
              </a:path>
            </a:pathLst>
          </a:custGeom>
          <a:noFill/>
          <a:ln w="28575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 flipH="1">
            <a:off x="8281989" y="2398714"/>
            <a:ext cx="1227137" cy="1608137"/>
            <a:chOff x="2355" y="1536"/>
            <a:chExt cx="573" cy="610"/>
          </a:xfrm>
        </p:grpSpPr>
        <p:sp>
          <p:nvSpPr>
            <p:cNvPr id="1353747" name="AutoShape 6"/>
            <p:cNvSpPr>
              <a:spLocks noChangeArrowheads="1"/>
            </p:cNvSpPr>
            <p:nvPr/>
          </p:nvSpPr>
          <p:spPr bwMode="auto">
            <a:xfrm rot="-4331526">
              <a:off x="2472" y="1656"/>
              <a:ext cx="576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de-DE" sz="2400">
                <a:solidFill>
                  <a:prstClr val="black"/>
                </a:solidFill>
                <a:latin typeface="Algerian" pitchFamily="82" charset="0"/>
              </a:endParaRPr>
            </a:p>
          </p:txBody>
        </p:sp>
        <p:sp>
          <p:nvSpPr>
            <p:cNvPr id="1353748" name="Freeform 7"/>
            <p:cNvSpPr>
              <a:spLocks/>
            </p:cNvSpPr>
            <p:nvPr/>
          </p:nvSpPr>
          <p:spPr bwMode="auto">
            <a:xfrm>
              <a:off x="2355" y="1892"/>
              <a:ext cx="562" cy="254"/>
            </a:xfrm>
            <a:custGeom>
              <a:avLst/>
              <a:gdLst>
                <a:gd name="T0" fmla="*/ 21 w 562"/>
                <a:gd name="T1" fmla="*/ 205 h 254"/>
                <a:gd name="T2" fmla="*/ 25 w 562"/>
                <a:gd name="T3" fmla="*/ 22 h 254"/>
                <a:gd name="T4" fmla="*/ 150 w 562"/>
                <a:gd name="T5" fmla="*/ 70 h 254"/>
                <a:gd name="T6" fmla="*/ 275 w 562"/>
                <a:gd name="T7" fmla="*/ 70 h 254"/>
                <a:gd name="T8" fmla="*/ 358 w 562"/>
                <a:gd name="T9" fmla="*/ 22 h 254"/>
                <a:gd name="T10" fmla="*/ 524 w 562"/>
                <a:gd name="T11" fmla="*/ 22 h 254"/>
                <a:gd name="T12" fmla="*/ 557 w 562"/>
                <a:gd name="T13" fmla="*/ 105 h 254"/>
                <a:gd name="T14" fmla="*/ 552 w 562"/>
                <a:gd name="T15" fmla="*/ 201 h 254"/>
                <a:gd name="T16" fmla="*/ 524 w 562"/>
                <a:gd name="T17" fmla="*/ 234 h 254"/>
                <a:gd name="T18" fmla="*/ 453 w 562"/>
                <a:gd name="T19" fmla="*/ 246 h 254"/>
                <a:gd name="T20" fmla="*/ 357 w 562"/>
                <a:gd name="T21" fmla="*/ 249 h 254"/>
                <a:gd name="T22" fmla="*/ 269 w 562"/>
                <a:gd name="T23" fmla="*/ 252 h 254"/>
                <a:gd name="T24" fmla="*/ 150 w 562"/>
                <a:gd name="T25" fmla="*/ 238 h 254"/>
                <a:gd name="T26" fmla="*/ 21 w 562"/>
                <a:gd name="T27" fmla="*/ 205 h 25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62"/>
                <a:gd name="T43" fmla="*/ 0 h 254"/>
                <a:gd name="T44" fmla="*/ 562 w 562"/>
                <a:gd name="T45" fmla="*/ 254 h 25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62" h="254">
                  <a:moveTo>
                    <a:pt x="21" y="205"/>
                  </a:moveTo>
                  <a:cubicBezTo>
                    <a:pt x="0" y="166"/>
                    <a:pt x="4" y="44"/>
                    <a:pt x="25" y="22"/>
                  </a:cubicBezTo>
                  <a:cubicBezTo>
                    <a:pt x="46" y="0"/>
                    <a:pt x="108" y="62"/>
                    <a:pt x="150" y="70"/>
                  </a:cubicBezTo>
                  <a:cubicBezTo>
                    <a:pt x="191" y="78"/>
                    <a:pt x="240" y="78"/>
                    <a:pt x="275" y="70"/>
                  </a:cubicBezTo>
                  <a:cubicBezTo>
                    <a:pt x="309" y="62"/>
                    <a:pt x="316" y="30"/>
                    <a:pt x="358" y="22"/>
                  </a:cubicBezTo>
                  <a:cubicBezTo>
                    <a:pt x="399" y="14"/>
                    <a:pt x="491" y="8"/>
                    <a:pt x="524" y="22"/>
                  </a:cubicBezTo>
                  <a:cubicBezTo>
                    <a:pt x="557" y="36"/>
                    <a:pt x="552" y="75"/>
                    <a:pt x="557" y="105"/>
                  </a:cubicBezTo>
                  <a:cubicBezTo>
                    <a:pt x="562" y="135"/>
                    <a:pt x="557" y="180"/>
                    <a:pt x="552" y="201"/>
                  </a:cubicBezTo>
                  <a:cubicBezTo>
                    <a:pt x="547" y="222"/>
                    <a:pt x="540" y="227"/>
                    <a:pt x="524" y="234"/>
                  </a:cubicBezTo>
                  <a:cubicBezTo>
                    <a:pt x="508" y="241"/>
                    <a:pt x="481" y="244"/>
                    <a:pt x="453" y="246"/>
                  </a:cubicBezTo>
                  <a:cubicBezTo>
                    <a:pt x="425" y="248"/>
                    <a:pt x="388" y="248"/>
                    <a:pt x="357" y="249"/>
                  </a:cubicBezTo>
                  <a:cubicBezTo>
                    <a:pt x="326" y="250"/>
                    <a:pt x="303" y="254"/>
                    <a:pt x="269" y="252"/>
                  </a:cubicBezTo>
                  <a:cubicBezTo>
                    <a:pt x="235" y="250"/>
                    <a:pt x="191" y="246"/>
                    <a:pt x="150" y="238"/>
                  </a:cubicBezTo>
                  <a:cubicBezTo>
                    <a:pt x="109" y="230"/>
                    <a:pt x="48" y="212"/>
                    <a:pt x="21" y="20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de-DE" sz="2400">
                <a:solidFill>
                  <a:prstClr val="black"/>
                </a:solidFill>
                <a:latin typeface="Algerian" pitchFamily="82" charset="0"/>
              </a:endParaRPr>
            </a:p>
          </p:txBody>
        </p:sp>
      </p:grpSp>
      <p:sp>
        <p:nvSpPr>
          <p:cNvPr id="1353749" name="Text Box 21"/>
          <p:cNvSpPr txBox="1">
            <a:spLocks noChangeArrowheads="1"/>
          </p:cNvSpPr>
          <p:nvPr/>
        </p:nvSpPr>
        <p:spPr bwMode="auto">
          <a:xfrm>
            <a:off x="8331201" y="3548064"/>
            <a:ext cx="10652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200" b="1">
                <a:solidFill>
                  <a:prstClr val="black"/>
                </a:solidFill>
                <a:latin typeface="News Gothic MT"/>
              </a:rPr>
              <a:t>Water-bolus</a:t>
            </a:r>
          </a:p>
        </p:txBody>
      </p:sp>
      <p:sp>
        <p:nvSpPr>
          <p:cNvPr id="1353750" name="Text Box 22"/>
          <p:cNvSpPr txBox="1">
            <a:spLocks noChangeArrowheads="1"/>
          </p:cNvSpPr>
          <p:nvPr/>
        </p:nvSpPr>
        <p:spPr bwMode="auto">
          <a:xfrm>
            <a:off x="6013450" y="2947988"/>
            <a:ext cx="243323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b="1">
                <a:solidFill>
                  <a:prstClr val="black"/>
                </a:solidFill>
                <a:latin typeface="News Gothic MT"/>
              </a:rPr>
              <a:t>In vitro experiments</a:t>
            </a:r>
          </a:p>
        </p:txBody>
      </p:sp>
      <p:sp>
        <p:nvSpPr>
          <p:cNvPr id="1353751" name="Text Box 23"/>
          <p:cNvSpPr txBox="1">
            <a:spLocks noChangeArrowheads="1"/>
          </p:cNvSpPr>
          <p:nvPr/>
        </p:nvSpPr>
        <p:spPr bwMode="auto">
          <a:xfrm>
            <a:off x="5999164" y="2952750"/>
            <a:ext cx="242745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b="1">
                <a:solidFill>
                  <a:prstClr val="black"/>
                </a:solidFill>
                <a:latin typeface="News Gothic MT"/>
              </a:rPr>
              <a:t>In vivo  experiments</a:t>
            </a:r>
          </a:p>
        </p:txBody>
      </p:sp>
      <p:sp>
        <p:nvSpPr>
          <p:cNvPr id="1353752" name="Text Box 24"/>
          <p:cNvSpPr txBox="1">
            <a:spLocks noChangeArrowheads="1"/>
          </p:cNvSpPr>
          <p:nvPr/>
        </p:nvSpPr>
        <p:spPr bwMode="auto">
          <a:xfrm>
            <a:off x="6010276" y="2954338"/>
            <a:ext cx="257333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b="1">
                <a:solidFill>
                  <a:prstClr val="black"/>
                </a:solidFill>
                <a:latin typeface="News Gothic MT"/>
              </a:rPr>
              <a:t>Treatment of humans</a:t>
            </a: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8277225" y="2393950"/>
            <a:ext cx="1227138" cy="1608138"/>
            <a:chOff x="4830" y="473"/>
            <a:chExt cx="773" cy="1013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 flipH="1">
              <a:off x="4830" y="473"/>
              <a:ext cx="773" cy="1013"/>
              <a:chOff x="2355" y="1536"/>
              <a:chExt cx="573" cy="610"/>
            </a:xfrm>
          </p:grpSpPr>
          <p:sp>
            <p:nvSpPr>
              <p:cNvPr id="1353755" name="AutoShape 6"/>
              <p:cNvSpPr>
                <a:spLocks noChangeArrowheads="1"/>
              </p:cNvSpPr>
              <p:nvPr/>
            </p:nvSpPr>
            <p:spPr bwMode="auto">
              <a:xfrm rot="-4331526">
                <a:off x="2472" y="1656"/>
                <a:ext cx="576" cy="33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1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4400"/>
                <a:endParaRPr lang="de-DE" sz="2400">
                  <a:solidFill>
                    <a:prstClr val="black"/>
                  </a:solidFill>
                  <a:latin typeface="Algerian" pitchFamily="82" charset="0"/>
                </a:endParaRPr>
              </a:p>
            </p:txBody>
          </p:sp>
          <p:sp>
            <p:nvSpPr>
              <p:cNvPr id="1353756" name="Freeform 7"/>
              <p:cNvSpPr>
                <a:spLocks/>
              </p:cNvSpPr>
              <p:nvPr/>
            </p:nvSpPr>
            <p:spPr bwMode="auto">
              <a:xfrm>
                <a:off x="2355" y="1892"/>
                <a:ext cx="562" cy="254"/>
              </a:xfrm>
              <a:custGeom>
                <a:avLst/>
                <a:gdLst>
                  <a:gd name="T0" fmla="*/ 21 w 562"/>
                  <a:gd name="T1" fmla="*/ 205 h 254"/>
                  <a:gd name="T2" fmla="*/ 25 w 562"/>
                  <a:gd name="T3" fmla="*/ 22 h 254"/>
                  <a:gd name="T4" fmla="*/ 150 w 562"/>
                  <a:gd name="T5" fmla="*/ 70 h 254"/>
                  <a:gd name="T6" fmla="*/ 275 w 562"/>
                  <a:gd name="T7" fmla="*/ 70 h 254"/>
                  <a:gd name="T8" fmla="*/ 358 w 562"/>
                  <a:gd name="T9" fmla="*/ 22 h 254"/>
                  <a:gd name="T10" fmla="*/ 524 w 562"/>
                  <a:gd name="T11" fmla="*/ 22 h 254"/>
                  <a:gd name="T12" fmla="*/ 557 w 562"/>
                  <a:gd name="T13" fmla="*/ 105 h 254"/>
                  <a:gd name="T14" fmla="*/ 552 w 562"/>
                  <a:gd name="T15" fmla="*/ 201 h 254"/>
                  <a:gd name="T16" fmla="*/ 524 w 562"/>
                  <a:gd name="T17" fmla="*/ 234 h 254"/>
                  <a:gd name="T18" fmla="*/ 453 w 562"/>
                  <a:gd name="T19" fmla="*/ 246 h 254"/>
                  <a:gd name="T20" fmla="*/ 357 w 562"/>
                  <a:gd name="T21" fmla="*/ 249 h 254"/>
                  <a:gd name="T22" fmla="*/ 269 w 562"/>
                  <a:gd name="T23" fmla="*/ 252 h 254"/>
                  <a:gd name="T24" fmla="*/ 150 w 562"/>
                  <a:gd name="T25" fmla="*/ 238 h 254"/>
                  <a:gd name="T26" fmla="*/ 21 w 562"/>
                  <a:gd name="T27" fmla="*/ 205 h 2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62"/>
                  <a:gd name="T43" fmla="*/ 0 h 254"/>
                  <a:gd name="T44" fmla="*/ 562 w 562"/>
                  <a:gd name="T45" fmla="*/ 254 h 25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62" h="254">
                    <a:moveTo>
                      <a:pt x="21" y="205"/>
                    </a:moveTo>
                    <a:cubicBezTo>
                      <a:pt x="0" y="166"/>
                      <a:pt x="4" y="44"/>
                      <a:pt x="25" y="22"/>
                    </a:cubicBezTo>
                    <a:cubicBezTo>
                      <a:pt x="46" y="0"/>
                      <a:pt x="108" y="62"/>
                      <a:pt x="150" y="70"/>
                    </a:cubicBezTo>
                    <a:cubicBezTo>
                      <a:pt x="191" y="78"/>
                      <a:pt x="240" y="78"/>
                      <a:pt x="275" y="70"/>
                    </a:cubicBezTo>
                    <a:cubicBezTo>
                      <a:pt x="309" y="62"/>
                      <a:pt x="316" y="30"/>
                      <a:pt x="358" y="22"/>
                    </a:cubicBezTo>
                    <a:cubicBezTo>
                      <a:pt x="399" y="14"/>
                      <a:pt x="491" y="8"/>
                      <a:pt x="524" y="22"/>
                    </a:cubicBezTo>
                    <a:cubicBezTo>
                      <a:pt x="557" y="36"/>
                      <a:pt x="552" y="75"/>
                      <a:pt x="557" y="105"/>
                    </a:cubicBezTo>
                    <a:cubicBezTo>
                      <a:pt x="562" y="135"/>
                      <a:pt x="557" y="180"/>
                      <a:pt x="552" y="201"/>
                    </a:cubicBezTo>
                    <a:cubicBezTo>
                      <a:pt x="547" y="222"/>
                      <a:pt x="540" y="227"/>
                      <a:pt x="524" y="234"/>
                    </a:cubicBezTo>
                    <a:cubicBezTo>
                      <a:pt x="508" y="241"/>
                      <a:pt x="481" y="244"/>
                      <a:pt x="453" y="246"/>
                    </a:cubicBezTo>
                    <a:cubicBezTo>
                      <a:pt x="425" y="248"/>
                      <a:pt x="388" y="248"/>
                      <a:pt x="357" y="249"/>
                    </a:cubicBezTo>
                    <a:cubicBezTo>
                      <a:pt x="326" y="250"/>
                      <a:pt x="303" y="254"/>
                      <a:pt x="269" y="252"/>
                    </a:cubicBezTo>
                    <a:cubicBezTo>
                      <a:pt x="235" y="250"/>
                      <a:pt x="191" y="246"/>
                      <a:pt x="150" y="238"/>
                    </a:cubicBezTo>
                    <a:cubicBezTo>
                      <a:pt x="109" y="230"/>
                      <a:pt x="48" y="212"/>
                      <a:pt x="21" y="205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/>
                <a:endParaRPr lang="de-DE" sz="2400">
                  <a:solidFill>
                    <a:prstClr val="black"/>
                  </a:solidFill>
                  <a:latin typeface="Algerian" pitchFamily="82" charset="0"/>
                </a:endParaRPr>
              </a:p>
            </p:txBody>
          </p:sp>
        </p:grpSp>
        <p:sp>
          <p:nvSpPr>
            <p:cNvPr id="1353757" name="Text Box 29"/>
            <p:cNvSpPr txBox="1">
              <a:spLocks noChangeArrowheads="1"/>
            </p:cNvSpPr>
            <p:nvPr/>
          </p:nvSpPr>
          <p:spPr bwMode="auto">
            <a:xfrm>
              <a:off x="4857" y="1197"/>
              <a:ext cx="67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defTabSz="914400">
                <a:spcBef>
                  <a:spcPct val="0"/>
                </a:spcBef>
              </a:pPr>
              <a:r>
                <a:rPr lang="en-US" sz="1200" b="1">
                  <a:solidFill>
                    <a:prstClr val="black"/>
                  </a:solidFill>
                  <a:latin typeface="News Gothic MT"/>
                </a:rPr>
                <a:t>Water-bolus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 flipH="1" flipV="1">
            <a:off x="8404225" y="5027614"/>
            <a:ext cx="1227138" cy="1608137"/>
            <a:chOff x="2355" y="1536"/>
            <a:chExt cx="573" cy="610"/>
          </a:xfrm>
        </p:grpSpPr>
        <p:sp>
          <p:nvSpPr>
            <p:cNvPr id="1353759" name="AutoShape 6"/>
            <p:cNvSpPr>
              <a:spLocks noChangeArrowheads="1"/>
            </p:cNvSpPr>
            <p:nvPr/>
          </p:nvSpPr>
          <p:spPr bwMode="auto">
            <a:xfrm rot="-4331526">
              <a:off x="2472" y="1656"/>
              <a:ext cx="576" cy="3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de-DE" sz="2400">
                <a:solidFill>
                  <a:prstClr val="black"/>
                </a:solidFill>
                <a:latin typeface="Algerian" pitchFamily="82" charset="0"/>
              </a:endParaRPr>
            </a:p>
          </p:txBody>
        </p:sp>
        <p:sp>
          <p:nvSpPr>
            <p:cNvPr id="1353760" name="Freeform 7"/>
            <p:cNvSpPr>
              <a:spLocks/>
            </p:cNvSpPr>
            <p:nvPr/>
          </p:nvSpPr>
          <p:spPr bwMode="auto">
            <a:xfrm>
              <a:off x="2355" y="1892"/>
              <a:ext cx="562" cy="254"/>
            </a:xfrm>
            <a:custGeom>
              <a:avLst/>
              <a:gdLst>
                <a:gd name="T0" fmla="*/ 21 w 562"/>
                <a:gd name="T1" fmla="*/ 205 h 254"/>
                <a:gd name="T2" fmla="*/ 25 w 562"/>
                <a:gd name="T3" fmla="*/ 22 h 254"/>
                <a:gd name="T4" fmla="*/ 150 w 562"/>
                <a:gd name="T5" fmla="*/ 70 h 254"/>
                <a:gd name="T6" fmla="*/ 275 w 562"/>
                <a:gd name="T7" fmla="*/ 70 h 254"/>
                <a:gd name="T8" fmla="*/ 358 w 562"/>
                <a:gd name="T9" fmla="*/ 22 h 254"/>
                <a:gd name="T10" fmla="*/ 524 w 562"/>
                <a:gd name="T11" fmla="*/ 22 h 254"/>
                <a:gd name="T12" fmla="*/ 557 w 562"/>
                <a:gd name="T13" fmla="*/ 105 h 254"/>
                <a:gd name="T14" fmla="*/ 552 w 562"/>
                <a:gd name="T15" fmla="*/ 201 h 254"/>
                <a:gd name="T16" fmla="*/ 524 w 562"/>
                <a:gd name="T17" fmla="*/ 234 h 254"/>
                <a:gd name="T18" fmla="*/ 453 w 562"/>
                <a:gd name="T19" fmla="*/ 246 h 254"/>
                <a:gd name="T20" fmla="*/ 357 w 562"/>
                <a:gd name="T21" fmla="*/ 249 h 254"/>
                <a:gd name="T22" fmla="*/ 269 w 562"/>
                <a:gd name="T23" fmla="*/ 252 h 254"/>
                <a:gd name="T24" fmla="*/ 150 w 562"/>
                <a:gd name="T25" fmla="*/ 238 h 254"/>
                <a:gd name="T26" fmla="*/ 21 w 562"/>
                <a:gd name="T27" fmla="*/ 205 h 25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62"/>
                <a:gd name="T43" fmla="*/ 0 h 254"/>
                <a:gd name="T44" fmla="*/ 562 w 562"/>
                <a:gd name="T45" fmla="*/ 254 h 25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62" h="254">
                  <a:moveTo>
                    <a:pt x="21" y="205"/>
                  </a:moveTo>
                  <a:cubicBezTo>
                    <a:pt x="0" y="166"/>
                    <a:pt x="4" y="44"/>
                    <a:pt x="25" y="22"/>
                  </a:cubicBezTo>
                  <a:cubicBezTo>
                    <a:pt x="46" y="0"/>
                    <a:pt x="108" y="62"/>
                    <a:pt x="150" y="70"/>
                  </a:cubicBezTo>
                  <a:cubicBezTo>
                    <a:pt x="191" y="78"/>
                    <a:pt x="240" y="78"/>
                    <a:pt x="275" y="70"/>
                  </a:cubicBezTo>
                  <a:cubicBezTo>
                    <a:pt x="309" y="62"/>
                    <a:pt x="316" y="30"/>
                    <a:pt x="358" y="22"/>
                  </a:cubicBezTo>
                  <a:cubicBezTo>
                    <a:pt x="399" y="14"/>
                    <a:pt x="491" y="8"/>
                    <a:pt x="524" y="22"/>
                  </a:cubicBezTo>
                  <a:cubicBezTo>
                    <a:pt x="557" y="36"/>
                    <a:pt x="552" y="75"/>
                    <a:pt x="557" y="105"/>
                  </a:cubicBezTo>
                  <a:cubicBezTo>
                    <a:pt x="562" y="135"/>
                    <a:pt x="557" y="180"/>
                    <a:pt x="552" y="201"/>
                  </a:cubicBezTo>
                  <a:cubicBezTo>
                    <a:pt x="547" y="222"/>
                    <a:pt x="540" y="227"/>
                    <a:pt x="524" y="234"/>
                  </a:cubicBezTo>
                  <a:cubicBezTo>
                    <a:pt x="508" y="241"/>
                    <a:pt x="481" y="244"/>
                    <a:pt x="453" y="246"/>
                  </a:cubicBezTo>
                  <a:cubicBezTo>
                    <a:pt x="425" y="248"/>
                    <a:pt x="388" y="248"/>
                    <a:pt x="357" y="249"/>
                  </a:cubicBezTo>
                  <a:cubicBezTo>
                    <a:pt x="326" y="250"/>
                    <a:pt x="303" y="254"/>
                    <a:pt x="269" y="252"/>
                  </a:cubicBezTo>
                  <a:cubicBezTo>
                    <a:pt x="235" y="250"/>
                    <a:pt x="191" y="246"/>
                    <a:pt x="150" y="238"/>
                  </a:cubicBezTo>
                  <a:cubicBezTo>
                    <a:pt x="109" y="230"/>
                    <a:pt x="48" y="212"/>
                    <a:pt x="21" y="20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defTabSz="914400"/>
              <a:endParaRPr lang="de-DE" sz="2400">
                <a:solidFill>
                  <a:prstClr val="black"/>
                </a:solidFill>
                <a:latin typeface="Algerian" pitchFamily="82" charset="0"/>
              </a:endParaRPr>
            </a:p>
          </p:txBody>
        </p:sp>
      </p:grpSp>
      <p:sp>
        <p:nvSpPr>
          <p:cNvPr id="1353761" name="AutoShape 6"/>
          <p:cNvSpPr>
            <a:spLocks noChangeArrowheads="1"/>
          </p:cNvSpPr>
          <p:nvPr/>
        </p:nvSpPr>
        <p:spPr bwMode="auto">
          <a:xfrm rot="-4836449" flipH="1" flipV="1">
            <a:off x="7737476" y="5265738"/>
            <a:ext cx="2084387" cy="71913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de-DE" sz="2400">
              <a:solidFill>
                <a:prstClr val="black"/>
              </a:solidFill>
              <a:latin typeface="Algerian" pitchFamily="82" charset="0"/>
            </a:endParaRPr>
          </a:p>
        </p:txBody>
      </p:sp>
      <p:sp>
        <p:nvSpPr>
          <p:cNvPr id="1353762" name="AutoShape 34"/>
          <p:cNvSpPr>
            <a:spLocks noChangeArrowheads="1"/>
          </p:cNvSpPr>
          <p:nvPr/>
        </p:nvSpPr>
        <p:spPr bwMode="auto">
          <a:xfrm>
            <a:off x="6130926" y="4738689"/>
            <a:ext cx="4537075" cy="338137"/>
          </a:xfrm>
          <a:prstGeom prst="roundRect">
            <a:avLst>
              <a:gd name="adj" fmla="val 37560"/>
            </a:avLst>
          </a:prstGeom>
          <a:solidFill>
            <a:srgbClr val="0099CC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4626436" name="Freeform 4"/>
          <p:cNvSpPr>
            <a:spLocks/>
          </p:cNvSpPr>
          <p:nvPr/>
        </p:nvSpPr>
        <p:spPr bwMode="auto">
          <a:xfrm flipH="1">
            <a:off x="6165850" y="4129088"/>
            <a:ext cx="4502150" cy="862012"/>
          </a:xfrm>
          <a:custGeom>
            <a:avLst/>
            <a:gdLst>
              <a:gd name="T0" fmla="*/ 2147483647 w 2931"/>
              <a:gd name="T1" fmla="*/ 2147483647 h 390"/>
              <a:gd name="T2" fmla="*/ 2147483647 w 2931"/>
              <a:gd name="T3" fmla="*/ 2147483647 h 390"/>
              <a:gd name="T4" fmla="*/ 2147483647 w 2931"/>
              <a:gd name="T5" fmla="*/ 2147483647 h 390"/>
              <a:gd name="T6" fmla="*/ 2147483647 w 2931"/>
              <a:gd name="T7" fmla="*/ 2147483647 h 390"/>
              <a:gd name="T8" fmla="*/ 2147483647 w 2931"/>
              <a:gd name="T9" fmla="*/ 2147483647 h 390"/>
              <a:gd name="T10" fmla="*/ 2131414702 w 2931"/>
              <a:gd name="T11" fmla="*/ 2147483647 h 390"/>
              <a:gd name="T12" fmla="*/ 2007931262 w 2931"/>
              <a:gd name="T13" fmla="*/ 2147483647 h 390"/>
              <a:gd name="T14" fmla="*/ 1884450139 w 2931"/>
              <a:gd name="T15" fmla="*/ 2147483647 h 390"/>
              <a:gd name="T16" fmla="*/ 1605271397 w 2931"/>
              <a:gd name="T17" fmla="*/ 2147483647 h 390"/>
              <a:gd name="T18" fmla="*/ 1417364232 w 2931"/>
              <a:gd name="T19" fmla="*/ 2147483647 h 390"/>
              <a:gd name="T20" fmla="*/ 1224086106 w 2931"/>
              <a:gd name="T21" fmla="*/ 2147483647 h 390"/>
              <a:gd name="T22" fmla="*/ 810688664 w 2931"/>
              <a:gd name="T23" fmla="*/ 2147483647 h 390"/>
              <a:gd name="T24" fmla="*/ 193275881 w 2931"/>
              <a:gd name="T25" fmla="*/ 2147483647 h 390"/>
              <a:gd name="T26" fmla="*/ 37580515 w 2931"/>
              <a:gd name="T27" fmla="*/ 1505017914 h 390"/>
              <a:gd name="T28" fmla="*/ 472454696 w 2931"/>
              <a:gd name="T29" fmla="*/ 654779166 h 390"/>
              <a:gd name="T30" fmla="*/ 966383966 w 2931"/>
              <a:gd name="T31" fmla="*/ 527732313 h 390"/>
              <a:gd name="T32" fmla="*/ 1304618080 w 2931"/>
              <a:gd name="T33" fmla="*/ 430005648 h 390"/>
              <a:gd name="T34" fmla="*/ 1492527561 w 2931"/>
              <a:gd name="T35" fmla="*/ 410457815 h 390"/>
              <a:gd name="T36" fmla="*/ 1514002136 w 2931"/>
              <a:gd name="T37" fmla="*/ 557052501 h 390"/>
              <a:gd name="T38" fmla="*/ 1685803370 w 2931"/>
              <a:gd name="T39" fmla="*/ 635234458 h 390"/>
              <a:gd name="T40" fmla="*/ 1852235960 w 2931"/>
              <a:gd name="T41" fmla="*/ 615689750 h 390"/>
              <a:gd name="T42" fmla="*/ 2142151990 w 2931"/>
              <a:gd name="T43" fmla="*/ 1016375211 h 390"/>
              <a:gd name="T44" fmla="*/ 2147483647 w 2931"/>
              <a:gd name="T45" fmla="*/ 1309561458 h 390"/>
              <a:gd name="T46" fmla="*/ 2147483647 w 2931"/>
              <a:gd name="T47" fmla="*/ 1329106166 h 390"/>
              <a:gd name="T48" fmla="*/ 2147483647 w 2931"/>
              <a:gd name="T49" fmla="*/ 1123877356 h 390"/>
              <a:gd name="T50" fmla="*/ 2147483647 w 2931"/>
              <a:gd name="T51" fmla="*/ 332275760 h 390"/>
              <a:gd name="T52" fmla="*/ 2147483647 w 2931"/>
              <a:gd name="T53" fmla="*/ 87954335 h 390"/>
              <a:gd name="T54" fmla="*/ 2147483647 w 2931"/>
              <a:gd name="T55" fmla="*/ 29317074 h 390"/>
              <a:gd name="T56" fmla="*/ 2147483647 w 2931"/>
              <a:gd name="T57" fmla="*/ 146591609 h 390"/>
              <a:gd name="T58" fmla="*/ 2147483647 w 2931"/>
              <a:gd name="T59" fmla="*/ 449550356 h 390"/>
              <a:gd name="T60" fmla="*/ 2147483647 w 2931"/>
              <a:gd name="T61" fmla="*/ 596141916 h 390"/>
              <a:gd name="T62" fmla="*/ 2147483647 w 2931"/>
              <a:gd name="T63" fmla="*/ 596141916 h 390"/>
              <a:gd name="T64" fmla="*/ 2147483647 w 2931"/>
              <a:gd name="T65" fmla="*/ 410457815 h 390"/>
              <a:gd name="T66" fmla="*/ 2147483647 w 2931"/>
              <a:gd name="T67" fmla="*/ 263866157 h 390"/>
              <a:gd name="T68" fmla="*/ 2147483647 w 2931"/>
              <a:gd name="T69" fmla="*/ 557052501 h 390"/>
              <a:gd name="T70" fmla="*/ 2147483647 w 2931"/>
              <a:gd name="T71" fmla="*/ 1348650873 h 390"/>
              <a:gd name="T72" fmla="*/ 2147483647 w 2931"/>
              <a:gd name="T73" fmla="*/ 1485470080 h 390"/>
              <a:gd name="T74" fmla="*/ 2147483647 w 2931"/>
              <a:gd name="T75" fmla="*/ 1778656717 h 390"/>
              <a:gd name="T76" fmla="*/ 2147483647 w 2931"/>
              <a:gd name="T77" fmla="*/ 2032750422 h 390"/>
              <a:gd name="T78" fmla="*/ 2147483647 w 2931"/>
              <a:gd name="T79" fmla="*/ 2147483647 h 390"/>
              <a:gd name="T80" fmla="*/ 2147483647 w 2931"/>
              <a:gd name="T81" fmla="*/ 2120704733 h 390"/>
              <a:gd name="T82" fmla="*/ 2147483647 w 2931"/>
              <a:gd name="T83" fmla="*/ 1016375211 h 390"/>
              <a:gd name="T84" fmla="*/ 2147483647 w 2931"/>
              <a:gd name="T85" fmla="*/ 654779166 h 390"/>
              <a:gd name="T86" fmla="*/ 2147483647 w 2931"/>
              <a:gd name="T87" fmla="*/ 1143422064 h 390"/>
              <a:gd name="T88" fmla="*/ 2147483647 w 2931"/>
              <a:gd name="T89" fmla="*/ 1505017914 h 390"/>
              <a:gd name="T90" fmla="*/ 2147483647 w 2931"/>
              <a:gd name="T91" fmla="*/ 2147483647 h 390"/>
              <a:gd name="T92" fmla="*/ 2147483647 w 2931"/>
              <a:gd name="T93" fmla="*/ 2147483647 h 390"/>
              <a:gd name="T94" fmla="*/ 2147483647 w 2931"/>
              <a:gd name="T95" fmla="*/ 2147483647 h 390"/>
              <a:gd name="T96" fmla="*/ 2147483647 w 2931"/>
              <a:gd name="T97" fmla="*/ 2147483647 h 390"/>
              <a:gd name="T98" fmla="*/ 2147483647 w 2931"/>
              <a:gd name="T99" fmla="*/ 2147483647 h 390"/>
              <a:gd name="T100" fmla="*/ 2147483647 w 2931"/>
              <a:gd name="T101" fmla="*/ 2147483647 h 390"/>
              <a:gd name="T102" fmla="*/ 2147483647 w 2931"/>
              <a:gd name="T103" fmla="*/ 2147483647 h 390"/>
              <a:gd name="T104" fmla="*/ 2147483647 w 2931"/>
              <a:gd name="T105" fmla="*/ 2147483647 h 390"/>
              <a:gd name="T106" fmla="*/ 2147483647 w 2931"/>
              <a:gd name="T107" fmla="*/ 2147483647 h 390"/>
              <a:gd name="T108" fmla="*/ 2147483647 w 2931"/>
              <a:gd name="T109" fmla="*/ 2147483647 h 390"/>
              <a:gd name="T110" fmla="*/ 2147483647 w 2931"/>
              <a:gd name="T111" fmla="*/ 2147483647 h 390"/>
              <a:gd name="T112" fmla="*/ 2147483647 w 2931"/>
              <a:gd name="T113" fmla="*/ 2147483647 h 390"/>
              <a:gd name="T114" fmla="*/ 2147483647 w 2931"/>
              <a:gd name="T115" fmla="*/ 2147483647 h 390"/>
              <a:gd name="T116" fmla="*/ 2147483647 w 2931"/>
              <a:gd name="T117" fmla="*/ 2147483647 h 390"/>
              <a:gd name="T118" fmla="*/ 2147483647 w 2931"/>
              <a:gd name="T119" fmla="*/ 2147483647 h 39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931"/>
              <a:gd name="T181" fmla="*/ 0 h 390"/>
              <a:gd name="T182" fmla="*/ 2931 w 2931"/>
              <a:gd name="T183" fmla="*/ 390 h 39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931" h="390">
                <a:moveTo>
                  <a:pt x="1300" y="335"/>
                </a:moveTo>
                <a:lnTo>
                  <a:pt x="1285" y="327"/>
                </a:lnTo>
                <a:lnTo>
                  <a:pt x="1268" y="321"/>
                </a:lnTo>
                <a:lnTo>
                  <a:pt x="1249" y="317"/>
                </a:lnTo>
                <a:lnTo>
                  <a:pt x="1228" y="315"/>
                </a:lnTo>
                <a:lnTo>
                  <a:pt x="1206" y="315"/>
                </a:lnTo>
                <a:lnTo>
                  <a:pt x="1182" y="317"/>
                </a:lnTo>
                <a:lnTo>
                  <a:pt x="1157" y="319"/>
                </a:lnTo>
                <a:lnTo>
                  <a:pt x="1130" y="325"/>
                </a:lnTo>
                <a:lnTo>
                  <a:pt x="1112" y="329"/>
                </a:lnTo>
                <a:lnTo>
                  <a:pt x="1091" y="333"/>
                </a:lnTo>
                <a:lnTo>
                  <a:pt x="1070" y="336"/>
                </a:lnTo>
                <a:lnTo>
                  <a:pt x="1049" y="342"/>
                </a:lnTo>
                <a:lnTo>
                  <a:pt x="1026" y="350"/>
                </a:lnTo>
                <a:lnTo>
                  <a:pt x="1001" y="358"/>
                </a:lnTo>
                <a:lnTo>
                  <a:pt x="976" y="365"/>
                </a:lnTo>
                <a:lnTo>
                  <a:pt x="949" y="375"/>
                </a:lnTo>
                <a:lnTo>
                  <a:pt x="932" y="381"/>
                </a:lnTo>
                <a:lnTo>
                  <a:pt x="911" y="385"/>
                </a:lnTo>
                <a:lnTo>
                  <a:pt x="886" y="387"/>
                </a:lnTo>
                <a:lnTo>
                  <a:pt x="859" y="388"/>
                </a:lnTo>
                <a:lnTo>
                  <a:pt x="828" y="388"/>
                </a:lnTo>
                <a:lnTo>
                  <a:pt x="796" y="388"/>
                </a:lnTo>
                <a:lnTo>
                  <a:pt x="757" y="387"/>
                </a:lnTo>
                <a:lnTo>
                  <a:pt x="717" y="387"/>
                </a:lnTo>
                <a:lnTo>
                  <a:pt x="696" y="387"/>
                </a:lnTo>
                <a:lnTo>
                  <a:pt x="677" y="385"/>
                </a:lnTo>
                <a:lnTo>
                  <a:pt x="658" y="383"/>
                </a:lnTo>
                <a:lnTo>
                  <a:pt x="640" y="381"/>
                </a:lnTo>
                <a:lnTo>
                  <a:pt x="623" y="377"/>
                </a:lnTo>
                <a:lnTo>
                  <a:pt x="608" y="371"/>
                </a:lnTo>
                <a:lnTo>
                  <a:pt x="592" y="363"/>
                </a:lnTo>
                <a:lnTo>
                  <a:pt x="579" y="352"/>
                </a:lnTo>
                <a:lnTo>
                  <a:pt x="564" y="338"/>
                </a:lnTo>
                <a:lnTo>
                  <a:pt x="548" y="327"/>
                </a:lnTo>
                <a:lnTo>
                  <a:pt x="535" y="315"/>
                </a:lnTo>
                <a:lnTo>
                  <a:pt x="520" y="308"/>
                </a:lnTo>
                <a:lnTo>
                  <a:pt x="506" y="300"/>
                </a:lnTo>
                <a:lnTo>
                  <a:pt x="493" y="294"/>
                </a:lnTo>
                <a:lnTo>
                  <a:pt x="481" y="290"/>
                </a:lnTo>
                <a:lnTo>
                  <a:pt x="470" y="288"/>
                </a:lnTo>
                <a:lnTo>
                  <a:pt x="454" y="286"/>
                </a:lnTo>
                <a:lnTo>
                  <a:pt x="443" y="286"/>
                </a:lnTo>
                <a:lnTo>
                  <a:pt x="431" y="286"/>
                </a:lnTo>
                <a:lnTo>
                  <a:pt x="420" y="288"/>
                </a:lnTo>
                <a:lnTo>
                  <a:pt x="412" y="288"/>
                </a:lnTo>
                <a:lnTo>
                  <a:pt x="404" y="290"/>
                </a:lnTo>
                <a:lnTo>
                  <a:pt x="397" y="292"/>
                </a:lnTo>
                <a:lnTo>
                  <a:pt x="391" y="294"/>
                </a:lnTo>
                <a:lnTo>
                  <a:pt x="387" y="294"/>
                </a:lnTo>
                <a:lnTo>
                  <a:pt x="383" y="296"/>
                </a:lnTo>
                <a:lnTo>
                  <a:pt x="380" y="298"/>
                </a:lnTo>
                <a:lnTo>
                  <a:pt x="378" y="302"/>
                </a:lnTo>
                <a:lnTo>
                  <a:pt x="376" y="304"/>
                </a:lnTo>
                <a:lnTo>
                  <a:pt x="374" y="308"/>
                </a:lnTo>
                <a:lnTo>
                  <a:pt x="374" y="311"/>
                </a:lnTo>
                <a:lnTo>
                  <a:pt x="372" y="315"/>
                </a:lnTo>
                <a:lnTo>
                  <a:pt x="372" y="321"/>
                </a:lnTo>
                <a:lnTo>
                  <a:pt x="372" y="325"/>
                </a:lnTo>
                <a:lnTo>
                  <a:pt x="370" y="329"/>
                </a:lnTo>
                <a:lnTo>
                  <a:pt x="366" y="333"/>
                </a:lnTo>
                <a:lnTo>
                  <a:pt x="362" y="336"/>
                </a:lnTo>
                <a:lnTo>
                  <a:pt x="356" y="338"/>
                </a:lnTo>
                <a:lnTo>
                  <a:pt x="351" y="342"/>
                </a:lnTo>
                <a:lnTo>
                  <a:pt x="345" y="344"/>
                </a:lnTo>
                <a:lnTo>
                  <a:pt x="337" y="346"/>
                </a:lnTo>
                <a:lnTo>
                  <a:pt x="332" y="350"/>
                </a:lnTo>
                <a:lnTo>
                  <a:pt x="326" y="354"/>
                </a:lnTo>
                <a:lnTo>
                  <a:pt x="320" y="358"/>
                </a:lnTo>
                <a:lnTo>
                  <a:pt x="312" y="362"/>
                </a:lnTo>
                <a:lnTo>
                  <a:pt x="307" y="365"/>
                </a:lnTo>
                <a:lnTo>
                  <a:pt x="299" y="367"/>
                </a:lnTo>
                <a:lnTo>
                  <a:pt x="289" y="369"/>
                </a:lnTo>
                <a:lnTo>
                  <a:pt x="285" y="369"/>
                </a:lnTo>
                <a:lnTo>
                  <a:pt x="282" y="371"/>
                </a:lnTo>
                <a:lnTo>
                  <a:pt x="278" y="371"/>
                </a:lnTo>
                <a:lnTo>
                  <a:pt x="274" y="373"/>
                </a:lnTo>
                <a:lnTo>
                  <a:pt x="270" y="375"/>
                </a:lnTo>
                <a:lnTo>
                  <a:pt x="266" y="377"/>
                </a:lnTo>
                <a:lnTo>
                  <a:pt x="264" y="379"/>
                </a:lnTo>
                <a:lnTo>
                  <a:pt x="261" y="379"/>
                </a:lnTo>
                <a:lnTo>
                  <a:pt x="257" y="379"/>
                </a:lnTo>
                <a:lnTo>
                  <a:pt x="251" y="381"/>
                </a:lnTo>
                <a:lnTo>
                  <a:pt x="247" y="383"/>
                </a:lnTo>
                <a:lnTo>
                  <a:pt x="241" y="385"/>
                </a:lnTo>
                <a:lnTo>
                  <a:pt x="236" y="387"/>
                </a:lnTo>
                <a:lnTo>
                  <a:pt x="230" y="388"/>
                </a:lnTo>
                <a:lnTo>
                  <a:pt x="228" y="390"/>
                </a:lnTo>
                <a:lnTo>
                  <a:pt x="224" y="390"/>
                </a:lnTo>
                <a:lnTo>
                  <a:pt x="222" y="390"/>
                </a:lnTo>
                <a:lnTo>
                  <a:pt x="216" y="388"/>
                </a:lnTo>
                <a:lnTo>
                  <a:pt x="207" y="385"/>
                </a:lnTo>
                <a:lnTo>
                  <a:pt x="197" y="383"/>
                </a:lnTo>
                <a:lnTo>
                  <a:pt x="184" y="379"/>
                </a:lnTo>
                <a:lnTo>
                  <a:pt x="168" y="375"/>
                </a:lnTo>
                <a:lnTo>
                  <a:pt x="151" y="371"/>
                </a:lnTo>
                <a:lnTo>
                  <a:pt x="132" y="369"/>
                </a:lnTo>
                <a:lnTo>
                  <a:pt x="117" y="365"/>
                </a:lnTo>
                <a:lnTo>
                  <a:pt x="103" y="358"/>
                </a:lnTo>
                <a:lnTo>
                  <a:pt x="88" y="348"/>
                </a:lnTo>
                <a:lnTo>
                  <a:pt x="74" y="336"/>
                </a:lnTo>
                <a:lnTo>
                  <a:pt x="61" y="323"/>
                </a:lnTo>
                <a:lnTo>
                  <a:pt x="48" y="308"/>
                </a:lnTo>
                <a:lnTo>
                  <a:pt x="36" y="292"/>
                </a:lnTo>
                <a:lnTo>
                  <a:pt x="23" y="275"/>
                </a:lnTo>
                <a:lnTo>
                  <a:pt x="13" y="259"/>
                </a:lnTo>
                <a:lnTo>
                  <a:pt x="5" y="244"/>
                </a:lnTo>
                <a:lnTo>
                  <a:pt x="2" y="227"/>
                </a:lnTo>
                <a:lnTo>
                  <a:pt x="0" y="209"/>
                </a:lnTo>
                <a:lnTo>
                  <a:pt x="0" y="192"/>
                </a:lnTo>
                <a:lnTo>
                  <a:pt x="2" y="173"/>
                </a:lnTo>
                <a:lnTo>
                  <a:pt x="7" y="154"/>
                </a:lnTo>
                <a:lnTo>
                  <a:pt x="13" y="132"/>
                </a:lnTo>
                <a:lnTo>
                  <a:pt x="23" y="115"/>
                </a:lnTo>
                <a:lnTo>
                  <a:pt x="32" y="100"/>
                </a:lnTo>
                <a:lnTo>
                  <a:pt x="44" y="86"/>
                </a:lnTo>
                <a:lnTo>
                  <a:pt x="53" y="77"/>
                </a:lnTo>
                <a:lnTo>
                  <a:pt x="65" y="71"/>
                </a:lnTo>
                <a:lnTo>
                  <a:pt x="76" y="67"/>
                </a:lnTo>
                <a:lnTo>
                  <a:pt x="88" y="67"/>
                </a:lnTo>
                <a:lnTo>
                  <a:pt x="99" y="69"/>
                </a:lnTo>
                <a:lnTo>
                  <a:pt x="113" y="63"/>
                </a:lnTo>
                <a:lnTo>
                  <a:pt x="124" y="59"/>
                </a:lnTo>
                <a:lnTo>
                  <a:pt x="136" y="55"/>
                </a:lnTo>
                <a:lnTo>
                  <a:pt x="147" y="54"/>
                </a:lnTo>
                <a:lnTo>
                  <a:pt x="159" y="54"/>
                </a:lnTo>
                <a:lnTo>
                  <a:pt x="170" y="54"/>
                </a:lnTo>
                <a:lnTo>
                  <a:pt x="180" y="54"/>
                </a:lnTo>
                <a:lnTo>
                  <a:pt x="191" y="57"/>
                </a:lnTo>
                <a:lnTo>
                  <a:pt x="193" y="57"/>
                </a:lnTo>
                <a:lnTo>
                  <a:pt x="199" y="59"/>
                </a:lnTo>
                <a:lnTo>
                  <a:pt x="205" y="57"/>
                </a:lnTo>
                <a:lnTo>
                  <a:pt x="213" y="55"/>
                </a:lnTo>
                <a:lnTo>
                  <a:pt x="222" y="54"/>
                </a:lnTo>
                <a:lnTo>
                  <a:pt x="232" y="48"/>
                </a:lnTo>
                <a:lnTo>
                  <a:pt x="243" y="44"/>
                </a:lnTo>
                <a:lnTo>
                  <a:pt x="257" y="36"/>
                </a:lnTo>
                <a:lnTo>
                  <a:pt x="261" y="34"/>
                </a:lnTo>
                <a:lnTo>
                  <a:pt x="266" y="34"/>
                </a:lnTo>
                <a:lnTo>
                  <a:pt x="268" y="34"/>
                </a:lnTo>
                <a:lnTo>
                  <a:pt x="272" y="34"/>
                </a:lnTo>
                <a:lnTo>
                  <a:pt x="274" y="36"/>
                </a:lnTo>
                <a:lnTo>
                  <a:pt x="276" y="38"/>
                </a:lnTo>
                <a:lnTo>
                  <a:pt x="278" y="42"/>
                </a:lnTo>
                <a:lnTo>
                  <a:pt x="278" y="46"/>
                </a:lnTo>
                <a:lnTo>
                  <a:pt x="278" y="48"/>
                </a:lnTo>
                <a:lnTo>
                  <a:pt x="278" y="52"/>
                </a:lnTo>
                <a:lnTo>
                  <a:pt x="280" y="54"/>
                </a:lnTo>
                <a:lnTo>
                  <a:pt x="280" y="55"/>
                </a:lnTo>
                <a:lnTo>
                  <a:pt x="280" y="57"/>
                </a:lnTo>
                <a:lnTo>
                  <a:pt x="282" y="57"/>
                </a:lnTo>
                <a:lnTo>
                  <a:pt x="284" y="59"/>
                </a:lnTo>
                <a:lnTo>
                  <a:pt x="291" y="59"/>
                </a:lnTo>
                <a:lnTo>
                  <a:pt x="297" y="59"/>
                </a:lnTo>
                <a:lnTo>
                  <a:pt x="303" y="59"/>
                </a:lnTo>
                <a:lnTo>
                  <a:pt x="307" y="61"/>
                </a:lnTo>
                <a:lnTo>
                  <a:pt x="310" y="61"/>
                </a:lnTo>
                <a:lnTo>
                  <a:pt x="312" y="63"/>
                </a:lnTo>
                <a:lnTo>
                  <a:pt x="314" y="65"/>
                </a:lnTo>
                <a:lnTo>
                  <a:pt x="314" y="69"/>
                </a:lnTo>
                <a:lnTo>
                  <a:pt x="320" y="67"/>
                </a:lnTo>
                <a:lnTo>
                  <a:pt x="324" y="67"/>
                </a:lnTo>
                <a:lnTo>
                  <a:pt x="328" y="67"/>
                </a:lnTo>
                <a:lnTo>
                  <a:pt x="333" y="67"/>
                </a:lnTo>
                <a:lnTo>
                  <a:pt x="337" y="65"/>
                </a:lnTo>
                <a:lnTo>
                  <a:pt x="341" y="65"/>
                </a:lnTo>
                <a:lnTo>
                  <a:pt x="345" y="63"/>
                </a:lnTo>
                <a:lnTo>
                  <a:pt x="349" y="63"/>
                </a:lnTo>
                <a:lnTo>
                  <a:pt x="362" y="61"/>
                </a:lnTo>
                <a:lnTo>
                  <a:pt x="374" y="61"/>
                </a:lnTo>
                <a:lnTo>
                  <a:pt x="381" y="63"/>
                </a:lnTo>
                <a:lnTo>
                  <a:pt x="389" y="71"/>
                </a:lnTo>
                <a:lnTo>
                  <a:pt x="395" y="79"/>
                </a:lnTo>
                <a:lnTo>
                  <a:pt x="399" y="90"/>
                </a:lnTo>
                <a:lnTo>
                  <a:pt x="399" y="104"/>
                </a:lnTo>
                <a:lnTo>
                  <a:pt x="399" y="121"/>
                </a:lnTo>
                <a:lnTo>
                  <a:pt x="403" y="127"/>
                </a:lnTo>
                <a:lnTo>
                  <a:pt x="406" y="131"/>
                </a:lnTo>
                <a:lnTo>
                  <a:pt x="412" y="132"/>
                </a:lnTo>
                <a:lnTo>
                  <a:pt x="416" y="134"/>
                </a:lnTo>
                <a:lnTo>
                  <a:pt x="420" y="136"/>
                </a:lnTo>
                <a:lnTo>
                  <a:pt x="424" y="136"/>
                </a:lnTo>
                <a:lnTo>
                  <a:pt x="429" y="134"/>
                </a:lnTo>
                <a:lnTo>
                  <a:pt x="433" y="132"/>
                </a:lnTo>
                <a:lnTo>
                  <a:pt x="437" y="132"/>
                </a:lnTo>
                <a:lnTo>
                  <a:pt x="443" y="131"/>
                </a:lnTo>
                <a:lnTo>
                  <a:pt x="449" y="131"/>
                </a:lnTo>
                <a:lnTo>
                  <a:pt x="454" y="131"/>
                </a:lnTo>
                <a:lnTo>
                  <a:pt x="460" y="132"/>
                </a:lnTo>
                <a:lnTo>
                  <a:pt x="468" y="134"/>
                </a:lnTo>
                <a:lnTo>
                  <a:pt x="474" y="136"/>
                </a:lnTo>
                <a:lnTo>
                  <a:pt x="481" y="138"/>
                </a:lnTo>
                <a:lnTo>
                  <a:pt x="498" y="140"/>
                </a:lnTo>
                <a:lnTo>
                  <a:pt x="516" y="140"/>
                </a:lnTo>
                <a:lnTo>
                  <a:pt x="529" y="138"/>
                </a:lnTo>
                <a:lnTo>
                  <a:pt x="545" y="134"/>
                </a:lnTo>
                <a:lnTo>
                  <a:pt x="556" y="129"/>
                </a:lnTo>
                <a:lnTo>
                  <a:pt x="569" y="123"/>
                </a:lnTo>
                <a:lnTo>
                  <a:pt x="579" y="115"/>
                </a:lnTo>
                <a:lnTo>
                  <a:pt x="589" y="104"/>
                </a:lnTo>
                <a:lnTo>
                  <a:pt x="596" y="96"/>
                </a:lnTo>
                <a:lnTo>
                  <a:pt x="606" y="86"/>
                </a:lnTo>
                <a:lnTo>
                  <a:pt x="617" y="77"/>
                </a:lnTo>
                <a:lnTo>
                  <a:pt x="631" y="67"/>
                </a:lnTo>
                <a:lnTo>
                  <a:pt x="646" y="55"/>
                </a:lnTo>
                <a:lnTo>
                  <a:pt x="663" y="46"/>
                </a:lnTo>
                <a:lnTo>
                  <a:pt x="681" y="34"/>
                </a:lnTo>
                <a:lnTo>
                  <a:pt x="702" y="23"/>
                </a:lnTo>
                <a:lnTo>
                  <a:pt x="708" y="21"/>
                </a:lnTo>
                <a:lnTo>
                  <a:pt x="715" y="19"/>
                </a:lnTo>
                <a:lnTo>
                  <a:pt x="721" y="17"/>
                </a:lnTo>
                <a:lnTo>
                  <a:pt x="729" y="15"/>
                </a:lnTo>
                <a:lnTo>
                  <a:pt x="736" y="13"/>
                </a:lnTo>
                <a:lnTo>
                  <a:pt x="746" y="11"/>
                </a:lnTo>
                <a:lnTo>
                  <a:pt x="754" y="9"/>
                </a:lnTo>
                <a:lnTo>
                  <a:pt x="763" y="7"/>
                </a:lnTo>
                <a:lnTo>
                  <a:pt x="777" y="3"/>
                </a:lnTo>
                <a:lnTo>
                  <a:pt x="788" y="2"/>
                </a:lnTo>
                <a:lnTo>
                  <a:pt x="800" y="0"/>
                </a:lnTo>
                <a:lnTo>
                  <a:pt x="811" y="0"/>
                </a:lnTo>
                <a:lnTo>
                  <a:pt x="823" y="0"/>
                </a:lnTo>
                <a:lnTo>
                  <a:pt x="832" y="2"/>
                </a:lnTo>
                <a:lnTo>
                  <a:pt x="842" y="3"/>
                </a:lnTo>
                <a:lnTo>
                  <a:pt x="852" y="9"/>
                </a:lnTo>
                <a:lnTo>
                  <a:pt x="863" y="11"/>
                </a:lnTo>
                <a:lnTo>
                  <a:pt x="871" y="15"/>
                </a:lnTo>
                <a:lnTo>
                  <a:pt x="875" y="15"/>
                </a:lnTo>
                <a:lnTo>
                  <a:pt x="875" y="17"/>
                </a:lnTo>
                <a:lnTo>
                  <a:pt x="876" y="17"/>
                </a:lnTo>
                <a:lnTo>
                  <a:pt x="880" y="15"/>
                </a:lnTo>
                <a:lnTo>
                  <a:pt x="886" y="13"/>
                </a:lnTo>
                <a:lnTo>
                  <a:pt x="901" y="11"/>
                </a:lnTo>
                <a:lnTo>
                  <a:pt x="923" y="13"/>
                </a:lnTo>
                <a:lnTo>
                  <a:pt x="949" y="15"/>
                </a:lnTo>
                <a:lnTo>
                  <a:pt x="982" y="21"/>
                </a:lnTo>
                <a:lnTo>
                  <a:pt x="1018" y="28"/>
                </a:lnTo>
                <a:lnTo>
                  <a:pt x="1057" y="36"/>
                </a:lnTo>
                <a:lnTo>
                  <a:pt x="1097" y="46"/>
                </a:lnTo>
                <a:lnTo>
                  <a:pt x="1135" y="55"/>
                </a:lnTo>
                <a:lnTo>
                  <a:pt x="1139" y="57"/>
                </a:lnTo>
                <a:lnTo>
                  <a:pt x="1147" y="59"/>
                </a:lnTo>
                <a:lnTo>
                  <a:pt x="1157" y="61"/>
                </a:lnTo>
                <a:lnTo>
                  <a:pt x="1170" y="61"/>
                </a:lnTo>
                <a:lnTo>
                  <a:pt x="1185" y="61"/>
                </a:lnTo>
                <a:lnTo>
                  <a:pt x="1203" y="61"/>
                </a:lnTo>
                <a:lnTo>
                  <a:pt x="1224" y="61"/>
                </a:lnTo>
                <a:lnTo>
                  <a:pt x="1247" y="61"/>
                </a:lnTo>
                <a:lnTo>
                  <a:pt x="1260" y="61"/>
                </a:lnTo>
                <a:lnTo>
                  <a:pt x="1274" y="61"/>
                </a:lnTo>
                <a:lnTo>
                  <a:pt x="1287" y="61"/>
                </a:lnTo>
                <a:lnTo>
                  <a:pt x="1300" y="61"/>
                </a:lnTo>
                <a:lnTo>
                  <a:pt x="1312" y="61"/>
                </a:lnTo>
                <a:lnTo>
                  <a:pt x="1325" y="61"/>
                </a:lnTo>
                <a:lnTo>
                  <a:pt x="1339" y="61"/>
                </a:lnTo>
                <a:lnTo>
                  <a:pt x="1350" y="63"/>
                </a:lnTo>
                <a:lnTo>
                  <a:pt x="1379" y="59"/>
                </a:lnTo>
                <a:lnTo>
                  <a:pt x="1404" y="55"/>
                </a:lnTo>
                <a:lnTo>
                  <a:pt x="1425" y="52"/>
                </a:lnTo>
                <a:lnTo>
                  <a:pt x="1446" y="48"/>
                </a:lnTo>
                <a:lnTo>
                  <a:pt x="1464" y="46"/>
                </a:lnTo>
                <a:lnTo>
                  <a:pt x="1477" y="44"/>
                </a:lnTo>
                <a:lnTo>
                  <a:pt x="1490" y="42"/>
                </a:lnTo>
                <a:lnTo>
                  <a:pt x="1500" y="40"/>
                </a:lnTo>
                <a:lnTo>
                  <a:pt x="1519" y="36"/>
                </a:lnTo>
                <a:lnTo>
                  <a:pt x="1538" y="34"/>
                </a:lnTo>
                <a:lnTo>
                  <a:pt x="1556" y="32"/>
                </a:lnTo>
                <a:lnTo>
                  <a:pt x="1573" y="30"/>
                </a:lnTo>
                <a:lnTo>
                  <a:pt x="1588" y="28"/>
                </a:lnTo>
                <a:lnTo>
                  <a:pt x="1604" y="27"/>
                </a:lnTo>
                <a:lnTo>
                  <a:pt x="1617" y="27"/>
                </a:lnTo>
                <a:lnTo>
                  <a:pt x="1631" y="25"/>
                </a:lnTo>
                <a:lnTo>
                  <a:pt x="1669" y="27"/>
                </a:lnTo>
                <a:lnTo>
                  <a:pt x="1705" y="28"/>
                </a:lnTo>
                <a:lnTo>
                  <a:pt x="1742" y="30"/>
                </a:lnTo>
                <a:lnTo>
                  <a:pt x="1776" y="36"/>
                </a:lnTo>
                <a:lnTo>
                  <a:pt x="1811" y="42"/>
                </a:lnTo>
                <a:lnTo>
                  <a:pt x="1845" y="50"/>
                </a:lnTo>
                <a:lnTo>
                  <a:pt x="1876" y="57"/>
                </a:lnTo>
                <a:lnTo>
                  <a:pt x="1907" y="69"/>
                </a:lnTo>
                <a:lnTo>
                  <a:pt x="1939" y="80"/>
                </a:lnTo>
                <a:lnTo>
                  <a:pt x="1968" y="92"/>
                </a:lnTo>
                <a:lnTo>
                  <a:pt x="1993" y="104"/>
                </a:lnTo>
                <a:lnTo>
                  <a:pt x="2014" y="113"/>
                </a:lnTo>
                <a:lnTo>
                  <a:pt x="2032" y="123"/>
                </a:lnTo>
                <a:lnTo>
                  <a:pt x="2047" y="131"/>
                </a:lnTo>
                <a:lnTo>
                  <a:pt x="2056" y="138"/>
                </a:lnTo>
                <a:lnTo>
                  <a:pt x="2064" y="146"/>
                </a:lnTo>
                <a:lnTo>
                  <a:pt x="2070" y="144"/>
                </a:lnTo>
                <a:lnTo>
                  <a:pt x="2076" y="144"/>
                </a:lnTo>
                <a:lnTo>
                  <a:pt x="2083" y="144"/>
                </a:lnTo>
                <a:lnTo>
                  <a:pt x="2089" y="144"/>
                </a:lnTo>
                <a:lnTo>
                  <a:pt x="2099" y="146"/>
                </a:lnTo>
                <a:lnTo>
                  <a:pt x="2106" y="148"/>
                </a:lnTo>
                <a:lnTo>
                  <a:pt x="2116" y="152"/>
                </a:lnTo>
                <a:lnTo>
                  <a:pt x="2127" y="154"/>
                </a:lnTo>
                <a:lnTo>
                  <a:pt x="2156" y="161"/>
                </a:lnTo>
                <a:lnTo>
                  <a:pt x="2183" y="167"/>
                </a:lnTo>
                <a:lnTo>
                  <a:pt x="2206" y="173"/>
                </a:lnTo>
                <a:lnTo>
                  <a:pt x="2225" y="177"/>
                </a:lnTo>
                <a:lnTo>
                  <a:pt x="2243" y="179"/>
                </a:lnTo>
                <a:lnTo>
                  <a:pt x="2258" y="182"/>
                </a:lnTo>
                <a:lnTo>
                  <a:pt x="2269" y="182"/>
                </a:lnTo>
                <a:lnTo>
                  <a:pt x="2277" y="182"/>
                </a:lnTo>
                <a:lnTo>
                  <a:pt x="2289" y="184"/>
                </a:lnTo>
                <a:lnTo>
                  <a:pt x="2302" y="186"/>
                </a:lnTo>
                <a:lnTo>
                  <a:pt x="2317" y="188"/>
                </a:lnTo>
                <a:lnTo>
                  <a:pt x="2335" y="192"/>
                </a:lnTo>
                <a:lnTo>
                  <a:pt x="2356" y="196"/>
                </a:lnTo>
                <a:lnTo>
                  <a:pt x="2379" y="202"/>
                </a:lnTo>
                <a:lnTo>
                  <a:pt x="2402" y="208"/>
                </a:lnTo>
                <a:lnTo>
                  <a:pt x="2431" y="211"/>
                </a:lnTo>
                <a:lnTo>
                  <a:pt x="2479" y="221"/>
                </a:lnTo>
                <a:lnTo>
                  <a:pt x="2527" y="229"/>
                </a:lnTo>
                <a:lnTo>
                  <a:pt x="2573" y="238"/>
                </a:lnTo>
                <a:lnTo>
                  <a:pt x="2617" y="244"/>
                </a:lnTo>
                <a:lnTo>
                  <a:pt x="2659" y="250"/>
                </a:lnTo>
                <a:lnTo>
                  <a:pt x="2699" y="252"/>
                </a:lnTo>
                <a:lnTo>
                  <a:pt x="2718" y="254"/>
                </a:lnTo>
                <a:lnTo>
                  <a:pt x="2738" y="252"/>
                </a:lnTo>
                <a:lnTo>
                  <a:pt x="2755" y="250"/>
                </a:lnTo>
                <a:lnTo>
                  <a:pt x="2772" y="248"/>
                </a:lnTo>
                <a:lnTo>
                  <a:pt x="2799" y="242"/>
                </a:lnTo>
                <a:lnTo>
                  <a:pt x="2820" y="238"/>
                </a:lnTo>
                <a:lnTo>
                  <a:pt x="2837" y="231"/>
                </a:lnTo>
                <a:lnTo>
                  <a:pt x="2851" y="223"/>
                </a:lnTo>
                <a:lnTo>
                  <a:pt x="2855" y="217"/>
                </a:lnTo>
                <a:lnTo>
                  <a:pt x="2860" y="211"/>
                </a:lnTo>
                <a:lnTo>
                  <a:pt x="2864" y="204"/>
                </a:lnTo>
                <a:lnTo>
                  <a:pt x="2866" y="194"/>
                </a:lnTo>
                <a:lnTo>
                  <a:pt x="2872" y="173"/>
                </a:lnTo>
                <a:lnTo>
                  <a:pt x="2874" y="144"/>
                </a:lnTo>
                <a:lnTo>
                  <a:pt x="2876" y="131"/>
                </a:lnTo>
                <a:lnTo>
                  <a:pt x="2878" y="117"/>
                </a:lnTo>
                <a:lnTo>
                  <a:pt x="2880" y="104"/>
                </a:lnTo>
                <a:lnTo>
                  <a:pt x="2882" y="94"/>
                </a:lnTo>
                <a:lnTo>
                  <a:pt x="2885" y="84"/>
                </a:lnTo>
                <a:lnTo>
                  <a:pt x="2889" y="77"/>
                </a:lnTo>
                <a:lnTo>
                  <a:pt x="2893" y="71"/>
                </a:lnTo>
                <a:lnTo>
                  <a:pt x="2897" y="67"/>
                </a:lnTo>
                <a:lnTo>
                  <a:pt x="2905" y="65"/>
                </a:lnTo>
                <a:lnTo>
                  <a:pt x="2910" y="65"/>
                </a:lnTo>
                <a:lnTo>
                  <a:pt x="2914" y="67"/>
                </a:lnTo>
                <a:lnTo>
                  <a:pt x="2916" y="71"/>
                </a:lnTo>
                <a:lnTo>
                  <a:pt x="2918" y="75"/>
                </a:lnTo>
                <a:lnTo>
                  <a:pt x="2918" y="79"/>
                </a:lnTo>
                <a:lnTo>
                  <a:pt x="2920" y="84"/>
                </a:lnTo>
                <a:lnTo>
                  <a:pt x="2920" y="90"/>
                </a:lnTo>
                <a:lnTo>
                  <a:pt x="2924" y="105"/>
                </a:lnTo>
                <a:lnTo>
                  <a:pt x="2926" y="113"/>
                </a:lnTo>
                <a:lnTo>
                  <a:pt x="2928" y="117"/>
                </a:lnTo>
                <a:lnTo>
                  <a:pt x="2928" y="119"/>
                </a:lnTo>
                <a:lnTo>
                  <a:pt x="2929" y="119"/>
                </a:lnTo>
                <a:lnTo>
                  <a:pt x="2928" y="123"/>
                </a:lnTo>
                <a:lnTo>
                  <a:pt x="2926" y="131"/>
                </a:lnTo>
                <a:lnTo>
                  <a:pt x="2924" y="140"/>
                </a:lnTo>
                <a:lnTo>
                  <a:pt x="2922" y="148"/>
                </a:lnTo>
                <a:lnTo>
                  <a:pt x="2920" y="154"/>
                </a:lnTo>
                <a:lnTo>
                  <a:pt x="2920" y="157"/>
                </a:lnTo>
                <a:lnTo>
                  <a:pt x="2920" y="163"/>
                </a:lnTo>
                <a:lnTo>
                  <a:pt x="2920" y="171"/>
                </a:lnTo>
                <a:lnTo>
                  <a:pt x="2922" y="182"/>
                </a:lnTo>
                <a:lnTo>
                  <a:pt x="2926" y="196"/>
                </a:lnTo>
                <a:lnTo>
                  <a:pt x="2926" y="200"/>
                </a:lnTo>
                <a:lnTo>
                  <a:pt x="2926" y="209"/>
                </a:lnTo>
                <a:lnTo>
                  <a:pt x="2926" y="221"/>
                </a:lnTo>
                <a:lnTo>
                  <a:pt x="2924" y="234"/>
                </a:lnTo>
                <a:lnTo>
                  <a:pt x="2924" y="248"/>
                </a:lnTo>
                <a:lnTo>
                  <a:pt x="2924" y="261"/>
                </a:lnTo>
                <a:lnTo>
                  <a:pt x="2924" y="271"/>
                </a:lnTo>
                <a:lnTo>
                  <a:pt x="2924" y="277"/>
                </a:lnTo>
                <a:lnTo>
                  <a:pt x="2924" y="281"/>
                </a:lnTo>
                <a:lnTo>
                  <a:pt x="2924" y="286"/>
                </a:lnTo>
                <a:lnTo>
                  <a:pt x="2926" y="292"/>
                </a:lnTo>
                <a:lnTo>
                  <a:pt x="2928" y="300"/>
                </a:lnTo>
                <a:lnTo>
                  <a:pt x="2928" y="308"/>
                </a:lnTo>
                <a:lnTo>
                  <a:pt x="2929" y="315"/>
                </a:lnTo>
                <a:lnTo>
                  <a:pt x="2929" y="321"/>
                </a:lnTo>
                <a:lnTo>
                  <a:pt x="2931" y="327"/>
                </a:lnTo>
                <a:lnTo>
                  <a:pt x="2931" y="335"/>
                </a:lnTo>
                <a:lnTo>
                  <a:pt x="2931" y="344"/>
                </a:lnTo>
                <a:lnTo>
                  <a:pt x="2931" y="354"/>
                </a:lnTo>
                <a:lnTo>
                  <a:pt x="2929" y="362"/>
                </a:lnTo>
                <a:lnTo>
                  <a:pt x="2928" y="369"/>
                </a:lnTo>
                <a:lnTo>
                  <a:pt x="2924" y="373"/>
                </a:lnTo>
                <a:lnTo>
                  <a:pt x="2918" y="377"/>
                </a:lnTo>
                <a:lnTo>
                  <a:pt x="2908" y="379"/>
                </a:lnTo>
                <a:lnTo>
                  <a:pt x="2901" y="379"/>
                </a:lnTo>
                <a:lnTo>
                  <a:pt x="2895" y="379"/>
                </a:lnTo>
                <a:lnTo>
                  <a:pt x="2885" y="377"/>
                </a:lnTo>
                <a:lnTo>
                  <a:pt x="2878" y="373"/>
                </a:lnTo>
                <a:lnTo>
                  <a:pt x="2868" y="369"/>
                </a:lnTo>
                <a:lnTo>
                  <a:pt x="2857" y="365"/>
                </a:lnTo>
                <a:lnTo>
                  <a:pt x="2847" y="362"/>
                </a:lnTo>
                <a:lnTo>
                  <a:pt x="2834" y="360"/>
                </a:lnTo>
                <a:lnTo>
                  <a:pt x="2809" y="354"/>
                </a:lnTo>
                <a:lnTo>
                  <a:pt x="2786" y="350"/>
                </a:lnTo>
                <a:lnTo>
                  <a:pt x="2763" y="346"/>
                </a:lnTo>
                <a:lnTo>
                  <a:pt x="2740" y="344"/>
                </a:lnTo>
                <a:lnTo>
                  <a:pt x="2718" y="342"/>
                </a:lnTo>
                <a:lnTo>
                  <a:pt x="2697" y="342"/>
                </a:lnTo>
                <a:lnTo>
                  <a:pt x="2676" y="344"/>
                </a:lnTo>
                <a:lnTo>
                  <a:pt x="2657" y="350"/>
                </a:lnTo>
                <a:lnTo>
                  <a:pt x="2634" y="354"/>
                </a:lnTo>
                <a:lnTo>
                  <a:pt x="2611" y="358"/>
                </a:lnTo>
                <a:lnTo>
                  <a:pt x="2590" y="360"/>
                </a:lnTo>
                <a:lnTo>
                  <a:pt x="2569" y="360"/>
                </a:lnTo>
                <a:lnTo>
                  <a:pt x="2548" y="362"/>
                </a:lnTo>
                <a:lnTo>
                  <a:pt x="2525" y="362"/>
                </a:lnTo>
                <a:lnTo>
                  <a:pt x="2504" y="362"/>
                </a:lnTo>
                <a:lnTo>
                  <a:pt x="2481" y="363"/>
                </a:lnTo>
                <a:lnTo>
                  <a:pt x="2473" y="363"/>
                </a:lnTo>
                <a:lnTo>
                  <a:pt x="2465" y="365"/>
                </a:lnTo>
                <a:lnTo>
                  <a:pt x="2456" y="369"/>
                </a:lnTo>
                <a:lnTo>
                  <a:pt x="2448" y="371"/>
                </a:lnTo>
                <a:lnTo>
                  <a:pt x="2438" y="375"/>
                </a:lnTo>
                <a:lnTo>
                  <a:pt x="2431" y="377"/>
                </a:lnTo>
                <a:lnTo>
                  <a:pt x="2421" y="379"/>
                </a:lnTo>
                <a:lnTo>
                  <a:pt x="2411" y="381"/>
                </a:lnTo>
                <a:lnTo>
                  <a:pt x="2402" y="381"/>
                </a:lnTo>
                <a:lnTo>
                  <a:pt x="2392" y="383"/>
                </a:lnTo>
                <a:lnTo>
                  <a:pt x="2383" y="381"/>
                </a:lnTo>
                <a:lnTo>
                  <a:pt x="2373" y="381"/>
                </a:lnTo>
                <a:lnTo>
                  <a:pt x="2363" y="381"/>
                </a:lnTo>
                <a:lnTo>
                  <a:pt x="2354" y="381"/>
                </a:lnTo>
                <a:lnTo>
                  <a:pt x="2344" y="381"/>
                </a:lnTo>
                <a:lnTo>
                  <a:pt x="2333" y="381"/>
                </a:lnTo>
                <a:lnTo>
                  <a:pt x="2314" y="379"/>
                </a:lnTo>
                <a:lnTo>
                  <a:pt x="2291" y="377"/>
                </a:lnTo>
                <a:lnTo>
                  <a:pt x="2266" y="371"/>
                </a:lnTo>
                <a:lnTo>
                  <a:pt x="2241" y="365"/>
                </a:lnTo>
                <a:lnTo>
                  <a:pt x="2212" y="358"/>
                </a:lnTo>
                <a:lnTo>
                  <a:pt x="2183" y="348"/>
                </a:lnTo>
                <a:lnTo>
                  <a:pt x="2152" y="336"/>
                </a:lnTo>
                <a:lnTo>
                  <a:pt x="2120" y="325"/>
                </a:lnTo>
                <a:lnTo>
                  <a:pt x="2112" y="321"/>
                </a:lnTo>
                <a:lnTo>
                  <a:pt x="2103" y="319"/>
                </a:lnTo>
                <a:lnTo>
                  <a:pt x="2093" y="315"/>
                </a:lnTo>
                <a:lnTo>
                  <a:pt x="2081" y="313"/>
                </a:lnTo>
                <a:lnTo>
                  <a:pt x="2070" y="311"/>
                </a:lnTo>
                <a:lnTo>
                  <a:pt x="2056" y="310"/>
                </a:lnTo>
                <a:lnTo>
                  <a:pt x="2041" y="310"/>
                </a:lnTo>
                <a:lnTo>
                  <a:pt x="2026" y="310"/>
                </a:lnTo>
                <a:lnTo>
                  <a:pt x="2012" y="315"/>
                </a:lnTo>
                <a:lnTo>
                  <a:pt x="1997" y="319"/>
                </a:lnTo>
                <a:lnTo>
                  <a:pt x="1982" y="321"/>
                </a:lnTo>
                <a:lnTo>
                  <a:pt x="1966" y="323"/>
                </a:lnTo>
                <a:lnTo>
                  <a:pt x="1949" y="325"/>
                </a:lnTo>
                <a:lnTo>
                  <a:pt x="1934" y="325"/>
                </a:lnTo>
                <a:lnTo>
                  <a:pt x="1916" y="325"/>
                </a:lnTo>
                <a:lnTo>
                  <a:pt x="1899" y="323"/>
                </a:lnTo>
                <a:lnTo>
                  <a:pt x="1874" y="321"/>
                </a:lnTo>
                <a:lnTo>
                  <a:pt x="1849" y="319"/>
                </a:lnTo>
                <a:lnTo>
                  <a:pt x="1826" y="317"/>
                </a:lnTo>
                <a:lnTo>
                  <a:pt x="1801" y="317"/>
                </a:lnTo>
                <a:lnTo>
                  <a:pt x="1778" y="315"/>
                </a:lnTo>
                <a:lnTo>
                  <a:pt x="1755" y="313"/>
                </a:lnTo>
                <a:lnTo>
                  <a:pt x="1730" y="313"/>
                </a:lnTo>
                <a:lnTo>
                  <a:pt x="1707" y="311"/>
                </a:lnTo>
                <a:lnTo>
                  <a:pt x="1703" y="311"/>
                </a:lnTo>
                <a:lnTo>
                  <a:pt x="1696" y="313"/>
                </a:lnTo>
                <a:lnTo>
                  <a:pt x="1684" y="315"/>
                </a:lnTo>
                <a:lnTo>
                  <a:pt x="1671" y="319"/>
                </a:lnTo>
                <a:lnTo>
                  <a:pt x="1655" y="323"/>
                </a:lnTo>
                <a:lnTo>
                  <a:pt x="1636" y="333"/>
                </a:lnTo>
                <a:lnTo>
                  <a:pt x="1615" y="342"/>
                </a:lnTo>
                <a:lnTo>
                  <a:pt x="1592" y="358"/>
                </a:lnTo>
                <a:lnTo>
                  <a:pt x="1581" y="365"/>
                </a:lnTo>
                <a:lnTo>
                  <a:pt x="1567" y="371"/>
                </a:lnTo>
                <a:lnTo>
                  <a:pt x="1554" y="377"/>
                </a:lnTo>
                <a:lnTo>
                  <a:pt x="1538" y="381"/>
                </a:lnTo>
                <a:lnTo>
                  <a:pt x="1523" y="385"/>
                </a:lnTo>
                <a:lnTo>
                  <a:pt x="1508" y="387"/>
                </a:lnTo>
                <a:lnTo>
                  <a:pt x="1490" y="388"/>
                </a:lnTo>
                <a:lnTo>
                  <a:pt x="1473" y="388"/>
                </a:lnTo>
                <a:lnTo>
                  <a:pt x="1454" y="387"/>
                </a:lnTo>
                <a:lnTo>
                  <a:pt x="1435" y="385"/>
                </a:lnTo>
                <a:lnTo>
                  <a:pt x="1416" y="379"/>
                </a:lnTo>
                <a:lnTo>
                  <a:pt x="1395" y="373"/>
                </a:lnTo>
                <a:lnTo>
                  <a:pt x="1371" y="367"/>
                </a:lnTo>
                <a:lnTo>
                  <a:pt x="1348" y="358"/>
                </a:lnTo>
                <a:lnTo>
                  <a:pt x="1325" y="348"/>
                </a:lnTo>
                <a:lnTo>
                  <a:pt x="1300" y="335"/>
                </a:lnTo>
              </a:path>
            </a:pathLst>
          </a:custGeom>
          <a:solidFill>
            <a:srgbClr val="FFCC99"/>
          </a:solidFill>
          <a:ln w="3175">
            <a:solidFill>
              <a:srgbClr val="1F1A17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de-DE" sz="2400">
              <a:solidFill>
                <a:prstClr val="black"/>
              </a:solidFill>
              <a:latin typeface="Algerian" pitchFamily="82" charset="0"/>
            </a:endParaRPr>
          </a:p>
        </p:txBody>
      </p:sp>
      <p:sp>
        <p:nvSpPr>
          <p:cNvPr id="1353764" name="Text Box 36"/>
          <p:cNvSpPr txBox="1">
            <a:spLocks noChangeArrowheads="1"/>
          </p:cNvSpPr>
          <p:nvPr/>
        </p:nvSpPr>
        <p:spPr bwMode="auto">
          <a:xfrm>
            <a:off x="8388351" y="4876800"/>
            <a:ext cx="10652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200" b="1">
                <a:solidFill>
                  <a:prstClr val="black"/>
                </a:solidFill>
                <a:latin typeface="News Gothic MT"/>
              </a:rPr>
              <a:t>Water-bolus</a:t>
            </a:r>
          </a:p>
        </p:txBody>
      </p:sp>
      <p:sp>
        <p:nvSpPr>
          <p:cNvPr id="1353765" name="Text Box 37"/>
          <p:cNvSpPr txBox="1">
            <a:spLocks noChangeArrowheads="1"/>
          </p:cNvSpPr>
          <p:nvPr/>
        </p:nvSpPr>
        <p:spPr bwMode="auto">
          <a:xfrm>
            <a:off x="8510588" y="5214939"/>
            <a:ext cx="10652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200" b="1">
                <a:solidFill>
                  <a:prstClr val="black"/>
                </a:solidFill>
                <a:latin typeface="News Gothic MT"/>
              </a:rPr>
              <a:t>Water-bolus</a:t>
            </a:r>
          </a:p>
        </p:txBody>
      </p:sp>
      <p:sp>
        <p:nvSpPr>
          <p:cNvPr id="1353766" name="AutoShape 38"/>
          <p:cNvSpPr>
            <a:spLocks noChangeArrowheads="1"/>
          </p:cNvSpPr>
          <p:nvPr/>
        </p:nvSpPr>
        <p:spPr bwMode="auto">
          <a:xfrm>
            <a:off x="8694739" y="4052888"/>
            <a:ext cx="427037" cy="977900"/>
          </a:xfrm>
          <a:prstGeom prst="downArrow">
            <a:avLst>
              <a:gd name="adj1" fmla="val 50000"/>
              <a:gd name="adj2" fmla="val 57249"/>
            </a:avLst>
          </a:prstGeom>
          <a:solidFill>
            <a:srgbClr val="CC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353767" name="Text Box 39"/>
          <p:cNvSpPr txBox="1">
            <a:spLocks noChangeArrowheads="1"/>
          </p:cNvSpPr>
          <p:nvPr/>
        </p:nvSpPr>
        <p:spPr bwMode="auto">
          <a:xfrm>
            <a:off x="3771901" y="1220788"/>
            <a:ext cx="3033713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 defTabSz="914400"/>
            <a:r>
              <a:rPr lang="en-US">
                <a:solidFill>
                  <a:prstClr val="black"/>
                </a:solidFill>
                <a:latin typeface="Arial Rounded MT Bold" pitchFamily="34" charset="0"/>
              </a:rPr>
              <a:t>Modulated electric field heating  </a:t>
            </a:r>
            <a:r>
              <a:rPr lang="en-US">
                <a:solidFill>
                  <a:srgbClr val="FF0101"/>
                </a:solidFill>
                <a:latin typeface="Arial Rounded MT Bold" pitchFamily="34" charset="0"/>
              </a:rPr>
              <a:t>= Oncothermia</a:t>
            </a:r>
          </a:p>
        </p:txBody>
      </p:sp>
      <p:sp>
        <p:nvSpPr>
          <p:cNvPr id="1353768" name="Text Box 40"/>
          <p:cNvSpPr txBox="1">
            <a:spLocks noChangeArrowheads="1"/>
          </p:cNvSpPr>
          <p:nvPr/>
        </p:nvSpPr>
        <p:spPr bwMode="auto">
          <a:xfrm>
            <a:off x="6481763" y="1150939"/>
            <a:ext cx="4354512" cy="915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 defTabSz="914400">
              <a:spcBef>
                <a:spcPct val="0"/>
              </a:spcBef>
            </a:pPr>
            <a:r>
              <a:rPr lang="en-US">
                <a:solidFill>
                  <a:prstClr val="black"/>
                </a:solidFill>
                <a:latin typeface="Arial Rounded MT Bold" pitchFamily="34" charset="0"/>
              </a:rPr>
              <a:t>Other heating methods </a:t>
            </a:r>
          </a:p>
          <a:p>
            <a:pPr marL="174625" indent="-174625" defTabSz="914400">
              <a:spcBef>
                <a:spcPct val="0"/>
              </a:spcBef>
            </a:pPr>
            <a:r>
              <a:rPr lang="en-US" sz="1200">
                <a:solidFill>
                  <a:prstClr val="black"/>
                </a:solidFill>
                <a:latin typeface="Arial Rounded MT Bold" pitchFamily="34" charset="0"/>
              </a:rPr>
              <a:t>(radiative, magnetic, non-modulated, etc.)</a:t>
            </a:r>
            <a:r>
              <a:rPr lang="en-US">
                <a:solidFill>
                  <a:prstClr val="black"/>
                </a:solidFill>
                <a:latin typeface="Arial Rounded MT Bold" pitchFamily="34" charset="0"/>
              </a:rPr>
              <a:t> </a:t>
            </a:r>
          </a:p>
          <a:p>
            <a:pPr marL="174625" indent="-174625" defTabSz="914400">
              <a:spcBef>
                <a:spcPct val="0"/>
              </a:spcBef>
            </a:pPr>
            <a:r>
              <a:rPr lang="en-US">
                <a:solidFill>
                  <a:srgbClr val="000066"/>
                </a:solidFill>
                <a:latin typeface="Arial Rounded MT Bold" pitchFamily="34" charset="0"/>
              </a:rPr>
              <a:t>= Hyperthermia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5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53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53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53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537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5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53759E-6 L 0.09705 0.119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3537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60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5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5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353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5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531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3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1000"/>
                                        <p:tgtEl>
                                          <p:spTgt spid="135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537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353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353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537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35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353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35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35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3537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5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3537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3537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62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35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3537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53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3537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70507E-6 L -0.00469 0.04974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50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353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353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3537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135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500" fill="hold"/>
                                        <p:tgtEl>
                                          <p:spTgt spid="1353766"/>
                                        </p:tgtEl>
                                      </p:cBhvr>
                                      <p:by x="10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3730" grpId="0" animBg="1"/>
      <p:bldP spid="1353732" grpId="0" animBg="1"/>
      <p:bldP spid="1353732" grpId="1" animBg="1"/>
      <p:bldP spid="1353732" grpId="2" animBg="1"/>
      <p:bldP spid="1353733" grpId="0" animBg="1"/>
      <p:bldP spid="1531378" grpId="0"/>
      <p:bldP spid="1353737" grpId="0" animBg="1"/>
      <p:bldP spid="1353739" grpId="0"/>
      <p:bldP spid="1353745" grpId="0" animBg="1"/>
      <p:bldP spid="1353745" grpId="1" animBg="1"/>
      <p:bldP spid="1353745" grpId="2" animBg="1"/>
      <p:bldP spid="1353749" grpId="0"/>
      <p:bldP spid="1353749" grpId="1"/>
      <p:bldP spid="1353750" grpId="0"/>
      <p:bldP spid="1353750" grpId="1"/>
      <p:bldP spid="1353751" grpId="0"/>
      <p:bldP spid="1353751" grpId="1"/>
      <p:bldP spid="1353752" grpId="0"/>
      <p:bldP spid="1353761" grpId="0" animBg="1"/>
      <p:bldP spid="1353762" grpId="0" animBg="1"/>
      <p:bldP spid="4626436" grpId="0" animBg="1"/>
      <p:bldP spid="1353764" grpId="0"/>
      <p:bldP spid="1353765" grpId="0"/>
      <p:bldP spid="1353765" grpId="1"/>
      <p:bldP spid="1353766" grpId="0" animBg="1"/>
      <p:bldP spid="1353766" grpId="1" animBg="1"/>
      <p:bldP spid="1353767" grpId="0"/>
      <p:bldP spid="1353767" grpId="1"/>
      <p:bldP spid="1353768" grpId="0"/>
      <p:bldP spid="135376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3" name="Picture 5" descr="cell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5800" y="982664"/>
            <a:ext cx="2895600" cy="49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23" name="Picture 3" descr="cel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71854">
            <a:off x="2533651" y="2089151"/>
            <a:ext cx="2309813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24" name="Rectangle 4"/>
          <p:cNvSpPr>
            <a:spLocks noGrp="1" noChangeArrowheads="1"/>
          </p:cNvSpPr>
          <p:nvPr>
            <p:ph type="title"/>
          </p:nvPr>
        </p:nvSpPr>
        <p:spPr>
          <a:xfrm>
            <a:off x="2211388" y="239713"/>
            <a:ext cx="7772400" cy="4572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Oncothermia is selective on cellular level</a:t>
            </a:r>
          </a:p>
        </p:txBody>
      </p:sp>
      <p:sp>
        <p:nvSpPr>
          <p:cNvPr id="1413125" name="Text Box 5"/>
          <p:cNvSpPr txBox="1">
            <a:spLocks noChangeArrowheads="1"/>
          </p:cNvSpPr>
          <p:nvPr/>
        </p:nvSpPr>
        <p:spPr bwMode="auto">
          <a:xfrm rot="-16200000">
            <a:off x="3391116" y="3514209"/>
            <a:ext cx="31729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 eaLnBrk="0" hangingPunct="0">
              <a:spcBef>
                <a:spcPct val="0"/>
              </a:spcBef>
            </a:pPr>
            <a:r>
              <a:rPr lang="en-US">
                <a:solidFill>
                  <a:srgbClr val="005000"/>
                </a:solidFill>
                <a:latin typeface="Arial Black" pitchFamily="34" charset="0"/>
                <a:cs typeface="Arial" charset="0"/>
              </a:rPr>
              <a:t>Radiofrequency current</a:t>
            </a:r>
          </a:p>
        </p:txBody>
      </p:sp>
      <p:sp>
        <p:nvSpPr>
          <p:cNvPr id="1413126" name="Text Box 6"/>
          <p:cNvSpPr txBox="1">
            <a:spLocks noChangeArrowheads="1"/>
          </p:cNvSpPr>
          <p:nvPr/>
        </p:nvSpPr>
        <p:spPr bwMode="auto">
          <a:xfrm rot="-16200000">
            <a:off x="-119856" y="3723482"/>
            <a:ext cx="4105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 eaLnBrk="0" hangingPunct="0">
              <a:spcBef>
                <a:spcPct val="0"/>
              </a:spcBef>
            </a:pPr>
            <a:r>
              <a:rPr lang="en-US">
                <a:solidFill>
                  <a:srgbClr val="005000"/>
                </a:solidFill>
                <a:latin typeface="Arial Black" pitchFamily="34" charset="0"/>
                <a:cs typeface="Arial" charset="0"/>
              </a:rPr>
              <a:t>[ 500 V/m = 5 V/cm </a:t>
            </a:r>
            <a:r>
              <a:rPr lang="en-US">
                <a:solidFill>
                  <a:srgbClr val="005000"/>
                </a:solidFill>
                <a:latin typeface="Arial Black" pitchFamily="34" charset="0"/>
                <a:cs typeface="Arial" charset="0"/>
                <a:sym typeface="Symbol" pitchFamily="18" charset="2"/>
              </a:rPr>
              <a:t></a:t>
            </a:r>
            <a:r>
              <a:rPr lang="en-US">
                <a:solidFill>
                  <a:srgbClr val="005000"/>
                </a:solidFill>
                <a:latin typeface="Arial Black" pitchFamily="34" charset="0"/>
                <a:cs typeface="Arial" charset="0"/>
              </a:rPr>
              <a:t> 5 mV/cell ]</a:t>
            </a:r>
          </a:p>
        </p:txBody>
      </p:sp>
      <p:sp>
        <p:nvSpPr>
          <p:cNvPr id="1413127" name="Line 7"/>
          <p:cNvSpPr>
            <a:spLocks noChangeShapeType="1"/>
          </p:cNvSpPr>
          <p:nvPr/>
        </p:nvSpPr>
        <p:spPr bwMode="auto">
          <a:xfrm>
            <a:off x="2817813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28" name="Line 8"/>
          <p:cNvSpPr>
            <a:spLocks noChangeShapeType="1"/>
          </p:cNvSpPr>
          <p:nvPr/>
        </p:nvSpPr>
        <p:spPr bwMode="auto">
          <a:xfrm>
            <a:off x="3394075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29" name="Line 9"/>
          <p:cNvSpPr>
            <a:spLocks noChangeShapeType="1"/>
          </p:cNvSpPr>
          <p:nvPr/>
        </p:nvSpPr>
        <p:spPr bwMode="auto">
          <a:xfrm>
            <a:off x="3033713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0" name="Freeform 10"/>
          <p:cNvSpPr>
            <a:spLocks/>
          </p:cNvSpPr>
          <p:nvPr/>
        </p:nvSpPr>
        <p:spPr bwMode="auto">
          <a:xfrm rot="-16200000">
            <a:off x="2306638" y="3452813"/>
            <a:ext cx="4964112" cy="87312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754" y="37"/>
              </a:cxn>
              <a:cxn ang="0">
                <a:pos x="1682" y="1"/>
              </a:cxn>
              <a:cxn ang="0">
                <a:pos x="2790" y="28"/>
              </a:cxn>
              <a:cxn ang="0">
                <a:pos x="3552" y="40"/>
              </a:cxn>
            </a:cxnLst>
            <a:rect l="0" t="0" r="r" b="b"/>
            <a:pathLst>
              <a:path w="3552" h="44">
                <a:moveTo>
                  <a:pt x="0" y="40"/>
                </a:moveTo>
                <a:cubicBezTo>
                  <a:pt x="126" y="40"/>
                  <a:pt x="474" y="44"/>
                  <a:pt x="754" y="37"/>
                </a:cubicBezTo>
                <a:cubicBezTo>
                  <a:pt x="1034" y="30"/>
                  <a:pt x="1343" y="2"/>
                  <a:pt x="1682" y="1"/>
                </a:cubicBezTo>
                <a:cubicBezTo>
                  <a:pt x="2021" y="0"/>
                  <a:pt x="2478" y="22"/>
                  <a:pt x="2790" y="28"/>
                </a:cubicBezTo>
                <a:cubicBezTo>
                  <a:pt x="3102" y="34"/>
                  <a:pt x="3393" y="38"/>
                  <a:pt x="3552" y="40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1" name="Freeform 11"/>
          <p:cNvSpPr>
            <a:spLocks/>
          </p:cNvSpPr>
          <p:nvPr/>
        </p:nvSpPr>
        <p:spPr bwMode="auto">
          <a:xfrm rot="-16200000">
            <a:off x="2182813" y="3367088"/>
            <a:ext cx="4964112" cy="258762"/>
          </a:xfrm>
          <a:custGeom>
            <a:avLst/>
            <a:gdLst/>
            <a:ahLst/>
            <a:cxnLst>
              <a:cxn ang="0">
                <a:pos x="0" y="117"/>
              </a:cxn>
              <a:cxn ang="0">
                <a:pos x="860" y="113"/>
              </a:cxn>
              <a:cxn ang="0">
                <a:pos x="1676" y="1"/>
              </a:cxn>
              <a:cxn ang="0">
                <a:pos x="2572" y="105"/>
              </a:cxn>
              <a:cxn ang="0">
                <a:pos x="3552" y="117"/>
              </a:cxn>
            </a:cxnLst>
            <a:rect l="0" t="0" r="r" b="b"/>
            <a:pathLst>
              <a:path w="3552" h="132">
                <a:moveTo>
                  <a:pt x="0" y="117"/>
                </a:moveTo>
                <a:cubicBezTo>
                  <a:pt x="143" y="116"/>
                  <a:pt x="581" y="132"/>
                  <a:pt x="860" y="113"/>
                </a:cubicBezTo>
                <a:cubicBezTo>
                  <a:pt x="1139" y="94"/>
                  <a:pt x="1391" y="2"/>
                  <a:pt x="1676" y="1"/>
                </a:cubicBezTo>
                <a:cubicBezTo>
                  <a:pt x="1961" y="0"/>
                  <a:pt x="2259" y="86"/>
                  <a:pt x="2572" y="105"/>
                </a:cubicBezTo>
                <a:cubicBezTo>
                  <a:pt x="2885" y="124"/>
                  <a:pt x="3348" y="115"/>
                  <a:pt x="3552" y="117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2" name="Freeform 12"/>
          <p:cNvSpPr>
            <a:spLocks/>
          </p:cNvSpPr>
          <p:nvPr/>
        </p:nvSpPr>
        <p:spPr bwMode="auto">
          <a:xfrm rot="-16200000">
            <a:off x="2071688" y="3292475"/>
            <a:ext cx="4964112" cy="407988"/>
          </a:xfrm>
          <a:custGeom>
            <a:avLst/>
            <a:gdLst/>
            <a:ahLst/>
            <a:cxnLst>
              <a:cxn ang="0">
                <a:pos x="0" y="193"/>
              </a:cxn>
              <a:cxn ang="0">
                <a:pos x="735" y="193"/>
              </a:cxn>
              <a:cxn ang="0">
                <a:pos x="930" y="166"/>
              </a:cxn>
              <a:cxn ang="0">
                <a:pos x="1047" y="118"/>
              </a:cxn>
              <a:cxn ang="0">
                <a:pos x="1256" y="61"/>
              </a:cxn>
              <a:cxn ang="0">
                <a:pos x="1660" y="1"/>
              </a:cxn>
              <a:cxn ang="0">
                <a:pos x="2244" y="69"/>
              </a:cxn>
              <a:cxn ang="0">
                <a:pos x="2656" y="185"/>
              </a:cxn>
              <a:cxn ang="0">
                <a:pos x="3552" y="193"/>
              </a:cxn>
            </a:cxnLst>
            <a:rect l="0" t="0" r="r" b="b"/>
            <a:pathLst>
              <a:path w="3552" h="206">
                <a:moveTo>
                  <a:pt x="0" y="193"/>
                </a:moveTo>
                <a:cubicBezTo>
                  <a:pt x="122" y="193"/>
                  <a:pt x="580" y="197"/>
                  <a:pt x="735" y="193"/>
                </a:cubicBezTo>
                <a:cubicBezTo>
                  <a:pt x="890" y="189"/>
                  <a:pt x="878" y="178"/>
                  <a:pt x="930" y="166"/>
                </a:cubicBezTo>
                <a:cubicBezTo>
                  <a:pt x="982" y="154"/>
                  <a:pt x="993" y="135"/>
                  <a:pt x="1047" y="118"/>
                </a:cubicBezTo>
                <a:cubicBezTo>
                  <a:pt x="1101" y="101"/>
                  <a:pt x="1154" y="80"/>
                  <a:pt x="1256" y="61"/>
                </a:cubicBezTo>
                <a:cubicBezTo>
                  <a:pt x="1358" y="42"/>
                  <a:pt x="1495" y="0"/>
                  <a:pt x="1660" y="1"/>
                </a:cubicBezTo>
                <a:cubicBezTo>
                  <a:pt x="1825" y="2"/>
                  <a:pt x="2078" y="38"/>
                  <a:pt x="2244" y="69"/>
                </a:cubicBezTo>
                <a:cubicBezTo>
                  <a:pt x="2410" y="100"/>
                  <a:pt x="2438" y="164"/>
                  <a:pt x="2656" y="185"/>
                </a:cubicBezTo>
                <a:cubicBezTo>
                  <a:pt x="2874" y="206"/>
                  <a:pt x="3365" y="191"/>
                  <a:pt x="3552" y="193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3" name="Freeform 13"/>
          <p:cNvSpPr>
            <a:spLocks/>
          </p:cNvSpPr>
          <p:nvPr/>
        </p:nvSpPr>
        <p:spPr bwMode="auto">
          <a:xfrm rot="-16200000">
            <a:off x="1958182" y="3220244"/>
            <a:ext cx="4964112" cy="552450"/>
          </a:xfrm>
          <a:custGeom>
            <a:avLst/>
            <a:gdLst/>
            <a:ahLst/>
            <a:cxnLst>
              <a:cxn ang="0">
                <a:pos x="0" y="268"/>
              </a:cxn>
              <a:cxn ang="0">
                <a:pos x="800" y="268"/>
              </a:cxn>
              <a:cxn ang="0">
                <a:pos x="1080" y="204"/>
              </a:cxn>
              <a:cxn ang="0">
                <a:pos x="1072" y="208"/>
              </a:cxn>
              <a:cxn ang="0">
                <a:pos x="1320" y="52"/>
              </a:cxn>
              <a:cxn ang="0">
                <a:pos x="1684" y="0"/>
              </a:cxn>
              <a:cxn ang="0">
                <a:pos x="2200" y="52"/>
              </a:cxn>
              <a:cxn ang="0">
                <a:pos x="2420" y="152"/>
              </a:cxn>
              <a:cxn ang="0">
                <a:pos x="2644" y="252"/>
              </a:cxn>
              <a:cxn ang="0">
                <a:pos x="2820" y="272"/>
              </a:cxn>
              <a:cxn ang="0">
                <a:pos x="3552" y="268"/>
              </a:cxn>
            </a:cxnLst>
            <a:rect l="0" t="0" r="r" b="b"/>
            <a:pathLst>
              <a:path w="3552" h="279">
                <a:moveTo>
                  <a:pt x="0" y="268"/>
                </a:moveTo>
                <a:cubicBezTo>
                  <a:pt x="133" y="268"/>
                  <a:pt x="620" y="279"/>
                  <a:pt x="800" y="268"/>
                </a:cubicBezTo>
                <a:cubicBezTo>
                  <a:pt x="980" y="257"/>
                  <a:pt x="1035" y="214"/>
                  <a:pt x="1080" y="204"/>
                </a:cubicBezTo>
                <a:cubicBezTo>
                  <a:pt x="1125" y="194"/>
                  <a:pt x="1032" y="233"/>
                  <a:pt x="1072" y="208"/>
                </a:cubicBezTo>
                <a:cubicBezTo>
                  <a:pt x="1112" y="183"/>
                  <a:pt x="1218" y="87"/>
                  <a:pt x="1320" y="52"/>
                </a:cubicBezTo>
                <a:cubicBezTo>
                  <a:pt x="1422" y="17"/>
                  <a:pt x="1537" y="0"/>
                  <a:pt x="1684" y="0"/>
                </a:cubicBezTo>
                <a:cubicBezTo>
                  <a:pt x="1831" y="0"/>
                  <a:pt x="2077" y="27"/>
                  <a:pt x="2200" y="52"/>
                </a:cubicBezTo>
                <a:cubicBezTo>
                  <a:pt x="2323" y="77"/>
                  <a:pt x="2346" y="119"/>
                  <a:pt x="2420" y="152"/>
                </a:cubicBezTo>
                <a:cubicBezTo>
                  <a:pt x="2494" y="185"/>
                  <a:pt x="2577" y="232"/>
                  <a:pt x="2644" y="252"/>
                </a:cubicBezTo>
                <a:cubicBezTo>
                  <a:pt x="2711" y="272"/>
                  <a:pt x="2669" y="269"/>
                  <a:pt x="2820" y="272"/>
                </a:cubicBezTo>
                <a:cubicBezTo>
                  <a:pt x="2971" y="275"/>
                  <a:pt x="3400" y="269"/>
                  <a:pt x="3552" y="268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4" name="Freeform 14"/>
          <p:cNvSpPr>
            <a:spLocks/>
          </p:cNvSpPr>
          <p:nvPr/>
        </p:nvSpPr>
        <p:spPr bwMode="auto">
          <a:xfrm rot="-16200000">
            <a:off x="1845470" y="3139282"/>
            <a:ext cx="4964112" cy="714375"/>
          </a:xfrm>
          <a:custGeom>
            <a:avLst/>
            <a:gdLst/>
            <a:ahLst/>
            <a:cxnLst>
              <a:cxn ang="0">
                <a:pos x="0" y="349"/>
              </a:cxn>
              <a:cxn ang="0">
                <a:pos x="732" y="349"/>
              </a:cxn>
              <a:cxn ang="0">
                <a:pos x="996" y="277"/>
              </a:cxn>
              <a:cxn ang="0">
                <a:pos x="1336" y="49"/>
              </a:cxn>
              <a:cxn ang="0">
                <a:pos x="1748" y="1"/>
              </a:cxn>
              <a:cxn ang="0">
                <a:pos x="2196" y="57"/>
              </a:cxn>
              <a:cxn ang="0">
                <a:pos x="2496" y="217"/>
              </a:cxn>
              <a:cxn ang="0">
                <a:pos x="2610" y="280"/>
              </a:cxn>
              <a:cxn ang="0">
                <a:pos x="2860" y="349"/>
              </a:cxn>
              <a:cxn ang="0">
                <a:pos x="3552" y="349"/>
              </a:cxn>
            </a:cxnLst>
            <a:rect l="0" t="0" r="r" b="b"/>
            <a:pathLst>
              <a:path w="3552" h="361">
                <a:moveTo>
                  <a:pt x="0" y="349"/>
                </a:moveTo>
                <a:cubicBezTo>
                  <a:pt x="122" y="349"/>
                  <a:pt x="566" y="361"/>
                  <a:pt x="732" y="349"/>
                </a:cubicBezTo>
                <a:cubicBezTo>
                  <a:pt x="898" y="337"/>
                  <a:pt x="895" y="327"/>
                  <a:pt x="996" y="277"/>
                </a:cubicBezTo>
                <a:cubicBezTo>
                  <a:pt x="1097" y="227"/>
                  <a:pt x="1211" y="95"/>
                  <a:pt x="1336" y="49"/>
                </a:cubicBezTo>
                <a:cubicBezTo>
                  <a:pt x="1461" y="3"/>
                  <a:pt x="1605" y="0"/>
                  <a:pt x="1748" y="1"/>
                </a:cubicBezTo>
                <a:cubicBezTo>
                  <a:pt x="1891" y="2"/>
                  <a:pt x="2071" y="21"/>
                  <a:pt x="2196" y="57"/>
                </a:cubicBezTo>
                <a:cubicBezTo>
                  <a:pt x="2321" y="93"/>
                  <a:pt x="2427" y="180"/>
                  <a:pt x="2496" y="217"/>
                </a:cubicBezTo>
                <a:cubicBezTo>
                  <a:pt x="2565" y="254"/>
                  <a:pt x="2549" y="258"/>
                  <a:pt x="2610" y="280"/>
                </a:cubicBezTo>
                <a:cubicBezTo>
                  <a:pt x="2671" y="302"/>
                  <a:pt x="2703" y="337"/>
                  <a:pt x="2860" y="349"/>
                </a:cubicBezTo>
                <a:cubicBezTo>
                  <a:pt x="3017" y="361"/>
                  <a:pt x="3408" y="349"/>
                  <a:pt x="3552" y="349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5" name="Freeform 15"/>
          <p:cNvSpPr>
            <a:spLocks/>
          </p:cNvSpPr>
          <p:nvPr/>
        </p:nvSpPr>
        <p:spPr bwMode="auto">
          <a:xfrm rot="-16200000">
            <a:off x="1720851" y="3040063"/>
            <a:ext cx="4964112" cy="912813"/>
          </a:xfrm>
          <a:custGeom>
            <a:avLst/>
            <a:gdLst/>
            <a:ahLst/>
            <a:cxnLst>
              <a:cxn ang="0">
                <a:pos x="0" y="439"/>
              </a:cxn>
              <a:cxn ang="0">
                <a:pos x="684" y="439"/>
              </a:cxn>
              <a:cxn ang="0">
                <a:pos x="1016" y="303"/>
              </a:cxn>
              <a:cxn ang="0">
                <a:pos x="1260" y="99"/>
              </a:cxn>
              <a:cxn ang="0">
                <a:pos x="1436" y="27"/>
              </a:cxn>
              <a:cxn ang="0">
                <a:pos x="1596" y="7"/>
              </a:cxn>
              <a:cxn ang="0">
                <a:pos x="1712" y="7"/>
              </a:cxn>
              <a:cxn ang="0">
                <a:pos x="1872" y="13"/>
              </a:cxn>
              <a:cxn ang="0">
                <a:pos x="2244" y="83"/>
              </a:cxn>
              <a:cxn ang="0">
                <a:pos x="2544" y="301"/>
              </a:cxn>
              <a:cxn ang="0">
                <a:pos x="2694" y="402"/>
              </a:cxn>
              <a:cxn ang="0">
                <a:pos x="2796" y="426"/>
              </a:cxn>
              <a:cxn ang="0">
                <a:pos x="2934" y="438"/>
              </a:cxn>
              <a:cxn ang="0">
                <a:pos x="3552" y="439"/>
              </a:cxn>
            </a:cxnLst>
            <a:rect l="0" t="0" r="r" b="b"/>
            <a:pathLst>
              <a:path w="3552" h="462">
                <a:moveTo>
                  <a:pt x="0" y="439"/>
                </a:moveTo>
                <a:cubicBezTo>
                  <a:pt x="114" y="439"/>
                  <a:pt x="515" y="462"/>
                  <a:pt x="684" y="439"/>
                </a:cubicBezTo>
                <a:cubicBezTo>
                  <a:pt x="853" y="416"/>
                  <a:pt x="920" y="360"/>
                  <a:pt x="1016" y="303"/>
                </a:cubicBezTo>
                <a:cubicBezTo>
                  <a:pt x="1112" y="246"/>
                  <a:pt x="1190" y="145"/>
                  <a:pt x="1260" y="99"/>
                </a:cubicBezTo>
                <a:cubicBezTo>
                  <a:pt x="1330" y="53"/>
                  <a:pt x="1380" y="42"/>
                  <a:pt x="1436" y="27"/>
                </a:cubicBezTo>
                <a:cubicBezTo>
                  <a:pt x="1492" y="12"/>
                  <a:pt x="1550" y="10"/>
                  <a:pt x="1596" y="7"/>
                </a:cubicBezTo>
                <a:cubicBezTo>
                  <a:pt x="1642" y="4"/>
                  <a:pt x="1666" y="6"/>
                  <a:pt x="1712" y="7"/>
                </a:cubicBezTo>
                <a:cubicBezTo>
                  <a:pt x="1758" y="8"/>
                  <a:pt x="1783" y="0"/>
                  <a:pt x="1872" y="13"/>
                </a:cubicBezTo>
                <a:cubicBezTo>
                  <a:pt x="1961" y="26"/>
                  <a:pt x="2132" y="35"/>
                  <a:pt x="2244" y="83"/>
                </a:cubicBezTo>
                <a:cubicBezTo>
                  <a:pt x="2356" y="131"/>
                  <a:pt x="2469" y="248"/>
                  <a:pt x="2544" y="301"/>
                </a:cubicBezTo>
                <a:cubicBezTo>
                  <a:pt x="2619" y="354"/>
                  <a:pt x="2652" y="381"/>
                  <a:pt x="2694" y="402"/>
                </a:cubicBezTo>
                <a:cubicBezTo>
                  <a:pt x="2736" y="423"/>
                  <a:pt x="2756" y="420"/>
                  <a:pt x="2796" y="426"/>
                </a:cubicBezTo>
                <a:cubicBezTo>
                  <a:pt x="2836" y="432"/>
                  <a:pt x="2808" y="436"/>
                  <a:pt x="2934" y="438"/>
                </a:cubicBezTo>
                <a:cubicBezTo>
                  <a:pt x="3060" y="440"/>
                  <a:pt x="3423" y="439"/>
                  <a:pt x="3552" y="439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6" name="Freeform 16"/>
          <p:cNvSpPr>
            <a:spLocks/>
          </p:cNvSpPr>
          <p:nvPr/>
        </p:nvSpPr>
        <p:spPr bwMode="auto">
          <a:xfrm rot="-16200000">
            <a:off x="1611313" y="2965450"/>
            <a:ext cx="4964112" cy="1062038"/>
          </a:xfrm>
          <a:custGeom>
            <a:avLst/>
            <a:gdLst/>
            <a:ahLst/>
            <a:cxnLst>
              <a:cxn ang="0">
                <a:pos x="0" y="511"/>
              </a:cxn>
              <a:cxn ang="0">
                <a:pos x="798" y="475"/>
              </a:cxn>
              <a:cxn ang="0">
                <a:pos x="1218" y="127"/>
              </a:cxn>
              <a:cxn ang="0">
                <a:pos x="1380" y="37"/>
              </a:cxn>
              <a:cxn ang="0">
                <a:pos x="1491" y="10"/>
              </a:cxn>
              <a:cxn ang="0">
                <a:pos x="1695" y="1"/>
              </a:cxn>
              <a:cxn ang="0">
                <a:pos x="1911" y="16"/>
              </a:cxn>
              <a:cxn ang="0">
                <a:pos x="2031" y="31"/>
              </a:cxn>
              <a:cxn ang="0">
                <a:pos x="2199" y="58"/>
              </a:cxn>
              <a:cxn ang="0">
                <a:pos x="2286" y="112"/>
              </a:cxn>
              <a:cxn ang="0">
                <a:pos x="2715" y="445"/>
              </a:cxn>
              <a:cxn ang="0">
                <a:pos x="3108" y="508"/>
              </a:cxn>
              <a:cxn ang="0">
                <a:pos x="3552" y="511"/>
              </a:cxn>
            </a:cxnLst>
            <a:rect l="0" t="0" r="r" b="b"/>
            <a:pathLst>
              <a:path w="3552" h="539">
                <a:moveTo>
                  <a:pt x="0" y="511"/>
                </a:moveTo>
                <a:cubicBezTo>
                  <a:pt x="133" y="505"/>
                  <a:pt x="595" y="539"/>
                  <a:pt x="798" y="475"/>
                </a:cubicBezTo>
                <a:cubicBezTo>
                  <a:pt x="1001" y="411"/>
                  <a:pt x="1121" y="200"/>
                  <a:pt x="1218" y="127"/>
                </a:cubicBezTo>
                <a:cubicBezTo>
                  <a:pt x="1315" y="54"/>
                  <a:pt x="1335" y="56"/>
                  <a:pt x="1380" y="37"/>
                </a:cubicBezTo>
                <a:cubicBezTo>
                  <a:pt x="1425" y="18"/>
                  <a:pt x="1439" y="16"/>
                  <a:pt x="1491" y="10"/>
                </a:cubicBezTo>
                <a:cubicBezTo>
                  <a:pt x="1543" y="4"/>
                  <a:pt x="1625" y="0"/>
                  <a:pt x="1695" y="1"/>
                </a:cubicBezTo>
                <a:cubicBezTo>
                  <a:pt x="1765" y="2"/>
                  <a:pt x="1855" y="11"/>
                  <a:pt x="1911" y="16"/>
                </a:cubicBezTo>
                <a:cubicBezTo>
                  <a:pt x="1967" y="21"/>
                  <a:pt x="1983" y="24"/>
                  <a:pt x="2031" y="31"/>
                </a:cubicBezTo>
                <a:cubicBezTo>
                  <a:pt x="2079" y="38"/>
                  <a:pt x="2156" y="45"/>
                  <a:pt x="2199" y="58"/>
                </a:cubicBezTo>
                <a:cubicBezTo>
                  <a:pt x="2242" y="71"/>
                  <a:pt x="2200" y="48"/>
                  <a:pt x="2286" y="112"/>
                </a:cubicBezTo>
                <a:cubicBezTo>
                  <a:pt x="2372" y="176"/>
                  <a:pt x="2578" y="379"/>
                  <a:pt x="2715" y="445"/>
                </a:cubicBezTo>
                <a:cubicBezTo>
                  <a:pt x="2852" y="511"/>
                  <a:pt x="2969" y="497"/>
                  <a:pt x="3108" y="508"/>
                </a:cubicBezTo>
                <a:cubicBezTo>
                  <a:pt x="3247" y="519"/>
                  <a:pt x="3460" y="511"/>
                  <a:pt x="3552" y="511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7" name="Freeform 17"/>
          <p:cNvSpPr>
            <a:spLocks/>
          </p:cNvSpPr>
          <p:nvPr/>
        </p:nvSpPr>
        <p:spPr bwMode="auto">
          <a:xfrm rot="-16200000">
            <a:off x="520701" y="3073401"/>
            <a:ext cx="4964112" cy="8461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4" y="39"/>
              </a:cxn>
              <a:cxn ang="0">
                <a:pos x="903" y="126"/>
              </a:cxn>
              <a:cxn ang="0">
                <a:pos x="1164" y="294"/>
              </a:cxn>
              <a:cxn ang="0">
                <a:pos x="1416" y="378"/>
              </a:cxn>
              <a:cxn ang="0">
                <a:pos x="1722" y="426"/>
              </a:cxn>
              <a:cxn ang="0">
                <a:pos x="2142" y="369"/>
              </a:cxn>
              <a:cxn ang="0">
                <a:pos x="2340" y="291"/>
              </a:cxn>
              <a:cxn ang="0">
                <a:pos x="2901" y="48"/>
              </a:cxn>
              <a:cxn ang="0">
                <a:pos x="3552" y="0"/>
              </a:cxn>
            </a:cxnLst>
            <a:rect l="0" t="0" r="r" b="b"/>
            <a:pathLst>
              <a:path w="3552" h="428">
                <a:moveTo>
                  <a:pt x="0" y="0"/>
                </a:moveTo>
                <a:cubicBezTo>
                  <a:pt x="109" y="6"/>
                  <a:pt x="504" y="18"/>
                  <a:pt x="654" y="39"/>
                </a:cubicBezTo>
                <a:cubicBezTo>
                  <a:pt x="804" y="60"/>
                  <a:pt x="818" y="84"/>
                  <a:pt x="903" y="126"/>
                </a:cubicBezTo>
                <a:cubicBezTo>
                  <a:pt x="988" y="168"/>
                  <a:pt x="1078" y="252"/>
                  <a:pt x="1164" y="294"/>
                </a:cubicBezTo>
                <a:cubicBezTo>
                  <a:pt x="1250" y="336"/>
                  <a:pt x="1323" y="356"/>
                  <a:pt x="1416" y="378"/>
                </a:cubicBezTo>
                <a:cubicBezTo>
                  <a:pt x="1509" y="400"/>
                  <a:pt x="1601" y="428"/>
                  <a:pt x="1722" y="426"/>
                </a:cubicBezTo>
                <a:cubicBezTo>
                  <a:pt x="1843" y="424"/>
                  <a:pt x="2039" y="391"/>
                  <a:pt x="2142" y="369"/>
                </a:cubicBezTo>
                <a:cubicBezTo>
                  <a:pt x="2245" y="347"/>
                  <a:pt x="2214" y="344"/>
                  <a:pt x="2340" y="291"/>
                </a:cubicBezTo>
                <a:cubicBezTo>
                  <a:pt x="2466" y="238"/>
                  <a:pt x="2699" y="96"/>
                  <a:pt x="2901" y="48"/>
                </a:cubicBezTo>
                <a:cubicBezTo>
                  <a:pt x="3103" y="0"/>
                  <a:pt x="3417" y="10"/>
                  <a:pt x="3552" y="0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8" name="Freeform 18"/>
          <p:cNvSpPr>
            <a:spLocks/>
          </p:cNvSpPr>
          <p:nvPr/>
        </p:nvSpPr>
        <p:spPr bwMode="auto">
          <a:xfrm rot="-16200000">
            <a:off x="408782" y="3148807"/>
            <a:ext cx="4964112" cy="6953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41" y="72"/>
              </a:cxn>
              <a:cxn ang="0">
                <a:pos x="1164" y="231"/>
              </a:cxn>
              <a:cxn ang="0">
                <a:pos x="1731" y="348"/>
              </a:cxn>
              <a:cxn ang="0">
                <a:pos x="2286" y="255"/>
              </a:cxn>
              <a:cxn ang="0">
                <a:pos x="2712" y="75"/>
              </a:cxn>
              <a:cxn ang="0">
                <a:pos x="3093" y="18"/>
              </a:cxn>
              <a:cxn ang="0">
                <a:pos x="3552" y="0"/>
              </a:cxn>
            </a:cxnLst>
            <a:rect l="0" t="0" r="r" b="b"/>
            <a:pathLst>
              <a:path w="3552" h="352">
                <a:moveTo>
                  <a:pt x="0" y="0"/>
                </a:moveTo>
                <a:cubicBezTo>
                  <a:pt x="123" y="12"/>
                  <a:pt x="547" y="34"/>
                  <a:pt x="741" y="72"/>
                </a:cubicBezTo>
                <a:cubicBezTo>
                  <a:pt x="935" y="110"/>
                  <a:pt x="999" y="185"/>
                  <a:pt x="1164" y="231"/>
                </a:cubicBezTo>
                <a:cubicBezTo>
                  <a:pt x="1329" y="277"/>
                  <a:pt x="1544" y="344"/>
                  <a:pt x="1731" y="348"/>
                </a:cubicBezTo>
                <a:cubicBezTo>
                  <a:pt x="1918" y="352"/>
                  <a:pt x="2123" y="300"/>
                  <a:pt x="2286" y="255"/>
                </a:cubicBezTo>
                <a:cubicBezTo>
                  <a:pt x="2449" y="210"/>
                  <a:pt x="2578" y="114"/>
                  <a:pt x="2712" y="75"/>
                </a:cubicBezTo>
                <a:cubicBezTo>
                  <a:pt x="2846" y="36"/>
                  <a:pt x="2953" y="30"/>
                  <a:pt x="3093" y="18"/>
                </a:cubicBezTo>
                <a:cubicBezTo>
                  <a:pt x="3233" y="6"/>
                  <a:pt x="3457" y="4"/>
                  <a:pt x="3552" y="0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39" name="Freeform 19"/>
          <p:cNvSpPr>
            <a:spLocks/>
          </p:cNvSpPr>
          <p:nvPr/>
        </p:nvSpPr>
        <p:spPr bwMode="auto">
          <a:xfrm rot="-16200000">
            <a:off x="278607" y="3210719"/>
            <a:ext cx="4964112" cy="571500"/>
          </a:xfrm>
          <a:custGeom>
            <a:avLst/>
            <a:gdLst/>
            <a:ahLst/>
            <a:cxnLst>
              <a:cxn ang="0">
                <a:pos x="0" y="10"/>
              </a:cxn>
              <a:cxn ang="0">
                <a:pos x="582" y="25"/>
              </a:cxn>
              <a:cxn ang="0">
                <a:pos x="1080" y="160"/>
              </a:cxn>
              <a:cxn ang="0">
                <a:pos x="1650" y="271"/>
              </a:cxn>
              <a:cxn ang="0">
                <a:pos x="1719" y="277"/>
              </a:cxn>
              <a:cxn ang="0">
                <a:pos x="1740" y="277"/>
              </a:cxn>
              <a:cxn ang="0">
                <a:pos x="1833" y="274"/>
              </a:cxn>
              <a:cxn ang="0">
                <a:pos x="1911" y="265"/>
              </a:cxn>
              <a:cxn ang="0">
                <a:pos x="2172" y="232"/>
              </a:cxn>
              <a:cxn ang="0">
                <a:pos x="2472" y="136"/>
              </a:cxn>
              <a:cxn ang="0">
                <a:pos x="2820" y="43"/>
              </a:cxn>
              <a:cxn ang="0">
                <a:pos x="3552" y="10"/>
              </a:cxn>
            </a:cxnLst>
            <a:rect l="0" t="0" r="r" b="b"/>
            <a:pathLst>
              <a:path w="3552" h="290">
                <a:moveTo>
                  <a:pt x="0" y="10"/>
                </a:moveTo>
                <a:cubicBezTo>
                  <a:pt x="97" y="12"/>
                  <a:pt x="402" y="0"/>
                  <a:pt x="582" y="25"/>
                </a:cubicBezTo>
                <a:cubicBezTo>
                  <a:pt x="762" y="50"/>
                  <a:pt x="902" y="119"/>
                  <a:pt x="1080" y="160"/>
                </a:cubicBezTo>
                <a:cubicBezTo>
                  <a:pt x="1258" y="201"/>
                  <a:pt x="1544" y="252"/>
                  <a:pt x="1650" y="271"/>
                </a:cubicBezTo>
                <a:cubicBezTo>
                  <a:pt x="1756" y="290"/>
                  <a:pt x="1704" y="276"/>
                  <a:pt x="1719" y="277"/>
                </a:cubicBezTo>
                <a:cubicBezTo>
                  <a:pt x="1734" y="278"/>
                  <a:pt x="1721" y="278"/>
                  <a:pt x="1740" y="277"/>
                </a:cubicBezTo>
                <a:cubicBezTo>
                  <a:pt x="1759" y="276"/>
                  <a:pt x="1805" y="276"/>
                  <a:pt x="1833" y="274"/>
                </a:cubicBezTo>
                <a:cubicBezTo>
                  <a:pt x="1861" y="272"/>
                  <a:pt x="1855" y="272"/>
                  <a:pt x="1911" y="265"/>
                </a:cubicBezTo>
                <a:cubicBezTo>
                  <a:pt x="1967" y="258"/>
                  <a:pt x="2079" y="253"/>
                  <a:pt x="2172" y="232"/>
                </a:cubicBezTo>
                <a:cubicBezTo>
                  <a:pt x="2265" y="211"/>
                  <a:pt x="2364" y="167"/>
                  <a:pt x="2472" y="136"/>
                </a:cubicBezTo>
                <a:cubicBezTo>
                  <a:pt x="2580" y="105"/>
                  <a:pt x="2640" y="64"/>
                  <a:pt x="2820" y="43"/>
                </a:cubicBezTo>
                <a:cubicBezTo>
                  <a:pt x="3000" y="22"/>
                  <a:pt x="3400" y="17"/>
                  <a:pt x="3552" y="10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0" name="Freeform 20"/>
          <p:cNvSpPr>
            <a:spLocks/>
          </p:cNvSpPr>
          <p:nvPr/>
        </p:nvSpPr>
        <p:spPr bwMode="auto">
          <a:xfrm rot="-16200000">
            <a:off x="159544" y="3309144"/>
            <a:ext cx="4951412" cy="361950"/>
          </a:xfrm>
          <a:custGeom>
            <a:avLst/>
            <a:gdLst/>
            <a:ahLst/>
            <a:cxnLst>
              <a:cxn ang="0">
                <a:pos x="0" y="15"/>
              </a:cxn>
              <a:cxn ang="0">
                <a:pos x="591" y="15"/>
              </a:cxn>
              <a:cxn ang="0">
                <a:pos x="1152" y="105"/>
              </a:cxn>
              <a:cxn ang="0">
                <a:pos x="1716" y="180"/>
              </a:cxn>
              <a:cxn ang="0">
                <a:pos x="2220" y="129"/>
              </a:cxn>
              <a:cxn ang="0">
                <a:pos x="2469" y="85"/>
              </a:cxn>
              <a:cxn ang="0">
                <a:pos x="2655" y="37"/>
              </a:cxn>
              <a:cxn ang="0">
                <a:pos x="2940" y="6"/>
              </a:cxn>
              <a:cxn ang="0">
                <a:pos x="3543" y="9"/>
              </a:cxn>
            </a:cxnLst>
            <a:rect l="0" t="0" r="r" b="b"/>
            <a:pathLst>
              <a:path w="3543" h="184">
                <a:moveTo>
                  <a:pt x="0" y="15"/>
                </a:moveTo>
                <a:cubicBezTo>
                  <a:pt x="98" y="15"/>
                  <a:pt x="399" y="0"/>
                  <a:pt x="591" y="15"/>
                </a:cubicBezTo>
                <a:cubicBezTo>
                  <a:pt x="783" y="30"/>
                  <a:pt x="965" y="78"/>
                  <a:pt x="1152" y="105"/>
                </a:cubicBezTo>
                <a:cubicBezTo>
                  <a:pt x="1339" y="132"/>
                  <a:pt x="1538" y="176"/>
                  <a:pt x="1716" y="180"/>
                </a:cubicBezTo>
                <a:cubicBezTo>
                  <a:pt x="1894" y="184"/>
                  <a:pt x="2095" y="145"/>
                  <a:pt x="2220" y="129"/>
                </a:cubicBezTo>
                <a:cubicBezTo>
                  <a:pt x="2345" y="113"/>
                  <a:pt x="2397" y="100"/>
                  <a:pt x="2469" y="85"/>
                </a:cubicBezTo>
                <a:cubicBezTo>
                  <a:pt x="2541" y="70"/>
                  <a:pt x="2577" y="50"/>
                  <a:pt x="2655" y="37"/>
                </a:cubicBezTo>
                <a:cubicBezTo>
                  <a:pt x="2733" y="24"/>
                  <a:pt x="2792" y="11"/>
                  <a:pt x="2940" y="6"/>
                </a:cubicBezTo>
                <a:cubicBezTo>
                  <a:pt x="3088" y="1"/>
                  <a:pt x="3418" y="9"/>
                  <a:pt x="3543" y="9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1" name="Freeform 21"/>
          <p:cNvSpPr>
            <a:spLocks/>
          </p:cNvSpPr>
          <p:nvPr/>
        </p:nvSpPr>
        <p:spPr bwMode="auto">
          <a:xfrm rot="-16200000">
            <a:off x="40482" y="3412332"/>
            <a:ext cx="4964112" cy="168275"/>
          </a:xfrm>
          <a:custGeom>
            <a:avLst/>
            <a:gdLst/>
            <a:ahLst/>
            <a:cxnLst>
              <a:cxn ang="0">
                <a:pos x="0" y="15"/>
              </a:cxn>
              <a:cxn ang="0">
                <a:pos x="726" y="6"/>
              </a:cxn>
              <a:cxn ang="0">
                <a:pos x="936" y="12"/>
              </a:cxn>
              <a:cxn ang="0">
                <a:pos x="1200" y="45"/>
              </a:cxn>
              <a:cxn ang="0">
                <a:pos x="1677" y="84"/>
              </a:cxn>
              <a:cxn ang="0">
                <a:pos x="2148" y="51"/>
              </a:cxn>
              <a:cxn ang="0">
                <a:pos x="2658" y="6"/>
              </a:cxn>
              <a:cxn ang="0">
                <a:pos x="3552" y="15"/>
              </a:cxn>
            </a:cxnLst>
            <a:rect l="0" t="0" r="r" b="b"/>
            <a:pathLst>
              <a:path w="3552" h="85">
                <a:moveTo>
                  <a:pt x="0" y="15"/>
                </a:moveTo>
                <a:cubicBezTo>
                  <a:pt x="121" y="13"/>
                  <a:pt x="570" y="7"/>
                  <a:pt x="726" y="6"/>
                </a:cubicBezTo>
                <a:cubicBezTo>
                  <a:pt x="882" y="5"/>
                  <a:pt x="857" y="6"/>
                  <a:pt x="936" y="12"/>
                </a:cubicBezTo>
                <a:cubicBezTo>
                  <a:pt x="1015" y="18"/>
                  <a:pt x="1077" y="33"/>
                  <a:pt x="1200" y="45"/>
                </a:cubicBezTo>
                <a:cubicBezTo>
                  <a:pt x="1323" y="57"/>
                  <a:pt x="1519" y="83"/>
                  <a:pt x="1677" y="84"/>
                </a:cubicBezTo>
                <a:cubicBezTo>
                  <a:pt x="1835" y="85"/>
                  <a:pt x="1985" y="64"/>
                  <a:pt x="2148" y="51"/>
                </a:cubicBezTo>
                <a:cubicBezTo>
                  <a:pt x="2311" y="38"/>
                  <a:pt x="2424" y="12"/>
                  <a:pt x="2658" y="6"/>
                </a:cubicBezTo>
                <a:cubicBezTo>
                  <a:pt x="2892" y="0"/>
                  <a:pt x="3366" y="13"/>
                  <a:pt x="3552" y="15"/>
                </a:cubicBezTo>
              </a:path>
            </a:pathLst>
          </a:custGeom>
          <a:noFill/>
          <a:ln w="9525" cmpd="sng">
            <a:solidFill>
              <a:srgbClr val="FF33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2" name="Text Box 22"/>
          <p:cNvSpPr txBox="1">
            <a:spLocks noChangeArrowheads="1"/>
          </p:cNvSpPr>
          <p:nvPr/>
        </p:nvSpPr>
        <p:spPr bwMode="auto">
          <a:xfrm rot="-16200000">
            <a:off x="1726407" y="1453357"/>
            <a:ext cx="334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 eaLnBrk="0" hangingPunct="0">
              <a:spcBef>
                <a:spcPct val="50000"/>
              </a:spcBef>
            </a:pPr>
            <a:r>
              <a:rPr lang="en-US" sz="2400" b="1" u="sng">
                <a:solidFill>
                  <a:srgbClr val="FF3300"/>
                </a:solidFill>
                <a:latin typeface="Arial Black" pitchFamily="34" charset="0"/>
                <a:cs typeface="Arial" charset="0"/>
              </a:rPr>
              <a:t>E</a:t>
            </a:r>
            <a:endParaRPr lang="en-US" sz="240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13143" name="Line 23"/>
          <p:cNvSpPr>
            <a:spLocks noChangeShapeType="1"/>
          </p:cNvSpPr>
          <p:nvPr/>
        </p:nvSpPr>
        <p:spPr bwMode="auto">
          <a:xfrm rot="-16200000">
            <a:off x="-349250" y="3538538"/>
            <a:ext cx="4895850" cy="0"/>
          </a:xfrm>
          <a:prstGeom prst="line">
            <a:avLst/>
          </a:prstGeom>
          <a:noFill/>
          <a:ln w="28575">
            <a:solidFill>
              <a:srgbClr val="5B5BFF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4" name="Line 24"/>
          <p:cNvSpPr>
            <a:spLocks noChangeShapeType="1"/>
          </p:cNvSpPr>
          <p:nvPr/>
        </p:nvSpPr>
        <p:spPr bwMode="auto">
          <a:xfrm>
            <a:off x="2601913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5" name="Line 25"/>
          <p:cNvSpPr>
            <a:spLocks noChangeShapeType="1"/>
          </p:cNvSpPr>
          <p:nvPr/>
        </p:nvSpPr>
        <p:spPr bwMode="auto">
          <a:xfrm>
            <a:off x="3228975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6" name="Line 26"/>
          <p:cNvSpPr>
            <a:spLocks noChangeShapeType="1"/>
          </p:cNvSpPr>
          <p:nvPr/>
        </p:nvSpPr>
        <p:spPr bwMode="auto">
          <a:xfrm>
            <a:off x="3619500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7" name="Line 27"/>
          <p:cNvSpPr>
            <a:spLocks noChangeShapeType="1"/>
          </p:cNvSpPr>
          <p:nvPr/>
        </p:nvSpPr>
        <p:spPr bwMode="auto">
          <a:xfrm>
            <a:off x="3794125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8" name="Line 28"/>
          <p:cNvSpPr>
            <a:spLocks noChangeShapeType="1"/>
          </p:cNvSpPr>
          <p:nvPr/>
        </p:nvSpPr>
        <p:spPr bwMode="auto">
          <a:xfrm>
            <a:off x="4010025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49" name="Line 29"/>
          <p:cNvSpPr>
            <a:spLocks noChangeShapeType="1"/>
          </p:cNvSpPr>
          <p:nvPr/>
        </p:nvSpPr>
        <p:spPr bwMode="auto">
          <a:xfrm>
            <a:off x="4329113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0" name="Line 30"/>
          <p:cNvSpPr>
            <a:spLocks noChangeShapeType="1"/>
          </p:cNvSpPr>
          <p:nvPr/>
        </p:nvSpPr>
        <p:spPr bwMode="auto">
          <a:xfrm>
            <a:off x="4545013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1" name="Line 31"/>
          <p:cNvSpPr>
            <a:spLocks noChangeShapeType="1"/>
          </p:cNvSpPr>
          <p:nvPr/>
        </p:nvSpPr>
        <p:spPr bwMode="auto">
          <a:xfrm>
            <a:off x="4760913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2" name="Line 32"/>
          <p:cNvSpPr>
            <a:spLocks noChangeShapeType="1"/>
          </p:cNvSpPr>
          <p:nvPr/>
        </p:nvSpPr>
        <p:spPr bwMode="auto">
          <a:xfrm>
            <a:off x="4165600" y="1095375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3" name="Line 33"/>
          <p:cNvSpPr>
            <a:spLocks noChangeShapeType="1"/>
          </p:cNvSpPr>
          <p:nvPr/>
        </p:nvSpPr>
        <p:spPr bwMode="auto">
          <a:xfrm>
            <a:off x="2387600" y="1074738"/>
            <a:ext cx="0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4" name="Freeform 34"/>
          <p:cNvSpPr>
            <a:spLocks/>
          </p:cNvSpPr>
          <p:nvPr/>
        </p:nvSpPr>
        <p:spPr bwMode="auto">
          <a:xfrm>
            <a:off x="2363788" y="1092201"/>
            <a:ext cx="101600" cy="4887913"/>
          </a:xfrm>
          <a:custGeom>
            <a:avLst/>
            <a:gdLst/>
            <a:ahLst/>
            <a:cxnLst>
              <a:cxn ang="0">
                <a:pos x="45" y="0"/>
              </a:cxn>
              <a:cxn ang="0">
                <a:pos x="0" y="1504"/>
              </a:cxn>
              <a:cxn ang="0">
                <a:pos x="64" y="3079"/>
              </a:cxn>
            </a:cxnLst>
            <a:rect l="0" t="0" r="r" b="b"/>
            <a:pathLst>
              <a:path w="64" h="3079">
                <a:moveTo>
                  <a:pt x="45" y="0"/>
                </a:moveTo>
                <a:lnTo>
                  <a:pt x="0" y="1504"/>
                </a:lnTo>
                <a:lnTo>
                  <a:pt x="64" y="3079"/>
                </a:ln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5" name="Line 35"/>
          <p:cNvSpPr>
            <a:spLocks noChangeShapeType="1"/>
          </p:cNvSpPr>
          <p:nvPr/>
        </p:nvSpPr>
        <p:spPr bwMode="auto">
          <a:xfrm flipV="1">
            <a:off x="2832100" y="5635625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6" name="Line 36"/>
          <p:cNvSpPr>
            <a:spLocks noChangeShapeType="1"/>
          </p:cNvSpPr>
          <p:nvPr/>
        </p:nvSpPr>
        <p:spPr bwMode="auto">
          <a:xfrm rot="5400000" flipH="1" flipV="1">
            <a:off x="3188495" y="5850732"/>
            <a:ext cx="441325" cy="4763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7" name="Line 37"/>
          <p:cNvSpPr>
            <a:spLocks noChangeShapeType="1"/>
          </p:cNvSpPr>
          <p:nvPr/>
        </p:nvSpPr>
        <p:spPr bwMode="auto">
          <a:xfrm flipV="1">
            <a:off x="3048000" y="5635625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8" name="Line 38"/>
          <p:cNvSpPr>
            <a:spLocks noChangeShapeType="1"/>
          </p:cNvSpPr>
          <p:nvPr/>
        </p:nvSpPr>
        <p:spPr bwMode="auto">
          <a:xfrm flipV="1">
            <a:off x="2616200" y="5635625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59" name="Line 39"/>
          <p:cNvSpPr>
            <a:spLocks noChangeShapeType="1"/>
          </p:cNvSpPr>
          <p:nvPr/>
        </p:nvSpPr>
        <p:spPr bwMode="auto">
          <a:xfrm flipV="1">
            <a:off x="3243263" y="5635625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0" name="Line 40"/>
          <p:cNvSpPr>
            <a:spLocks noChangeShapeType="1"/>
          </p:cNvSpPr>
          <p:nvPr/>
        </p:nvSpPr>
        <p:spPr bwMode="auto">
          <a:xfrm flipV="1">
            <a:off x="3633788" y="5635625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1" name="Line 41"/>
          <p:cNvSpPr>
            <a:spLocks noChangeShapeType="1"/>
          </p:cNvSpPr>
          <p:nvPr/>
        </p:nvSpPr>
        <p:spPr bwMode="auto">
          <a:xfrm rot="16200000" flipV="1">
            <a:off x="3809207" y="5825332"/>
            <a:ext cx="409575" cy="23812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2" name="Line 42"/>
          <p:cNvSpPr>
            <a:spLocks noChangeShapeType="1"/>
          </p:cNvSpPr>
          <p:nvPr/>
        </p:nvSpPr>
        <p:spPr bwMode="auto">
          <a:xfrm rot="-7988315">
            <a:off x="3652045" y="5699920"/>
            <a:ext cx="306387" cy="2952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3" name="Line 43"/>
          <p:cNvSpPr>
            <a:spLocks noChangeShapeType="1"/>
          </p:cNvSpPr>
          <p:nvPr/>
        </p:nvSpPr>
        <p:spPr bwMode="auto">
          <a:xfrm rot="10800000">
            <a:off x="4375150" y="5619750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4" name="Line 44"/>
          <p:cNvSpPr>
            <a:spLocks noChangeShapeType="1"/>
          </p:cNvSpPr>
          <p:nvPr/>
        </p:nvSpPr>
        <p:spPr bwMode="auto">
          <a:xfrm flipV="1">
            <a:off x="4559300" y="5635625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5" name="Line 45"/>
          <p:cNvSpPr>
            <a:spLocks noChangeShapeType="1"/>
          </p:cNvSpPr>
          <p:nvPr/>
        </p:nvSpPr>
        <p:spPr bwMode="auto">
          <a:xfrm flipV="1">
            <a:off x="4775200" y="5635625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6" name="Line 46"/>
          <p:cNvSpPr>
            <a:spLocks noChangeShapeType="1"/>
          </p:cNvSpPr>
          <p:nvPr/>
        </p:nvSpPr>
        <p:spPr bwMode="auto">
          <a:xfrm flipV="1">
            <a:off x="4195763" y="5627689"/>
            <a:ext cx="0" cy="4222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7" name="Line 47"/>
          <p:cNvSpPr>
            <a:spLocks noChangeShapeType="1"/>
          </p:cNvSpPr>
          <p:nvPr/>
        </p:nvSpPr>
        <p:spPr bwMode="auto">
          <a:xfrm rot="10800000">
            <a:off x="2401888" y="5630863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8" name="AutoShape 48"/>
          <p:cNvSpPr>
            <a:spLocks noChangeArrowheads="1"/>
          </p:cNvSpPr>
          <p:nvPr/>
        </p:nvSpPr>
        <p:spPr bwMode="auto">
          <a:xfrm flipH="1">
            <a:off x="4311650" y="2824163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69" name="AutoShape 49"/>
          <p:cNvSpPr>
            <a:spLocks noChangeArrowheads="1"/>
          </p:cNvSpPr>
          <p:nvPr/>
        </p:nvSpPr>
        <p:spPr bwMode="auto">
          <a:xfrm>
            <a:off x="4387850" y="2747963"/>
            <a:ext cx="152400" cy="209550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0" name="AutoShape 50"/>
          <p:cNvSpPr>
            <a:spLocks noChangeArrowheads="1"/>
          </p:cNvSpPr>
          <p:nvPr/>
        </p:nvSpPr>
        <p:spPr bwMode="auto">
          <a:xfrm flipH="1">
            <a:off x="4387850" y="3281363"/>
            <a:ext cx="393700" cy="76200"/>
          </a:xfrm>
          <a:prstGeom prst="rightArrow">
            <a:avLst>
              <a:gd name="adj1" fmla="val 50000"/>
              <a:gd name="adj2" fmla="val 12916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1" name="AutoShape 51"/>
          <p:cNvSpPr>
            <a:spLocks noChangeArrowheads="1"/>
          </p:cNvSpPr>
          <p:nvPr/>
        </p:nvSpPr>
        <p:spPr bwMode="auto">
          <a:xfrm rot="19672098" flipH="1">
            <a:off x="4540251" y="3205164"/>
            <a:ext cx="157163" cy="219075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2" name="AutoShape 52"/>
          <p:cNvSpPr>
            <a:spLocks noChangeArrowheads="1"/>
          </p:cNvSpPr>
          <p:nvPr/>
        </p:nvSpPr>
        <p:spPr bwMode="auto">
          <a:xfrm flipH="1">
            <a:off x="4387851" y="3738563"/>
            <a:ext cx="295275" cy="76200"/>
          </a:xfrm>
          <a:prstGeom prst="rightArrow">
            <a:avLst>
              <a:gd name="adj1" fmla="val 50000"/>
              <a:gd name="adj2" fmla="val 96875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3" name="AutoShape 53"/>
          <p:cNvSpPr>
            <a:spLocks noChangeArrowheads="1"/>
          </p:cNvSpPr>
          <p:nvPr/>
        </p:nvSpPr>
        <p:spPr bwMode="auto">
          <a:xfrm rot="2720873" flipH="1">
            <a:off x="4454526" y="3671888"/>
            <a:ext cx="236537" cy="217488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4" name="AutoShape 54"/>
          <p:cNvSpPr>
            <a:spLocks noChangeArrowheads="1"/>
          </p:cNvSpPr>
          <p:nvPr/>
        </p:nvSpPr>
        <p:spPr bwMode="auto">
          <a:xfrm flipH="1">
            <a:off x="4235450" y="4195763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5" name="AutoShape 55"/>
          <p:cNvSpPr>
            <a:spLocks noChangeArrowheads="1"/>
          </p:cNvSpPr>
          <p:nvPr/>
        </p:nvSpPr>
        <p:spPr bwMode="auto">
          <a:xfrm flipH="1">
            <a:off x="4311650" y="4119563"/>
            <a:ext cx="228600" cy="228600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6" name="AutoShape 56"/>
          <p:cNvSpPr>
            <a:spLocks noChangeArrowheads="1"/>
          </p:cNvSpPr>
          <p:nvPr/>
        </p:nvSpPr>
        <p:spPr bwMode="auto">
          <a:xfrm>
            <a:off x="2633663" y="2747963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7" name="AutoShape 57"/>
          <p:cNvSpPr>
            <a:spLocks noChangeArrowheads="1"/>
          </p:cNvSpPr>
          <p:nvPr/>
        </p:nvSpPr>
        <p:spPr bwMode="auto">
          <a:xfrm flipH="1">
            <a:off x="2709863" y="2671763"/>
            <a:ext cx="152400" cy="209550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8" name="AutoShape 58"/>
          <p:cNvSpPr>
            <a:spLocks noChangeArrowheads="1"/>
          </p:cNvSpPr>
          <p:nvPr/>
        </p:nvSpPr>
        <p:spPr bwMode="auto">
          <a:xfrm>
            <a:off x="2468563" y="3205163"/>
            <a:ext cx="393700" cy="76200"/>
          </a:xfrm>
          <a:prstGeom prst="rightArrow">
            <a:avLst>
              <a:gd name="adj1" fmla="val 50000"/>
              <a:gd name="adj2" fmla="val 12916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79" name="AutoShape 59"/>
          <p:cNvSpPr>
            <a:spLocks noChangeArrowheads="1"/>
          </p:cNvSpPr>
          <p:nvPr/>
        </p:nvSpPr>
        <p:spPr bwMode="auto">
          <a:xfrm rot="1927902">
            <a:off x="2620963" y="3128964"/>
            <a:ext cx="157162" cy="219075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80" name="AutoShape 60"/>
          <p:cNvSpPr>
            <a:spLocks noChangeArrowheads="1"/>
          </p:cNvSpPr>
          <p:nvPr/>
        </p:nvSpPr>
        <p:spPr bwMode="auto">
          <a:xfrm>
            <a:off x="2544764" y="3662363"/>
            <a:ext cx="295275" cy="76200"/>
          </a:xfrm>
          <a:prstGeom prst="rightArrow">
            <a:avLst>
              <a:gd name="adj1" fmla="val 50000"/>
              <a:gd name="adj2" fmla="val 96875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81" name="AutoShape 61"/>
          <p:cNvSpPr>
            <a:spLocks noChangeArrowheads="1"/>
          </p:cNvSpPr>
          <p:nvPr/>
        </p:nvSpPr>
        <p:spPr bwMode="auto">
          <a:xfrm rot="-2720873">
            <a:off x="2611439" y="3595689"/>
            <a:ext cx="236537" cy="217487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82" name="AutoShape 62"/>
          <p:cNvSpPr>
            <a:spLocks noChangeArrowheads="1"/>
          </p:cNvSpPr>
          <p:nvPr/>
        </p:nvSpPr>
        <p:spPr bwMode="auto">
          <a:xfrm>
            <a:off x="2633663" y="4119563"/>
            <a:ext cx="304800" cy="762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83" name="AutoShape 63"/>
          <p:cNvSpPr>
            <a:spLocks noChangeArrowheads="1"/>
          </p:cNvSpPr>
          <p:nvPr/>
        </p:nvSpPr>
        <p:spPr bwMode="auto">
          <a:xfrm>
            <a:off x="2709863" y="4043363"/>
            <a:ext cx="228600" cy="228600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175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84" name="Rectangle 64"/>
          <p:cNvSpPr>
            <a:spLocks noChangeArrowheads="1"/>
          </p:cNvSpPr>
          <p:nvPr/>
        </p:nvSpPr>
        <p:spPr bwMode="auto">
          <a:xfrm rot="-16200000">
            <a:off x="3520282" y="4766470"/>
            <a:ext cx="209550" cy="27066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85" name="Rectangle 65"/>
          <p:cNvSpPr>
            <a:spLocks noChangeArrowheads="1"/>
          </p:cNvSpPr>
          <p:nvPr/>
        </p:nvSpPr>
        <p:spPr bwMode="auto">
          <a:xfrm rot="-16200000">
            <a:off x="3542507" y="-411956"/>
            <a:ext cx="209550" cy="27066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8743950" y="1058863"/>
            <a:ext cx="19240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Temperature gradient</a:t>
            </a: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 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(0.001K/nm)</a:t>
            </a:r>
          </a:p>
        </p:txBody>
      </p:sp>
      <p:sp>
        <p:nvSpPr>
          <p:cNvPr id="217094" name="Oval 6"/>
          <p:cNvSpPr>
            <a:spLocks noChangeArrowheads="1"/>
          </p:cNvSpPr>
          <p:nvPr/>
        </p:nvSpPr>
        <p:spPr bwMode="auto">
          <a:xfrm>
            <a:off x="4575176" y="3455988"/>
            <a:ext cx="142875" cy="14446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  <p:sp>
        <p:nvSpPr>
          <p:cNvPr id="217095" name="Line 7"/>
          <p:cNvSpPr>
            <a:spLocks noChangeShapeType="1"/>
          </p:cNvSpPr>
          <p:nvPr/>
        </p:nvSpPr>
        <p:spPr bwMode="auto">
          <a:xfrm flipH="1">
            <a:off x="4641850" y="1279525"/>
            <a:ext cx="1435100" cy="21732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217096" name="Line 8"/>
          <p:cNvSpPr>
            <a:spLocks noChangeShapeType="1"/>
          </p:cNvSpPr>
          <p:nvPr/>
        </p:nvSpPr>
        <p:spPr bwMode="auto">
          <a:xfrm flipH="1" flipV="1">
            <a:off x="4624388" y="3568700"/>
            <a:ext cx="2743200" cy="2286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1413190" name="Text Box 9"/>
          <p:cNvSpPr txBox="1">
            <a:spLocks noChangeArrowheads="1"/>
          </p:cNvSpPr>
          <p:nvPr/>
        </p:nvSpPr>
        <p:spPr bwMode="auto">
          <a:xfrm>
            <a:off x="5808663" y="2708276"/>
            <a:ext cx="23034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defTabSz="914400">
              <a:spcBef>
                <a:spcPct val="50000"/>
              </a:spcBef>
            </a:pPr>
            <a:endParaRPr lang="hu-HU" sz="20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413191" name="Text Box 10"/>
          <p:cNvSpPr txBox="1">
            <a:spLocks noChangeArrowheads="1"/>
          </p:cNvSpPr>
          <p:nvPr/>
        </p:nvSpPr>
        <p:spPr bwMode="auto">
          <a:xfrm>
            <a:off x="5232401" y="1989139"/>
            <a:ext cx="45370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defTabSz="914400">
              <a:spcBef>
                <a:spcPct val="50000"/>
              </a:spcBef>
            </a:pPr>
            <a:endParaRPr lang="hu-HU" sz="20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217099" name="Text Box 11"/>
          <p:cNvSpPr txBox="1">
            <a:spLocks noChangeArrowheads="1"/>
          </p:cNvSpPr>
          <p:nvPr/>
        </p:nvSpPr>
        <p:spPr bwMode="auto">
          <a:xfrm>
            <a:off x="8758239" y="1700214"/>
            <a:ext cx="186213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200">
                <a:solidFill>
                  <a:prstClr val="black"/>
                </a:solidFill>
                <a:latin typeface="News Gothic MT"/>
                <a:cs typeface="Arial" charset="0"/>
              </a:rPr>
              <a:t>Permanent heat-flow thought the membrane 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(1500  nW/</a:t>
            </a:r>
            <a:r>
              <a:rPr lang="el-GR" sz="1200">
                <a:solidFill>
                  <a:prstClr val="black"/>
                </a:solidFill>
                <a:cs typeface="Arial" charset="0"/>
              </a:rPr>
              <a:t>μ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m</a:t>
            </a:r>
            <a:r>
              <a:rPr lang="hu-HU" sz="1200" baseline="30000">
                <a:solidFill>
                  <a:prstClr val="black"/>
                </a:solidFill>
                <a:latin typeface="News Gothic MT"/>
                <a:cs typeface="Arial" charset="0"/>
              </a:rPr>
              <a:t>2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 &gt;&gt;20 nW/</a:t>
            </a:r>
            <a:r>
              <a:rPr lang="el-GR" sz="1200">
                <a:solidFill>
                  <a:prstClr val="black"/>
                </a:solidFill>
                <a:cs typeface="Arial" charset="0"/>
              </a:rPr>
              <a:t>μ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m</a:t>
            </a:r>
            <a:r>
              <a:rPr lang="hu-HU" sz="1200" baseline="30000">
                <a:solidFill>
                  <a:prstClr val="black"/>
                </a:solidFill>
                <a:latin typeface="News Gothic MT"/>
                <a:cs typeface="Arial" charset="0"/>
              </a:rPr>
              <a:t>2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)</a:t>
            </a:r>
          </a:p>
        </p:txBody>
      </p:sp>
      <p:sp>
        <p:nvSpPr>
          <p:cNvPr id="217100" name="Text Box 12"/>
          <p:cNvSpPr txBox="1">
            <a:spLocks noChangeArrowheads="1"/>
          </p:cNvSpPr>
          <p:nvPr/>
        </p:nvSpPr>
        <p:spPr bwMode="auto">
          <a:xfrm>
            <a:off x="8750300" y="3200401"/>
            <a:ext cx="17843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indent="25400" defTabSz="914400">
              <a:spcBef>
                <a:spcPct val="50000"/>
              </a:spcBef>
            </a:pP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150 pA/um</a:t>
            </a:r>
            <a:r>
              <a:rPr lang="hu-HU" sz="1200" baseline="30000">
                <a:solidFill>
                  <a:prstClr val="black"/>
                </a:solidFill>
                <a:latin typeface="News Gothic MT"/>
                <a:cs typeface="Arial" charset="0"/>
              </a:rPr>
              <a:t>2 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 ion</a:t>
            </a:r>
            <a:r>
              <a:rPr lang="en-US" sz="1200">
                <a:solidFill>
                  <a:prstClr val="black"/>
                </a:solidFill>
                <a:latin typeface="News Gothic MT"/>
                <a:cs typeface="Arial" charset="0"/>
              </a:rPr>
              <a:t>-current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 (Na+ </a:t>
            </a:r>
            <a:r>
              <a:rPr lang="en-US" sz="1200">
                <a:solidFill>
                  <a:prstClr val="black"/>
                </a:solidFill>
                <a:latin typeface="News Gothic MT"/>
                <a:cs typeface="Arial" charset="0"/>
              </a:rPr>
              <a:t>influx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) &gt;&gt; 12 pA/</a:t>
            </a:r>
            <a:r>
              <a:rPr lang="el-GR" sz="1200">
                <a:solidFill>
                  <a:prstClr val="black"/>
                </a:solidFill>
                <a:cs typeface="Arial" charset="0"/>
              </a:rPr>
              <a:t>μ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m</a:t>
            </a:r>
            <a:r>
              <a:rPr lang="hu-HU" sz="1200" baseline="30000">
                <a:solidFill>
                  <a:prstClr val="black"/>
                </a:solidFill>
                <a:latin typeface="News Gothic MT"/>
                <a:cs typeface="Arial" charset="0"/>
              </a:rPr>
              <a:t>2</a:t>
            </a:r>
            <a:r>
              <a:rPr lang="hu-HU" sz="1200">
                <a:solidFill>
                  <a:prstClr val="black"/>
                </a:solidFill>
                <a:latin typeface="News Gothic MT"/>
                <a:cs typeface="Arial" charset="0"/>
              </a:rPr>
              <a:t> </a:t>
            </a:r>
          </a:p>
        </p:txBody>
      </p:sp>
      <p:sp>
        <p:nvSpPr>
          <p:cNvPr id="217101" name="Text Box 13"/>
          <p:cNvSpPr txBox="1">
            <a:spLocks noChangeArrowheads="1"/>
          </p:cNvSpPr>
          <p:nvPr/>
        </p:nvSpPr>
        <p:spPr bwMode="auto">
          <a:xfrm>
            <a:off x="8980489" y="4054476"/>
            <a:ext cx="170338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indent="-34925" defTabSz="914400">
              <a:spcBef>
                <a:spcPct val="0"/>
              </a:spcBef>
            </a:pP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Membr</a:t>
            </a: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ane</a:t>
            </a: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-depolari</a:t>
            </a: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sation </a:t>
            </a: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+</a:t>
            </a: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 </a:t>
            </a:r>
          </a:p>
          <a:p>
            <a:pPr marL="34925" indent="-34925" defTabSz="914400">
              <a:spcBef>
                <a:spcPct val="0"/>
              </a:spcBef>
            </a:pP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membr</a:t>
            </a: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a</a:t>
            </a: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n</a:t>
            </a: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e-</a:t>
            </a: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destabili</a:t>
            </a: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sation</a:t>
            </a:r>
            <a:endParaRPr lang="hu-HU" sz="14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217102" name="Text Box 14"/>
          <p:cNvSpPr txBox="1">
            <a:spLocks noChangeArrowheads="1"/>
          </p:cNvSpPr>
          <p:nvPr/>
        </p:nvSpPr>
        <p:spPr bwMode="auto">
          <a:xfrm>
            <a:off x="9024938" y="4995864"/>
            <a:ext cx="1643062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Accelerated </a:t>
            </a: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Na+/K+ </a:t>
            </a: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pump activity and water osmosis</a:t>
            </a:r>
            <a:endParaRPr lang="hu-HU" sz="14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217103" name="Text Box 15"/>
          <p:cNvSpPr txBox="1">
            <a:spLocks noChangeArrowheads="1"/>
          </p:cNvSpPr>
          <p:nvPr/>
        </p:nvSpPr>
        <p:spPr bwMode="auto">
          <a:xfrm>
            <a:off x="6904038" y="1428751"/>
            <a:ext cx="10080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defTabSz="914400">
              <a:spcBef>
                <a:spcPct val="50000"/>
              </a:spcBef>
            </a:pPr>
            <a:r>
              <a:rPr lang="hu-HU" sz="2000">
                <a:solidFill>
                  <a:prstClr val="black"/>
                </a:solidFill>
                <a:latin typeface="News Gothic MT"/>
                <a:cs typeface="Arial" charset="0"/>
              </a:rPr>
              <a:t>ECM</a:t>
            </a:r>
          </a:p>
        </p:txBody>
      </p:sp>
      <p:sp>
        <p:nvSpPr>
          <p:cNvPr id="217104" name="Text Box 16"/>
          <p:cNvSpPr txBox="1">
            <a:spLocks noChangeArrowheads="1"/>
          </p:cNvSpPr>
          <p:nvPr/>
        </p:nvSpPr>
        <p:spPr bwMode="auto">
          <a:xfrm>
            <a:off x="5048251" y="1389064"/>
            <a:ext cx="10080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defTabSz="914400">
              <a:spcBef>
                <a:spcPct val="50000"/>
              </a:spcBef>
            </a:pPr>
            <a:r>
              <a:rPr lang="hu-HU" sz="2000">
                <a:solidFill>
                  <a:prstClr val="black"/>
                </a:solidFill>
                <a:latin typeface="News Gothic MT"/>
                <a:cs typeface="Arial" charset="0"/>
              </a:rPr>
              <a:t>IC</a:t>
            </a:r>
            <a:r>
              <a:rPr lang="en-US" sz="2000">
                <a:solidFill>
                  <a:prstClr val="black"/>
                </a:solidFill>
                <a:latin typeface="News Gothic MT"/>
                <a:cs typeface="Arial" charset="0"/>
              </a:rPr>
              <a:t>E</a:t>
            </a:r>
            <a:endParaRPr lang="hu-HU" sz="20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217105" name="AutoShape 17"/>
          <p:cNvSpPr>
            <a:spLocks noChangeArrowheads="1"/>
          </p:cNvSpPr>
          <p:nvPr/>
        </p:nvSpPr>
        <p:spPr bwMode="auto">
          <a:xfrm rot="10800000">
            <a:off x="6056313" y="2120901"/>
            <a:ext cx="1223962" cy="144463"/>
          </a:xfrm>
          <a:prstGeom prst="notchedRightArrow">
            <a:avLst>
              <a:gd name="adj1" fmla="val 50000"/>
              <a:gd name="adj2" fmla="val 21181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  <p:sp>
        <p:nvSpPr>
          <p:cNvPr id="217106" name="Text Box 18"/>
          <p:cNvSpPr txBox="1">
            <a:spLocks noChangeArrowheads="1"/>
          </p:cNvSpPr>
          <p:nvPr/>
        </p:nvSpPr>
        <p:spPr bwMode="auto">
          <a:xfrm>
            <a:off x="7280275" y="3538538"/>
            <a:ext cx="8636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defTabSz="914400">
              <a:spcBef>
                <a:spcPct val="50000"/>
              </a:spcBef>
            </a:pPr>
            <a:r>
              <a:rPr lang="hu-HU" b="1">
                <a:solidFill>
                  <a:prstClr val="black"/>
                </a:solidFill>
                <a:latin typeface="News Gothic MT"/>
                <a:cs typeface="Arial" charset="0"/>
              </a:rPr>
              <a:t>Na+</a:t>
            </a:r>
            <a:endParaRPr lang="hu-HU" sz="3200" b="1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217107" name="AutoShape 19"/>
          <p:cNvSpPr>
            <a:spLocks noChangeArrowheads="1"/>
          </p:cNvSpPr>
          <p:nvPr/>
        </p:nvSpPr>
        <p:spPr bwMode="auto">
          <a:xfrm>
            <a:off x="8453438" y="1192213"/>
            <a:ext cx="215900" cy="360362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800000"/>
          </a:solidFill>
          <a:ln w="9525" algn="ctr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  <p:sp>
        <p:nvSpPr>
          <p:cNvPr id="217108" name="AutoShape 20"/>
          <p:cNvSpPr>
            <a:spLocks noChangeArrowheads="1"/>
          </p:cNvSpPr>
          <p:nvPr/>
        </p:nvSpPr>
        <p:spPr bwMode="auto">
          <a:xfrm>
            <a:off x="8448675" y="1995488"/>
            <a:ext cx="215900" cy="360362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800000"/>
          </a:solidFill>
          <a:ln w="9525" algn="ctr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  <p:sp>
        <p:nvSpPr>
          <p:cNvPr id="217109" name="AutoShape 21"/>
          <p:cNvSpPr>
            <a:spLocks noChangeArrowheads="1"/>
          </p:cNvSpPr>
          <p:nvPr/>
        </p:nvSpPr>
        <p:spPr bwMode="auto">
          <a:xfrm>
            <a:off x="8501064" y="4222751"/>
            <a:ext cx="198437" cy="803275"/>
          </a:xfrm>
          <a:prstGeom prst="downArrow">
            <a:avLst>
              <a:gd name="adj1" fmla="val 50000"/>
              <a:gd name="adj2" fmla="val 101200"/>
            </a:avLst>
          </a:prstGeom>
          <a:solidFill>
            <a:srgbClr val="800000"/>
          </a:solidFill>
          <a:ln w="9525" algn="ctr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  <p:sp>
        <p:nvSpPr>
          <p:cNvPr id="217110" name="AutoShape 22"/>
          <p:cNvSpPr>
            <a:spLocks noChangeArrowheads="1"/>
          </p:cNvSpPr>
          <p:nvPr/>
        </p:nvSpPr>
        <p:spPr bwMode="auto">
          <a:xfrm>
            <a:off x="8448675" y="3327401"/>
            <a:ext cx="215900" cy="360363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800000"/>
          </a:solidFill>
          <a:ln w="9525" algn="ctr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  <p:sp>
        <p:nvSpPr>
          <p:cNvPr id="217111" name="AutoShape 23"/>
          <p:cNvSpPr>
            <a:spLocks noChangeArrowheads="1"/>
          </p:cNvSpPr>
          <p:nvPr/>
        </p:nvSpPr>
        <p:spPr bwMode="auto">
          <a:xfrm>
            <a:off x="8455025" y="6183313"/>
            <a:ext cx="215900" cy="360362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800000"/>
          </a:solidFill>
          <a:ln w="9525" algn="ctr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  <p:sp>
        <p:nvSpPr>
          <p:cNvPr id="217112" name="Text Box 24"/>
          <p:cNvSpPr txBox="1">
            <a:spLocks noChangeArrowheads="1"/>
          </p:cNvSpPr>
          <p:nvPr/>
        </p:nvSpPr>
        <p:spPr bwMode="auto">
          <a:xfrm>
            <a:off x="8755064" y="6097588"/>
            <a:ext cx="191293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hu-HU" sz="1400">
                <a:solidFill>
                  <a:prstClr val="black"/>
                </a:solidFill>
                <a:latin typeface="News Gothic MT"/>
                <a:cs typeface="Arial" charset="0"/>
              </a:rPr>
              <a:t>ATP </a:t>
            </a:r>
            <a:r>
              <a:rPr lang="en-US" sz="1400">
                <a:solidFill>
                  <a:prstClr val="black"/>
                </a:solidFill>
                <a:latin typeface="News Gothic MT"/>
                <a:cs typeface="Arial" charset="0"/>
              </a:rPr>
              <a:t>utilizing further membrane-load</a:t>
            </a:r>
            <a:endParaRPr lang="hu-HU" sz="14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217113" name="Text Box 25"/>
          <p:cNvSpPr txBox="1">
            <a:spLocks noChangeArrowheads="1"/>
          </p:cNvSpPr>
          <p:nvPr/>
        </p:nvSpPr>
        <p:spPr bwMode="auto">
          <a:xfrm>
            <a:off x="8288338" y="4926013"/>
            <a:ext cx="7921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defTabSz="914400">
              <a:spcBef>
                <a:spcPct val="50000"/>
              </a:spcBef>
            </a:pPr>
            <a:r>
              <a:rPr lang="hu-HU" sz="2400" b="1">
                <a:solidFill>
                  <a:srgbClr val="0000FF"/>
                </a:solidFill>
                <a:latin typeface="News Gothic MT"/>
                <a:cs typeface="Arial" charset="0"/>
              </a:rPr>
              <a:t>H</a:t>
            </a:r>
            <a:r>
              <a:rPr lang="hu-HU" sz="2400" b="1" baseline="-25000">
                <a:solidFill>
                  <a:srgbClr val="0000FF"/>
                </a:solidFill>
                <a:latin typeface="News Gothic MT"/>
                <a:cs typeface="Arial" charset="0"/>
              </a:rPr>
              <a:t>2</a:t>
            </a:r>
            <a:r>
              <a:rPr lang="hu-HU" sz="2400" b="1">
                <a:solidFill>
                  <a:srgbClr val="0000FF"/>
                </a:solidFill>
                <a:latin typeface="News Gothic MT"/>
                <a:cs typeface="Arial" charset="0"/>
              </a:rPr>
              <a:t>O</a:t>
            </a:r>
          </a:p>
        </p:txBody>
      </p:sp>
      <p:sp>
        <p:nvSpPr>
          <p:cNvPr id="217118" name="Text Box 30"/>
          <p:cNvSpPr txBox="1">
            <a:spLocks noChangeArrowheads="1"/>
          </p:cNvSpPr>
          <p:nvPr/>
        </p:nvSpPr>
        <p:spPr bwMode="auto">
          <a:xfrm>
            <a:off x="5084763" y="909638"/>
            <a:ext cx="100806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3" indent="-36513" defTabSz="914400">
              <a:spcBef>
                <a:spcPct val="50000"/>
              </a:spcBef>
            </a:pPr>
            <a:r>
              <a:rPr lang="en-US" sz="900">
                <a:solidFill>
                  <a:prstClr val="black"/>
                </a:solidFill>
                <a:latin typeface="News Gothic MT"/>
                <a:cs typeface="Arial" charset="0"/>
              </a:rPr>
              <a:t>Intracellular electrolyte</a:t>
            </a:r>
            <a:endParaRPr lang="hu-HU" sz="9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217119" name="Text Box 31"/>
          <p:cNvSpPr txBox="1">
            <a:spLocks noChangeArrowheads="1"/>
          </p:cNvSpPr>
          <p:nvPr/>
        </p:nvSpPr>
        <p:spPr bwMode="auto">
          <a:xfrm>
            <a:off x="6737351" y="990601"/>
            <a:ext cx="1008063" cy="507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3" indent="-36513" defTabSz="914400">
              <a:spcBef>
                <a:spcPct val="50000"/>
              </a:spcBef>
            </a:pPr>
            <a:r>
              <a:rPr lang="en-US" sz="900">
                <a:solidFill>
                  <a:prstClr val="black"/>
                </a:solidFill>
                <a:latin typeface="News Gothic MT"/>
                <a:cs typeface="Arial" charset="0"/>
              </a:rPr>
              <a:t>Extracellular electrolyte (matrix)</a:t>
            </a:r>
            <a:endParaRPr lang="hu-HU" sz="9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217120" name="Line 32"/>
          <p:cNvSpPr>
            <a:spLocks noChangeShapeType="1"/>
          </p:cNvSpPr>
          <p:nvPr/>
        </p:nvSpPr>
        <p:spPr bwMode="auto">
          <a:xfrm>
            <a:off x="5803900" y="1474788"/>
            <a:ext cx="0" cy="4746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217121" name="Line 33"/>
          <p:cNvSpPr>
            <a:spLocks noChangeShapeType="1"/>
          </p:cNvSpPr>
          <p:nvPr/>
        </p:nvSpPr>
        <p:spPr bwMode="auto">
          <a:xfrm>
            <a:off x="6921500" y="1471613"/>
            <a:ext cx="0" cy="4746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217122" name="Line 34"/>
          <p:cNvSpPr>
            <a:spLocks noChangeShapeType="1"/>
          </p:cNvSpPr>
          <p:nvPr/>
        </p:nvSpPr>
        <p:spPr bwMode="auto">
          <a:xfrm>
            <a:off x="5791201" y="1670050"/>
            <a:ext cx="11223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217123" name="Text Box 35"/>
          <p:cNvSpPr txBox="1">
            <a:spLocks noChangeArrowheads="1"/>
          </p:cNvSpPr>
          <p:nvPr/>
        </p:nvSpPr>
        <p:spPr bwMode="auto">
          <a:xfrm>
            <a:off x="5726113" y="1366839"/>
            <a:ext cx="135646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74625" indent="-174625" defTabSz="914400"/>
            <a:r>
              <a:rPr lang="el-GR" sz="1200">
                <a:solidFill>
                  <a:prstClr val="black"/>
                </a:solidFill>
                <a:cs typeface="Arial" charset="0"/>
              </a:rPr>
              <a:t>Δ</a:t>
            </a:r>
            <a:r>
              <a:rPr lang="en-US" sz="1200">
                <a:solidFill>
                  <a:prstClr val="black"/>
                </a:solidFill>
                <a:latin typeface="News Gothic MT"/>
                <a:cs typeface="Arial" charset="0"/>
              </a:rPr>
              <a:t>T≈0.001 K/nm</a:t>
            </a:r>
          </a:p>
        </p:txBody>
      </p:sp>
      <p:pic>
        <p:nvPicPr>
          <p:cNvPr id="1413213" name="Picture 9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38464" y="3014663"/>
            <a:ext cx="1366837" cy="1046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17114" name="AutoShape 26"/>
          <p:cNvSpPr>
            <a:spLocks noChangeArrowheads="1"/>
          </p:cNvSpPr>
          <p:nvPr/>
        </p:nvSpPr>
        <p:spPr bwMode="auto">
          <a:xfrm rot="10800000">
            <a:off x="7640639" y="5289551"/>
            <a:ext cx="1368425" cy="358775"/>
          </a:xfrm>
          <a:prstGeom prst="notchedRightArrow">
            <a:avLst>
              <a:gd name="adj1" fmla="val 50000"/>
              <a:gd name="adj2" fmla="val 95354"/>
            </a:avLst>
          </a:prstGeom>
          <a:solidFill>
            <a:srgbClr val="0000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  <p:pic>
        <p:nvPicPr>
          <p:cNvPr id="1413215" name="Picture 95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247313" y="6437313"/>
            <a:ext cx="304800" cy="304800"/>
          </a:xfrm>
          <a:prstGeom prst="rect">
            <a:avLst/>
          </a:prstGeom>
          <a:noFill/>
        </p:spPr>
      </p:pic>
      <p:sp>
        <p:nvSpPr>
          <p:cNvPr id="2" name="AutoShape 26"/>
          <p:cNvSpPr>
            <a:spLocks noChangeArrowheads="1"/>
          </p:cNvSpPr>
          <p:nvPr/>
        </p:nvSpPr>
        <p:spPr bwMode="auto">
          <a:xfrm rot="10800000">
            <a:off x="6988175" y="3856038"/>
            <a:ext cx="528638" cy="138112"/>
          </a:xfrm>
          <a:prstGeom prst="notchedRightArrow">
            <a:avLst>
              <a:gd name="adj1" fmla="val 50000"/>
              <a:gd name="adj2" fmla="val 95690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defTabSz="914400"/>
            <a:endParaRPr lang="hu-HU" sz="2400">
              <a:solidFill>
                <a:prstClr val="black"/>
              </a:solidFill>
              <a:latin typeface="Algerian" pitchFamily="82" charset="0"/>
              <a:cs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089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132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1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3565 L 0.00451 0.6909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413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63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3584 C -0.00104 -0.00671 0.00035 0.07861 -0.00295 0.13919 C -0.00625 0.19977 -0.02049 0.2689 -0.02049 0.3274 C -0.02049 0.3859 -0.00625 0.43006 -0.00295 0.49017 C 0.00035 0.55029 -0.00122 0.64647 -0.0007 0.68763 " pathEditMode="relative" rAng="0" ptsTypes="aaaaa">
                                      <p:cBhvr>
                                        <p:cTn id="77" dur="2000" fill="hold"/>
                                        <p:tgtEl>
                                          <p:spTgt spid="1413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362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3584 C -0.00191 -0.01156 -0.00122 0.04971 -0.00764 0.1096 C -0.01406 0.16948 -0.03958 0.25457 -0.03924 0.32324 C -0.03889 0.39191 -0.01233 0.46104 -0.0059 0.52185 C 0.00052 0.58266 -0.00174 0.65318 -0.00069 0.68763 " pathEditMode="relative" rAng="0" ptsTypes="aaaaa">
                                      <p:cBhvr>
                                        <p:cTn id="79" dur="2000" fill="hold"/>
                                        <p:tgtEl>
                                          <p:spTgt spid="1413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362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3584 C -0.00208 -0.0141 0.00052 0.0363 -0.00903 0.0948 C -0.01858 0.15329 -0.05799 0.24185 -0.05816 0.31468 C -0.05833 0.38751 -0.02014 0.47029 -0.01059 0.53249 C -0.00104 0.59468 -0.00278 0.65526 -0.00069 0.68763 " pathEditMode="relative" rAng="0" ptsTypes="aaaaa">
                                      <p:cBhvr>
                                        <p:cTn id="81" dur="2000" fill="hold"/>
                                        <p:tgtEl>
                                          <p:spTgt spid="1413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362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3584 C -0.00381 -0.00994 -0.00642 0.06428 -0.01928 0.12023 C -0.03212 0.17619 -0.07344 0.24555 -0.07796 0.29988 C -0.08247 0.35422 -0.05782 0.40624 -0.04619 0.44578 C -0.03455 0.48532 -0.0158 0.49642 -0.00815 0.53665 C -0.00052 0.57688 -0.00226 0.65619 -0.00069 0.68763 " pathEditMode="relative" rAng="0" ptsTypes="aaaaaa">
                                      <p:cBhvr>
                                        <p:cTn id="83" dur="2000" fill="hold"/>
                                        <p:tgtEl>
                                          <p:spTgt spid="1413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" y="362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3584 C -0.00208 -0.01341 0.00052 0.06173 -0.00868 0.09896 C -0.01788 0.13619 -0.04253 0.15145 -0.05625 0.18775 C -0.06996 0.22405 -0.09115 0.27306 -0.09115 0.31676 C -0.09115 0.36046 -0.07049 0.41179 -0.05625 0.44994 C -0.04201 0.48809 -0.01476 0.50566 -0.00555 0.5452 C 0.00365 0.58474 -0.00174 0.65803 -0.00069 0.68763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1413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362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3584 C 0.00018 -0.01549 0.00191 0.05734 0.00469 0.08647 C 0.00747 0.11561 0.00504 0.11977 0.0158 0.13919 C 0.02657 0.15861 0.05677 0.1852 0.0698 0.20254 C 0.08282 0.21988 0.08785 0.22243 0.09358 0.24277 C 0.09931 0.26312 0.10434 0.30058 0.10469 0.32532 C 0.10504 0.35006 0.09948 0.37387 0.09532 0.39075 C 0.09115 0.40763 0.08646 0.41457 0.07934 0.42682 C 0.07223 0.43908 0.0632 0.45064 0.05243 0.46474 C 0.04167 0.47884 0.02223 0.49457 0.01424 0.51121 C 0.00625 0.52786 0.00712 0.5348 0.00469 0.56416 C 0.00226 0.59353 0.00035 0.66197 -0.00069 0.68763 " pathEditMode="relative" rAng="0" ptsTypes="aaaaaaaaaaaa">
                                      <p:cBhvr>
                                        <p:cTn id="87" dur="2000" fill="hold"/>
                                        <p:tgtEl>
                                          <p:spTgt spid="1413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362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3584 C -0.00035 -0.0141 -0.00139 0.06451 0.00156 0.0948 C 0.00451 0.12509 0.00573 0.12416 0.01736 0.14566 C 0.02899 0.16717 0.05972 0.19815 0.07135 0.22382 C 0.08299 0.24948 0.08542 0.27237 0.08733 0.29988 C 0.08924 0.3274 0.08733 0.36532 0.08247 0.38867 C 0.0776 0.41202 0.06875 0.42312 0.05868 0.43931 C 0.04861 0.45549 0.03195 0.47006 0.02222 0.48601 C 0.0125 0.50197 0.00417 0.51908 -5.55556E-7 0.53457 C -0.00417 0.55006 -0.00312 0.55329 -0.0033 0.57896 C -0.00347 0.60462 -0.00121 0.66566 -0.00069 0.68832 " pathEditMode="relative" rAng="0" ptsTypes="aaaaaaaaaaa">
                                      <p:cBhvr>
                                        <p:cTn id="89" dur="2000" fill="hold"/>
                                        <p:tgtEl>
                                          <p:spTgt spid="1413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362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3584 C -0.00052 -0.01064 -0.00208 0.0837 0.00018 0.11607 C 0.00243 0.14844 0.00573 0.14382 0.01285 0.15815 C 0.01997 0.17249 0.03334 0.17619 0.04306 0.20254 C 0.05278 0.2289 0.07136 0.27838 0.07153 0.31676 C 0.0717 0.35514 0.05677 0.39815 0.04462 0.43306 C 0.03247 0.46798 0.00625 0.48347 -0.00139 0.52601 C -0.00903 0.56855 -0.00087 0.65457 -0.00069 0.68832 " pathEditMode="relative" rAng="0" ptsTypes="aaaaaaaa">
                                      <p:cBhvr>
                                        <p:cTn id="91" dur="2000" fill="hold"/>
                                        <p:tgtEl>
                                          <p:spTgt spid="1413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362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3584 C 0.00087 -0.0074 0.00278 0.09503 0.00816 0.13503 C 0.01354 0.17503 0.02587 0.17595 0.03194 0.20486 C 0.03802 0.23376 0.04462 0.27353 0.04462 0.30844 C 0.04462 0.34335 0.03819 0.38289 0.03194 0.4141 C 0.02569 0.44532 0.01111 0.45087 0.00659 0.49619 C 0.00208 0.5415 0.00521 0.64694 0.00486 0.68671 " pathEditMode="relative" rAng="0" ptsTypes="aaaaaaa">
                                      <p:cBhvr>
                                        <p:cTn id="93" dur="2000" fill="hold"/>
                                        <p:tgtEl>
                                          <p:spTgt spid="1413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361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3584 C -0.00035 -0.00671 -0.00278 0.08069 0.00191 0.13919 C 0.0066 0.19769 0.02726 0.25688 0.02743 0.31468 C 0.0276 0.37249 0.00816 0.42382 0.00347 0.48601 C -0.00122 0.54821 0.00017 0.64624 -0.0007 0.68832 " pathEditMode="relative" rAng="0" ptsTypes="aaaaa">
                                      <p:cBhvr>
                                        <p:cTn id="95" dur="2000" fill="hold"/>
                                        <p:tgtEl>
                                          <p:spTgt spid="1413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362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3584 C -0.00017 -0.00601 0.00035 0.08254 0.00208 0.14335 C 0.00382 0.20416 0.01007 0.26173 0.01007 0.32948 C 0.01007 0.39723 0.00382 0.48948 0.00208 0.54936 C 0.00035 0.60925 -0.00017 0.65942 -0.00069 0.68832 " pathEditMode="relative" rAng="0" ptsTypes="aaaaa">
                                      <p:cBhvr>
                                        <p:cTn id="97" dur="2000" fill="hold"/>
                                        <p:tgtEl>
                                          <p:spTgt spid="1413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362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3584 C 4.44444E-6 -0.00809 -0.00296 0.08948 0.00382 0.13087 C 0.01059 0.17225 0.03159 0.18405 0.04027 0.21318 C 0.04895 0.24231 0.0552 0.27237 0.05607 0.30613 C 0.05694 0.33988 0.05364 0.38243 0.04496 0.41619 C 0.03628 0.44994 0.01145 0.46382 0.00382 0.50913 C -0.00382 0.55445 0.00034 0.6511 -0.0007 0.68832 " pathEditMode="relative" rAng="0" ptsTypes="aaaaaaa">
                                      <p:cBhvr>
                                        <p:cTn id="99" dur="2000" fill="hold"/>
                                        <p:tgtEl>
                                          <p:spTgt spid="1413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3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1204 C -0.00156 -0.04583 -0.00174 -0.10347 1.66667E-6 -0.15972 C 0.00173 -0.21597 0.00851 -0.27384 0.00885 -0.3257 C 0.0092 -0.37755 0.00347 -0.41019 0.00208 -0.47083 C 0.00069 -0.53148 0.00035 -0.65371 1.66667E-6 -0.69005 " pathEditMode="relative" rAng="0" ptsTypes="aaaaA">
                                      <p:cBhvr>
                                        <p:cTn id="128" dur="2000" fill="hold"/>
                                        <p:tgtEl>
                                          <p:spTgt spid="1413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2523 C -0.00139 -0.03287 -0.00295 -0.09074 0.00017 -0.13472 C 0.0033 -0.17871 0.01458 -0.20718 0.01909 -0.2382 C 0.02361 -0.26921 0.02864 -0.28449 0.02691 -0.3213 C 0.02517 -0.3581 0.01319 -0.41597 0.00903 -0.45903 C 0.00486 -0.50232 0.00208 -0.54375 0.00139 -0.58056 C 0.00069 -0.61736 0.00416 -0.66343 0.00468 -0.67963 " pathEditMode="relative" ptsTypes="aaaaaaA">
                                      <p:cBhvr>
                                        <p:cTn id="130" dur="2000" fill="hold"/>
                                        <p:tgtEl>
                                          <p:spTgt spid="1413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2917 C -0.00156 -0.02476 -0.00243 -0.0787 0.00139 -0.11597 C 0.00521 -0.15324 0.01545 -0.16666 0.02257 -0.19444 C 0.02969 -0.22222 0.04114 -0.25069 0.04375 -0.28333 C 0.04635 -0.31597 0.04288 -0.35949 0.03819 -0.39004 C 0.03351 -0.4206 0.02205 -0.44791 0.01597 -0.46713 C 0.00989 -0.48634 0.00364 -0.47106 0.00139 -0.50555 C -0.00087 -0.54004 0.00243 -0.64629 0.0026 -0.67453 " pathEditMode="relative" ptsTypes="aaaaaaaA">
                                      <p:cBhvr>
                                        <p:cTn id="132" dur="2000" fill="hold"/>
                                        <p:tgtEl>
                                          <p:spTgt spid="1413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287 C -0.00121 -0.02385 -0.00451 -0.07639 -0.00226 -0.11343 C -2.77778E-7 -0.15047 0.00816 -0.1757 0.01545 -0.19352 C 0.02274 -0.21135 0.03472 -0.20834 0.04115 -0.22014 C 0.04757 -0.23195 0.05069 -0.24306 0.05434 -0.26459 C 0.05799 -0.28611 0.06389 -0.32477 0.06337 -0.34908 C 0.06285 -0.37338 0.05868 -0.39028 0.05104 -0.41111 C 0.0434 -0.43218 0.02639 -0.45648 0.01771 -0.475 C 0.00903 -0.49352 0.00139 -0.4875 -0.00121 -0.52223 C -0.00382 -0.55695 0.00191 -0.65625 0.00226 -0.6838 " pathEditMode="relative" ptsTypes="aaaaaaaaaA">
                                      <p:cBhvr>
                                        <p:cTn id="134" dur="2000" fill="hold"/>
                                        <p:tgtEl>
                                          <p:spTgt spid="1413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2731 C -0.0019 -0.02524 -0.0059 -0.07732 -0.00225 -0.1132 C 0.00139 -0.14931 0.01459 -0.16899 0.02431 -0.18727 C 0.03403 -0.20556 0.04757 -0.20533 0.0566 -0.22292 C 0.06563 -0.24051 0.07605 -0.26575 0.07882 -0.29237 C 0.0816 -0.31899 0.08073 -0.35417 0.07327 -0.38288 C 0.0658 -0.41158 0.04653 -0.44098 0.03438 -0.46436 C 0.02223 -0.48774 0.00608 -0.48889 5E-6 -0.52362 C -0.00608 -0.55834 -0.0019 -0.64838 -0.00225 -0.67315 " pathEditMode="relative" ptsTypes="aaaaaaaaA">
                                      <p:cBhvr>
                                        <p:cTn id="136" dur="2000" fill="hold"/>
                                        <p:tgtEl>
                                          <p:spTgt spid="1413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2616 C -0.00295 -0.01458 -0.00625 -0.05532 -0.00295 -0.08796 C 0.00035 -0.1206 0.00729 -0.14629 0.02049 -0.16944 C 0.03368 -0.19259 0.06337 -0.20347 0.07604 -0.22708 C 0.08872 -0.25069 0.0941 -0.28634 0.09705 -0.31157 C 0.1 -0.3368 0.0967 -0.35902 0.09375 -0.37824 C 0.0908 -0.39745 0.08837 -0.40972 0.07934 -0.42708 C 0.07031 -0.44444 0.05243 -0.46388 0.03941 -0.48194 C 0.02639 -0.5 0.00764 -0.50277 0.00156 -0.53541 C -0.00451 -0.56805 0.00243 -0.65393 0.00261 -0.67754 " pathEditMode="relative" ptsTypes="aaaaaaaaaA">
                                      <p:cBhvr>
                                        <p:cTn id="138" dur="2000" fill="hold"/>
                                        <p:tgtEl>
                                          <p:spTgt spid="1413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1805 C 0.00104 -0.02176 0.00087 -0.06158 0.00261 -0.09005 C 0.00434 -0.11852 0.00018 -0.1331 0.01146 -0.15232 C 0.02275 -0.17153 0.05434 -0.18796 0.07031 -0.20556 C 0.08629 -0.22315 0.10052 -0.23426 0.10695 -0.25741 C 0.11337 -0.28056 0.11025 -0.31921 0.1092 -0.34491 C 0.10816 -0.3706 0.10695 -0.39074 0.10035 -0.41158 C 0.09375 -0.43241 0.07952 -0.45602 0.06927 -0.46945 C 0.05903 -0.48287 0.05 -0.47917 0.03924 -0.49167 C 0.02847 -0.50417 0.01163 -0.51921 0.00469 -0.54491 C -0.00225 -0.5706 -0.00087 -0.62222 -0.00191 -0.6456 C -0.00295 -0.66898 -0.00173 -0.6794 -0.00191 -0.68565 " pathEditMode="relative" rAng="0" ptsTypes="aaaaaaaaaaaA">
                                      <p:cBhvr>
                                        <p:cTn id="140" dur="2000" fill="hold"/>
                                        <p:tgtEl>
                                          <p:spTgt spid="1413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2222 C 0.00104 -0.01829 0.00399 -0.0588 -0.00278 -0.09329 C -0.00955 -0.12778 -0.03125 -0.1625 -0.04288 -0.18519 C -0.05451 -0.20787 -0.06493 -0.20625 -0.07274 -0.22963 C -0.08056 -0.25301 -0.08698 -0.3081 -0.08941 -0.32593 C -0.09184 -0.34375 -0.0901 -0.31852 -0.08733 -0.33634 C -0.08455 -0.35417 -0.08281 -0.40324 -0.07274 -0.43264 C -0.06267 -0.46204 -0.03924 -0.48634 -0.02726 -0.5125 C -0.01528 -0.53866 -0.00538 -0.56019 -0.00052 -0.58958 C 0.00434 -0.61898 0.00295 -0.65394 0.00156 -0.68889 " pathEditMode="relative" ptsTypes="aaaaaaaaaA">
                                      <p:cBhvr>
                                        <p:cTn id="142" dur="2000" fill="hold"/>
                                        <p:tgtEl>
                                          <p:spTgt spid="1413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02546 C -0.00139 -0.01019 -0.00225 -0.0456 -0.00694 -0.07824 C -0.01163 -0.11088 -0.02118 -0.14861 -0.02812 -0.17014 C -0.03507 -0.19167 -0.04132 -0.18403 -0.04913 -0.20718 C -0.05694 -0.23033 -0.07204 -0.27963 -0.07482 -0.30926 C -0.0776 -0.33889 -0.07222 -0.35533 -0.06579 -0.38496 C -0.05937 -0.41458 -0.04392 -0.46528 -0.03593 -0.48704 C -0.02795 -0.5088 -0.02361 -0.49421 -0.01805 -0.51528 C -0.0125 -0.53634 -0.0059 -0.5831 -0.0026 -0.61296 C 0.0007 -0.64283 0.00122 -0.68079 0.00191 -0.69445 " pathEditMode="relative" rAng="0" ptsTypes="aaaaaaaaaA">
                                      <p:cBhvr>
                                        <p:cTn id="144" dur="2000" fill="hold"/>
                                        <p:tgtEl>
                                          <p:spTgt spid="1413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2107 C 0.00226 -0.01412 0.0033 -0.0493 -0.00104 -0.09004 C -0.00538 -0.13078 -0.01927 -0.18449 -0.02535 -0.22338 C -0.03142 -0.26227 -0.03785 -0.28426 -0.03767 -0.32407 C -0.0375 -0.36389 -0.03003 -0.42569 -0.0243 -0.46203 C -0.01857 -0.49838 -0.00712 -0.50393 -0.00312 -0.5419 C 0.00087 -0.57986 -0.00035 -0.66527 0.00018 -0.69004 " pathEditMode="relative" rAng="0" ptsTypes="aaaaaaA">
                                      <p:cBhvr>
                                        <p:cTn id="146" dur="2000" fill="hold"/>
                                        <p:tgtEl>
                                          <p:spTgt spid="1413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-356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2245 C -0.00035 -0.02176 0.00121 -0.06597 -0.0007 -0.11088 C -0.00261 -0.15579 -0.01007 -0.20533 -0.01285 -0.24722 C -0.01563 -0.28912 -0.01875 -0.325 -0.01736 -0.36273 C -0.01597 -0.40046 -0.0066 -0.42014 -0.004 -0.47384 C -0.00139 -0.52755 -0.00226 -0.65046 -0.00174 -0.68565 " pathEditMode="relative" ptsTypes="aaaaaA">
                                      <p:cBhvr>
                                        <p:cTn id="148" dur="2000" fill="hold"/>
                                        <p:tgtEl>
                                          <p:spTgt spid="1413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2176 C 0.00017 0.00973 0.00208 -0.00208 0.00174 -0.06412 C 0.00139 -0.12615 -0.00365 -0.24814 -0.00382 -0.35023 C -0.00399 -0.45231 -0.00017 -0.62176 0.00052 -0.67615 " pathEditMode="relative" rAng="0" ptsTypes="aaaA">
                                      <p:cBhvr>
                                        <p:cTn id="150" dur="2000" fill="hold"/>
                                        <p:tgtEl>
                                          <p:spTgt spid="1413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1782 C 0.00191 -0.01134 0.00503 -0.04051 -0.00122 -0.07847 C -0.00747 -0.11597 -0.02917 -0.16551 -0.03889 -0.20857 C -0.04861 -0.25162 -0.05851 -0.29746 -0.05903 -0.33611 C -0.05955 -0.37477 -0.05 -0.41019 -0.04236 -0.44121 C -0.03472 -0.47222 -0.02031 -0.48171 -0.01337 -0.52269 C -0.00642 -0.56366 -0.0033 -0.65972 -0.00122 -0.68704 " pathEditMode="relative" rAng="0" ptsTypes="aaaaaaA">
                                      <p:cBhvr>
                                        <p:cTn id="152" dur="2000" fill="hold"/>
                                        <p:tgtEl>
                                          <p:spTgt spid="1413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21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217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8526E-6 L 0.25105 -0.01226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217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217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21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0" dur="500"/>
                                        <p:tgtEl>
                                          <p:spTgt spid="21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4" dur="500"/>
                                        <p:tgtEl>
                                          <p:spTgt spid="21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21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1" dur="500"/>
                                        <p:tgtEl>
                                          <p:spTgt spid="21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56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85 -0.00462 L -0.09253 0.00116 " pathEditMode="relative" rAng="0" ptsTypes="AA">
                                      <p:cBhvr>
                                        <p:cTn id="220" dur="2000" fill="hold"/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26" presetID="18" presetClass="entr" presetSubtype="1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8" dur="500"/>
                                        <p:tgtEl>
                                          <p:spTgt spid="141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000"/>
                            </p:stCondLst>
                            <p:childTnLst>
                              <p:par>
                                <p:cTn id="230" presetID="18" presetClass="entr" presetSubtype="1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2" dur="500"/>
                                        <p:tgtEl>
                                          <p:spTgt spid="1413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500"/>
                            </p:stCondLst>
                            <p:childTnLst>
                              <p:par>
                                <p:cTn id="234" presetID="2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6" dur="500"/>
                                        <p:tgtEl>
                                          <p:spTgt spid="1413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4000"/>
                            </p:stCondLst>
                            <p:childTnLst>
                              <p:par>
                                <p:cTn id="238" presetID="18" presetClass="entr" presetSubtype="1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0" dur="500"/>
                                        <p:tgtEl>
                                          <p:spTgt spid="141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4500"/>
                            </p:stCondLst>
                            <p:childTnLst>
                              <p:par>
                                <p:cTn id="242" presetID="18" presetClass="entr" presetSubtype="1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4" dur="500"/>
                                        <p:tgtEl>
                                          <p:spTgt spid="1413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0"/>
                            </p:stCondLst>
                            <p:childTnLst>
                              <p:par>
                                <p:cTn id="246" presetID="2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8" dur="500"/>
                                        <p:tgtEl>
                                          <p:spTgt spid="1413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500"/>
                            </p:stCondLst>
                            <p:childTnLst>
                              <p:par>
                                <p:cTn id="250" presetID="2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2" dur="500"/>
                                        <p:tgtEl>
                                          <p:spTgt spid="1413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6000"/>
                            </p:stCondLst>
                            <p:childTnLst>
                              <p:par>
                                <p:cTn id="254" presetID="2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6" dur="500"/>
                                        <p:tgtEl>
                                          <p:spTgt spid="141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35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64" dur="2000" fill="hold"/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35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59259E-6 L -0.17726 0.00532 " pathEditMode="relative" rAng="0" ptsTypes="AA">
                                      <p:cBhvr>
                                        <p:cTn id="26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000"/>
                            </p:stCondLst>
                            <p:childTnLst>
                              <p:par>
                                <p:cTn id="2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2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0" dur="500"/>
                                        <p:tgtEl>
                                          <p:spTgt spid="21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35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59259E-6 L -0.17726 0.00532 " pathEditMode="relative" rAng="0" ptsTypes="AA">
                                      <p:cBhvr>
                                        <p:cTn id="288" dur="2000" fill="hold"/>
                                        <p:tgtEl>
                                          <p:spTgt spid="217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3"/>
                                    </p:animMotion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2000"/>
                            </p:stCondLst>
                            <p:childTnLst>
                              <p:par>
                                <p:cTn id="29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3000" fill="hold"/>
                                        <p:tgtEl>
                                          <p:spTgt spid="1413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3000" fill="hold"/>
                                        <p:tgtEl>
                                          <p:spTgt spid="1413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5000"/>
                            </p:stCondLst>
                            <p:childTnLst>
                              <p:par>
                                <p:cTn id="2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1" dur="500"/>
                                        <p:tgtEl>
                                          <p:spTgt spid="21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5500"/>
                            </p:stCondLst>
                            <p:childTnLst>
                              <p:par>
                                <p:cTn id="303" presetID="23" presetClass="entr" presetSubtype="3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1413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1413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6500"/>
                            </p:stCondLst>
                            <p:childTnLst>
                              <p:par>
                                <p:cTn id="308" presetID="23" presetClass="entr" presetSubtype="3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1413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1413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7500"/>
                            </p:stCondLst>
                            <p:childTnLst>
                              <p:par>
                                <p:cTn id="313" presetID="23" presetClass="entr" presetSubtype="3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1413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1413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8500"/>
                            </p:stCondLst>
                            <p:childTnLst>
                              <p:par>
                                <p:cTn id="318" presetID="23" presetClass="entr" presetSubtype="3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1413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1413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9500"/>
                            </p:stCondLst>
                            <p:childTnLst>
                              <p:par>
                                <p:cTn id="323" presetID="23" presetClass="entr" presetSubtype="3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1413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1413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328" presetID="23" presetClass="entr" presetSubtype="3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1413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1413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3" presetID="23" presetClass="entr" presetSubtype="3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1413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413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8" presetID="23" presetClass="entr" presetSubtype="3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1413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413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13215"/>
                </p:tgtEl>
              </p:cMediaNode>
            </p:audio>
          </p:childTnLst>
        </p:cTn>
      </p:par>
    </p:tnLst>
    <p:bldLst>
      <p:bldP spid="1413125" grpId="0"/>
      <p:bldP spid="1413126" grpId="0"/>
      <p:bldP spid="1413127" grpId="0" animBg="1"/>
      <p:bldP spid="1413127" grpId="1" animBg="1"/>
      <p:bldP spid="1413128" grpId="0" animBg="1"/>
      <p:bldP spid="1413128" grpId="1" animBg="1"/>
      <p:bldP spid="1413129" grpId="0" animBg="1"/>
      <p:bldP spid="1413129" grpId="1" animBg="1"/>
      <p:bldP spid="1413130" grpId="0" animBg="1"/>
      <p:bldP spid="1413131" grpId="0" animBg="1"/>
      <p:bldP spid="1413132" grpId="0" animBg="1"/>
      <p:bldP spid="1413133" grpId="0" animBg="1"/>
      <p:bldP spid="1413134" grpId="0" animBg="1"/>
      <p:bldP spid="1413135" grpId="0" animBg="1"/>
      <p:bldP spid="1413136" grpId="0" animBg="1"/>
      <p:bldP spid="1413137" grpId="0" animBg="1"/>
      <p:bldP spid="1413138" grpId="0" animBg="1"/>
      <p:bldP spid="1413139" grpId="0" animBg="1"/>
      <p:bldP spid="1413140" grpId="0" animBg="1"/>
      <p:bldP spid="1413141" grpId="0" animBg="1"/>
      <p:bldP spid="1413142" grpId="0"/>
      <p:bldP spid="1413143" grpId="0" animBg="1"/>
      <p:bldP spid="1413144" grpId="0" animBg="1"/>
      <p:bldP spid="1413144" grpId="1" animBg="1"/>
      <p:bldP spid="1413145" grpId="0" animBg="1"/>
      <p:bldP spid="1413145" grpId="1" animBg="1"/>
      <p:bldP spid="1413146" grpId="0" animBg="1"/>
      <p:bldP spid="1413146" grpId="1" animBg="1"/>
      <p:bldP spid="1413147" grpId="0" animBg="1"/>
      <p:bldP spid="1413147" grpId="1" animBg="1"/>
      <p:bldP spid="1413148" grpId="0" animBg="1"/>
      <p:bldP spid="1413148" grpId="1" animBg="1"/>
      <p:bldP spid="1413149" grpId="0" animBg="1"/>
      <p:bldP spid="1413149" grpId="1" animBg="1"/>
      <p:bldP spid="1413150" grpId="0" animBg="1"/>
      <p:bldP spid="1413150" grpId="1" animBg="1"/>
      <p:bldP spid="1413151" grpId="0" animBg="1"/>
      <p:bldP spid="1413151" grpId="1" animBg="1"/>
      <p:bldP spid="1413152" grpId="0" animBg="1"/>
      <p:bldP spid="1413152" grpId="1" animBg="1"/>
      <p:bldP spid="1413153" grpId="0" animBg="1"/>
      <p:bldP spid="1413153" grpId="1" animBg="1"/>
      <p:bldP spid="1413154" grpId="0" animBg="1"/>
      <p:bldP spid="1413155" grpId="0" animBg="1"/>
      <p:bldP spid="1413155" grpId="1" animBg="1"/>
      <p:bldP spid="1413156" grpId="0" animBg="1"/>
      <p:bldP spid="1413156" grpId="1" animBg="1"/>
      <p:bldP spid="1413157" grpId="0" animBg="1"/>
      <p:bldP spid="1413157" grpId="1" animBg="1"/>
      <p:bldP spid="1413158" grpId="0" animBg="1"/>
      <p:bldP spid="1413158" grpId="1" animBg="1"/>
      <p:bldP spid="1413159" grpId="0" animBg="1"/>
      <p:bldP spid="1413159" grpId="1" animBg="1"/>
      <p:bldP spid="1413160" grpId="0" animBg="1"/>
      <p:bldP spid="1413160" grpId="1" animBg="1"/>
      <p:bldP spid="1413161" grpId="0" animBg="1"/>
      <p:bldP spid="1413161" grpId="1" animBg="1"/>
      <p:bldP spid="1413162" grpId="0" animBg="1"/>
      <p:bldP spid="1413162" grpId="1" animBg="1"/>
      <p:bldP spid="1413163" grpId="0" animBg="1"/>
      <p:bldP spid="1413163" grpId="1" animBg="1"/>
      <p:bldP spid="1413164" grpId="0" animBg="1"/>
      <p:bldP spid="1413164" grpId="1" animBg="1"/>
      <p:bldP spid="1413165" grpId="0" animBg="1"/>
      <p:bldP spid="1413165" grpId="1" animBg="1"/>
      <p:bldP spid="1413166" grpId="0" animBg="1"/>
      <p:bldP spid="1413166" grpId="1" animBg="1"/>
      <p:bldP spid="1413167" grpId="0" animBg="1"/>
      <p:bldP spid="1413167" grpId="1" animBg="1"/>
      <p:bldP spid="1413168" grpId="0" animBg="1"/>
      <p:bldP spid="1413169" grpId="0" animBg="1"/>
      <p:bldP spid="1413170" grpId="0" animBg="1"/>
      <p:bldP spid="1413171" grpId="0" animBg="1"/>
      <p:bldP spid="1413172" grpId="0" animBg="1"/>
      <p:bldP spid="1413173" grpId="0" animBg="1"/>
      <p:bldP spid="1413174" grpId="0" animBg="1"/>
      <p:bldP spid="1413175" grpId="0" animBg="1"/>
      <p:bldP spid="1413176" grpId="0" animBg="1"/>
      <p:bldP spid="1413177" grpId="0" animBg="1"/>
      <p:bldP spid="1413178" grpId="0" animBg="1"/>
      <p:bldP spid="1413179" grpId="0" animBg="1"/>
      <p:bldP spid="1413180" grpId="0" animBg="1"/>
      <p:bldP spid="1413181" grpId="0" animBg="1"/>
      <p:bldP spid="1413182" grpId="0" animBg="1"/>
      <p:bldP spid="1413183" grpId="0" animBg="1"/>
      <p:bldP spid="1413184" grpId="0" animBg="1"/>
      <p:bldP spid="1413185" grpId="0" animBg="1"/>
      <p:bldP spid="217094" grpId="0" animBg="1"/>
      <p:bldP spid="217095" grpId="0" animBg="1"/>
      <p:bldP spid="217096" grpId="0" animBg="1"/>
      <p:bldP spid="217099" grpId="0"/>
      <p:bldP spid="217100" grpId="0"/>
      <p:bldP spid="217101" grpId="0"/>
      <p:bldP spid="217102" grpId="0"/>
      <p:bldP spid="217103" grpId="0"/>
      <p:bldP spid="217104" grpId="0"/>
      <p:bldP spid="217105" grpId="0" animBg="1"/>
      <p:bldP spid="217105" grpId="1" animBg="1"/>
      <p:bldP spid="217106" grpId="0"/>
      <p:bldP spid="217106" grpId="1"/>
      <p:bldP spid="217107" grpId="0" animBg="1"/>
      <p:bldP spid="217108" grpId="0" animBg="1"/>
      <p:bldP spid="217109" grpId="0" animBg="1"/>
      <p:bldP spid="217110" grpId="0" animBg="1"/>
      <p:bldP spid="217111" grpId="0" animBg="1"/>
      <p:bldP spid="217112" grpId="0"/>
      <p:bldP spid="217113" grpId="0"/>
      <p:bldP spid="217118" grpId="0"/>
      <p:bldP spid="217119" grpId="0"/>
      <p:bldP spid="217120" grpId="0" animBg="1"/>
      <p:bldP spid="217121" grpId="0" animBg="1"/>
      <p:bldP spid="217122" grpId="0" animBg="1"/>
      <p:bldP spid="217123" grpId="0"/>
      <p:bldP spid="217114" grpId="0" animBg="1"/>
      <p:bldP spid="217114" grpId="1" animBg="1"/>
      <p:bldP spid="2" grpId="0" animBg="1"/>
      <p:bldP spid="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138" name="Picture 2" descr="exp setup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28776" y="968375"/>
            <a:ext cx="7847013" cy="5734050"/>
          </a:xfrm>
          <a:prstGeom prst="rect">
            <a:avLst/>
          </a:prstGeom>
          <a:noFill/>
        </p:spPr>
      </p:pic>
      <p:sp>
        <p:nvSpPr>
          <p:cNvPr id="603139" name="Rectangle 3"/>
          <p:cNvSpPr>
            <a:spLocks noGrp="1" noChangeArrowheads="1"/>
          </p:cNvSpPr>
          <p:nvPr>
            <p:ph type="title"/>
          </p:nvPr>
        </p:nvSpPr>
        <p:spPr>
          <a:xfrm>
            <a:off x="1992313" y="152400"/>
            <a:ext cx="8229600" cy="381000"/>
          </a:xfrm>
        </p:spPr>
        <p:txBody>
          <a:bodyPr/>
          <a:lstStyle/>
          <a:p>
            <a:r>
              <a:rPr lang="en-US" sz="2500" b="1">
                <a:solidFill>
                  <a:schemeClr val="tx1"/>
                </a:solidFill>
              </a:rPr>
              <a:t>Pilot study on a c</a:t>
            </a:r>
            <a:r>
              <a:rPr lang="hu-HU" sz="2500" b="1">
                <a:solidFill>
                  <a:schemeClr val="tx1"/>
                </a:solidFill>
              </a:rPr>
              <a:t>ell culture</a:t>
            </a:r>
          </a:p>
        </p:txBody>
      </p:sp>
      <p:sp>
        <p:nvSpPr>
          <p:cNvPr id="603140" name="Text Box 4"/>
          <p:cNvSpPr txBox="1">
            <a:spLocks noChangeArrowheads="1"/>
          </p:cNvSpPr>
          <p:nvPr/>
        </p:nvSpPr>
        <p:spPr bwMode="auto">
          <a:xfrm>
            <a:off x="3509963" y="5721351"/>
            <a:ext cx="1223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hu-HU">
                <a:solidFill>
                  <a:srgbClr val="000000"/>
                </a:solidFill>
                <a:latin typeface="News Gothic MT"/>
              </a:rPr>
              <a:t>RF cable</a:t>
            </a:r>
          </a:p>
        </p:txBody>
      </p:sp>
      <p:sp>
        <p:nvSpPr>
          <p:cNvPr id="603141" name="Text Box 5"/>
          <p:cNvSpPr txBox="1">
            <a:spLocks noChangeArrowheads="1"/>
          </p:cNvSpPr>
          <p:nvPr/>
        </p:nvSpPr>
        <p:spPr bwMode="auto">
          <a:xfrm>
            <a:off x="1838326" y="1168400"/>
            <a:ext cx="2982913" cy="6536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lnSpc>
                <a:spcPct val="65000"/>
              </a:lnSpc>
              <a:spcBef>
                <a:spcPct val="50000"/>
              </a:spcBef>
            </a:pPr>
            <a:r>
              <a:rPr lang="en-US" sz="2000" b="1">
                <a:solidFill>
                  <a:srgbClr val="00B0F0"/>
                </a:solidFill>
                <a:latin typeface="News Gothic MT"/>
              </a:rPr>
              <a:t>Electro</a:t>
            </a:r>
            <a:r>
              <a:rPr lang="hu-HU" sz="2000" b="1">
                <a:solidFill>
                  <a:srgbClr val="00B0F0"/>
                </a:solidFill>
                <a:latin typeface="News Gothic MT"/>
              </a:rPr>
              <a:t>thermia</a:t>
            </a:r>
            <a:endParaRPr lang="en-US" sz="2000" b="1">
              <a:solidFill>
                <a:srgbClr val="00B0F0"/>
              </a:solidFill>
              <a:latin typeface="News Gothic MT"/>
            </a:endParaRPr>
          </a:p>
          <a:p>
            <a:pPr defTabSz="914400">
              <a:lnSpc>
                <a:spcPct val="65000"/>
              </a:lnSpc>
              <a:spcBef>
                <a:spcPct val="50000"/>
              </a:spcBef>
            </a:pPr>
            <a:r>
              <a:rPr lang="en-US" sz="2000" b="1">
                <a:solidFill>
                  <a:srgbClr val="00B0F0"/>
                </a:solidFill>
                <a:latin typeface="News Gothic MT"/>
              </a:rPr>
              <a:t>42 </a:t>
            </a:r>
            <a:r>
              <a:rPr lang="en-US" sz="2000" b="1" baseline="30000">
                <a:solidFill>
                  <a:srgbClr val="00B0F0"/>
                </a:solidFill>
                <a:latin typeface="News Gothic MT"/>
              </a:rPr>
              <a:t>o</a:t>
            </a:r>
            <a:r>
              <a:rPr lang="en-US" sz="2000" b="1">
                <a:solidFill>
                  <a:srgbClr val="00B0F0"/>
                </a:solidFill>
                <a:latin typeface="News Gothic MT"/>
              </a:rPr>
              <a:t>C by field</a:t>
            </a:r>
            <a:endParaRPr lang="hu-HU" sz="2000" b="1">
              <a:solidFill>
                <a:srgbClr val="00B0F0"/>
              </a:solidFill>
              <a:latin typeface="News Gothic MT"/>
            </a:endParaRPr>
          </a:p>
        </p:txBody>
      </p:sp>
      <p:sp>
        <p:nvSpPr>
          <p:cNvPr id="603142" name="Text Box 6"/>
          <p:cNvSpPr txBox="1">
            <a:spLocks noChangeArrowheads="1"/>
          </p:cNvSpPr>
          <p:nvPr/>
        </p:nvSpPr>
        <p:spPr bwMode="auto">
          <a:xfrm>
            <a:off x="5340350" y="1136651"/>
            <a:ext cx="4038600" cy="7016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2000" b="1">
                <a:solidFill>
                  <a:srgbClr val="00B0F0"/>
                </a:solidFill>
                <a:latin typeface="News Gothic MT"/>
              </a:rPr>
              <a:t>Hyperthermia</a:t>
            </a:r>
            <a:br>
              <a:rPr lang="en-US" sz="2000" b="1">
                <a:solidFill>
                  <a:srgbClr val="00B0F0"/>
                </a:solidFill>
                <a:latin typeface="News Gothic MT"/>
              </a:rPr>
            </a:br>
            <a:r>
              <a:rPr lang="hu-HU" sz="2000" b="1">
                <a:solidFill>
                  <a:srgbClr val="00B0F0"/>
                </a:solidFill>
                <a:latin typeface="News Gothic MT"/>
              </a:rPr>
              <a:t>42 </a:t>
            </a:r>
            <a:r>
              <a:rPr lang="hu-HU" sz="2000" b="1" baseline="30000">
                <a:solidFill>
                  <a:srgbClr val="00B0F0"/>
                </a:solidFill>
                <a:latin typeface="News Gothic MT"/>
              </a:rPr>
              <a:t>o</a:t>
            </a:r>
            <a:r>
              <a:rPr lang="hu-HU" sz="2000" b="1">
                <a:solidFill>
                  <a:srgbClr val="00B0F0"/>
                </a:solidFill>
                <a:latin typeface="News Gothic MT"/>
              </a:rPr>
              <a:t>C </a:t>
            </a:r>
            <a:r>
              <a:rPr lang="en-US" sz="2000" b="1">
                <a:solidFill>
                  <a:srgbClr val="00B0F0"/>
                </a:solidFill>
                <a:latin typeface="News Gothic MT"/>
              </a:rPr>
              <a:t>by </a:t>
            </a:r>
            <a:r>
              <a:rPr lang="hu-HU" sz="2000" b="1">
                <a:solidFill>
                  <a:srgbClr val="00B0F0"/>
                </a:solidFill>
                <a:latin typeface="News Gothic MT"/>
              </a:rPr>
              <a:t>waterbat</a:t>
            </a:r>
            <a:r>
              <a:rPr lang="en-US" sz="2000" b="1">
                <a:solidFill>
                  <a:srgbClr val="00B0F0"/>
                </a:solidFill>
                <a:latin typeface="News Gothic MT"/>
              </a:rPr>
              <a:t>h</a:t>
            </a:r>
            <a:endParaRPr lang="hu-HU" sz="2000" b="1">
              <a:solidFill>
                <a:srgbClr val="00B0F0"/>
              </a:solidFill>
              <a:latin typeface="News Gothic MT"/>
            </a:endParaRPr>
          </a:p>
        </p:txBody>
      </p:sp>
      <p:sp>
        <p:nvSpPr>
          <p:cNvPr id="603143" name="Text Box 7"/>
          <p:cNvSpPr txBox="1">
            <a:spLocks noChangeArrowheads="1"/>
          </p:cNvSpPr>
          <p:nvPr/>
        </p:nvSpPr>
        <p:spPr bwMode="auto">
          <a:xfrm>
            <a:off x="3005138" y="4281488"/>
            <a:ext cx="1655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hu-HU">
                <a:solidFill>
                  <a:srgbClr val="000000"/>
                </a:solidFill>
                <a:latin typeface="News Gothic MT"/>
              </a:rPr>
              <a:t>Coil for coupling</a:t>
            </a:r>
          </a:p>
        </p:txBody>
      </p:sp>
      <p:sp>
        <p:nvSpPr>
          <p:cNvPr id="603144" name="Line 8"/>
          <p:cNvSpPr>
            <a:spLocks noChangeShapeType="1"/>
          </p:cNvSpPr>
          <p:nvPr/>
        </p:nvSpPr>
        <p:spPr bwMode="auto">
          <a:xfrm flipV="1">
            <a:off x="4086225" y="5360988"/>
            <a:ext cx="719138" cy="3603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03145" name="Line 9"/>
          <p:cNvSpPr>
            <a:spLocks noChangeShapeType="1"/>
          </p:cNvSpPr>
          <p:nvPr/>
        </p:nvSpPr>
        <p:spPr bwMode="auto">
          <a:xfrm flipH="1" flipV="1">
            <a:off x="3365500" y="3560763"/>
            <a:ext cx="431800" cy="7921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03146" name="Text Box 10"/>
          <p:cNvSpPr txBox="1">
            <a:spLocks noChangeArrowheads="1"/>
          </p:cNvSpPr>
          <p:nvPr/>
        </p:nvSpPr>
        <p:spPr bwMode="auto">
          <a:xfrm>
            <a:off x="6605589" y="4929189"/>
            <a:ext cx="1933575" cy="376237"/>
          </a:xfrm>
          <a:prstGeom prst="rect">
            <a:avLst/>
          </a:prstGeom>
          <a:solidFill>
            <a:schemeClr val="bg2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hu-HU" b="1">
                <a:solidFill>
                  <a:srgbClr val="00B0F0"/>
                </a:solidFill>
                <a:latin typeface="News Gothic MT"/>
              </a:rPr>
              <a:t>Thermometers</a:t>
            </a:r>
          </a:p>
        </p:txBody>
      </p:sp>
      <p:sp>
        <p:nvSpPr>
          <p:cNvPr id="603147" name="Line 11"/>
          <p:cNvSpPr>
            <a:spLocks noChangeShapeType="1"/>
          </p:cNvSpPr>
          <p:nvPr/>
        </p:nvSpPr>
        <p:spPr bwMode="auto">
          <a:xfrm flipH="1" flipV="1">
            <a:off x="7115176" y="4633913"/>
            <a:ext cx="282575" cy="3683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03148" name="Line 12"/>
          <p:cNvSpPr>
            <a:spLocks noChangeShapeType="1"/>
          </p:cNvSpPr>
          <p:nvPr/>
        </p:nvSpPr>
        <p:spPr bwMode="auto">
          <a:xfrm flipH="1" flipV="1">
            <a:off x="4468814" y="4160839"/>
            <a:ext cx="2928937" cy="841375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03149" name="Rectangle 13"/>
          <p:cNvSpPr>
            <a:spLocks noChangeArrowheads="1"/>
          </p:cNvSpPr>
          <p:nvPr/>
        </p:nvSpPr>
        <p:spPr bwMode="auto">
          <a:xfrm>
            <a:off x="1635125" y="528638"/>
            <a:ext cx="5803900" cy="512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 defTabSz="914400">
              <a:spcBef>
                <a:spcPct val="30000"/>
              </a:spcBef>
            </a:pPr>
            <a:r>
              <a:rPr lang="hu-HU" b="1" u="sng" baseline="30000">
                <a:solidFill>
                  <a:prstClr val="black"/>
                </a:solidFill>
                <a:latin typeface="News Gothic MT"/>
              </a:rPr>
              <a:t>Cell line:</a:t>
            </a:r>
            <a:r>
              <a:rPr lang="hu-HU" b="1" baseline="30000">
                <a:solidFill>
                  <a:prstClr val="black"/>
                </a:solidFill>
                <a:latin typeface="News Gothic MT"/>
              </a:rPr>
              <a:t> HL-60 (Human acute promyelocytic leukemia cell line )</a:t>
            </a:r>
          </a:p>
          <a:p>
            <a:pPr marL="174625" indent="-174625" defTabSz="914400">
              <a:spcBef>
                <a:spcPct val="30000"/>
              </a:spcBef>
            </a:pPr>
            <a:r>
              <a:rPr lang="hu-HU" b="1" u="sng" baseline="30000">
                <a:solidFill>
                  <a:prstClr val="black"/>
                </a:solidFill>
                <a:latin typeface="News Gothic MT"/>
              </a:rPr>
              <a:t>Maintenance:</a:t>
            </a:r>
            <a:r>
              <a:rPr lang="hu-HU" b="1" baseline="30000">
                <a:solidFill>
                  <a:prstClr val="black"/>
                </a:solidFill>
                <a:latin typeface="News Gothic MT"/>
              </a:rPr>
              <a:t> cell suspension culture (RPMI-1640,10% FBS)</a:t>
            </a:r>
          </a:p>
        </p:txBody>
      </p:sp>
      <p:pic>
        <p:nvPicPr>
          <p:cNvPr id="603150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75650" y="2451101"/>
            <a:ext cx="2292350" cy="294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03151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16114" y="1241426"/>
            <a:ext cx="4033837" cy="5268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03152" name="AutoShape 16"/>
          <p:cNvSpPr>
            <a:spLocks noChangeArrowheads="1"/>
          </p:cNvSpPr>
          <p:nvPr/>
        </p:nvSpPr>
        <p:spPr bwMode="auto">
          <a:xfrm rot="-3565247">
            <a:off x="4401345" y="2074070"/>
            <a:ext cx="538163" cy="149225"/>
          </a:xfrm>
          <a:prstGeom prst="rightArrow">
            <a:avLst>
              <a:gd name="adj1" fmla="val 50000"/>
              <a:gd name="adj2" fmla="val 90160"/>
            </a:avLst>
          </a:prstGeom>
          <a:solidFill>
            <a:srgbClr val="CC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pic>
        <p:nvPicPr>
          <p:cNvPr id="603153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73750" y="1236664"/>
            <a:ext cx="4108450" cy="532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603154" name="AutoShape 18"/>
          <p:cNvSpPr>
            <a:spLocks noChangeArrowheads="1"/>
          </p:cNvSpPr>
          <p:nvPr/>
        </p:nvSpPr>
        <p:spPr bwMode="auto">
          <a:xfrm rot="-3565247">
            <a:off x="8678070" y="2056607"/>
            <a:ext cx="538162" cy="149225"/>
          </a:xfrm>
          <a:prstGeom prst="rightArrow">
            <a:avLst>
              <a:gd name="adj1" fmla="val 50000"/>
              <a:gd name="adj2" fmla="val 90159"/>
            </a:avLst>
          </a:prstGeom>
          <a:solidFill>
            <a:srgbClr val="CC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03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03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03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03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03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603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603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603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603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603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603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03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500" fill="hold"/>
                                        <p:tgtEl>
                                          <p:spTgt spid="603150"/>
                                        </p:tgtEl>
                                      </p:cBhvr>
                                      <p:by x="180000" y="18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7.40741E-7 L -0.1651 -7.40741E-7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603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603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603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03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0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3140" grpId="0"/>
      <p:bldP spid="603140" grpId="1"/>
      <p:bldP spid="603141" grpId="0" animBg="1"/>
      <p:bldP spid="603142" grpId="0" animBg="1"/>
      <p:bldP spid="603143" grpId="0"/>
      <p:bldP spid="603143" grpId="1"/>
      <p:bldP spid="603144" grpId="0" animBg="1"/>
      <p:bldP spid="603144" grpId="1" animBg="1"/>
      <p:bldP spid="603145" grpId="0" animBg="1"/>
      <p:bldP spid="603145" grpId="1" animBg="1"/>
      <p:bldP spid="603146" grpId="0" animBg="1"/>
      <p:bldP spid="603147" grpId="0" animBg="1"/>
      <p:bldP spid="603147" grpId="1" animBg="1"/>
      <p:bldP spid="603148" grpId="0" animBg="1"/>
      <p:bldP spid="603148" grpId="1" animBg="1"/>
      <p:bldP spid="603152" grpId="0" animBg="1"/>
      <p:bldP spid="60315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103188"/>
            <a:ext cx="8905875" cy="457200"/>
          </a:xfrm>
        </p:spPr>
        <p:txBody>
          <a:bodyPr/>
          <a:lstStyle/>
          <a:p>
            <a:pPr algn="r"/>
            <a:r>
              <a:rPr lang="en-US">
                <a:solidFill>
                  <a:schemeClr val="tx1"/>
                </a:solidFill>
              </a:rPr>
              <a:t>Oncothermia technical -  cellular selectivity by active malignancies </a:t>
            </a:r>
          </a:p>
        </p:txBody>
      </p:sp>
      <p:sp>
        <p:nvSpPr>
          <p:cNvPr id="4380676" name="Rectangle 4"/>
          <p:cNvSpPr>
            <a:spLocks noChangeArrowheads="1"/>
          </p:cNvSpPr>
          <p:nvPr/>
        </p:nvSpPr>
        <p:spPr bwMode="auto">
          <a:xfrm>
            <a:off x="1563688" y="576264"/>
            <a:ext cx="37893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75" indent="6350" defTabSz="914400"/>
            <a:r>
              <a:rPr lang="en-US" sz="1200">
                <a:solidFill>
                  <a:prstClr val="black"/>
                </a:solidFill>
                <a:latin typeface="News Gothic MT"/>
                <a:cs typeface="Arial" charset="0"/>
              </a:rPr>
              <a:t>Co-culture with normal human skin fibroblasts as a model of a squamous carcinoma growing within connective tissue cells (100.000/ml) were exposed to oncothermia, incubated for 24 h at 37</a:t>
            </a:r>
            <a:r>
              <a:rPr lang="en-US" sz="1200" baseline="30000">
                <a:solidFill>
                  <a:prstClr val="black"/>
                </a:solidFill>
                <a:latin typeface="News Gothic MT"/>
                <a:cs typeface="Arial" charset="0"/>
              </a:rPr>
              <a:t>o</a:t>
            </a:r>
            <a:r>
              <a:rPr lang="en-US" sz="1200">
                <a:solidFill>
                  <a:prstClr val="black"/>
                </a:solidFill>
                <a:latin typeface="News Gothic MT"/>
                <a:cs typeface="Arial" charset="0"/>
              </a:rPr>
              <a:t>C, fixed and stained with crystal violet</a:t>
            </a:r>
          </a:p>
        </p:txBody>
      </p:sp>
      <p:sp>
        <p:nvSpPr>
          <p:cNvPr id="4380675" name="Text Box 3"/>
          <p:cNvSpPr txBox="1">
            <a:spLocks noChangeArrowheads="1"/>
          </p:cNvSpPr>
          <p:nvPr/>
        </p:nvSpPr>
        <p:spPr bwMode="auto">
          <a:xfrm>
            <a:off x="4954589" y="6599238"/>
            <a:ext cx="5788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defTabSz="914400"/>
            <a:r>
              <a:rPr lang="en-US" sz="1000">
                <a:solidFill>
                  <a:prstClr val="black"/>
                </a:solidFill>
                <a:latin typeface="News Gothic MT"/>
                <a:cs typeface="Arial" charset="0"/>
              </a:rPr>
              <a:t>Brunner G, Klinik Hornheide, Munster Univ., Germany, Hyperthermia Symposium, Cologne, 2006</a:t>
            </a:r>
          </a:p>
        </p:txBody>
      </p:sp>
      <p:sp>
        <p:nvSpPr>
          <p:cNvPr id="1390597" name="Rectangle 5"/>
          <p:cNvSpPr>
            <a:spLocks noChangeArrowheads="1"/>
          </p:cNvSpPr>
          <p:nvPr/>
        </p:nvSpPr>
        <p:spPr bwMode="auto">
          <a:xfrm>
            <a:off x="5816601" y="742951"/>
            <a:ext cx="98674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174625" indent="-174625" defTabSz="914400"/>
            <a:r>
              <a:rPr lang="en-US" sz="1600" b="1">
                <a:solidFill>
                  <a:srgbClr val="0000CC"/>
                </a:solidFill>
                <a:latin typeface="News Gothic MT"/>
                <a:cs typeface="Arial" charset="0"/>
              </a:rPr>
              <a:t>Untreated</a:t>
            </a:r>
            <a:endParaRPr lang="en-US">
              <a:solidFill>
                <a:srgbClr val="0000CC"/>
              </a:solidFill>
              <a:latin typeface="News Gothic MT"/>
              <a:cs typeface="Arial" charset="0"/>
            </a:endParaRPr>
          </a:p>
        </p:txBody>
      </p:sp>
      <p:sp>
        <p:nvSpPr>
          <p:cNvPr id="1390598" name="Rectangle 6"/>
          <p:cNvSpPr>
            <a:spLocks noChangeArrowheads="1"/>
          </p:cNvSpPr>
          <p:nvPr/>
        </p:nvSpPr>
        <p:spPr bwMode="auto">
          <a:xfrm>
            <a:off x="4360863" y="2646364"/>
            <a:ext cx="876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4763" indent="-4763" defTabSz="914400"/>
            <a:r>
              <a:rPr lang="en-US" sz="800">
                <a:solidFill>
                  <a:srgbClr val="000000"/>
                </a:solidFill>
                <a:latin typeface="News Gothic MT"/>
                <a:cs typeface="Arial" charset="0"/>
              </a:rPr>
              <a:t>Healthy human skin fibroblasts </a:t>
            </a:r>
            <a:endParaRPr lang="en-US" sz="8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599" name="Rectangle 7"/>
          <p:cNvSpPr>
            <a:spLocks noChangeArrowheads="1"/>
          </p:cNvSpPr>
          <p:nvPr/>
        </p:nvSpPr>
        <p:spPr bwMode="auto">
          <a:xfrm>
            <a:off x="8229600" y="739776"/>
            <a:ext cx="7475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174625" indent="-174625" defTabSz="914400"/>
            <a:r>
              <a:rPr lang="en-US" sz="1600" b="1">
                <a:solidFill>
                  <a:srgbClr val="CC0000"/>
                </a:solidFill>
                <a:latin typeface="News Gothic MT"/>
                <a:cs typeface="Arial" charset="0"/>
              </a:rPr>
              <a:t>Treated</a:t>
            </a:r>
          </a:p>
        </p:txBody>
      </p:sp>
      <p:sp>
        <p:nvSpPr>
          <p:cNvPr id="1390600" name="Rectangle 8"/>
          <p:cNvSpPr>
            <a:spLocks noChangeArrowheads="1"/>
          </p:cNvSpPr>
          <p:nvPr/>
        </p:nvSpPr>
        <p:spPr bwMode="auto">
          <a:xfrm>
            <a:off x="7913688" y="1041400"/>
            <a:ext cx="153369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174625" indent="-174625" defTabSz="914400"/>
            <a:r>
              <a:rPr lang="en-US" sz="1200">
                <a:solidFill>
                  <a:srgbClr val="CC0000"/>
                </a:solidFill>
                <a:latin typeface="News Gothic MT"/>
                <a:cs typeface="Arial" charset="0"/>
              </a:rPr>
              <a:t>(oncothermia, 42 </a:t>
            </a:r>
            <a:r>
              <a:rPr lang="en-US" sz="1200" baseline="30000">
                <a:solidFill>
                  <a:srgbClr val="CC0000"/>
                </a:solidFill>
                <a:latin typeface="News Gothic MT"/>
                <a:cs typeface="Arial" charset="0"/>
              </a:rPr>
              <a:t>o</a:t>
            </a:r>
            <a:r>
              <a:rPr lang="en-US" sz="1200">
                <a:solidFill>
                  <a:srgbClr val="CC0000"/>
                </a:solidFill>
                <a:latin typeface="News Gothic MT"/>
                <a:cs typeface="Arial" charset="0"/>
              </a:rPr>
              <a:t>C)</a:t>
            </a:r>
          </a:p>
        </p:txBody>
      </p:sp>
      <p:sp>
        <p:nvSpPr>
          <p:cNvPr id="1390601" name="Rectangle 9"/>
          <p:cNvSpPr>
            <a:spLocks noChangeArrowheads="1"/>
          </p:cNvSpPr>
          <p:nvPr/>
        </p:nvSpPr>
        <p:spPr bwMode="auto">
          <a:xfrm>
            <a:off x="5540376" y="1047750"/>
            <a:ext cx="180658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174625" indent="-174625" defTabSz="914400"/>
            <a:r>
              <a:rPr lang="en-US" sz="1200">
                <a:solidFill>
                  <a:srgbClr val="0000CC"/>
                </a:solidFill>
                <a:latin typeface="News Gothic MT"/>
                <a:cs typeface="Arial" charset="0"/>
              </a:rPr>
              <a:t>(100.000 cell/ml, 37 </a:t>
            </a:r>
            <a:r>
              <a:rPr lang="en-US" sz="1200" baseline="30000">
                <a:solidFill>
                  <a:srgbClr val="0000CC"/>
                </a:solidFill>
                <a:latin typeface="News Gothic MT"/>
                <a:cs typeface="Arial" charset="0"/>
              </a:rPr>
              <a:t>o</a:t>
            </a:r>
            <a:r>
              <a:rPr lang="en-US" sz="1200">
                <a:solidFill>
                  <a:srgbClr val="0000CC"/>
                </a:solidFill>
                <a:latin typeface="News Gothic MT"/>
                <a:cs typeface="Arial" charset="0"/>
              </a:rPr>
              <a:t>C)</a:t>
            </a:r>
          </a:p>
        </p:txBody>
      </p:sp>
      <p:pic>
        <p:nvPicPr>
          <p:cNvPr id="1390602" name="Picture 10"/>
          <p:cNvPicPr>
            <a:picLocks noChangeAspect="1" noChangeArrowheads="1"/>
          </p:cNvPicPr>
          <p:nvPr/>
        </p:nvPicPr>
        <p:blipFill>
          <a:blip r:embed="rId6" cstate="print">
            <a:lum bright="-20000" contrast="20000"/>
          </a:blip>
          <a:srcRect l="56158" t="3069" r="989" b="3946"/>
          <a:stretch>
            <a:fillRect/>
          </a:stretch>
        </p:blipFill>
        <p:spPr bwMode="auto">
          <a:xfrm>
            <a:off x="7519989" y="1289051"/>
            <a:ext cx="2168525" cy="1768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390603" name="Picture 11"/>
          <p:cNvPicPr>
            <a:picLocks noChangeAspect="1" noChangeArrowheads="1"/>
          </p:cNvPicPr>
          <p:nvPr/>
        </p:nvPicPr>
        <p:blipFill>
          <a:blip r:embed="rId6" cstate="print">
            <a:lum bright="-20000" contrast="20000"/>
          </a:blip>
          <a:srcRect l="659" t="1753" r="55005" b="3946"/>
          <a:stretch>
            <a:fillRect/>
          </a:stretch>
        </p:blipFill>
        <p:spPr bwMode="auto">
          <a:xfrm>
            <a:off x="5237164" y="1295400"/>
            <a:ext cx="2193925" cy="17526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390604" name="Picture 12"/>
          <p:cNvPicPr>
            <a:picLocks noChangeAspect="1" noChangeArrowheads="1"/>
          </p:cNvPicPr>
          <p:nvPr/>
        </p:nvPicPr>
        <p:blipFill>
          <a:blip r:embed="rId7" cstate="print"/>
          <a:srcRect l="1057" r="54453"/>
          <a:stretch>
            <a:fillRect/>
          </a:stretch>
        </p:blipFill>
        <p:spPr bwMode="auto">
          <a:xfrm>
            <a:off x="5245101" y="3130550"/>
            <a:ext cx="2187575" cy="17414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390605" name="Picture 13"/>
          <p:cNvPicPr>
            <a:picLocks noChangeAspect="1" noChangeArrowheads="1"/>
          </p:cNvPicPr>
          <p:nvPr/>
        </p:nvPicPr>
        <p:blipFill>
          <a:blip r:embed="rId7" cstate="print"/>
          <a:srcRect l="57249"/>
          <a:stretch>
            <a:fillRect/>
          </a:stretch>
        </p:blipFill>
        <p:spPr bwMode="auto">
          <a:xfrm>
            <a:off x="7532689" y="3128963"/>
            <a:ext cx="2166937" cy="172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390606" name="Picture 14"/>
          <p:cNvPicPr>
            <a:picLocks noChangeAspect="1" noChangeArrowheads="1"/>
          </p:cNvPicPr>
          <p:nvPr/>
        </p:nvPicPr>
        <p:blipFill>
          <a:blip r:embed="rId8" cstate="print"/>
          <a:srcRect l="488" t="1347" r="54877"/>
          <a:stretch>
            <a:fillRect/>
          </a:stretch>
        </p:blipFill>
        <p:spPr bwMode="auto">
          <a:xfrm>
            <a:off x="5243513" y="4940300"/>
            <a:ext cx="2201862" cy="16589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390607" name="Picture 15"/>
          <p:cNvPicPr>
            <a:picLocks noChangeAspect="1" noChangeArrowheads="1"/>
          </p:cNvPicPr>
          <p:nvPr/>
        </p:nvPicPr>
        <p:blipFill>
          <a:blip r:embed="rId8" cstate="print"/>
          <a:srcRect l="56598" t="3619"/>
          <a:stretch>
            <a:fillRect/>
          </a:stretch>
        </p:blipFill>
        <p:spPr bwMode="auto">
          <a:xfrm>
            <a:off x="7521575" y="4927600"/>
            <a:ext cx="2184400" cy="16525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390608" name="Text Box 16"/>
          <p:cNvSpPr txBox="1">
            <a:spLocks noChangeArrowheads="1"/>
          </p:cNvSpPr>
          <p:nvPr/>
        </p:nvSpPr>
        <p:spPr bwMode="auto">
          <a:xfrm>
            <a:off x="4148139" y="2046289"/>
            <a:ext cx="11763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800">
                <a:solidFill>
                  <a:prstClr val="black"/>
                </a:solidFill>
                <a:latin typeface="News Gothic MT"/>
                <a:cs typeface="Arial" charset="0"/>
              </a:rPr>
              <a:t>Human keratinocytes [primary] (HCK)</a:t>
            </a:r>
          </a:p>
        </p:txBody>
      </p:sp>
      <p:sp>
        <p:nvSpPr>
          <p:cNvPr id="1390609" name="Text Box 17"/>
          <p:cNvSpPr txBox="1">
            <a:spLocks noChangeArrowheads="1"/>
          </p:cNvSpPr>
          <p:nvPr/>
        </p:nvSpPr>
        <p:spPr bwMode="auto">
          <a:xfrm>
            <a:off x="5289550" y="3117851"/>
            <a:ext cx="111120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000" b="1">
                <a:solidFill>
                  <a:prstClr val="black"/>
                </a:solidFill>
                <a:latin typeface="News Gothic MT"/>
                <a:cs typeface="Arial" charset="0"/>
              </a:rPr>
              <a:t>HaCaT, control</a:t>
            </a:r>
          </a:p>
        </p:txBody>
      </p:sp>
      <p:sp>
        <p:nvSpPr>
          <p:cNvPr id="1390610" name="Rectangle 18"/>
          <p:cNvSpPr>
            <a:spLocks noChangeArrowheads="1"/>
          </p:cNvSpPr>
          <p:nvPr/>
        </p:nvSpPr>
        <p:spPr bwMode="auto">
          <a:xfrm>
            <a:off x="4132264" y="3275014"/>
            <a:ext cx="13604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800">
                <a:solidFill>
                  <a:prstClr val="black"/>
                </a:solidFill>
                <a:latin typeface="News Gothic MT"/>
                <a:cs typeface="Arial" charset="0"/>
              </a:rPr>
              <a:t>Human immortalized keratinocytes [non-tumorigenic], (HaCaT)</a:t>
            </a:r>
          </a:p>
        </p:txBody>
      </p:sp>
      <p:sp>
        <p:nvSpPr>
          <p:cNvPr id="1390611" name="Rectangle 19"/>
          <p:cNvSpPr>
            <a:spLocks noChangeArrowheads="1"/>
          </p:cNvSpPr>
          <p:nvPr/>
        </p:nvSpPr>
        <p:spPr bwMode="auto">
          <a:xfrm>
            <a:off x="4221164" y="4813301"/>
            <a:ext cx="1157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800">
                <a:solidFill>
                  <a:prstClr val="black"/>
                </a:solidFill>
                <a:latin typeface="News Gothic MT"/>
                <a:cs typeface="Arial" charset="0"/>
              </a:rPr>
              <a:t>Human epidermoid carcinoma cells [tumorigenic],(A431)</a:t>
            </a:r>
          </a:p>
        </p:txBody>
      </p:sp>
      <p:sp>
        <p:nvSpPr>
          <p:cNvPr id="1390612" name="Text Box 20"/>
          <p:cNvSpPr txBox="1">
            <a:spLocks noChangeArrowheads="1"/>
          </p:cNvSpPr>
          <p:nvPr/>
        </p:nvSpPr>
        <p:spPr bwMode="auto">
          <a:xfrm>
            <a:off x="7540625" y="3124201"/>
            <a:ext cx="14494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000" b="1">
                <a:solidFill>
                  <a:prstClr val="black"/>
                </a:solidFill>
                <a:latin typeface="News Gothic MT"/>
                <a:cs typeface="Arial" charset="0"/>
              </a:rPr>
              <a:t>HaCaT, oncothermia</a:t>
            </a:r>
          </a:p>
        </p:txBody>
      </p:sp>
      <p:sp>
        <p:nvSpPr>
          <p:cNvPr id="1390613" name="Text Box 21"/>
          <p:cNvSpPr txBox="1">
            <a:spLocks noChangeArrowheads="1"/>
          </p:cNvSpPr>
          <p:nvPr/>
        </p:nvSpPr>
        <p:spPr bwMode="auto">
          <a:xfrm>
            <a:off x="5241926" y="4922839"/>
            <a:ext cx="102784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000" b="1">
                <a:solidFill>
                  <a:prstClr val="black"/>
                </a:solidFill>
                <a:latin typeface="News Gothic MT"/>
                <a:cs typeface="Arial" charset="0"/>
              </a:rPr>
              <a:t>A431, control</a:t>
            </a:r>
          </a:p>
        </p:txBody>
      </p:sp>
      <p:sp>
        <p:nvSpPr>
          <p:cNvPr id="1390614" name="Text Box 22"/>
          <p:cNvSpPr txBox="1">
            <a:spLocks noChangeArrowheads="1"/>
          </p:cNvSpPr>
          <p:nvPr/>
        </p:nvSpPr>
        <p:spPr bwMode="auto">
          <a:xfrm>
            <a:off x="7493000" y="4929189"/>
            <a:ext cx="13660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000" b="1">
                <a:solidFill>
                  <a:prstClr val="black"/>
                </a:solidFill>
                <a:latin typeface="News Gothic MT"/>
                <a:cs typeface="Arial" charset="0"/>
              </a:rPr>
              <a:t>A431, oncothermia</a:t>
            </a:r>
          </a:p>
        </p:txBody>
      </p:sp>
      <p:sp>
        <p:nvSpPr>
          <p:cNvPr id="1390615" name="Text Box 23"/>
          <p:cNvSpPr txBox="1">
            <a:spLocks noChangeArrowheads="1"/>
          </p:cNvSpPr>
          <p:nvPr/>
        </p:nvSpPr>
        <p:spPr bwMode="auto">
          <a:xfrm>
            <a:off x="5278439" y="1316039"/>
            <a:ext cx="9765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000" b="1">
                <a:solidFill>
                  <a:prstClr val="black"/>
                </a:solidFill>
                <a:latin typeface="News Gothic MT"/>
                <a:cs typeface="Arial" charset="0"/>
              </a:rPr>
              <a:t>HCK, control</a:t>
            </a:r>
          </a:p>
        </p:txBody>
      </p:sp>
      <p:sp>
        <p:nvSpPr>
          <p:cNvPr id="1390616" name="Text Box 24"/>
          <p:cNvSpPr txBox="1">
            <a:spLocks noChangeArrowheads="1"/>
          </p:cNvSpPr>
          <p:nvPr/>
        </p:nvSpPr>
        <p:spPr bwMode="auto">
          <a:xfrm>
            <a:off x="7529513" y="1322389"/>
            <a:ext cx="13147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000" b="1">
                <a:solidFill>
                  <a:prstClr val="black"/>
                </a:solidFill>
                <a:latin typeface="News Gothic MT"/>
                <a:cs typeface="Arial" charset="0"/>
              </a:rPr>
              <a:t>HCK, oncothermia</a:t>
            </a:r>
          </a:p>
        </p:txBody>
      </p:sp>
      <p:sp>
        <p:nvSpPr>
          <p:cNvPr id="1390617" name="AutoShape 25"/>
          <p:cNvSpPr>
            <a:spLocks noChangeArrowheads="1"/>
          </p:cNvSpPr>
          <p:nvPr/>
        </p:nvSpPr>
        <p:spPr bwMode="auto">
          <a:xfrm rot="5400000">
            <a:off x="4868863" y="1920876"/>
            <a:ext cx="155575" cy="946150"/>
          </a:xfrm>
          <a:prstGeom prst="upArrow">
            <a:avLst>
              <a:gd name="adj1" fmla="val 50000"/>
              <a:gd name="adj2" fmla="val 152041"/>
            </a:avLst>
          </a:prstGeom>
          <a:solidFill>
            <a:srgbClr val="A669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18" name="AutoShape 26"/>
          <p:cNvSpPr>
            <a:spLocks noChangeArrowheads="1"/>
          </p:cNvSpPr>
          <p:nvPr/>
        </p:nvSpPr>
        <p:spPr bwMode="auto">
          <a:xfrm rot="5400000">
            <a:off x="4887913" y="2455863"/>
            <a:ext cx="155575" cy="946150"/>
          </a:xfrm>
          <a:prstGeom prst="upArrow">
            <a:avLst>
              <a:gd name="adj1" fmla="val 50000"/>
              <a:gd name="adj2" fmla="val 152041"/>
            </a:avLst>
          </a:prstGeom>
          <a:solidFill>
            <a:srgbClr val="FFA7A7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19" name="AutoShape 27"/>
          <p:cNvSpPr>
            <a:spLocks noChangeArrowheads="1"/>
          </p:cNvSpPr>
          <p:nvPr/>
        </p:nvSpPr>
        <p:spPr bwMode="auto">
          <a:xfrm rot="5400000">
            <a:off x="4911726" y="3262313"/>
            <a:ext cx="155575" cy="946150"/>
          </a:xfrm>
          <a:prstGeom prst="upArrow">
            <a:avLst>
              <a:gd name="adj1" fmla="val 50000"/>
              <a:gd name="adj2" fmla="val 152041"/>
            </a:avLst>
          </a:prstGeom>
          <a:solidFill>
            <a:srgbClr val="A669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20" name="AutoShape 28"/>
          <p:cNvSpPr>
            <a:spLocks noChangeArrowheads="1"/>
          </p:cNvSpPr>
          <p:nvPr/>
        </p:nvSpPr>
        <p:spPr bwMode="auto">
          <a:xfrm rot="5400000">
            <a:off x="4775201" y="4141788"/>
            <a:ext cx="155575" cy="946150"/>
          </a:xfrm>
          <a:prstGeom prst="upArrow">
            <a:avLst>
              <a:gd name="adj1" fmla="val 50000"/>
              <a:gd name="adj2" fmla="val 152041"/>
            </a:avLst>
          </a:prstGeom>
          <a:solidFill>
            <a:srgbClr val="FFA7A7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21" name="AutoShape 29"/>
          <p:cNvSpPr>
            <a:spLocks noChangeArrowheads="1"/>
          </p:cNvSpPr>
          <p:nvPr/>
        </p:nvSpPr>
        <p:spPr bwMode="auto">
          <a:xfrm rot="5400000">
            <a:off x="5360988" y="4818063"/>
            <a:ext cx="155575" cy="946150"/>
          </a:xfrm>
          <a:prstGeom prst="upArrow">
            <a:avLst>
              <a:gd name="adj1" fmla="val 50000"/>
              <a:gd name="adj2" fmla="val 152041"/>
            </a:avLst>
          </a:prstGeom>
          <a:solidFill>
            <a:srgbClr val="A669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22" name="AutoShape 30"/>
          <p:cNvSpPr>
            <a:spLocks noChangeArrowheads="1"/>
          </p:cNvSpPr>
          <p:nvPr/>
        </p:nvSpPr>
        <p:spPr bwMode="auto">
          <a:xfrm rot="5400000">
            <a:off x="4791076" y="5143501"/>
            <a:ext cx="155575" cy="946150"/>
          </a:xfrm>
          <a:prstGeom prst="upArrow">
            <a:avLst>
              <a:gd name="adj1" fmla="val 50000"/>
              <a:gd name="adj2" fmla="val 152041"/>
            </a:avLst>
          </a:prstGeom>
          <a:solidFill>
            <a:srgbClr val="FFA7A7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23" name="Rectangle 31"/>
          <p:cNvSpPr>
            <a:spLocks noChangeArrowheads="1"/>
          </p:cNvSpPr>
          <p:nvPr/>
        </p:nvSpPr>
        <p:spPr bwMode="auto">
          <a:xfrm>
            <a:off x="1587501" y="1655764"/>
            <a:ext cx="27733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0"/>
              </a:spcBef>
            </a:pPr>
            <a:r>
              <a:rPr lang="en-US" sz="1000">
                <a:solidFill>
                  <a:prstClr val="black"/>
                </a:solidFill>
                <a:latin typeface="News Gothic MT"/>
                <a:cs typeface="Arial" charset="0"/>
              </a:rPr>
              <a:t>Cellular metabolic activity was measured using the MTT assay (standard colorimetric test) and quantitated at 630 nm. Data represent the mean value ± S.E.M. of 4-6 separate experiments assayed in triplicate, but some experiments were repeated up to 12 times to obtain reliable data</a:t>
            </a:r>
            <a:r>
              <a:rPr lang="hu-HU" sz="1000">
                <a:solidFill>
                  <a:prstClr val="black"/>
                </a:solidFill>
                <a:latin typeface="News Gothic MT"/>
                <a:cs typeface="Arial" charset="0"/>
              </a:rPr>
              <a:t>.</a:t>
            </a:r>
            <a:endParaRPr lang="en-US" sz="10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24" name="AutoShape 32"/>
          <p:cNvSpPr>
            <a:spLocks noChangeArrowheads="1"/>
          </p:cNvSpPr>
          <p:nvPr/>
        </p:nvSpPr>
        <p:spPr bwMode="auto">
          <a:xfrm>
            <a:off x="9898063" y="1804989"/>
            <a:ext cx="652462" cy="4397375"/>
          </a:xfrm>
          <a:prstGeom prst="downArrow">
            <a:avLst>
              <a:gd name="adj1" fmla="val 50000"/>
              <a:gd name="adj2" fmla="val 168492"/>
            </a:avLst>
          </a:prstGeom>
          <a:noFill/>
          <a:ln w="38100" algn="ctr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25" name="Text Box 33"/>
          <p:cNvSpPr txBox="1">
            <a:spLocks noChangeArrowheads="1"/>
          </p:cNvSpPr>
          <p:nvPr/>
        </p:nvSpPr>
        <p:spPr bwMode="auto">
          <a:xfrm rot="-5400000">
            <a:off x="7947026" y="3398839"/>
            <a:ext cx="4492625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0"/>
              </a:spcBef>
            </a:pPr>
            <a:r>
              <a:rPr lang="en-US" sz="2500" b="1">
                <a:solidFill>
                  <a:prstClr val="black"/>
                </a:solidFill>
                <a:latin typeface="Arial Rounded MT Bold" pitchFamily="34" charset="0"/>
                <a:cs typeface="Arial" charset="0"/>
              </a:rPr>
              <a:t>Malignicity</a:t>
            </a:r>
          </a:p>
        </p:txBody>
      </p:sp>
      <p:sp>
        <p:nvSpPr>
          <p:cNvPr id="1390626" name="Rectangle 34"/>
          <p:cNvSpPr>
            <a:spLocks noChangeArrowheads="1"/>
          </p:cNvSpPr>
          <p:nvPr/>
        </p:nvSpPr>
        <p:spPr bwMode="auto">
          <a:xfrm>
            <a:off x="4360863" y="5694364"/>
            <a:ext cx="876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4763" indent="-4763" defTabSz="914400"/>
            <a:r>
              <a:rPr lang="en-US" sz="800">
                <a:solidFill>
                  <a:srgbClr val="000000"/>
                </a:solidFill>
                <a:latin typeface="News Gothic MT"/>
                <a:cs typeface="Arial" charset="0"/>
              </a:rPr>
              <a:t>Healthy human skin fibroblasts </a:t>
            </a:r>
            <a:endParaRPr lang="en-US" sz="8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27" name="Rectangle 35"/>
          <p:cNvSpPr>
            <a:spLocks noChangeArrowheads="1"/>
          </p:cNvSpPr>
          <p:nvPr/>
        </p:nvSpPr>
        <p:spPr bwMode="auto">
          <a:xfrm>
            <a:off x="4360863" y="4337051"/>
            <a:ext cx="876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4763" indent="-4763" defTabSz="914400"/>
            <a:r>
              <a:rPr lang="en-US" sz="800">
                <a:solidFill>
                  <a:srgbClr val="000000"/>
                </a:solidFill>
                <a:latin typeface="News Gothic MT"/>
                <a:cs typeface="Arial" charset="0"/>
              </a:rPr>
              <a:t>Healthy human skin fibroblasts </a:t>
            </a:r>
            <a:endParaRPr lang="en-US" sz="800">
              <a:solidFill>
                <a:prstClr val="black"/>
              </a:solidFill>
              <a:latin typeface="News Gothic MT"/>
              <a:cs typeface="Arial" charset="0"/>
            </a:endParaRPr>
          </a:p>
        </p:txBody>
      </p:sp>
      <p:sp>
        <p:nvSpPr>
          <p:cNvPr id="1390628" name="Text Box 36"/>
          <p:cNvSpPr txBox="1">
            <a:spLocks noChangeArrowheads="1"/>
          </p:cNvSpPr>
          <p:nvPr/>
        </p:nvSpPr>
        <p:spPr bwMode="auto">
          <a:xfrm>
            <a:off x="1490662" y="2851150"/>
            <a:ext cx="3025776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75" indent="-3175" defTabSz="914400"/>
            <a:r>
              <a:rPr lang="en-US" sz="1600">
                <a:solidFill>
                  <a:srgbClr val="CC0000"/>
                </a:solidFill>
                <a:latin typeface="News Gothic MT"/>
                <a:cs typeface="Arial" charset="0"/>
              </a:rPr>
              <a:t>Healthy tissue is unaffected</a:t>
            </a:r>
          </a:p>
        </p:txBody>
      </p:sp>
      <p:sp>
        <p:nvSpPr>
          <p:cNvPr id="1390629" name="Text Box 37"/>
          <p:cNvSpPr txBox="1">
            <a:spLocks noChangeArrowheads="1"/>
          </p:cNvSpPr>
          <p:nvPr/>
        </p:nvSpPr>
        <p:spPr bwMode="auto">
          <a:xfrm>
            <a:off x="1563689" y="3711575"/>
            <a:ext cx="25685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75" indent="-3175" defTabSz="914400"/>
            <a:r>
              <a:rPr lang="en-US" sz="1600">
                <a:solidFill>
                  <a:srgbClr val="CC0000"/>
                </a:solidFill>
                <a:latin typeface="News Gothic MT"/>
                <a:cs typeface="Arial" charset="0"/>
              </a:rPr>
              <a:t>Highly proliferating tissue is slightly affected, but the healthy cells are intact</a:t>
            </a:r>
          </a:p>
        </p:txBody>
      </p:sp>
      <p:sp>
        <p:nvSpPr>
          <p:cNvPr id="1390630" name="Text Box 38"/>
          <p:cNvSpPr txBox="1">
            <a:spLocks noChangeArrowheads="1"/>
          </p:cNvSpPr>
          <p:nvPr/>
        </p:nvSpPr>
        <p:spPr bwMode="auto">
          <a:xfrm>
            <a:off x="1652589" y="4956176"/>
            <a:ext cx="25685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75" indent="-3175" defTabSz="914400"/>
            <a:r>
              <a:rPr lang="en-US" sz="1600">
                <a:solidFill>
                  <a:srgbClr val="CC0000"/>
                </a:solidFill>
                <a:latin typeface="News Gothic MT"/>
                <a:cs typeface="Arial" charset="0"/>
              </a:rPr>
              <a:t>Malignant tissue is selectively treated, the malignance is destroyed,  the healthy cells are intact</a:t>
            </a:r>
          </a:p>
        </p:txBody>
      </p:sp>
      <p:pic>
        <p:nvPicPr>
          <p:cNvPr id="1420327" name="Picture 3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247313" y="6437313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1120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203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38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90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8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9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9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9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9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9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39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90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9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39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39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90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39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39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39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39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390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39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390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39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139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39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390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139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39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39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39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1390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139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139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139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1390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139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1390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20327"/>
                </p:tgtEl>
              </p:cMediaNode>
            </p:audio>
          </p:childTnLst>
        </p:cTn>
      </p:par>
    </p:tnLst>
    <p:bldLst>
      <p:bldP spid="4380676" grpId="0"/>
      <p:bldP spid="4380675" grpId="0"/>
      <p:bldP spid="1390597" grpId="0"/>
      <p:bldP spid="1390598" grpId="0"/>
      <p:bldP spid="1390599" grpId="0"/>
      <p:bldP spid="1390600" grpId="0"/>
      <p:bldP spid="1390601" grpId="0"/>
      <p:bldP spid="1390608" grpId="0"/>
      <p:bldP spid="1390609" grpId="0"/>
      <p:bldP spid="1390610" grpId="0"/>
      <p:bldP spid="1390611" grpId="0"/>
      <p:bldP spid="1390612" grpId="0"/>
      <p:bldP spid="1390613" grpId="0"/>
      <p:bldP spid="1390614" grpId="0"/>
      <p:bldP spid="1390615" grpId="0"/>
      <p:bldP spid="1390616" grpId="0"/>
      <p:bldP spid="1390617" grpId="0" animBg="1"/>
      <p:bldP spid="1390618" grpId="0" animBg="1"/>
      <p:bldP spid="1390619" grpId="0" animBg="1"/>
      <p:bldP spid="1390620" grpId="0" animBg="1"/>
      <p:bldP spid="1390621" grpId="0" animBg="1"/>
      <p:bldP spid="1390622" grpId="0" animBg="1"/>
      <p:bldP spid="1390623" grpId="0"/>
      <p:bldP spid="1390624" grpId="0" animBg="1"/>
      <p:bldP spid="1390625" grpId="0"/>
      <p:bldP spid="1390626" grpId="0"/>
      <p:bldP spid="1390627" grpId="0"/>
      <p:bldP spid="1390628" grpId="0"/>
      <p:bldP spid="1390629" grpId="0"/>
      <p:bldP spid="13906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80989"/>
            <a:ext cx="7772400" cy="384175"/>
          </a:xfrm>
        </p:spPr>
        <p:txBody>
          <a:bodyPr/>
          <a:lstStyle/>
          <a:p>
            <a:r>
              <a:rPr lang="en-US" altLang="ko-KR" b="1">
                <a:solidFill>
                  <a:schemeClr val="tx1"/>
                </a:solidFill>
                <a:ea typeface="Gulim" pitchFamily="34" charset="-127"/>
              </a:rPr>
              <a:t>Cervix carcinoma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6550" y="3460750"/>
            <a:ext cx="4446588" cy="337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6014" y="3471864"/>
            <a:ext cx="44148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706564" y="3429001"/>
            <a:ext cx="1927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/>
            <a:r>
              <a:rPr lang="en-US" b="1">
                <a:solidFill>
                  <a:srgbClr val="09213B"/>
                </a:solidFill>
                <a:latin typeface="News Gothic MT"/>
              </a:rPr>
              <a:t>Before therapy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6167439" y="3429001"/>
            <a:ext cx="1927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/>
            <a:r>
              <a:rPr lang="en-US" b="1">
                <a:solidFill>
                  <a:prstClr val="white"/>
                </a:solidFill>
                <a:latin typeface="News Gothic MT"/>
              </a:rPr>
              <a:t>After therapy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803401" y="609601"/>
            <a:ext cx="7813675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/>
            <a:r>
              <a:rPr lang="en-US" b="1">
                <a:solidFill>
                  <a:prstClr val="black"/>
                </a:solidFill>
                <a:latin typeface="News Gothic MT"/>
              </a:rPr>
              <a:t>Investigator: </a:t>
            </a:r>
            <a:r>
              <a:rPr lang="en-US">
                <a:solidFill>
                  <a:prstClr val="black"/>
                </a:solidFill>
                <a:latin typeface="News Gothic MT"/>
              </a:rPr>
              <a:t>Prof. H. Renner</a:t>
            </a:r>
          </a:p>
          <a:p>
            <a:pPr defTabSz="914400"/>
            <a:r>
              <a:rPr lang="en-US" b="1">
                <a:solidFill>
                  <a:prstClr val="black"/>
                </a:solidFill>
                <a:latin typeface="News Gothic MT"/>
              </a:rPr>
              <a:t>Department: </a:t>
            </a:r>
            <a:r>
              <a:rPr lang="en-US">
                <a:solidFill>
                  <a:prstClr val="black"/>
                </a:solidFill>
                <a:latin typeface="News Gothic MT"/>
              </a:rPr>
              <a:t>Klinikum Nord, N</a:t>
            </a:r>
            <a:r>
              <a:rPr lang="hu-HU">
                <a:solidFill>
                  <a:prstClr val="black"/>
                </a:solidFill>
                <a:latin typeface="News Gothic MT"/>
              </a:rPr>
              <a:t>ürnberg, Germany</a:t>
            </a:r>
            <a:endParaRPr lang="en-US">
              <a:solidFill>
                <a:prstClr val="black"/>
              </a:solidFill>
              <a:latin typeface="News Gothic MT"/>
            </a:endParaRPr>
          </a:p>
          <a:p>
            <a:pPr defTabSz="914400"/>
            <a:r>
              <a:rPr lang="en-US" sz="1600" b="1">
                <a:solidFill>
                  <a:prstClr val="black"/>
                </a:solidFill>
                <a:latin typeface="News Gothic MT"/>
              </a:rPr>
              <a:t>Patient:</a:t>
            </a:r>
            <a:r>
              <a:rPr lang="en-US" sz="1600">
                <a:solidFill>
                  <a:prstClr val="black"/>
                </a:solidFill>
                <a:latin typeface="News Gothic MT"/>
              </a:rPr>
              <a:t> S.W. 38 y, </a:t>
            </a:r>
          </a:p>
          <a:p>
            <a:pPr defTabSz="914400"/>
            <a:r>
              <a:rPr lang="en-US" sz="1600" b="1">
                <a:solidFill>
                  <a:prstClr val="black"/>
                </a:solidFill>
                <a:latin typeface="News Gothic MT"/>
              </a:rPr>
              <a:t>Diagnosis:</a:t>
            </a:r>
            <a:r>
              <a:rPr lang="en-US" sz="1600">
                <a:solidFill>
                  <a:prstClr val="black"/>
                </a:solidFill>
                <a:latin typeface="News Gothic MT"/>
              </a:rPr>
              <a:t> 03/00. Cervix carcinoma, Histology: Squamous cell carcinoma; </a:t>
            </a:r>
          </a:p>
          <a:p>
            <a:pPr defTabSz="914400"/>
            <a:r>
              <a:rPr lang="en-US" sz="1600">
                <a:solidFill>
                  <a:prstClr val="black"/>
                </a:solidFill>
                <a:latin typeface="News Gothic MT"/>
              </a:rPr>
              <a:t>                   11/01 Local recurrence, histology – positive. </a:t>
            </a:r>
          </a:p>
          <a:p>
            <a:pPr defTabSz="914400"/>
            <a:r>
              <a:rPr lang="en-US" sz="1600" b="1">
                <a:solidFill>
                  <a:prstClr val="black"/>
                </a:solidFill>
                <a:latin typeface="News Gothic MT"/>
              </a:rPr>
              <a:t>Therapy:</a:t>
            </a:r>
            <a:r>
              <a:rPr lang="en-US" sz="1600">
                <a:solidFill>
                  <a:prstClr val="black"/>
                </a:solidFill>
                <a:latin typeface="News Gothic MT"/>
              </a:rPr>
              <a:t> lokal curative </a:t>
            </a:r>
            <a:r>
              <a:rPr lang="en-US" sz="1600" b="1">
                <a:solidFill>
                  <a:prstClr val="black"/>
                </a:solidFill>
                <a:latin typeface="News Gothic MT"/>
              </a:rPr>
              <a:t>trimodal </a:t>
            </a:r>
            <a:r>
              <a:rPr lang="en-US" sz="1600">
                <a:solidFill>
                  <a:prstClr val="black"/>
                </a:solidFill>
                <a:latin typeface="News Gothic MT"/>
              </a:rPr>
              <a:t>therapy (radio-chemo-thermo)</a:t>
            </a:r>
          </a:p>
          <a:p>
            <a:pPr defTabSz="914400"/>
            <a:r>
              <a:rPr lang="en-US" sz="1600">
                <a:solidFill>
                  <a:prstClr val="black"/>
                </a:solidFill>
                <a:latin typeface="News Gothic MT"/>
              </a:rPr>
              <a:t>	Radio therapy:  45 Gy preoperative and 16 Gy postoperative.</a:t>
            </a:r>
          </a:p>
          <a:p>
            <a:pPr defTabSz="914400"/>
            <a:r>
              <a:rPr lang="en-US" sz="1600">
                <a:solidFill>
                  <a:prstClr val="black"/>
                </a:solidFill>
                <a:latin typeface="News Gothic MT"/>
              </a:rPr>
              <a:t>	Chemotherpay: 2 + 1 cycles Carboplatin/5-FU</a:t>
            </a:r>
          </a:p>
          <a:p>
            <a:pPr defTabSz="914400"/>
            <a:r>
              <a:rPr lang="en-US" sz="1600">
                <a:solidFill>
                  <a:prstClr val="black"/>
                </a:solidFill>
                <a:latin typeface="News Gothic MT"/>
              </a:rPr>
              <a:t>	Oncothermia: 12 + 4 sessions</a:t>
            </a:r>
          </a:p>
          <a:p>
            <a:pPr defTabSz="914400"/>
            <a:r>
              <a:rPr lang="en-US" sz="1600">
                <a:solidFill>
                  <a:prstClr val="black"/>
                </a:solidFill>
                <a:latin typeface="News Gothic MT"/>
              </a:rPr>
              <a:t>	Duration: 5 + 2 weeks 9 Month pause, </a:t>
            </a:r>
          </a:p>
          <a:p>
            <a:pPr defTabSz="914400"/>
            <a:r>
              <a:rPr lang="en-US" sz="1600" b="1">
                <a:solidFill>
                  <a:prstClr val="black"/>
                </a:solidFill>
                <a:latin typeface="News Gothic MT"/>
              </a:rPr>
              <a:t>Result:</a:t>
            </a:r>
            <a:r>
              <a:rPr lang="en-US" sz="1600">
                <a:solidFill>
                  <a:prstClr val="black"/>
                </a:solidFill>
                <a:latin typeface="News Gothic MT"/>
              </a:rPr>
              <a:t> complete remission 100% Histology – negative after 45 Gy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84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4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4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4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84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84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-1"/>
            <a:ext cx="9390421" cy="2233535"/>
          </a:xfrm>
        </p:spPr>
        <p:txBody>
          <a:bodyPr/>
          <a:lstStyle/>
          <a:p>
            <a:pPr eaLnBrk="1" hangingPunct="1">
              <a:defRPr/>
            </a:pPr>
            <a:r>
              <a:rPr lang="hu-HU" sz="2400" dirty="0">
                <a:ea typeface="ＭＳ Ｐゴシック" pitchFamily="34" charset="-128"/>
              </a:rPr>
              <a:t>			</a:t>
            </a:r>
            <a:r>
              <a:rPr lang="hu-HU" sz="2400" dirty="0" err="1">
                <a:ea typeface="ＭＳ Ｐゴシック" pitchFamily="34" charset="-128"/>
              </a:rPr>
              <a:t>Liver</a:t>
            </a:r>
            <a:r>
              <a:rPr lang="hu-HU" sz="2400" dirty="0">
                <a:ea typeface="ＭＳ Ｐゴシック" pitchFamily="34" charset="-128"/>
              </a:rPr>
              <a:t> </a:t>
            </a:r>
            <a:r>
              <a:rPr lang="hu-HU" sz="2400" dirty="0" err="1">
                <a:ea typeface="ＭＳ Ｐゴシック" pitchFamily="34" charset="-128"/>
              </a:rPr>
              <a:t>metastase</a:t>
            </a:r>
            <a:r>
              <a:rPr lang="hu-HU" sz="2400" dirty="0">
                <a:ea typeface="ＭＳ Ｐゴシック" pitchFamily="34" charset="-128"/>
              </a:rPr>
              <a:t> </a:t>
            </a:r>
            <a:r>
              <a:rPr lang="hu-HU" sz="2400" dirty="0" err="1">
                <a:ea typeface="ＭＳ Ｐゴシック" pitchFamily="34" charset="-128"/>
              </a:rPr>
              <a:t>from</a:t>
            </a:r>
            <a:r>
              <a:rPr lang="hu-HU" sz="2400" dirty="0">
                <a:ea typeface="ＭＳ Ｐゴシック" pitchFamily="34" charset="-128"/>
              </a:rPr>
              <a:t> </a:t>
            </a:r>
            <a:r>
              <a:rPr lang="hu-HU" sz="2400" dirty="0" err="1">
                <a:ea typeface="ＭＳ Ｐゴシック" pitchFamily="34" charset="-128"/>
              </a:rPr>
              <a:t>cc</a:t>
            </a:r>
            <a:r>
              <a:rPr lang="hu-HU" sz="2400" dirty="0">
                <a:ea typeface="ＭＳ Ｐゴシック" pitchFamily="34" charset="-128"/>
              </a:rPr>
              <a:t>. </a:t>
            </a:r>
            <a:r>
              <a:rPr lang="hu-HU" sz="2400" dirty="0" err="1">
                <a:ea typeface="ＭＳ Ｐゴシック" pitchFamily="34" charset="-128"/>
              </a:rPr>
              <a:t>recti</a:t>
            </a:r>
            <a:br>
              <a:rPr lang="hu-HU" sz="2400" dirty="0">
                <a:ea typeface="ＭＳ Ｐゴシック" pitchFamily="34" charset="-128"/>
              </a:rPr>
            </a:br>
            <a:r>
              <a:rPr lang="hu-HU" sz="2400" dirty="0">
                <a:ea typeface="ＭＳ Ｐゴシック" pitchFamily="34" charset="-128"/>
              </a:rPr>
              <a:t>			</a:t>
            </a:r>
            <a:r>
              <a:rPr lang="hu-HU" sz="2000" dirty="0" err="1">
                <a:ea typeface="ＭＳ Ｐゴシック" pitchFamily="34" charset="-128"/>
              </a:rPr>
              <a:t>male</a:t>
            </a:r>
            <a:r>
              <a:rPr lang="hu-HU" sz="2000" dirty="0">
                <a:ea typeface="ＭＳ Ｐゴシック" pitchFamily="34" charset="-128"/>
              </a:rPr>
              <a:t>, 67 </a:t>
            </a:r>
            <a:r>
              <a:rPr lang="hu-HU" sz="2000" dirty="0" err="1">
                <a:ea typeface="ＭＳ Ｐゴシック" pitchFamily="34" charset="-128"/>
              </a:rPr>
              <a:t>years</a:t>
            </a:r>
            <a:r>
              <a:rPr lang="hu-HU" sz="2000" dirty="0">
                <a:ea typeface="ＭＳ Ｐゴシック" pitchFamily="34" charset="-128"/>
              </a:rPr>
              <a:t> old, </a:t>
            </a:r>
            <a:r>
              <a:rPr lang="hu-HU" sz="2000" dirty="0" err="1">
                <a:ea typeface="ＭＳ Ｐゴシック" pitchFamily="34" charset="-128"/>
              </a:rPr>
              <a:t>operated</a:t>
            </a:r>
            <a:r>
              <a:rPr lang="hu-HU" sz="2000" dirty="0">
                <a:ea typeface="ＭＳ Ｐゴシック" pitchFamily="34" charset="-128"/>
              </a:rPr>
              <a:t>, 	</a:t>
            </a:r>
            <a:br>
              <a:rPr lang="hu-HU" sz="2000" dirty="0">
                <a:ea typeface="ＭＳ Ｐゴシック" pitchFamily="34" charset="-128"/>
              </a:rPr>
            </a:br>
            <a:r>
              <a:rPr lang="hu-HU" sz="2000" dirty="0">
                <a:ea typeface="ＭＳ Ｐゴシック" pitchFamily="34" charset="-128"/>
              </a:rPr>
              <a:t>		      </a:t>
            </a:r>
            <a:r>
              <a:rPr lang="hu-HU" sz="2000" dirty="0" err="1">
                <a:ea typeface="ＭＳ Ｐゴシック" pitchFamily="34" charset="-128"/>
              </a:rPr>
              <a:t>before</a:t>
            </a:r>
            <a:r>
              <a:rPr lang="hu-HU" sz="2000" dirty="0">
                <a:ea typeface="ＭＳ Ｐゴシック" pitchFamily="34" charset="-128"/>
              </a:rPr>
              <a:t> </a:t>
            </a:r>
            <a:r>
              <a:rPr lang="hu-HU" sz="2000" dirty="0" err="1">
                <a:ea typeface="ＭＳ Ｐゴシック" pitchFamily="34" charset="-128"/>
              </a:rPr>
              <a:t>combined</a:t>
            </a:r>
            <a:r>
              <a:rPr lang="hu-HU" sz="2000" dirty="0">
                <a:ea typeface="ＭＳ Ｐゴシック" pitchFamily="34" charset="-128"/>
              </a:rPr>
              <a:t> </a:t>
            </a:r>
            <a:r>
              <a:rPr lang="hu-HU" sz="2000" dirty="0" err="1">
                <a:ea typeface="ＭＳ Ｐゴシック" pitchFamily="34" charset="-128"/>
              </a:rPr>
              <a:t>treatment</a:t>
            </a:r>
            <a:r>
              <a:rPr lang="hu-HU" sz="2000" dirty="0">
                <a:ea typeface="ＭＳ Ｐゴシック" pitchFamily="34" charset="-128"/>
              </a:rPr>
              <a:t>, no </a:t>
            </a:r>
            <a:r>
              <a:rPr lang="hu-HU" sz="2000" dirty="0" err="1">
                <a:ea typeface="ＭＳ Ｐゴシック" pitchFamily="34" charset="-128"/>
              </a:rPr>
              <a:t>chemo</a:t>
            </a:r>
            <a:r>
              <a:rPr lang="hu-HU" sz="2000" dirty="0">
                <a:ea typeface="ＭＳ Ｐゴシック" pitchFamily="34" charset="-128"/>
              </a:rPr>
              <a:t> …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1989138"/>
            <a:ext cx="8697913" cy="4868862"/>
          </a:xfrm>
        </p:spPr>
        <p:txBody>
          <a:bodyPr/>
          <a:lstStyle/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r>
              <a:rPr lang="hu-HU" sz="1800" b="1" dirty="0">
                <a:ea typeface="ＭＳ Ｐゴシック" pitchFamily="34" charset="-128"/>
              </a:rPr>
              <a:t>				</a:t>
            </a: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r>
              <a:rPr lang="hu-HU" sz="1800" b="1" dirty="0">
                <a:ea typeface="ＭＳ Ｐゴシック" pitchFamily="34" charset="-128"/>
              </a:rPr>
              <a:t>				</a:t>
            </a:r>
            <a:r>
              <a:rPr lang="hu-HU" sz="1800" b="1" dirty="0" err="1">
                <a:ea typeface="ＭＳ Ｐゴシック" pitchFamily="34" charset="-128"/>
              </a:rPr>
              <a:t>after</a:t>
            </a:r>
            <a:r>
              <a:rPr lang="hu-HU" sz="1800" b="1" dirty="0">
                <a:ea typeface="ＭＳ Ｐゴシック" pitchFamily="34" charset="-128"/>
              </a:rPr>
              <a:t> </a:t>
            </a:r>
            <a:r>
              <a:rPr lang="hu-HU" sz="2000" b="1" i="1" dirty="0">
                <a:ea typeface="ＭＳ Ｐゴシック" pitchFamily="34" charset="-128"/>
              </a:rPr>
              <a:t>3 </a:t>
            </a:r>
            <a:r>
              <a:rPr lang="hu-HU" sz="2000" b="1" i="1" dirty="0" err="1">
                <a:ea typeface="ＭＳ Ｐゴシック" pitchFamily="34" charset="-128"/>
              </a:rPr>
              <a:t>months</a:t>
            </a:r>
            <a:r>
              <a:rPr lang="hu-HU" sz="2000" b="1" i="1" dirty="0">
                <a:ea typeface="ＭＳ Ｐゴシック" pitchFamily="34" charset="-128"/>
              </a:rPr>
              <a:t>  </a:t>
            </a:r>
            <a:r>
              <a:rPr lang="hu-HU" sz="2000" b="1" i="1" dirty="0" err="1">
                <a:ea typeface="ＭＳ Ｐゴシック" pitchFamily="34" charset="-128"/>
              </a:rPr>
              <a:t>treatment</a:t>
            </a:r>
            <a:endParaRPr lang="hu-HU" sz="2000" b="1" i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2000" b="1" i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2000" b="1" i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r>
              <a:rPr lang="hu-HU" sz="1800" b="1" dirty="0">
                <a:ea typeface="ＭＳ Ｐゴシック" pitchFamily="34" charset="-128"/>
              </a:rPr>
              <a:t>				</a:t>
            </a:r>
            <a:r>
              <a:rPr lang="hu-HU" sz="1800" b="1" dirty="0" err="1">
                <a:ea typeface="ＭＳ Ｐゴシック" pitchFamily="34" charset="-128"/>
              </a:rPr>
              <a:t>after</a:t>
            </a:r>
            <a:r>
              <a:rPr lang="hu-HU" sz="1800" b="1" dirty="0">
                <a:ea typeface="ＭＳ Ｐゴシック" pitchFamily="34" charset="-128"/>
              </a:rPr>
              <a:t> </a:t>
            </a:r>
            <a:r>
              <a:rPr lang="hu-HU" sz="2000" b="1" i="1" dirty="0">
                <a:ea typeface="ＭＳ Ｐゴシック" pitchFamily="34" charset="-128"/>
              </a:rPr>
              <a:t>7  </a:t>
            </a:r>
            <a:r>
              <a:rPr lang="hu-HU" sz="2000" b="1" i="1" dirty="0" err="1">
                <a:ea typeface="ＭＳ Ｐゴシック" pitchFamily="34" charset="-128"/>
              </a:rPr>
              <a:t>months</a:t>
            </a:r>
            <a:r>
              <a:rPr lang="hu-HU" sz="2000" b="1" i="1" dirty="0">
                <a:ea typeface="ＭＳ Ｐゴシック" pitchFamily="34" charset="-128"/>
              </a:rPr>
              <a:t> </a:t>
            </a:r>
            <a:r>
              <a:rPr lang="hu-HU" sz="2000" b="1" i="1" dirty="0" err="1">
                <a:ea typeface="ＭＳ Ｐゴシック" pitchFamily="34" charset="-128"/>
              </a:rPr>
              <a:t>treatment</a:t>
            </a:r>
            <a:r>
              <a:rPr lang="hu-HU" sz="1800" b="1" dirty="0">
                <a:ea typeface="ＭＳ Ｐゴシック" pitchFamily="34" charset="-128"/>
              </a:rPr>
              <a:t>	</a:t>
            </a:r>
            <a:endParaRPr lang="hu-HU" sz="2000" b="1" dirty="0">
              <a:ea typeface="ＭＳ Ｐゴシック" pitchFamily="34" charset="-128"/>
            </a:endParaRPr>
          </a:p>
          <a:p>
            <a:pPr marL="533400" indent="-533400" algn="ctr" eaLnBrk="1" hangingPunct="1">
              <a:buClr>
                <a:schemeClr val="tx1"/>
              </a:buClr>
              <a:buSzTx/>
              <a:buNone/>
              <a:defRPr/>
            </a:pPr>
            <a:endParaRPr lang="hu-HU" sz="2000" b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2000" b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SzTx/>
              <a:buNone/>
              <a:defRPr/>
            </a:pPr>
            <a:endParaRPr lang="hu-HU" sz="1800" b="1" dirty="0">
              <a:solidFill>
                <a:srgbClr val="FF0000"/>
              </a:solidFill>
              <a:ea typeface="ＭＳ Ｐゴシック" pitchFamily="34" charset="-128"/>
            </a:endParaRPr>
          </a:p>
        </p:txBody>
      </p:sp>
      <p:pic>
        <p:nvPicPr>
          <p:cNvPr id="27652" name="Picture 4" descr="pecs_maj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24669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pecs_maj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4981"/>
            <a:ext cx="25146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hajto3_rt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294" y="4186158"/>
            <a:ext cx="25146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1524001" y="16917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1524001" y="36443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>
              <a:solidFill>
                <a:srgbClr val="FFFFFF"/>
              </a:solidFill>
            </a:endParaRPr>
          </a:p>
        </p:txBody>
      </p:sp>
      <p:sp>
        <p:nvSpPr>
          <p:cNvPr id="27658" name="Szövegdoboz 9"/>
          <p:cNvSpPr txBox="1">
            <a:spLocks noChangeArrowheads="1"/>
          </p:cNvSpPr>
          <p:nvPr/>
        </p:nvSpPr>
        <p:spPr bwMode="auto">
          <a:xfrm>
            <a:off x="4295776" y="5084764"/>
            <a:ext cx="69424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dirty="0" err="1">
                <a:solidFill>
                  <a:srgbClr val="FFFFFF"/>
                </a:solidFill>
              </a:rPr>
              <a:t>Course</a:t>
            </a:r>
            <a:r>
              <a:rPr lang="hu-HU" altLang="hu-HU" dirty="0">
                <a:solidFill>
                  <a:srgbClr val="FFFFFF"/>
                </a:solidFill>
              </a:rPr>
              <a:t>: </a:t>
            </a:r>
            <a:r>
              <a:rPr lang="hu-HU" altLang="hu-HU" dirty="0" err="1">
                <a:solidFill>
                  <a:srgbClr val="FFFFFF"/>
                </a:solidFill>
              </a:rPr>
              <a:t>Combined</a:t>
            </a:r>
            <a:r>
              <a:rPr lang="hu-HU" altLang="hu-HU" dirty="0">
                <a:solidFill>
                  <a:srgbClr val="FFFFFF"/>
                </a:solidFill>
              </a:rPr>
              <a:t> </a:t>
            </a:r>
            <a:r>
              <a:rPr lang="hu-HU" altLang="hu-HU" dirty="0" err="1">
                <a:solidFill>
                  <a:srgbClr val="FFFFFF"/>
                </a:solidFill>
              </a:rPr>
              <a:t>treatment</a:t>
            </a:r>
            <a:r>
              <a:rPr lang="hu-HU" altLang="hu-HU" dirty="0">
                <a:solidFill>
                  <a:srgbClr val="FFFFFF"/>
                </a:solidFill>
              </a:rPr>
              <a:t> </a:t>
            </a:r>
            <a:r>
              <a:rPr lang="hu-HU" altLang="hu-HU" dirty="0" err="1">
                <a:solidFill>
                  <a:srgbClr val="FFFFFF"/>
                </a:solidFill>
              </a:rPr>
              <a:t>with</a:t>
            </a:r>
            <a:r>
              <a:rPr lang="hu-HU" altLang="hu-HU" dirty="0">
                <a:solidFill>
                  <a:srgbClr val="FFFFFF"/>
                </a:solidFill>
              </a:rPr>
              <a:t> </a:t>
            </a:r>
            <a:r>
              <a:rPr lang="hu-HU" altLang="hu-HU" dirty="0" err="1">
                <a:solidFill>
                  <a:srgbClr val="FFFFFF"/>
                </a:solidFill>
              </a:rPr>
              <a:t>Oncothermia</a:t>
            </a:r>
            <a:r>
              <a:rPr lang="hu-HU" altLang="hu-HU" dirty="0">
                <a:solidFill>
                  <a:srgbClr val="FFFFFF"/>
                </a:solidFill>
              </a:rPr>
              <a:t> 2018-2019.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b="1" dirty="0">
                <a:solidFill>
                  <a:srgbClr val="FFFFFF"/>
                </a:solidFill>
              </a:rPr>
              <a:t>3x1000 mg </a:t>
            </a:r>
            <a:r>
              <a:rPr lang="hu-HU" altLang="hu-HU" b="1" dirty="0" err="1">
                <a:solidFill>
                  <a:srgbClr val="FFFFFF"/>
                </a:solidFill>
              </a:rPr>
              <a:t>BioBran</a:t>
            </a:r>
            <a:r>
              <a:rPr lang="hu-HU" altLang="hu-HU" b="1" dirty="0">
                <a:solidFill>
                  <a:srgbClr val="FFFFFF"/>
                </a:solidFill>
              </a:rPr>
              <a:t>, 2 </a:t>
            </a:r>
            <a:r>
              <a:rPr lang="hu-HU" altLang="hu-HU" b="1" dirty="0" err="1">
                <a:solidFill>
                  <a:srgbClr val="FFFFFF"/>
                </a:solidFill>
              </a:rPr>
              <a:t>times</a:t>
            </a:r>
            <a:r>
              <a:rPr lang="hu-HU" altLang="hu-HU" b="1" dirty="0">
                <a:solidFill>
                  <a:srgbClr val="FFFFFF"/>
                </a:solidFill>
              </a:rPr>
              <a:t> /</a:t>
            </a:r>
            <a:r>
              <a:rPr lang="hu-HU" altLang="hu-HU" b="1" dirty="0" err="1">
                <a:solidFill>
                  <a:srgbClr val="FFFFFF"/>
                </a:solidFill>
              </a:rPr>
              <a:t>week</a:t>
            </a:r>
            <a:r>
              <a:rPr lang="hu-HU" altLang="hu-HU" b="1" dirty="0">
                <a:solidFill>
                  <a:srgbClr val="FFFFFF"/>
                </a:solidFill>
              </a:rPr>
              <a:t> 120 W </a:t>
            </a:r>
            <a:r>
              <a:rPr lang="hu-HU" altLang="hu-HU" b="1" dirty="0" err="1">
                <a:solidFill>
                  <a:srgbClr val="FFFFFF"/>
                </a:solidFill>
              </a:rPr>
              <a:t>Oncothermia</a:t>
            </a:r>
            <a:r>
              <a:rPr lang="hu-HU" altLang="hu-HU" b="1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1565142"/>
      </p:ext>
    </p:extLst>
  </p:cSld>
  <p:clrMapOvr>
    <a:masterClrMapping/>
  </p:clrMapOvr>
  <p:transition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97052" y="1716088"/>
            <a:ext cx="8742363" cy="2927350"/>
            <a:chOff x="172" y="1345"/>
            <a:chExt cx="5507" cy="184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89" y="2721"/>
              <a:ext cx="5090" cy="136"/>
              <a:chOff x="589" y="2721"/>
              <a:chExt cx="5090" cy="136"/>
            </a:xfrm>
          </p:grpSpPr>
          <p:sp>
            <p:nvSpPr>
              <p:cNvPr id="64516" name="Line 4"/>
              <p:cNvSpPr>
                <a:spLocks noChangeShapeType="1"/>
              </p:cNvSpPr>
              <p:nvPr/>
            </p:nvSpPr>
            <p:spPr bwMode="auto">
              <a:xfrm>
                <a:off x="647" y="2790"/>
                <a:ext cx="503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17" name="Line 5"/>
              <p:cNvSpPr>
                <a:spLocks noChangeShapeType="1"/>
              </p:cNvSpPr>
              <p:nvPr/>
            </p:nvSpPr>
            <p:spPr bwMode="auto">
              <a:xfrm flipV="1">
                <a:off x="5088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18" name="Line 6"/>
              <p:cNvSpPr>
                <a:spLocks noChangeShapeType="1"/>
              </p:cNvSpPr>
              <p:nvPr/>
            </p:nvSpPr>
            <p:spPr bwMode="auto">
              <a:xfrm flipV="1">
                <a:off x="5383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19" name="Line 7"/>
              <p:cNvSpPr>
                <a:spLocks noChangeShapeType="1"/>
              </p:cNvSpPr>
              <p:nvPr/>
            </p:nvSpPr>
            <p:spPr bwMode="auto">
              <a:xfrm flipV="1">
                <a:off x="5679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0" name="Line 8"/>
              <p:cNvSpPr>
                <a:spLocks noChangeShapeType="1"/>
              </p:cNvSpPr>
              <p:nvPr/>
            </p:nvSpPr>
            <p:spPr bwMode="auto">
              <a:xfrm>
                <a:off x="619" y="2790"/>
                <a:ext cx="2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1" name="Line 9"/>
              <p:cNvSpPr>
                <a:spLocks noChangeShapeType="1"/>
              </p:cNvSpPr>
              <p:nvPr/>
            </p:nvSpPr>
            <p:spPr bwMode="auto">
              <a:xfrm flipV="1">
                <a:off x="647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2" name="Rectangle 10"/>
              <p:cNvSpPr>
                <a:spLocks noChangeArrowheads="1"/>
              </p:cNvSpPr>
              <p:nvPr/>
            </p:nvSpPr>
            <p:spPr bwMode="auto">
              <a:xfrm>
                <a:off x="589" y="2721"/>
                <a:ext cx="71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400" b="1">
                    <a:solidFill>
                      <a:srgbClr val="000000"/>
                    </a:solidFill>
                    <a:latin typeface="News Gothic MT"/>
                  </a:rPr>
                  <a:t>1</a:t>
                </a:r>
                <a:endParaRPr lang="en-US" sz="1400" b="1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3" name="Line 11"/>
              <p:cNvSpPr>
                <a:spLocks noChangeShapeType="1"/>
              </p:cNvSpPr>
              <p:nvPr/>
            </p:nvSpPr>
            <p:spPr bwMode="auto">
              <a:xfrm flipV="1">
                <a:off x="942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4" name="Line 12"/>
              <p:cNvSpPr>
                <a:spLocks noChangeShapeType="1"/>
              </p:cNvSpPr>
              <p:nvPr/>
            </p:nvSpPr>
            <p:spPr bwMode="auto">
              <a:xfrm flipV="1">
                <a:off x="1238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5" name="Line 13"/>
              <p:cNvSpPr>
                <a:spLocks noChangeShapeType="1"/>
              </p:cNvSpPr>
              <p:nvPr/>
            </p:nvSpPr>
            <p:spPr bwMode="auto">
              <a:xfrm flipV="1">
                <a:off x="1533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6" name="Line 14"/>
              <p:cNvSpPr>
                <a:spLocks noChangeShapeType="1"/>
              </p:cNvSpPr>
              <p:nvPr/>
            </p:nvSpPr>
            <p:spPr bwMode="auto">
              <a:xfrm flipV="1">
                <a:off x="1829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7" name="Line 15"/>
              <p:cNvSpPr>
                <a:spLocks noChangeShapeType="1"/>
              </p:cNvSpPr>
              <p:nvPr/>
            </p:nvSpPr>
            <p:spPr bwMode="auto">
              <a:xfrm flipV="1">
                <a:off x="2128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8" name="Line 16"/>
              <p:cNvSpPr>
                <a:spLocks noChangeShapeType="1"/>
              </p:cNvSpPr>
              <p:nvPr/>
            </p:nvSpPr>
            <p:spPr bwMode="auto">
              <a:xfrm flipV="1">
                <a:off x="2424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29" name="Line 17"/>
              <p:cNvSpPr>
                <a:spLocks noChangeShapeType="1"/>
              </p:cNvSpPr>
              <p:nvPr/>
            </p:nvSpPr>
            <p:spPr bwMode="auto">
              <a:xfrm flipV="1">
                <a:off x="2719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30" name="Line 18"/>
              <p:cNvSpPr>
                <a:spLocks noChangeShapeType="1"/>
              </p:cNvSpPr>
              <p:nvPr/>
            </p:nvSpPr>
            <p:spPr bwMode="auto">
              <a:xfrm flipV="1">
                <a:off x="3015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31" name="Line 19"/>
              <p:cNvSpPr>
                <a:spLocks noChangeShapeType="1"/>
              </p:cNvSpPr>
              <p:nvPr/>
            </p:nvSpPr>
            <p:spPr bwMode="auto">
              <a:xfrm flipV="1">
                <a:off x="3311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32" name="Line 20"/>
              <p:cNvSpPr>
                <a:spLocks noChangeShapeType="1"/>
              </p:cNvSpPr>
              <p:nvPr/>
            </p:nvSpPr>
            <p:spPr bwMode="auto">
              <a:xfrm flipV="1">
                <a:off x="3606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33" name="Line 21"/>
              <p:cNvSpPr>
                <a:spLocks noChangeShapeType="1"/>
              </p:cNvSpPr>
              <p:nvPr/>
            </p:nvSpPr>
            <p:spPr bwMode="auto">
              <a:xfrm flipV="1">
                <a:off x="3902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34" name="Line 22"/>
              <p:cNvSpPr>
                <a:spLocks noChangeShapeType="1"/>
              </p:cNvSpPr>
              <p:nvPr/>
            </p:nvSpPr>
            <p:spPr bwMode="auto">
              <a:xfrm flipV="1">
                <a:off x="4197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35" name="Line 23"/>
              <p:cNvSpPr>
                <a:spLocks noChangeShapeType="1"/>
              </p:cNvSpPr>
              <p:nvPr/>
            </p:nvSpPr>
            <p:spPr bwMode="auto">
              <a:xfrm flipV="1">
                <a:off x="4497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36" name="Line 24"/>
              <p:cNvSpPr>
                <a:spLocks noChangeShapeType="1"/>
              </p:cNvSpPr>
              <p:nvPr/>
            </p:nvSpPr>
            <p:spPr bwMode="auto">
              <a:xfrm flipV="1">
                <a:off x="4792" y="2790"/>
                <a:ext cx="0" cy="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</p:grpSp>
        <p:grpSp>
          <p:nvGrpSpPr>
            <p:cNvPr id="4" name="Group 25"/>
            <p:cNvGrpSpPr>
              <a:grpSpLocks/>
            </p:cNvGrpSpPr>
            <p:nvPr/>
          </p:nvGrpSpPr>
          <p:grpSpPr bwMode="auto">
            <a:xfrm>
              <a:off x="172" y="1345"/>
              <a:ext cx="483" cy="1844"/>
              <a:chOff x="172" y="1345"/>
              <a:chExt cx="483" cy="1844"/>
            </a:xfrm>
          </p:grpSpPr>
          <p:sp>
            <p:nvSpPr>
              <p:cNvPr id="64538" name="Line 26"/>
              <p:cNvSpPr>
                <a:spLocks noChangeShapeType="1"/>
              </p:cNvSpPr>
              <p:nvPr/>
            </p:nvSpPr>
            <p:spPr bwMode="auto">
              <a:xfrm>
                <a:off x="647" y="1433"/>
                <a:ext cx="0" cy="136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39" name="Line 27"/>
              <p:cNvSpPr>
                <a:spLocks noChangeShapeType="1"/>
              </p:cNvSpPr>
              <p:nvPr/>
            </p:nvSpPr>
            <p:spPr bwMode="auto">
              <a:xfrm>
                <a:off x="619" y="2337"/>
                <a:ext cx="2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0" name="Line 28"/>
              <p:cNvSpPr>
                <a:spLocks noChangeShapeType="1"/>
              </p:cNvSpPr>
              <p:nvPr/>
            </p:nvSpPr>
            <p:spPr bwMode="auto">
              <a:xfrm>
                <a:off x="619" y="1879"/>
                <a:ext cx="2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1" name="Line 29"/>
              <p:cNvSpPr>
                <a:spLocks noChangeShapeType="1"/>
              </p:cNvSpPr>
              <p:nvPr/>
            </p:nvSpPr>
            <p:spPr bwMode="auto">
              <a:xfrm>
                <a:off x="619" y="1426"/>
                <a:ext cx="2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2" name="Rectangle 30"/>
              <p:cNvSpPr>
                <a:spLocks noChangeArrowheads="1"/>
              </p:cNvSpPr>
              <p:nvPr/>
            </p:nvSpPr>
            <p:spPr bwMode="auto">
              <a:xfrm>
                <a:off x="501" y="2257"/>
                <a:ext cx="141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400" b="1">
                    <a:solidFill>
                      <a:srgbClr val="000000"/>
                    </a:solidFill>
                    <a:latin typeface="News Gothic MT"/>
                  </a:rPr>
                  <a:t>10</a:t>
                </a:r>
                <a:endParaRPr lang="en-US" sz="1400" b="1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3" name="Rectangle 31"/>
              <p:cNvSpPr>
                <a:spLocks noChangeArrowheads="1"/>
              </p:cNvSpPr>
              <p:nvPr/>
            </p:nvSpPr>
            <p:spPr bwMode="auto">
              <a:xfrm>
                <a:off x="442" y="1809"/>
                <a:ext cx="212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400" b="1">
                    <a:solidFill>
                      <a:srgbClr val="000000"/>
                    </a:solidFill>
                    <a:latin typeface="News Gothic MT"/>
                  </a:rPr>
                  <a:t>100</a:t>
                </a:r>
                <a:endParaRPr lang="en-US" sz="1400" b="1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4" name="Rectangle 32"/>
              <p:cNvSpPr>
                <a:spLocks noChangeArrowheads="1"/>
              </p:cNvSpPr>
              <p:nvPr/>
            </p:nvSpPr>
            <p:spPr bwMode="auto">
              <a:xfrm>
                <a:off x="372" y="1345"/>
                <a:ext cx="283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400" b="1">
                    <a:solidFill>
                      <a:srgbClr val="000000"/>
                    </a:solidFill>
                    <a:latin typeface="News Gothic MT"/>
                  </a:rPr>
                  <a:t>1000</a:t>
                </a:r>
                <a:endParaRPr lang="en-US" sz="1400" b="1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5" name="Rectangle 33"/>
              <p:cNvSpPr>
                <a:spLocks noChangeArrowheads="1"/>
              </p:cNvSpPr>
              <p:nvPr/>
            </p:nvSpPr>
            <p:spPr bwMode="auto">
              <a:xfrm rot="16200000">
                <a:off x="-655" y="2227"/>
                <a:ext cx="1789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400" b="1">
                    <a:solidFill>
                      <a:srgbClr val="000000"/>
                    </a:solidFill>
                    <a:latin typeface="News Gothic MT"/>
                  </a:rPr>
                  <a:t>Survival addition of oncothermia</a:t>
                </a:r>
                <a:endParaRPr lang="en-US" sz="1400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6" name="Rectangle 34"/>
              <p:cNvSpPr>
                <a:spLocks noChangeArrowheads="1"/>
              </p:cNvSpPr>
              <p:nvPr/>
            </p:nvSpPr>
            <p:spPr bwMode="auto">
              <a:xfrm>
                <a:off x="501" y="2257"/>
                <a:ext cx="141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400" b="1">
                    <a:solidFill>
                      <a:srgbClr val="000000"/>
                    </a:solidFill>
                    <a:latin typeface="News Gothic MT"/>
                  </a:rPr>
                  <a:t>10</a:t>
                </a:r>
                <a:endParaRPr lang="en-US" sz="1400" b="1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7" name="Rectangle 35"/>
              <p:cNvSpPr>
                <a:spLocks noChangeArrowheads="1"/>
              </p:cNvSpPr>
              <p:nvPr/>
            </p:nvSpPr>
            <p:spPr bwMode="auto">
              <a:xfrm>
                <a:off x="442" y="1809"/>
                <a:ext cx="212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400" b="1">
                    <a:solidFill>
                      <a:srgbClr val="000000"/>
                    </a:solidFill>
                    <a:latin typeface="News Gothic MT"/>
                  </a:rPr>
                  <a:t>100</a:t>
                </a:r>
                <a:endParaRPr lang="en-US" sz="1400" b="1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48" name="Rectangle 36"/>
              <p:cNvSpPr>
                <a:spLocks noChangeArrowheads="1"/>
              </p:cNvSpPr>
              <p:nvPr/>
            </p:nvSpPr>
            <p:spPr bwMode="auto">
              <a:xfrm>
                <a:off x="501" y="2257"/>
                <a:ext cx="141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400" b="1">
                    <a:solidFill>
                      <a:srgbClr val="000000"/>
                    </a:solidFill>
                    <a:latin typeface="News Gothic MT"/>
                  </a:rPr>
                  <a:t>10</a:t>
                </a:r>
                <a:endParaRPr lang="en-US" sz="1400" b="1">
                  <a:solidFill>
                    <a:prstClr val="black"/>
                  </a:solidFill>
                  <a:latin typeface="News Gothic MT"/>
                </a:endParaRPr>
              </a:p>
            </p:txBody>
          </p:sp>
        </p:grp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873867" y="2663826"/>
            <a:ext cx="390524" cy="2601913"/>
            <a:chOff x="4850" y="1942"/>
            <a:chExt cx="246" cy="1639"/>
          </a:xfrm>
        </p:grpSpPr>
        <p:sp>
          <p:nvSpPr>
            <p:cNvPr id="64550" name="Rectangle 38"/>
            <p:cNvSpPr>
              <a:spLocks noChangeArrowheads="1"/>
            </p:cNvSpPr>
            <p:nvPr/>
          </p:nvSpPr>
          <p:spPr bwMode="auto">
            <a:xfrm rot="16200000">
              <a:off x="4574" y="3139"/>
              <a:ext cx="71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Soft-tissue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51" name="Rectangle 39"/>
            <p:cNvSpPr>
              <a:spLocks noChangeArrowheads="1"/>
            </p:cNvSpPr>
            <p:nvPr/>
          </p:nvSpPr>
          <p:spPr bwMode="auto">
            <a:xfrm>
              <a:off x="4880" y="2124"/>
              <a:ext cx="120" cy="666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52" name="Rectangle 40"/>
            <p:cNvSpPr>
              <a:spLocks noChangeArrowheads="1"/>
            </p:cNvSpPr>
            <p:nvPr/>
          </p:nvSpPr>
          <p:spPr bwMode="auto">
            <a:xfrm>
              <a:off x="4864" y="1942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+30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4991092" y="2513015"/>
            <a:ext cx="406399" cy="2549525"/>
            <a:chOff x="5136" y="1847"/>
            <a:chExt cx="256" cy="1606"/>
          </a:xfrm>
        </p:grpSpPr>
        <p:sp>
          <p:nvSpPr>
            <p:cNvPr id="64554" name="Rectangle 42"/>
            <p:cNvSpPr>
              <a:spLocks noChangeArrowheads="1"/>
            </p:cNvSpPr>
            <p:nvPr/>
          </p:nvSpPr>
          <p:spPr bwMode="auto">
            <a:xfrm rot="16200000">
              <a:off x="4933" y="3084"/>
              <a:ext cx="57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Stomach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55" name="Rectangle 43"/>
            <p:cNvSpPr>
              <a:spLocks noChangeArrowheads="1"/>
            </p:cNvSpPr>
            <p:nvPr/>
          </p:nvSpPr>
          <p:spPr bwMode="auto">
            <a:xfrm>
              <a:off x="5175" y="2029"/>
              <a:ext cx="120" cy="761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56" name="Rectangle 44"/>
            <p:cNvSpPr>
              <a:spLocks noChangeArrowheads="1"/>
            </p:cNvSpPr>
            <p:nvPr/>
          </p:nvSpPr>
          <p:spPr bwMode="auto">
            <a:xfrm>
              <a:off x="5160" y="1847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+47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7" name="Group 45"/>
          <p:cNvGrpSpPr>
            <a:grpSpLocks/>
          </p:cNvGrpSpPr>
          <p:nvPr/>
        </p:nvGrpSpPr>
        <p:grpSpPr bwMode="auto">
          <a:xfrm>
            <a:off x="4503739" y="2484438"/>
            <a:ext cx="411162" cy="2266950"/>
            <a:chOff x="2469" y="1829"/>
            <a:chExt cx="259" cy="1428"/>
          </a:xfrm>
        </p:grpSpPr>
        <p:sp>
          <p:nvSpPr>
            <p:cNvPr id="64558" name="Rectangle 46"/>
            <p:cNvSpPr>
              <a:spLocks noChangeArrowheads="1"/>
            </p:cNvSpPr>
            <p:nvPr/>
          </p:nvSpPr>
          <p:spPr bwMode="auto">
            <a:xfrm rot="16200000">
              <a:off x="2363" y="2985"/>
              <a:ext cx="37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Ovary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59" name="Rectangle 47"/>
            <p:cNvSpPr>
              <a:spLocks noChangeArrowheads="1"/>
            </p:cNvSpPr>
            <p:nvPr/>
          </p:nvSpPr>
          <p:spPr bwMode="auto">
            <a:xfrm>
              <a:off x="2512" y="2011"/>
              <a:ext cx="119" cy="779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60" name="Rectangle 48"/>
            <p:cNvSpPr>
              <a:spLocks noChangeArrowheads="1"/>
            </p:cNvSpPr>
            <p:nvPr/>
          </p:nvSpPr>
          <p:spPr bwMode="auto">
            <a:xfrm>
              <a:off x="2496" y="1829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+51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4040195" y="2284413"/>
            <a:ext cx="401638" cy="2455862"/>
            <a:chOff x="3953" y="1703"/>
            <a:chExt cx="253" cy="1547"/>
          </a:xfrm>
        </p:grpSpPr>
        <p:sp>
          <p:nvSpPr>
            <p:cNvPr id="64562" name="Rectangle 50"/>
            <p:cNvSpPr>
              <a:spLocks noChangeArrowheads="1"/>
            </p:cNvSpPr>
            <p:nvPr/>
          </p:nvSpPr>
          <p:spPr bwMode="auto">
            <a:xfrm rot="16200000">
              <a:off x="3875" y="3007"/>
              <a:ext cx="321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Lung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63" name="Rectangle 51"/>
            <p:cNvSpPr>
              <a:spLocks noChangeArrowheads="1"/>
            </p:cNvSpPr>
            <p:nvPr/>
          </p:nvSpPr>
          <p:spPr bwMode="auto">
            <a:xfrm>
              <a:off x="3990" y="1885"/>
              <a:ext cx="120" cy="905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64" name="Rectangle 52"/>
            <p:cNvSpPr>
              <a:spLocks noChangeArrowheads="1"/>
            </p:cNvSpPr>
            <p:nvPr/>
          </p:nvSpPr>
          <p:spPr bwMode="auto">
            <a:xfrm>
              <a:off x="3974" y="1703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+97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9" name="Group 53"/>
          <p:cNvGrpSpPr>
            <a:grpSpLocks/>
          </p:cNvGrpSpPr>
          <p:nvPr/>
        </p:nvGrpSpPr>
        <p:grpSpPr bwMode="auto">
          <a:xfrm>
            <a:off x="3049583" y="2014539"/>
            <a:ext cx="488949" cy="3101975"/>
            <a:chOff x="4225" y="1533"/>
            <a:chExt cx="308" cy="1954"/>
          </a:xfrm>
        </p:grpSpPr>
        <p:sp>
          <p:nvSpPr>
            <p:cNvPr id="64566" name="Rectangle 54"/>
            <p:cNvSpPr>
              <a:spLocks noChangeArrowheads="1"/>
            </p:cNvSpPr>
            <p:nvPr/>
          </p:nvSpPr>
          <p:spPr bwMode="auto">
            <a:xfrm rot="16200000">
              <a:off x="4017" y="3099"/>
              <a:ext cx="610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Pancreas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67" name="Rectangle 55"/>
            <p:cNvSpPr>
              <a:spLocks noChangeArrowheads="1"/>
            </p:cNvSpPr>
            <p:nvPr/>
          </p:nvSpPr>
          <p:spPr bwMode="auto">
            <a:xfrm>
              <a:off x="4285" y="1715"/>
              <a:ext cx="124" cy="1075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68" name="Rectangle 56"/>
            <p:cNvSpPr>
              <a:spLocks noChangeArrowheads="1"/>
            </p:cNvSpPr>
            <p:nvPr/>
          </p:nvSpPr>
          <p:spPr bwMode="auto">
            <a:xfrm>
              <a:off x="4225" y="1533"/>
              <a:ext cx="308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+231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2630499" y="1984375"/>
            <a:ext cx="490539" cy="3911600"/>
            <a:chOff x="3657" y="1514"/>
            <a:chExt cx="309" cy="2464"/>
          </a:xfrm>
        </p:grpSpPr>
        <p:sp>
          <p:nvSpPr>
            <p:cNvPr id="64570" name="Rectangle 58"/>
            <p:cNvSpPr>
              <a:spLocks noChangeArrowheads="1"/>
            </p:cNvSpPr>
            <p:nvPr/>
          </p:nvSpPr>
          <p:spPr bwMode="auto">
            <a:xfrm rot="16200000">
              <a:off x="3179" y="3334"/>
              <a:ext cx="112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Liver metastases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71" name="Rectangle 59"/>
            <p:cNvSpPr>
              <a:spLocks noChangeArrowheads="1"/>
            </p:cNvSpPr>
            <p:nvPr/>
          </p:nvSpPr>
          <p:spPr bwMode="auto">
            <a:xfrm>
              <a:off x="3694" y="1697"/>
              <a:ext cx="120" cy="1093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72" name="Rectangle 60"/>
            <p:cNvSpPr>
              <a:spLocks noChangeArrowheads="1"/>
            </p:cNvSpPr>
            <p:nvPr/>
          </p:nvSpPr>
          <p:spPr bwMode="auto">
            <a:xfrm>
              <a:off x="3658" y="1514"/>
              <a:ext cx="308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+251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sp>
        <p:nvSpPr>
          <p:cNvPr id="64573" name="Rectangle 6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Oncothermia results</a:t>
            </a:r>
          </a:p>
        </p:txBody>
      </p:sp>
      <p:sp>
        <p:nvSpPr>
          <p:cNvPr id="64574" name="Rectangle 62"/>
          <p:cNvSpPr>
            <a:spLocks noChangeArrowheads="1"/>
          </p:cNvSpPr>
          <p:nvPr/>
        </p:nvSpPr>
        <p:spPr bwMode="auto">
          <a:xfrm>
            <a:off x="1922464" y="942976"/>
            <a:ext cx="867256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/>
            <a:r>
              <a:rPr lang="en-US" sz="2000">
                <a:solidFill>
                  <a:srgbClr val="000000"/>
                </a:solidFill>
                <a:latin typeface="News Gothic MT"/>
              </a:rPr>
              <a:t>Additional 1st year survival ratio to SEER database by oncothermia (%)</a:t>
            </a:r>
            <a:endParaRPr lang="en-US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4575" name="Line 63"/>
          <p:cNvSpPr>
            <a:spLocks noChangeShapeType="1"/>
          </p:cNvSpPr>
          <p:nvPr/>
        </p:nvSpPr>
        <p:spPr bwMode="auto">
          <a:xfrm>
            <a:off x="2525714" y="2563814"/>
            <a:ext cx="7856537" cy="9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4576" name="Line 64"/>
          <p:cNvSpPr>
            <a:spLocks noChangeShapeType="1"/>
          </p:cNvSpPr>
          <p:nvPr/>
        </p:nvSpPr>
        <p:spPr bwMode="auto">
          <a:xfrm>
            <a:off x="2544764" y="3286125"/>
            <a:ext cx="7858125" cy="79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4577" name="Line 65"/>
          <p:cNvSpPr>
            <a:spLocks noChangeShapeType="1"/>
          </p:cNvSpPr>
          <p:nvPr/>
        </p:nvSpPr>
        <p:spPr bwMode="auto">
          <a:xfrm>
            <a:off x="2565400" y="1846264"/>
            <a:ext cx="7856538" cy="9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grpSp>
        <p:nvGrpSpPr>
          <p:cNvPr id="11" name="Group 66"/>
          <p:cNvGrpSpPr>
            <a:grpSpLocks/>
          </p:cNvGrpSpPr>
          <p:nvPr/>
        </p:nvGrpSpPr>
        <p:grpSpPr bwMode="auto">
          <a:xfrm>
            <a:off x="5462589" y="2552700"/>
            <a:ext cx="466726" cy="2117725"/>
            <a:chOff x="689" y="1872"/>
            <a:chExt cx="294" cy="1334"/>
          </a:xfrm>
        </p:grpSpPr>
        <p:sp>
          <p:nvSpPr>
            <p:cNvPr id="64579" name="Rectangle 67"/>
            <p:cNvSpPr>
              <a:spLocks noChangeArrowheads="1"/>
            </p:cNvSpPr>
            <p:nvPr/>
          </p:nvSpPr>
          <p:spPr bwMode="auto">
            <a:xfrm rot="16200000">
              <a:off x="603" y="2954"/>
              <a:ext cx="33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Bone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80" name="Rectangle 68"/>
            <p:cNvSpPr>
              <a:spLocks noChangeArrowheads="1"/>
            </p:cNvSpPr>
            <p:nvPr/>
          </p:nvSpPr>
          <p:spPr bwMode="auto">
            <a:xfrm>
              <a:off x="735" y="2054"/>
              <a:ext cx="120" cy="736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81" name="Rectangle 69"/>
            <p:cNvSpPr>
              <a:spLocks noChangeArrowheads="1"/>
            </p:cNvSpPr>
            <p:nvPr/>
          </p:nvSpPr>
          <p:spPr bwMode="auto">
            <a:xfrm>
              <a:off x="751" y="1872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+42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12" name="Group 70"/>
          <p:cNvGrpSpPr>
            <a:grpSpLocks/>
          </p:cNvGrpSpPr>
          <p:nvPr/>
        </p:nvGrpSpPr>
        <p:grpSpPr bwMode="auto">
          <a:xfrm>
            <a:off x="3543299" y="2254250"/>
            <a:ext cx="519111" cy="3779838"/>
            <a:chOff x="976" y="1684"/>
            <a:chExt cx="327" cy="2381"/>
          </a:xfrm>
        </p:grpSpPr>
        <p:grpSp>
          <p:nvGrpSpPr>
            <p:cNvPr id="13" name="Group 71"/>
            <p:cNvGrpSpPr>
              <a:grpSpLocks/>
            </p:cNvGrpSpPr>
            <p:nvPr/>
          </p:nvGrpSpPr>
          <p:grpSpPr bwMode="auto">
            <a:xfrm>
              <a:off x="976" y="1866"/>
              <a:ext cx="174" cy="2199"/>
              <a:chOff x="976" y="1866"/>
              <a:chExt cx="174" cy="2199"/>
            </a:xfrm>
          </p:grpSpPr>
          <p:sp>
            <p:nvSpPr>
              <p:cNvPr id="64584" name="Rectangle 72"/>
              <p:cNvSpPr>
                <a:spLocks noChangeArrowheads="1"/>
              </p:cNvSpPr>
              <p:nvPr/>
            </p:nvSpPr>
            <p:spPr bwMode="auto">
              <a:xfrm rot="16200000">
                <a:off x="427" y="3350"/>
                <a:ext cx="1264" cy="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/>
                <a:r>
                  <a:rPr lang="en-US" sz="1700" b="1">
                    <a:solidFill>
                      <a:srgbClr val="000000"/>
                    </a:solidFill>
                    <a:latin typeface="News Gothic MT"/>
                  </a:rPr>
                  <a:t>Brain glioblastoma</a:t>
                </a:r>
                <a:endParaRPr lang="en-US">
                  <a:solidFill>
                    <a:prstClr val="black"/>
                  </a:solidFill>
                  <a:latin typeface="News Gothic MT"/>
                </a:endParaRPr>
              </a:p>
            </p:txBody>
          </p:sp>
          <p:sp>
            <p:nvSpPr>
              <p:cNvPr id="64585" name="Rectangle 73"/>
              <p:cNvSpPr>
                <a:spLocks noChangeArrowheads="1"/>
              </p:cNvSpPr>
              <p:nvPr/>
            </p:nvSpPr>
            <p:spPr bwMode="auto">
              <a:xfrm>
                <a:off x="1030" y="1866"/>
                <a:ext cx="120" cy="924"/>
              </a:xfrm>
              <a:prstGeom prst="rect">
                <a:avLst/>
              </a:prstGeom>
              <a:solidFill>
                <a:srgbClr val="FF000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hu-HU">
                  <a:solidFill>
                    <a:prstClr val="black"/>
                  </a:solidFill>
                  <a:latin typeface="News Gothic MT"/>
                </a:endParaRPr>
              </a:p>
            </p:txBody>
          </p:sp>
        </p:grpSp>
        <p:sp>
          <p:nvSpPr>
            <p:cNvPr id="64586" name="Rectangle 74"/>
            <p:cNvSpPr>
              <a:spLocks noChangeArrowheads="1"/>
            </p:cNvSpPr>
            <p:nvPr/>
          </p:nvSpPr>
          <p:spPr bwMode="auto">
            <a:xfrm>
              <a:off x="995" y="1684"/>
              <a:ext cx="308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+107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14" name="Group 75"/>
          <p:cNvGrpSpPr>
            <a:grpSpLocks/>
          </p:cNvGrpSpPr>
          <p:nvPr/>
        </p:nvGrpSpPr>
        <p:grpSpPr bwMode="auto">
          <a:xfrm>
            <a:off x="7853366" y="2773364"/>
            <a:ext cx="398463" cy="2479675"/>
            <a:chOff x="1291" y="2011"/>
            <a:chExt cx="251" cy="1562"/>
          </a:xfrm>
        </p:grpSpPr>
        <p:sp>
          <p:nvSpPr>
            <p:cNvPr id="64588" name="Rectangle 76"/>
            <p:cNvSpPr>
              <a:spLocks noChangeArrowheads="1"/>
            </p:cNvSpPr>
            <p:nvPr/>
          </p:nvSpPr>
          <p:spPr bwMode="auto">
            <a:xfrm rot="16200000">
              <a:off x="1009" y="3125"/>
              <a:ext cx="730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Colo-rectal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89" name="Rectangle 77"/>
            <p:cNvSpPr>
              <a:spLocks noChangeArrowheads="1"/>
            </p:cNvSpPr>
            <p:nvPr/>
          </p:nvSpPr>
          <p:spPr bwMode="auto">
            <a:xfrm>
              <a:off x="1326" y="2193"/>
              <a:ext cx="120" cy="597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90" name="Rectangle 78"/>
            <p:cNvSpPr>
              <a:spLocks noChangeArrowheads="1"/>
            </p:cNvSpPr>
            <p:nvPr/>
          </p:nvSpPr>
          <p:spPr bwMode="auto">
            <a:xfrm>
              <a:off x="1310" y="2011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+21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15" name="Group 79"/>
          <p:cNvGrpSpPr>
            <a:grpSpLocks/>
          </p:cNvGrpSpPr>
          <p:nvPr/>
        </p:nvGrpSpPr>
        <p:grpSpPr bwMode="auto">
          <a:xfrm>
            <a:off x="5929317" y="2613024"/>
            <a:ext cx="442913" cy="2654300"/>
            <a:chOff x="1591" y="1910"/>
            <a:chExt cx="279" cy="1672"/>
          </a:xfrm>
        </p:grpSpPr>
        <p:sp>
          <p:nvSpPr>
            <p:cNvPr id="64592" name="Rectangle 80"/>
            <p:cNvSpPr>
              <a:spLocks noChangeArrowheads="1"/>
            </p:cNvSpPr>
            <p:nvPr/>
          </p:nvSpPr>
          <p:spPr bwMode="auto">
            <a:xfrm rot="16200000">
              <a:off x="1316" y="3141"/>
              <a:ext cx="716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Esophagus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93" name="Rectangle 81"/>
            <p:cNvSpPr>
              <a:spLocks noChangeArrowheads="1"/>
            </p:cNvSpPr>
            <p:nvPr/>
          </p:nvSpPr>
          <p:spPr bwMode="auto">
            <a:xfrm>
              <a:off x="1621" y="2092"/>
              <a:ext cx="120" cy="698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94" name="Rectangle 82"/>
            <p:cNvSpPr>
              <a:spLocks noChangeArrowheads="1"/>
            </p:cNvSpPr>
            <p:nvPr/>
          </p:nvSpPr>
          <p:spPr bwMode="auto">
            <a:xfrm>
              <a:off x="1638" y="1910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+34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16" name="Group 83"/>
          <p:cNvGrpSpPr>
            <a:grpSpLocks/>
          </p:cNvGrpSpPr>
          <p:nvPr/>
        </p:nvGrpSpPr>
        <p:grpSpPr bwMode="auto">
          <a:xfrm>
            <a:off x="8750300" y="3090862"/>
            <a:ext cx="501650" cy="1743074"/>
            <a:chOff x="1880" y="2211"/>
            <a:chExt cx="316" cy="1098"/>
          </a:xfrm>
        </p:grpSpPr>
        <p:sp>
          <p:nvSpPr>
            <p:cNvPr id="64596" name="Rectangle 84"/>
            <p:cNvSpPr>
              <a:spLocks noChangeArrowheads="1"/>
            </p:cNvSpPr>
            <p:nvPr/>
          </p:nvSpPr>
          <p:spPr bwMode="auto">
            <a:xfrm rot="16200000">
              <a:off x="1745" y="3009"/>
              <a:ext cx="435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Breast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97" name="Rectangle 85"/>
            <p:cNvSpPr>
              <a:spLocks noChangeArrowheads="1"/>
            </p:cNvSpPr>
            <p:nvPr/>
          </p:nvSpPr>
          <p:spPr bwMode="auto">
            <a:xfrm>
              <a:off x="1917" y="2395"/>
              <a:ext cx="124" cy="395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598" name="Rectangle 86"/>
            <p:cNvSpPr>
              <a:spLocks noChangeArrowheads="1"/>
            </p:cNvSpPr>
            <p:nvPr/>
          </p:nvSpPr>
          <p:spPr bwMode="auto">
            <a:xfrm>
              <a:off x="1925" y="2211"/>
              <a:ext cx="27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+7.5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17" name="Group 87"/>
          <p:cNvGrpSpPr>
            <a:grpSpLocks/>
          </p:cNvGrpSpPr>
          <p:nvPr/>
        </p:nvGrpSpPr>
        <p:grpSpPr bwMode="auto">
          <a:xfrm>
            <a:off x="9675816" y="3201988"/>
            <a:ext cx="520701" cy="1592262"/>
            <a:chOff x="2167" y="2281"/>
            <a:chExt cx="328" cy="1003"/>
          </a:xfrm>
        </p:grpSpPr>
        <p:sp>
          <p:nvSpPr>
            <p:cNvPr id="64600" name="Rectangle 88"/>
            <p:cNvSpPr>
              <a:spLocks noChangeArrowheads="1"/>
            </p:cNvSpPr>
            <p:nvPr/>
          </p:nvSpPr>
          <p:spPr bwMode="auto">
            <a:xfrm rot="16200000">
              <a:off x="2041" y="2993"/>
              <a:ext cx="417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Cervix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01" name="Rectangle 89"/>
            <p:cNvSpPr>
              <a:spLocks noChangeArrowheads="1"/>
            </p:cNvSpPr>
            <p:nvPr/>
          </p:nvSpPr>
          <p:spPr bwMode="auto">
            <a:xfrm>
              <a:off x="2216" y="2463"/>
              <a:ext cx="120" cy="327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02" name="Rectangle 90"/>
            <p:cNvSpPr>
              <a:spLocks noChangeArrowheads="1"/>
            </p:cNvSpPr>
            <p:nvPr/>
          </p:nvSpPr>
          <p:spPr bwMode="auto">
            <a:xfrm>
              <a:off x="2224" y="2281"/>
              <a:ext cx="27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+5.2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18" name="Group 91"/>
          <p:cNvGrpSpPr>
            <a:grpSpLocks/>
          </p:cNvGrpSpPr>
          <p:nvPr/>
        </p:nvGrpSpPr>
        <p:grpSpPr bwMode="auto">
          <a:xfrm>
            <a:off x="8281992" y="2873375"/>
            <a:ext cx="454026" cy="2535238"/>
            <a:chOff x="2769" y="2074"/>
            <a:chExt cx="286" cy="1597"/>
          </a:xfrm>
        </p:grpSpPr>
        <p:sp>
          <p:nvSpPr>
            <p:cNvPr id="64604" name="Rectangle 92"/>
            <p:cNvSpPr>
              <a:spLocks noChangeArrowheads="1"/>
            </p:cNvSpPr>
            <p:nvPr/>
          </p:nvSpPr>
          <p:spPr bwMode="auto">
            <a:xfrm rot="16200000">
              <a:off x="2438" y="3174"/>
              <a:ext cx="82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Corpus uteri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05" name="Rectangle 93"/>
            <p:cNvSpPr>
              <a:spLocks noChangeArrowheads="1"/>
            </p:cNvSpPr>
            <p:nvPr/>
          </p:nvSpPr>
          <p:spPr bwMode="auto">
            <a:xfrm>
              <a:off x="2808" y="2256"/>
              <a:ext cx="119" cy="53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06" name="Rectangle 94"/>
            <p:cNvSpPr>
              <a:spLocks noChangeArrowheads="1"/>
            </p:cNvSpPr>
            <p:nvPr/>
          </p:nvSpPr>
          <p:spPr bwMode="auto">
            <a:xfrm>
              <a:off x="2823" y="2074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+15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19" name="Group 95"/>
          <p:cNvGrpSpPr>
            <a:grpSpLocks/>
          </p:cNvGrpSpPr>
          <p:nvPr/>
        </p:nvGrpSpPr>
        <p:grpSpPr bwMode="auto">
          <a:xfrm>
            <a:off x="6413508" y="2663826"/>
            <a:ext cx="379413" cy="3011488"/>
            <a:chOff x="3080" y="1942"/>
            <a:chExt cx="239" cy="1897"/>
          </a:xfrm>
        </p:grpSpPr>
        <p:sp>
          <p:nvSpPr>
            <p:cNvPr id="64608" name="Rectangle 96"/>
            <p:cNvSpPr>
              <a:spLocks noChangeArrowheads="1"/>
            </p:cNvSpPr>
            <p:nvPr/>
          </p:nvSpPr>
          <p:spPr bwMode="auto">
            <a:xfrm rot="16200000">
              <a:off x="2657" y="3251"/>
              <a:ext cx="1011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Head and Neck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09" name="Rectangle 97"/>
            <p:cNvSpPr>
              <a:spLocks noChangeArrowheads="1"/>
            </p:cNvSpPr>
            <p:nvPr/>
          </p:nvSpPr>
          <p:spPr bwMode="auto">
            <a:xfrm>
              <a:off x="3103" y="2124"/>
              <a:ext cx="119" cy="666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10" name="Rectangle 98"/>
            <p:cNvSpPr>
              <a:spLocks noChangeArrowheads="1"/>
            </p:cNvSpPr>
            <p:nvPr/>
          </p:nvSpPr>
          <p:spPr bwMode="auto">
            <a:xfrm>
              <a:off x="3087" y="1942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+30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20" name="Group 99"/>
          <p:cNvGrpSpPr>
            <a:grpSpLocks/>
          </p:cNvGrpSpPr>
          <p:nvPr/>
        </p:nvGrpSpPr>
        <p:grpSpPr bwMode="auto">
          <a:xfrm>
            <a:off x="7331071" y="2752727"/>
            <a:ext cx="412749" cy="2144713"/>
            <a:chOff x="3354" y="1998"/>
            <a:chExt cx="260" cy="1351"/>
          </a:xfrm>
        </p:grpSpPr>
        <p:sp>
          <p:nvSpPr>
            <p:cNvPr id="64612" name="Rectangle 100"/>
            <p:cNvSpPr>
              <a:spLocks noChangeArrowheads="1"/>
            </p:cNvSpPr>
            <p:nvPr/>
          </p:nvSpPr>
          <p:spPr bwMode="auto">
            <a:xfrm rot="16200000">
              <a:off x="3209" y="3038"/>
              <a:ext cx="456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Kidney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13" name="Rectangle 101"/>
            <p:cNvSpPr>
              <a:spLocks noChangeArrowheads="1"/>
            </p:cNvSpPr>
            <p:nvPr/>
          </p:nvSpPr>
          <p:spPr bwMode="auto">
            <a:xfrm>
              <a:off x="3399" y="2180"/>
              <a:ext cx="119" cy="610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14" name="Rectangle 102"/>
            <p:cNvSpPr>
              <a:spLocks noChangeArrowheads="1"/>
            </p:cNvSpPr>
            <p:nvPr/>
          </p:nvSpPr>
          <p:spPr bwMode="auto">
            <a:xfrm>
              <a:off x="3382" y="1998"/>
              <a:ext cx="232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+22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21" name="Group 103"/>
          <p:cNvGrpSpPr>
            <a:grpSpLocks/>
          </p:cNvGrpSpPr>
          <p:nvPr/>
        </p:nvGrpSpPr>
        <p:grpSpPr bwMode="auto">
          <a:xfrm>
            <a:off x="9218620" y="3190876"/>
            <a:ext cx="496888" cy="1852613"/>
            <a:chOff x="4551" y="2274"/>
            <a:chExt cx="313" cy="1167"/>
          </a:xfrm>
        </p:grpSpPr>
        <p:sp>
          <p:nvSpPr>
            <p:cNvPr id="64616" name="Rectangle 104"/>
            <p:cNvSpPr>
              <a:spLocks noChangeArrowheads="1"/>
            </p:cNvSpPr>
            <p:nvPr/>
          </p:nvSpPr>
          <p:spPr bwMode="auto">
            <a:xfrm rot="16200000">
              <a:off x="4353" y="3078"/>
              <a:ext cx="561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Prostate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17" name="Rectangle 105"/>
            <p:cNvSpPr>
              <a:spLocks noChangeArrowheads="1"/>
            </p:cNvSpPr>
            <p:nvPr/>
          </p:nvSpPr>
          <p:spPr bwMode="auto">
            <a:xfrm>
              <a:off x="4585" y="2457"/>
              <a:ext cx="120" cy="333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18" name="Rectangle 106"/>
            <p:cNvSpPr>
              <a:spLocks noChangeArrowheads="1"/>
            </p:cNvSpPr>
            <p:nvPr/>
          </p:nvSpPr>
          <p:spPr bwMode="auto">
            <a:xfrm>
              <a:off x="4593" y="2274"/>
              <a:ext cx="27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+5.4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grpSp>
        <p:nvGrpSpPr>
          <p:cNvPr id="22" name="Group 107"/>
          <p:cNvGrpSpPr>
            <a:grpSpLocks/>
          </p:cNvGrpSpPr>
          <p:nvPr/>
        </p:nvGrpSpPr>
        <p:grpSpPr bwMode="auto">
          <a:xfrm>
            <a:off x="10091739" y="3290888"/>
            <a:ext cx="430212" cy="1682749"/>
            <a:chOff x="5397" y="2337"/>
            <a:chExt cx="271" cy="1060"/>
          </a:xfrm>
        </p:grpSpPr>
        <p:sp>
          <p:nvSpPr>
            <p:cNvPr id="64620" name="Rectangle 108"/>
            <p:cNvSpPr>
              <a:spLocks noChangeArrowheads="1"/>
            </p:cNvSpPr>
            <p:nvPr/>
          </p:nvSpPr>
          <p:spPr bwMode="auto">
            <a:xfrm rot="16200000">
              <a:off x="5239" y="3054"/>
              <a:ext cx="520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700" b="1">
                  <a:solidFill>
                    <a:srgbClr val="000000"/>
                  </a:solidFill>
                  <a:latin typeface="News Gothic MT"/>
                </a:rPr>
                <a:t>Urology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21" name="Rectangle 109"/>
            <p:cNvSpPr>
              <a:spLocks noChangeArrowheads="1"/>
            </p:cNvSpPr>
            <p:nvPr/>
          </p:nvSpPr>
          <p:spPr bwMode="auto">
            <a:xfrm>
              <a:off x="5471" y="2514"/>
              <a:ext cx="120" cy="276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4622" name="Rectangle 110"/>
            <p:cNvSpPr>
              <a:spLocks noChangeArrowheads="1"/>
            </p:cNvSpPr>
            <p:nvPr/>
          </p:nvSpPr>
          <p:spPr bwMode="auto">
            <a:xfrm>
              <a:off x="5397" y="2337"/>
              <a:ext cx="271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500" b="1">
                  <a:solidFill>
                    <a:srgbClr val="000000"/>
                  </a:solidFill>
                  <a:latin typeface="News Gothic MT"/>
                </a:rPr>
                <a:t>+4.1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</p:grpSp>
      <p:sp>
        <p:nvSpPr>
          <p:cNvPr id="64623" name="Rectangle 111"/>
          <p:cNvSpPr>
            <a:spLocks noChangeArrowheads="1"/>
          </p:cNvSpPr>
          <p:nvPr/>
        </p:nvSpPr>
        <p:spPr bwMode="auto">
          <a:xfrm>
            <a:off x="1727200" y="6202364"/>
            <a:ext cx="94977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400"/>
            <a:r>
              <a:rPr lang="en-US" sz="2000">
                <a:solidFill>
                  <a:srgbClr val="FF0000"/>
                </a:solidFill>
                <a:latin typeface="News Gothic MT"/>
              </a:rPr>
              <a:t>Oncothermia adds survival benefits for all the investigated tumor localizations</a:t>
            </a:r>
            <a:endParaRPr lang="en-US">
              <a:solidFill>
                <a:srgbClr val="FF0000"/>
              </a:solidFill>
              <a:latin typeface="News Gothic MT"/>
            </a:endParaRPr>
          </a:p>
        </p:txBody>
      </p:sp>
      <p:sp>
        <p:nvSpPr>
          <p:cNvPr id="64624" name="WordArt 112"/>
          <p:cNvSpPr>
            <a:spLocks noChangeArrowheads="1" noChangeShapeType="1" noTextEdit="1"/>
          </p:cNvSpPr>
          <p:nvPr/>
        </p:nvSpPr>
        <p:spPr bwMode="auto">
          <a:xfrm>
            <a:off x="2157413" y="1533525"/>
            <a:ext cx="4057650" cy="16906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5500"/>
              </a:avLst>
            </a:prstTxWarp>
          </a:bodyPr>
          <a:lstStyle/>
          <a:p>
            <a:pPr algn="ctr" defTabSz="914400"/>
            <a:r>
              <a:rPr lang="hu-H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Oncothermia specialties</a:t>
            </a:r>
          </a:p>
        </p:txBody>
      </p:sp>
      <p:sp>
        <p:nvSpPr>
          <p:cNvPr id="64625" name="Oval 113"/>
          <p:cNvSpPr>
            <a:spLocks noChangeArrowheads="1"/>
          </p:cNvSpPr>
          <p:nvPr/>
        </p:nvSpPr>
        <p:spPr bwMode="auto">
          <a:xfrm>
            <a:off x="1985964" y="1639888"/>
            <a:ext cx="4433887" cy="3217862"/>
          </a:xfrm>
          <a:prstGeom prst="ellipse">
            <a:avLst/>
          </a:prstGeom>
          <a:noFill/>
          <a:ln w="38100" algn="ctr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4626" name="WordArt 114"/>
          <p:cNvSpPr>
            <a:spLocks noChangeArrowheads="1" noChangeShapeType="1" noTextEdit="1"/>
          </p:cNvSpPr>
          <p:nvPr/>
        </p:nvSpPr>
        <p:spPr bwMode="auto">
          <a:xfrm>
            <a:off x="6807201" y="1801814"/>
            <a:ext cx="3332163" cy="16906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55405"/>
              </a:avLst>
            </a:prstTxWarp>
          </a:bodyPr>
          <a:lstStyle/>
          <a:p>
            <a:pPr algn="ctr" defTabSz="914400"/>
            <a:r>
              <a:rPr lang="hu-H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Oncothermia when others fall</a:t>
            </a:r>
          </a:p>
        </p:txBody>
      </p:sp>
      <p:sp>
        <p:nvSpPr>
          <p:cNvPr id="64627" name="Oval 115"/>
          <p:cNvSpPr>
            <a:spLocks noChangeArrowheads="1"/>
          </p:cNvSpPr>
          <p:nvPr/>
        </p:nvSpPr>
        <p:spPr bwMode="auto">
          <a:xfrm>
            <a:off x="6326189" y="1643063"/>
            <a:ext cx="4346575" cy="3217862"/>
          </a:xfrm>
          <a:prstGeom prst="ellipse">
            <a:avLst/>
          </a:prstGeom>
          <a:noFill/>
          <a:ln w="38100" algn="ctr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4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8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9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1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100"/>
                                        <p:tgtEl>
                                          <p:spTgt spid="6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500"/>
                                        <p:tgtEl>
                                          <p:spTgt spid="6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500"/>
                                        <p:tgtEl>
                                          <p:spTgt spid="6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75" grpId="0" animBg="1"/>
      <p:bldP spid="64576" grpId="0" animBg="1"/>
      <p:bldP spid="64577" grpId="0" animBg="1"/>
      <p:bldP spid="64623" grpId="0"/>
      <p:bldP spid="64624" grpId="0" animBg="1"/>
      <p:bldP spid="64625" grpId="0" animBg="1"/>
      <p:bldP spid="64626" grpId="0" animBg="1"/>
      <p:bldP spid="646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spect="1" noChangeArrowheads="1" noTextEdit="1"/>
          </p:cNvSpPr>
          <p:nvPr/>
        </p:nvSpPr>
        <p:spPr bwMode="auto">
          <a:xfrm>
            <a:off x="1450975" y="461963"/>
            <a:ext cx="9291638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9789" y="1098550"/>
            <a:ext cx="8256587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651001" y="669926"/>
            <a:ext cx="8924925" cy="5588001"/>
            <a:chOff x="76" y="486"/>
            <a:chExt cx="5622" cy="3520"/>
          </a:xfrm>
        </p:grpSpPr>
        <p:sp>
          <p:nvSpPr>
            <p:cNvPr id="66565" name="Line 5"/>
            <p:cNvSpPr>
              <a:spLocks noChangeShapeType="1"/>
            </p:cNvSpPr>
            <p:nvPr/>
          </p:nvSpPr>
          <p:spPr bwMode="auto">
            <a:xfrm>
              <a:off x="414" y="2898"/>
              <a:ext cx="519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66" name="Line 6"/>
            <p:cNvSpPr>
              <a:spLocks noChangeShapeType="1"/>
            </p:cNvSpPr>
            <p:nvPr/>
          </p:nvSpPr>
          <p:spPr bwMode="auto">
            <a:xfrm>
              <a:off x="414" y="2185"/>
              <a:ext cx="519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67" name="Line 7"/>
            <p:cNvSpPr>
              <a:spLocks noChangeShapeType="1"/>
            </p:cNvSpPr>
            <p:nvPr/>
          </p:nvSpPr>
          <p:spPr bwMode="auto">
            <a:xfrm>
              <a:off x="414" y="1471"/>
              <a:ext cx="519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68" name="Line 8"/>
            <p:cNvSpPr>
              <a:spLocks noChangeShapeType="1"/>
            </p:cNvSpPr>
            <p:nvPr/>
          </p:nvSpPr>
          <p:spPr bwMode="auto">
            <a:xfrm>
              <a:off x="414" y="757"/>
              <a:ext cx="519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69" name="Line 9"/>
            <p:cNvSpPr>
              <a:spLocks noChangeShapeType="1"/>
            </p:cNvSpPr>
            <p:nvPr/>
          </p:nvSpPr>
          <p:spPr bwMode="auto">
            <a:xfrm>
              <a:off x="414" y="757"/>
              <a:ext cx="0" cy="2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0" name="Line 10"/>
            <p:cNvSpPr>
              <a:spLocks noChangeShapeType="1"/>
            </p:cNvSpPr>
            <p:nvPr/>
          </p:nvSpPr>
          <p:spPr bwMode="auto">
            <a:xfrm>
              <a:off x="395" y="3612"/>
              <a:ext cx="1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1" name="Line 11"/>
            <p:cNvSpPr>
              <a:spLocks noChangeShapeType="1"/>
            </p:cNvSpPr>
            <p:nvPr/>
          </p:nvSpPr>
          <p:spPr bwMode="auto">
            <a:xfrm>
              <a:off x="395" y="2898"/>
              <a:ext cx="1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2" name="Line 12"/>
            <p:cNvSpPr>
              <a:spLocks noChangeShapeType="1"/>
            </p:cNvSpPr>
            <p:nvPr/>
          </p:nvSpPr>
          <p:spPr bwMode="auto">
            <a:xfrm>
              <a:off x="395" y="2185"/>
              <a:ext cx="1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3" name="Line 13"/>
            <p:cNvSpPr>
              <a:spLocks noChangeShapeType="1"/>
            </p:cNvSpPr>
            <p:nvPr/>
          </p:nvSpPr>
          <p:spPr bwMode="auto">
            <a:xfrm>
              <a:off x="395" y="1471"/>
              <a:ext cx="1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4" name="Line 14"/>
            <p:cNvSpPr>
              <a:spLocks noChangeShapeType="1"/>
            </p:cNvSpPr>
            <p:nvPr/>
          </p:nvSpPr>
          <p:spPr bwMode="auto">
            <a:xfrm>
              <a:off x="395" y="757"/>
              <a:ext cx="1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5" name="Line 15"/>
            <p:cNvSpPr>
              <a:spLocks noChangeShapeType="1"/>
            </p:cNvSpPr>
            <p:nvPr/>
          </p:nvSpPr>
          <p:spPr bwMode="auto">
            <a:xfrm>
              <a:off x="414" y="3612"/>
              <a:ext cx="519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6" name="Line 16"/>
            <p:cNvSpPr>
              <a:spLocks noChangeShapeType="1"/>
            </p:cNvSpPr>
            <p:nvPr/>
          </p:nvSpPr>
          <p:spPr bwMode="auto">
            <a:xfrm flipV="1">
              <a:off x="414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7" name="Line 17"/>
            <p:cNvSpPr>
              <a:spLocks noChangeShapeType="1"/>
            </p:cNvSpPr>
            <p:nvPr/>
          </p:nvSpPr>
          <p:spPr bwMode="auto">
            <a:xfrm flipV="1">
              <a:off x="933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8" name="Line 18"/>
            <p:cNvSpPr>
              <a:spLocks noChangeShapeType="1"/>
            </p:cNvSpPr>
            <p:nvPr/>
          </p:nvSpPr>
          <p:spPr bwMode="auto">
            <a:xfrm flipV="1">
              <a:off x="1453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79" name="Line 19"/>
            <p:cNvSpPr>
              <a:spLocks noChangeShapeType="1"/>
            </p:cNvSpPr>
            <p:nvPr/>
          </p:nvSpPr>
          <p:spPr bwMode="auto">
            <a:xfrm flipV="1">
              <a:off x="1971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0" name="Line 20"/>
            <p:cNvSpPr>
              <a:spLocks noChangeShapeType="1"/>
            </p:cNvSpPr>
            <p:nvPr/>
          </p:nvSpPr>
          <p:spPr bwMode="auto">
            <a:xfrm flipV="1">
              <a:off x="2490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1" name="Line 21"/>
            <p:cNvSpPr>
              <a:spLocks noChangeShapeType="1"/>
            </p:cNvSpPr>
            <p:nvPr/>
          </p:nvSpPr>
          <p:spPr bwMode="auto">
            <a:xfrm flipV="1">
              <a:off x="3010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2" name="Line 22"/>
            <p:cNvSpPr>
              <a:spLocks noChangeShapeType="1"/>
            </p:cNvSpPr>
            <p:nvPr/>
          </p:nvSpPr>
          <p:spPr bwMode="auto">
            <a:xfrm flipV="1">
              <a:off x="3529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3" name="Line 23"/>
            <p:cNvSpPr>
              <a:spLocks noChangeShapeType="1"/>
            </p:cNvSpPr>
            <p:nvPr/>
          </p:nvSpPr>
          <p:spPr bwMode="auto">
            <a:xfrm flipV="1">
              <a:off x="4048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4" name="Line 24"/>
            <p:cNvSpPr>
              <a:spLocks noChangeShapeType="1"/>
            </p:cNvSpPr>
            <p:nvPr/>
          </p:nvSpPr>
          <p:spPr bwMode="auto">
            <a:xfrm flipV="1">
              <a:off x="4567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5" name="Line 25"/>
            <p:cNvSpPr>
              <a:spLocks noChangeShapeType="1"/>
            </p:cNvSpPr>
            <p:nvPr/>
          </p:nvSpPr>
          <p:spPr bwMode="auto">
            <a:xfrm flipV="1">
              <a:off x="5086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6" name="Line 26"/>
            <p:cNvSpPr>
              <a:spLocks noChangeShapeType="1"/>
            </p:cNvSpPr>
            <p:nvPr/>
          </p:nvSpPr>
          <p:spPr bwMode="auto">
            <a:xfrm flipV="1">
              <a:off x="5605" y="3612"/>
              <a:ext cx="0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7" name="Freeform 27"/>
            <p:cNvSpPr>
              <a:spLocks/>
            </p:cNvSpPr>
            <p:nvPr/>
          </p:nvSpPr>
          <p:spPr bwMode="auto">
            <a:xfrm>
              <a:off x="4062" y="3280"/>
              <a:ext cx="80" cy="8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0" y="41"/>
                </a:cxn>
                <a:cxn ang="0">
                  <a:pos x="40" y="81"/>
                </a:cxn>
                <a:cxn ang="0">
                  <a:pos x="0" y="41"/>
                </a:cxn>
                <a:cxn ang="0">
                  <a:pos x="40" y="0"/>
                </a:cxn>
              </a:cxnLst>
              <a:rect l="0" t="0" r="r" b="b"/>
              <a:pathLst>
                <a:path w="80" h="81">
                  <a:moveTo>
                    <a:pt x="40" y="0"/>
                  </a:moveTo>
                  <a:lnTo>
                    <a:pt x="80" y="41"/>
                  </a:lnTo>
                  <a:lnTo>
                    <a:pt x="40" y="81"/>
                  </a:lnTo>
                  <a:lnTo>
                    <a:pt x="0" y="41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80"/>
            </a:solidFill>
            <a:ln w="12700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8" name="Rectangle 28"/>
            <p:cNvSpPr>
              <a:spLocks noChangeArrowheads="1"/>
            </p:cNvSpPr>
            <p:nvPr/>
          </p:nvSpPr>
          <p:spPr bwMode="auto">
            <a:xfrm>
              <a:off x="3443" y="3079"/>
              <a:ext cx="80" cy="80"/>
            </a:xfrm>
            <a:prstGeom prst="rect">
              <a:avLst/>
            </a:prstGeom>
            <a:solidFill>
              <a:srgbClr val="FF00FF"/>
            </a:solidFill>
            <a:ln w="12700">
              <a:solidFill>
                <a:srgbClr val="FF00FF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89" name="Freeform 29"/>
            <p:cNvSpPr>
              <a:spLocks/>
            </p:cNvSpPr>
            <p:nvPr/>
          </p:nvSpPr>
          <p:spPr bwMode="auto">
            <a:xfrm>
              <a:off x="3188" y="3115"/>
              <a:ext cx="81" cy="8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1" y="81"/>
                </a:cxn>
                <a:cxn ang="0">
                  <a:pos x="0" y="81"/>
                </a:cxn>
                <a:cxn ang="0">
                  <a:pos x="40" y="0"/>
                </a:cxn>
              </a:cxnLst>
              <a:rect l="0" t="0" r="r" b="b"/>
              <a:pathLst>
                <a:path w="81" h="81">
                  <a:moveTo>
                    <a:pt x="40" y="0"/>
                  </a:moveTo>
                  <a:lnTo>
                    <a:pt x="81" y="81"/>
                  </a:lnTo>
                  <a:lnTo>
                    <a:pt x="0" y="81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FF00"/>
            </a:solidFill>
            <a:ln w="12700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0" name="Rectangle 30"/>
            <p:cNvSpPr>
              <a:spLocks noChangeArrowheads="1"/>
            </p:cNvSpPr>
            <p:nvPr/>
          </p:nvSpPr>
          <p:spPr bwMode="auto">
            <a:xfrm>
              <a:off x="2030" y="3352"/>
              <a:ext cx="84" cy="84"/>
            </a:xfrm>
            <a:prstGeom prst="rect">
              <a:avLst/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1" name="Line 31"/>
            <p:cNvSpPr>
              <a:spLocks noChangeShapeType="1"/>
            </p:cNvSpPr>
            <p:nvPr/>
          </p:nvSpPr>
          <p:spPr bwMode="auto">
            <a:xfrm flipH="1" flipV="1">
              <a:off x="2031" y="3353"/>
              <a:ext cx="41" cy="41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2" name="Line 32"/>
            <p:cNvSpPr>
              <a:spLocks noChangeShapeType="1"/>
            </p:cNvSpPr>
            <p:nvPr/>
          </p:nvSpPr>
          <p:spPr bwMode="auto">
            <a:xfrm>
              <a:off x="2072" y="3394"/>
              <a:ext cx="40" cy="40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3" name="Line 33"/>
            <p:cNvSpPr>
              <a:spLocks noChangeShapeType="1"/>
            </p:cNvSpPr>
            <p:nvPr/>
          </p:nvSpPr>
          <p:spPr bwMode="auto">
            <a:xfrm flipH="1">
              <a:off x="2031" y="3394"/>
              <a:ext cx="41" cy="40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4" name="Line 34"/>
            <p:cNvSpPr>
              <a:spLocks noChangeShapeType="1"/>
            </p:cNvSpPr>
            <p:nvPr/>
          </p:nvSpPr>
          <p:spPr bwMode="auto">
            <a:xfrm flipV="1">
              <a:off x="2072" y="3353"/>
              <a:ext cx="40" cy="41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5" name="Rectangle 35"/>
            <p:cNvSpPr>
              <a:spLocks noChangeArrowheads="1"/>
            </p:cNvSpPr>
            <p:nvPr/>
          </p:nvSpPr>
          <p:spPr bwMode="auto">
            <a:xfrm>
              <a:off x="2433" y="3226"/>
              <a:ext cx="83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6" name="Line 36"/>
            <p:cNvSpPr>
              <a:spLocks noChangeShapeType="1"/>
            </p:cNvSpPr>
            <p:nvPr/>
          </p:nvSpPr>
          <p:spPr bwMode="auto">
            <a:xfrm flipH="1" flipV="1">
              <a:off x="2434" y="3227"/>
              <a:ext cx="40" cy="40"/>
            </a:xfrm>
            <a:prstGeom prst="line">
              <a:avLst/>
            </a:prstGeom>
            <a:noFill/>
            <a:ln w="12700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7" name="Line 37"/>
            <p:cNvSpPr>
              <a:spLocks noChangeShapeType="1"/>
            </p:cNvSpPr>
            <p:nvPr/>
          </p:nvSpPr>
          <p:spPr bwMode="auto">
            <a:xfrm>
              <a:off x="2474" y="3267"/>
              <a:ext cx="40" cy="40"/>
            </a:xfrm>
            <a:prstGeom prst="line">
              <a:avLst/>
            </a:prstGeom>
            <a:noFill/>
            <a:ln w="12700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8" name="Line 38"/>
            <p:cNvSpPr>
              <a:spLocks noChangeShapeType="1"/>
            </p:cNvSpPr>
            <p:nvPr/>
          </p:nvSpPr>
          <p:spPr bwMode="auto">
            <a:xfrm flipH="1">
              <a:off x="2434" y="3267"/>
              <a:ext cx="40" cy="40"/>
            </a:xfrm>
            <a:prstGeom prst="line">
              <a:avLst/>
            </a:prstGeom>
            <a:noFill/>
            <a:ln w="12700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599" name="Line 39"/>
            <p:cNvSpPr>
              <a:spLocks noChangeShapeType="1"/>
            </p:cNvSpPr>
            <p:nvPr/>
          </p:nvSpPr>
          <p:spPr bwMode="auto">
            <a:xfrm flipV="1">
              <a:off x="2474" y="3227"/>
              <a:ext cx="40" cy="40"/>
            </a:xfrm>
            <a:prstGeom prst="line">
              <a:avLst/>
            </a:prstGeom>
            <a:noFill/>
            <a:ln w="12700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0" name="Line 40"/>
            <p:cNvSpPr>
              <a:spLocks noChangeShapeType="1"/>
            </p:cNvSpPr>
            <p:nvPr/>
          </p:nvSpPr>
          <p:spPr bwMode="auto">
            <a:xfrm flipV="1">
              <a:off x="2474" y="3227"/>
              <a:ext cx="0" cy="40"/>
            </a:xfrm>
            <a:prstGeom prst="line">
              <a:avLst/>
            </a:prstGeom>
            <a:noFill/>
            <a:ln w="12700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1" name="Line 41"/>
            <p:cNvSpPr>
              <a:spLocks noChangeShapeType="1"/>
            </p:cNvSpPr>
            <p:nvPr/>
          </p:nvSpPr>
          <p:spPr bwMode="auto">
            <a:xfrm>
              <a:off x="2474" y="3267"/>
              <a:ext cx="0" cy="40"/>
            </a:xfrm>
            <a:prstGeom prst="line">
              <a:avLst/>
            </a:prstGeom>
            <a:noFill/>
            <a:ln w="12700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2" name="Oval 42"/>
            <p:cNvSpPr>
              <a:spLocks noChangeArrowheads="1"/>
            </p:cNvSpPr>
            <p:nvPr/>
          </p:nvSpPr>
          <p:spPr bwMode="auto">
            <a:xfrm>
              <a:off x="3725" y="3180"/>
              <a:ext cx="79" cy="79"/>
            </a:xfrm>
            <a:prstGeom prst="ellipse">
              <a:avLst/>
            </a:prstGeom>
            <a:solidFill>
              <a:srgbClr val="800000"/>
            </a:solidFill>
            <a:ln w="1270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3" name="Rectangle 43"/>
            <p:cNvSpPr>
              <a:spLocks noChangeArrowheads="1"/>
            </p:cNvSpPr>
            <p:nvPr/>
          </p:nvSpPr>
          <p:spPr bwMode="auto">
            <a:xfrm>
              <a:off x="4040" y="3460"/>
              <a:ext cx="83" cy="84"/>
            </a:xfrm>
            <a:prstGeom prst="rect">
              <a:avLst/>
            </a:prstGeom>
            <a:solidFill>
              <a:srgbClr val="0033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4" name="Line 44"/>
            <p:cNvSpPr>
              <a:spLocks noChangeShapeType="1"/>
            </p:cNvSpPr>
            <p:nvPr/>
          </p:nvSpPr>
          <p:spPr bwMode="auto">
            <a:xfrm flipH="1" flipV="1">
              <a:off x="4041" y="3461"/>
              <a:ext cx="40" cy="40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5" name="Line 45"/>
            <p:cNvSpPr>
              <a:spLocks noChangeShapeType="1"/>
            </p:cNvSpPr>
            <p:nvPr/>
          </p:nvSpPr>
          <p:spPr bwMode="auto">
            <a:xfrm>
              <a:off x="4081" y="3501"/>
              <a:ext cx="40" cy="41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6" name="Line 46"/>
            <p:cNvSpPr>
              <a:spLocks noChangeShapeType="1"/>
            </p:cNvSpPr>
            <p:nvPr/>
          </p:nvSpPr>
          <p:spPr bwMode="auto">
            <a:xfrm flipH="1">
              <a:off x="4041" y="3501"/>
              <a:ext cx="40" cy="41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7" name="Line 47"/>
            <p:cNvSpPr>
              <a:spLocks noChangeShapeType="1"/>
            </p:cNvSpPr>
            <p:nvPr/>
          </p:nvSpPr>
          <p:spPr bwMode="auto">
            <a:xfrm flipV="1">
              <a:off x="4081" y="3461"/>
              <a:ext cx="40" cy="40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8" name="Line 48"/>
            <p:cNvSpPr>
              <a:spLocks noChangeShapeType="1"/>
            </p:cNvSpPr>
            <p:nvPr/>
          </p:nvSpPr>
          <p:spPr bwMode="auto">
            <a:xfrm flipV="1">
              <a:off x="4081" y="3461"/>
              <a:ext cx="0" cy="40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09" name="Line 49"/>
            <p:cNvSpPr>
              <a:spLocks noChangeShapeType="1"/>
            </p:cNvSpPr>
            <p:nvPr/>
          </p:nvSpPr>
          <p:spPr bwMode="auto">
            <a:xfrm>
              <a:off x="4081" y="3501"/>
              <a:ext cx="0" cy="41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0" name="Freeform 50"/>
            <p:cNvSpPr>
              <a:spLocks/>
            </p:cNvSpPr>
            <p:nvPr/>
          </p:nvSpPr>
          <p:spPr bwMode="auto">
            <a:xfrm>
              <a:off x="4299" y="3341"/>
              <a:ext cx="80" cy="8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0" y="40"/>
                </a:cxn>
                <a:cxn ang="0">
                  <a:pos x="40" y="81"/>
                </a:cxn>
                <a:cxn ang="0">
                  <a:pos x="0" y="40"/>
                </a:cxn>
                <a:cxn ang="0">
                  <a:pos x="40" y="0"/>
                </a:cxn>
              </a:cxnLst>
              <a:rect l="0" t="0" r="r" b="b"/>
              <a:pathLst>
                <a:path w="80" h="81">
                  <a:moveTo>
                    <a:pt x="40" y="0"/>
                  </a:moveTo>
                  <a:lnTo>
                    <a:pt x="80" y="40"/>
                  </a:lnTo>
                  <a:lnTo>
                    <a:pt x="40" y="81"/>
                  </a:lnTo>
                  <a:lnTo>
                    <a:pt x="0" y="4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CCFF"/>
            </a:solidFill>
            <a:ln w="1270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1" name="Freeform 51"/>
            <p:cNvSpPr>
              <a:spLocks/>
            </p:cNvSpPr>
            <p:nvPr/>
          </p:nvSpPr>
          <p:spPr bwMode="auto">
            <a:xfrm>
              <a:off x="4295" y="3464"/>
              <a:ext cx="81" cy="8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1" y="81"/>
                </a:cxn>
                <a:cxn ang="0">
                  <a:pos x="0" y="81"/>
                </a:cxn>
                <a:cxn ang="0">
                  <a:pos x="40" y="0"/>
                </a:cxn>
              </a:cxnLst>
              <a:rect l="0" t="0" r="r" b="b"/>
              <a:pathLst>
                <a:path w="81" h="81">
                  <a:moveTo>
                    <a:pt x="40" y="0"/>
                  </a:moveTo>
                  <a:lnTo>
                    <a:pt x="81" y="81"/>
                  </a:lnTo>
                  <a:lnTo>
                    <a:pt x="0" y="81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808080"/>
            </a:solidFill>
            <a:ln w="12700">
              <a:solidFill>
                <a:srgbClr val="00CC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2" name="Freeform 52"/>
            <p:cNvSpPr>
              <a:spLocks/>
            </p:cNvSpPr>
            <p:nvPr/>
          </p:nvSpPr>
          <p:spPr bwMode="auto">
            <a:xfrm>
              <a:off x="1233" y="1179"/>
              <a:ext cx="80" cy="80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</a:cxnLst>
              <a:rect l="0" t="0" r="r" b="b"/>
              <a:pathLst>
                <a:path w="80" h="80">
                  <a:moveTo>
                    <a:pt x="40" y="0"/>
                  </a:moveTo>
                  <a:lnTo>
                    <a:pt x="80" y="40"/>
                  </a:lnTo>
                  <a:lnTo>
                    <a:pt x="40" y="80"/>
                  </a:lnTo>
                  <a:lnTo>
                    <a:pt x="0" y="4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800000"/>
            </a:solidFill>
            <a:ln w="12700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3" name="Rectangle 53"/>
            <p:cNvSpPr>
              <a:spLocks noChangeArrowheads="1"/>
            </p:cNvSpPr>
            <p:nvPr/>
          </p:nvSpPr>
          <p:spPr bwMode="auto">
            <a:xfrm>
              <a:off x="1645" y="2465"/>
              <a:ext cx="80" cy="80"/>
            </a:xfrm>
            <a:prstGeom prst="rect">
              <a:avLst/>
            </a:prstGeom>
            <a:solidFill>
              <a:srgbClr val="99CC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4" name="Freeform 54"/>
            <p:cNvSpPr>
              <a:spLocks/>
            </p:cNvSpPr>
            <p:nvPr/>
          </p:nvSpPr>
          <p:spPr bwMode="auto">
            <a:xfrm>
              <a:off x="2390" y="3235"/>
              <a:ext cx="81" cy="81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1" y="81"/>
                </a:cxn>
                <a:cxn ang="0">
                  <a:pos x="0" y="81"/>
                </a:cxn>
                <a:cxn ang="0">
                  <a:pos x="41" y="0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lnTo>
                    <a:pt x="81" y="81"/>
                  </a:lnTo>
                  <a:lnTo>
                    <a:pt x="0" y="8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339966"/>
            </a:solidFill>
            <a:ln w="12700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5" name="Oval 55"/>
            <p:cNvSpPr>
              <a:spLocks noChangeArrowheads="1"/>
            </p:cNvSpPr>
            <p:nvPr/>
          </p:nvSpPr>
          <p:spPr bwMode="auto">
            <a:xfrm>
              <a:off x="1213" y="2055"/>
              <a:ext cx="79" cy="80"/>
            </a:xfrm>
            <a:prstGeom prst="ellipse">
              <a:avLst/>
            </a:prstGeom>
            <a:solidFill>
              <a:srgbClr val="FF00FF"/>
            </a:solidFill>
            <a:ln w="127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6" name="Rectangle 56"/>
            <p:cNvSpPr>
              <a:spLocks noChangeArrowheads="1"/>
            </p:cNvSpPr>
            <p:nvPr/>
          </p:nvSpPr>
          <p:spPr bwMode="auto">
            <a:xfrm>
              <a:off x="4689" y="3528"/>
              <a:ext cx="43" cy="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7" name="Line 57"/>
            <p:cNvSpPr>
              <a:spLocks noChangeShapeType="1"/>
            </p:cNvSpPr>
            <p:nvPr/>
          </p:nvSpPr>
          <p:spPr bwMode="auto">
            <a:xfrm flipH="1" flipV="1">
              <a:off x="4689" y="3529"/>
              <a:ext cx="21" cy="20"/>
            </a:xfrm>
            <a:prstGeom prst="line">
              <a:avLst/>
            </a:prstGeom>
            <a:noFill/>
            <a:ln w="12700">
              <a:solidFill>
                <a:srgbClr val="FF99CC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8" name="Line 58"/>
            <p:cNvSpPr>
              <a:spLocks noChangeShapeType="1"/>
            </p:cNvSpPr>
            <p:nvPr/>
          </p:nvSpPr>
          <p:spPr bwMode="auto">
            <a:xfrm>
              <a:off x="4710" y="3549"/>
              <a:ext cx="20" cy="20"/>
            </a:xfrm>
            <a:prstGeom prst="line">
              <a:avLst/>
            </a:prstGeom>
            <a:noFill/>
            <a:ln w="12700">
              <a:solidFill>
                <a:srgbClr val="FF99CC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19" name="Line 59"/>
            <p:cNvSpPr>
              <a:spLocks noChangeShapeType="1"/>
            </p:cNvSpPr>
            <p:nvPr/>
          </p:nvSpPr>
          <p:spPr bwMode="auto">
            <a:xfrm flipH="1">
              <a:off x="4689" y="3549"/>
              <a:ext cx="21" cy="20"/>
            </a:xfrm>
            <a:prstGeom prst="line">
              <a:avLst/>
            </a:prstGeom>
            <a:noFill/>
            <a:ln w="12700">
              <a:solidFill>
                <a:srgbClr val="FF99CC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0" name="Line 60"/>
            <p:cNvSpPr>
              <a:spLocks noChangeShapeType="1"/>
            </p:cNvSpPr>
            <p:nvPr/>
          </p:nvSpPr>
          <p:spPr bwMode="auto">
            <a:xfrm flipV="1">
              <a:off x="4710" y="3529"/>
              <a:ext cx="20" cy="20"/>
            </a:xfrm>
            <a:prstGeom prst="line">
              <a:avLst/>
            </a:prstGeom>
            <a:noFill/>
            <a:ln w="12700">
              <a:solidFill>
                <a:srgbClr val="FF99CC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1" name="Line 61"/>
            <p:cNvSpPr>
              <a:spLocks noChangeShapeType="1"/>
            </p:cNvSpPr>
            <p:nvPr/>
          </p:nvSpPr>
          <p:spPr bwMode="auto">
            <a:xfrm flipV="1">
              <a:off x="4710" y="3529"/>
              <a:ext cx="0" cy="20"/>
            </a:xfrm>
            <a:prstGeom prst="line">
              <a:avLst/>
            </a:prstGeom>
            <a:noFill/>
            <a:ln w="12700">
              <a:solidFill>
                <a:srgbClr val="FF99CC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2" name="Line 62"/>
            <p:cNvSpPr>
              <a:spLocks noChangeShapeType="1"/>
            </p:cNvSpPr>
            <p:nvPr/>
          </p:nvSpPr>
          <p:spPr bwMode="auto">
            <a:xfrm>
              <a:off x="4710" y="3549"/>
              <a:ext cx="0" cy="20"/>
            </a:xfrm>
            <a:prstGeom prst="line">
              <a:avLst/>
            </a:prstGeom>
            <a:noFill/>
            <a:ln w="12700">
              <a:solidFill>
                <a:srgbClr val="FF99CC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3" name="Oval 63"/>
            <p:cNvSpPr>
              <a:spLocks noChangeArrowheads="1"/>
            </p:cNvSpPr>
            <p:nvPr/>
          </p:nvSpPr>
          <p:spPr bwMode="auto">
            <a:xfrm>
              <a:off x="2249" y="3007"/>
              <a:ext cx="80" cy="80"/>
            </a:xfrm>
            <a:prstGeom prst="ellipse">
              <a:avLst/>
            </a:prstGeom>
            <a:solidFill>
              <a:srgbClr val="FF66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4" name="Rectangle 64"/>
            <p:cNvSpPr>
              <a:spLocks noChangeArrowheads="1"/>
            </p:cNvSpPr>
            <p:nvPr/>
          </p:nvSpPr>
          <p:spPr bwMode="auto">
            <a:xfrm>
              <a:off x="2145" y="3238"/>
              <a:ext cx="83" cy="84"/>
            </a:xfrm>
            <a:prstGeom prst="rect">
              <a:avLst/>
            </a:prstGeom>
            <a:solidFill>
              <a:srgbClr val="0033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5" name="Line 65"/>
            <p:cNvSpPr>
              <a:spLocks noChangeShapeType="1"/>
            </p:cNvSpPr>
            <p:nvPr/>
          </p:nvSpPr>
          <p:spPr bwMode="auto">
            <a:xfrm flipV="1">
              <a:off x="2186" y="3239"/>
              <a:ext cx="0" cy="41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6" name="Line 66"/>
            <p:cNvSpPr>
              <a:spLocks noChangeShapeType="1"/>
            </p:cNvSpPr>
            <p:nvPr/>
          </p:nvSpPr>
          <p:spPr bwMode="auto">
            <a:xfrm>
              <a:off x="2186" y="3280"/>
              <a:ext cx="0" cy="4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7" name="Line 67"/>
            <p:cNvSpPr>
              <a:spLocks noChangeShapeType="1"/>
            </p:cNvSpPr>
            <p:nvPr/>
          </p:nvSpPr>
          <p:spPr bwMode="auto">
            <a:xfrm flipH="1">
              <a:off x="2146" y="3280"/>
              <a:ext cx="40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8" name="Line 68"/>
            <p:cNvSpPr>
              <a:spLocks noChangeShapeType="1"/>
            </p:cNvSpPr>
            <p:nvPr/>
          </p:nvSpPr>
          <p:spPr bwMode="auto">
            <a:xfrm>
              <a:off x="2186" y="3280"/>
              <a:ext cx="40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29" name="Freeform 69"/>
            <p:cNvSpPr>
              <a:spLocks/>
            </p:cNvSpPr>
            <p:nvPr/>
          </p:nvSpPr>
          <p:spPr bwMode="auto">
            <a:xfrm>
              <a:off x="4498" y="3387"/>
              <a:ext cx="81" cy="81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1" y="40"/>
                </a:cxn>
                <a:cxn ang="0">
                  <a:pos x="41" y="81"/>
                </a:cxn>
                <a:cxn ang="0">
                  <a:pos x="0" y="40"/>
                </a:cxn>
                <a:cxn ang="0">
                  <a:pos x="41" y="0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lnTo>
                    <a:pt x="81" y="40"/>
                  </a:lnTo>
                  <a:lnTo>
                    <a:pt x="41" y="81"/>
                  </a:lnTo>
                  <a:lnTo>
                    <a:pt x="0" y="4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FF00"/>
            </a:solidFill>
            <a:ln w="12700">
              <a:solidFill>
                <a:srgbClr val="3366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0" name="Freeform 70"/>
            <p:cNvSpPr>
              <a:spLocks/>
            </p:cNvSpPr>
            <p:nvPr/>
          </p:nvSpPr>
          <p:spPr bwMode="auto">
            <a:xfrm>
              <a:off x="4716" y="3539"/>
              <a:ext cx="81" cy="80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1" y="40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</a:cxnLst>
              <a:rect l="0" t="0" r="r" b="b"/>
              <a:pathLst>
                <a:path w="81" h="80">
                  <a:moveTo>
                    <a:pt x="41" y="0"/>
                  </a:moveTo>
                  <a:lnTo>
                    <a:pt x="81" y="40"/>
                  </a:lnTo>
                  <a:lnTo>
                    <a:pt x="41" y="80"/>
                  </a:lnTo>
                  <a:lnTo>
                    <a:pt x="0" y="4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00"/>
            </a:solidFill>
            <a:ln w="12700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1" name="Freeform 71"/>
            <p:cNvSpPr>
              <a:spLocks/>
            </p:cNvSpPr>
            <p:nvPr/>
          </p:nvSpPr>
          <p:spPr bwMode="auto">
            <a:xfrm>
              <a:off x="4357" y="3355"/>
              <a:ext cx="81" cy="81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1" y="41"/>
                </a:cxn>
                <a:cxn ang="0">
                  <a:pos x="41" y="81"/>
                </a:cxn>
                <a:cxn ang="0">
                  <a:pos x="0" y="41"/>
                </a:cxn>
                <a:cxn ang="0">
                  <a:pos x="41" y="0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lnTo>
                    <a:pt x="81" y="41"/>
                  </a:lnTo>
                  <a:lnTo>
                    <a:pt x="41" y="81"/>
                  </a:lnTo>
                  <a:lnTo>
                    <a:pt x="0" y="4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99CC00"/>
            </a:solidFill>
            <a:ln w="12700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2" name="Rectangle 72"/>
            <p:cNvSpPr>
              <a:spLocks noChangeArrowheads="1"/>
            </p:cNvSpPr>
            <p:nvPr/>
          </p:nvSpPr>
          <p:spPr bwMode="auto">
            <a:xfrm>
              <a:off x="4994" y="3506"/>
              <a:ext cx="79" cy="80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8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3" name="Freeform 73"/>
            <p:cNvSpPr>
              <a:spLocks/>
            </p:cNvSpPr>
            <p:nvPr/>
          </p:nvSpPr>
          <p:spPr bwMode="auto">
            <a:xfrm>
              <a:off x="4632" y="3529"/>
              <a:ext cx="81" cy="8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1" y="81"/>
                </a:cxn>
                <a:cxn ang="0">
                  <a:pos x="0" y="81"/>
                </a:cxn>
                <a:cxn ang="0">
                  <a:pos x="40" y="0"/>
                </a:cxn>
              </a:cxnLst>
              <a:rect l="0" t="0" r="r" b="b"/>
              <a:pathLst>
                <a:path w="81" h="81">
                  <a:moveTo>
                    <a:pt x="40" y="0"/>
                  </a:moveTo>
                  <a:lnTo>
                    <a:pt x="81" y="81"/>
                  </a:lnTo>
                  <a:lnTo>
                    <a:pt x="0" y="81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9900"/>
            </a:solidFill>
            <a:ln w="12700">
              <a:solidFill>
                <a:srgbClr val="FF99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4" name="Rectangle 74"/>
            <p:cNvSpPr>
              <a:spLocks noChangeArrowheads="1"/>
            </p:cNvSpPr>
            <p:nvPr/>
          </p:nvSpPr>
          <p:spPr bwMode="auto">
            <a:xfrm>
              <a:off x="4884" y="3463"/>
              <a:ext cx="84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5" name="Line 75"/>
            <p:cNvSpPr>
              <a:spLocks noChangeShapeType="1"/>
            </p:cNvSpPr>
            <p:nvPr/>
          </p:nvSpPr>
          <p:spPr bwMode="auto">
            <a:xfrm flipH="1" flipV="1">
              <a:off x="4885" y="3464"/>
              <a:ext cx="41" cy="40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6" name="Line 76"/>
            <p:cNvSpPr>
              <a:spLocks noChangeShapeType="1"/>
            </p:cNvSpPr>
            <p:nvPr/>
          </p:nvSpPr>
          <p:spPr bwMode="auto">
            <a:xfrm>
              <a:off x="4926" y="3504"/>
              <a:ext cx="40" cy="41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7" name="Line 77"/>
            <p:cNvSpPr>
              <a:spLocks noChangeShapeType="1"/>
            </p:cNvSpPr>
            <p:nvPr/>
          </p:nvSpPr>
          <p:spPr bwMode="auto">
            <a:xfrm flipH="1">
              <a:off x="4885" y="3504"/>
              <a:ext cx="41" cy="41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8" name="Line 78"/>
            <p:cNvSpPr>
              <a:spLocks noChangeShapeType="1"/>
            </p:cNvSpPr>
            <p:nvPr/>
          </p:nvSpPr>
          <p:spPr bwMode="auto">
            <a:xfrm flipV="1">
              <a:off x="4926" y="3464"/>
              <a:ext cx="40" cy="40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39" name="Rectangle 79"/>
            <p:cNvSpPr>
              <a:spLocks noChangeArrowheads="1"/>
            </p:cNvSpPr>
            <p:nvPr/>
          </p:nvSpPr>
          <p:spPr bwMode="auto">
            <a:xfrm>
              <a:off x="3847" y="3218"/>
              <a:ext cx="83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0" name="Line 80"/>
            <p:cNvSpPr>
              <a:spLocks noChangeShapeType="1"/>
            </p:cNvSpPr>
            <p:nvPr/>
          </p:nvSpPr>
          <p:spPr bwMode="auto">
            <a:xfrm flipH="1" flipV="1">
              <a:off x="3848" y="3219"/>
              <a:ext cx="40" cy="40"/>
            </a:xfrm>
            <a:prstGeom prst="line">
              <a:avLst/>
            </a:prstGeom>
            <a:noFill/>
            <a:ln w="12700">
              <a:solidFill>
                <a:srgbClr val="666699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1" name="Line 81"/>
            <p:cNvSpPr>
              <a:spLocks noChangeShapeType="1"/>
            </p:cNvSpPr>
            <p:nvPr/>
          </p:nvSpPr>
          <p:spPr bwMode="auto">
            <a:xfrm>
              <a:off x="3888" y="3259"/>
              <a:ext cx="40" cy="41"/>
            </a:xfrm>
            <a:prstGeom prst="line">
              <a:avLst/>
            </a:prstGeom>
            <a:noFill/>
            <a:ln w="12700">
              <a:solidFill>
                <a:srgbClr val="666699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2" name="Line 82"/>
            <p:cNvSpPr>
              <a:spLocks noChangeShapeType="1"/>
            </p:cNvSpPr>
            <p:nvPr/>
          </p:nvSpPr>
          <p:spPr bwMode="auto">
            <a:xfrm flipH="1">
              <a:off x="3848" y="3259"/>
              <a:ext cx="40" cy="41"/>
            </a:xfrm>
            <a:prstGeom prst="line">
              <a:avLst/>
            </a:prstGeom>
            <a:noFill/>
            <a:ln w="12700">
              <a:solidFill>
                <a:srgbClr val="666699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3" name="Line 83"/>
            <p:cNvSpPr>
              <a:spLocks noChangeShapeType="1"/>
            </p:cNvSpPr>
            <p:nvPr/>
          </p:nvSpPr>
          <p:spPr bwMode="auto">
            <a:xfrm flipV="1">
              <a:off x="3888" y="3219"/>
              <a:ext cx="40" cy="40"/>
            </a:xfrm>
            <a:prstGeom prst="line">
              <a:avLst/>
            </a:prstGeom>
            <a:noFill/>
            <a:ln w="12700">
              <a:solidFill>
                <a:srgbClr val="666699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4" name="Line 84"/>
            <p:cNvSpPr>
              <a:spLocks noChangeShapeType="1"/>
            </p:cNvSpPr>
            <p:nvPr/>
          </p:nvSpPr>
          <p:spPr bwMode="auto">
            <a:xfrm flipV="1">
              <a:off x="3888" y="3219"/>
              <a:ext cx="0" cy="40"/>
            </a:xfrm>
            <a:prstGeom prst="line">
              <a:avLst/>
            </a:prstGeom>
            <a:noFill/>
            <a:ln w="12700">
              <a:solidFill>
                <a:srgbClr val="666699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5" name="Line 85"/>
            <p:cNvSpPr>
              <a:spLocks noChangeShapeType="1"/>
            </p:cNvSpPr>
            <p:nvPr/>
          </p:nvSpPr>
          <p:spPr bwMode="auto">
            <a:xfrm>
              <a:off x="3888" y="3259"/>
              <a:ext cx="0" cy="41"/>
            </a:xfrm>
            <a:prstGeom prst="line">
              <a:avLst/>
            </a:prstGeom>
            <a:noFill/>
            <a:ln w="12700">
              <a:solidFill>
                <a:srgbClr val="666699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6" name="Oval 86"/>
            <p:cNvSpPr>
              <a:spLocks noChangeArrowheads="1"/>
            </p:cNvSpPr>
            <p:nvPr/>
          </p:nvSpPr>
          <p:spPr bwMode="auto">
            <a:xfrm>
              <a:off x="4833" y="3546"/>
              <a:ext cx="79" cy="80"/>
            </a:xfrm>
            <a:prstGeom prst="ellipse">
              <a:avLst/>
            </a:prstGeom>
            <a:solidFill>
              <a:srgbClr val="969696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7" name="Rectangle 87"/>
            <p:cNvSpPr>
              <a:spLocks noChangeArrowheads="1"/>
            </p:cNvSpPr>
            <p:nvPr/>
          </p:nvSpPr>
          <p:spPr bwMode="auto">
            <a:xfrm>
              <a:off x="5037" y="3490"/>
              <a:ext cx="84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8" name="Line 88"/>
            <p:cNvSpPr>
              <a:spLocks noChangeShapeType="1"/>
            </p:cNvSpPr>
            <p:nvPr/>
          </p:nvSpPr>
          <p:spPr bwMode="auto">
            <a:xfrm flipV="1">
              <a:off x="5078" y="3491"/>
              <a:ext cx="0" cy="4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49" name="Line 89"/>
            <p:cNvSpPr>
              <a:spLocks noChangeShapeType="1"/>
            </p:cNvSpPr>
            <p:nvPr/>
          </p:nvSpPr>
          <p:spPr bwMode="auto">
            <a:xfrm>
              <a:off x="5078" y="3531"/>
              <a:ext cx="0" cy="4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0" name="Line 90"/>
            <p:cNvSpPr>
              <a:spLocks noChangeShapeType="1"/>
            </p:cNvSpPr>
            <p:nvPr/>
          </p:nvSpPr>
          <p:spPr bwMode="auto">
            <a:xfrm flipH="1">
              <a:off x="5038" y="3531"/>
              <a:ext cx="40" cy="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1" name="Line 91"/>
            <p:cNvSpPr>
              <a:spLocks noChangeShapeType="1"/>
            </p:cNvSpPr>
            <p:nvPr/>
          </p:nvSpPr>
          <p:spPr bwMode="auto">
            <a:xfrm>
              <a:off x="5078" y="3531"/>
              <a:ext cx="41" cy="0"/>
            </a:xfrm>
            <a:prstGeom prst="line">
              <a:avLst/>
            </a:prstGeom>
            <a:noFill/>
            <a:ln w="12700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2" name="Rectangle 92"/>
            <p:cNvSpPr>
              <a:spLocks noChangeArrowheads="1"/>
            </p:cNvSpPr>
            <p:nvPr/>
          </p:nvSpPr>
          <p:spPr bwMode="auto">
            <a:xfrm>
              <a:off x="3878" y="3390"/>
              <a:ext cx="84" cy="83"/>
            </a:xfrm>
            <a:prstGeom prst="rect">
              <a:avLst/>
            </a:prstGeom>
            <a:solidFill>
              <a:srgbClr val="99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3" name="Line 93"/>
            <p:cNvSpPr>
              <a:spLocks noChangeShapeType="1"/>
            </p:cNvSpPr>
            <p:nvPr/>
          </p:nvSpPr>
          <p:spPr bwMode="auto">
            <a:xfrm flipV="1">
              <a:off x="3920" y="3391"/>
              <a:ext cx="0" cy="4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4" name="Line 94"/>
            <p:cNvSpPr>
              <a:spLocks noChangeShapeType="1"/>
            </p:cNvSpPr>
            <p:nvPr/>
          </p:nvSpPr>
          <p:spPr bwMode="auto">
            <a:xfrm>
              <a:off x="3920" y="3431"/>
              <a:ext cx="0" cy="41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5" name="Line 95"/>
            <p:cNvSpPr>
              <a:spLocks noChangeShapeType="1"/>
            </p:cNvSpPr>
            <p:nvPr/>
          </p:nvSpPr>
          <p:spPr bwMode="auto">
            <a:xfrm flipH="1">
              <a:off x="3879" y="3431"/>
              <a:ext cx="41" cy="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6" name="Line 96"/>
            <p:cNvSpPr>
              <a:spLocks noChangeShapeType="1"/>
            </p:cNvSpPr>
            <p:nvPr/>
          </p:nvSpPr>
          <p:spPr bwMode="auto">
            <a:xfrm>
              <a:off x="3920" y="3431"/>
              <a:ext cx="40" cy="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7" name="Rectangle 97"/>
            <p:cNvSpPr>
              <a:spLocks noChangeArrowheads="1"/>
            </p:cNvSpPr>
            <p:nvPr/>
          </p:nvSpPr>
          <p:spPr bwMode="auto">
            <a:xfrm>
              <a:off x="4611" y="3556"/>
              <a:ext cx="83" cy="84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8" name="Line 98"/>
            <p:cNvSpPr>
              <a:spLocks noChangeShapeType="1"/>
            </p:cNvSpPr>
            <p:nvPr/>
          </p:nvSpPr>
          <p:spPr bwMode="auto">
            <a:xfrm flipV="1">
              <a:off x="4652" y="3557"/>
              <a:ext cx="0" cy="40"/>
            </a:xfrm>
            <a:prstGeom prst="line">
              <a:avLst/>
            </a:prstGeom>
            <a:noFill/>
            <a:ln w="12700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59" name="Line 99"/>
            <p:cNvSpPr>
              <a:spLocks noChangeShapeType="1"/>
            </p:cNvSpPr>
            <p:nvPr/>
          </p:nvSpPr>
          <p:spPr bwMode="auto">
            <a:xfrm>
              <a:off x="4652" y="3597"/>
              <a:ext cx="0" cy="41"/>
            </a:xfrm>
            <a:prstGeom prst="line">
              <a:avLst/>
            </a:prstGeom>
            <a:noFill/>
            <a:ln w="12700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0" name="Line 100"/>
            <p:cNvSpPr>
              <a:spLocks noChangeShapeType="1"/>
            </p:cNvSpPr>
            <p:nvPr/>
          </p:nvSpPr>
          <p:spPr bwMode="auto">
            <a:xfrm flipH="1">
              <a:off x="4612" y="3597"/>
              <a:ext cx="40" cy="0"/>
            </a:xfrm>
            <a:prstGeom prst="line">
              <a:avLst/>
            </a:prstGeom>
            <a:noFill/>
            <a:ln w="12700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1" name="Line 101"/>
            <p:cNvSpPr>
              <a:spLocks noChangeShapeType="1"/>
            </p:cNvSpPr>
            <p:nvPr/>
          </p:nvSpPr>
          <p:spPr bwMode="auto">
            <a:xfrm>
              <a:off x="4652" y="3597"/>
              <a:ext cx="40" cy="0"/>
            </a:xfrm>
            <a:prstGeom prst="line">
              <a:avLst/>
            </a:prstGeom>
            <a:noFill/>
            <a:ln w="12700">
              <a:solidFill>
                <a:srgbClr val="003300"/>
              </a:solidFill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2" name="Freeform 102"/>
            <p:cNvSpPr>
              <a:spLocks/>
            </p:cNvSpPr>
            <p:nvPr/>
          </p:nvSpPr>
          <p:spPr bwMode="auto">
            <a:xfrm>
              <a:off x="2731" y="2975"/>
              <a:ext cx="81" cy="81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1" y="40"/>
                </a:cxn>
                <a:cxn ang="0">
                  <a:pos x="40" y="81"/>
                </a:cxn>
                <a:cxn ang="0">
                  <a:pos x="0" y="40"/>
                </a:cxn>
                <a:cxn ang="0">
                  <a:pos x="40" y="0"/>
                </a:cxn>
              </a:cxnLst>
              <a:rect l="0" t="0" r="r" b="b"/>
              <a:pathLst>
                <a:path w="81" h="81">
                  <a:moveTo>
                    <a:pt x="40" y="0"/>
                  </a:moveTo>
                  <a:lnTo>
                    <a:pt x="81" y="40"/>
                  </a:lnTo>
                  <a:lnTo>
                    <a:pt x="40" y="81"/>
                  </a:lnTo>
                  <a:lnTo>
                    <a:pt x="0" y="4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333300"/>
            </a:solidFill>
            <a:ln w="12700">
              <a:solidFill>
                <a:srgbClr val="3333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3" name="Rectangle 103"/>
            <p:cNvSpPr>
              <a:spLocks noChangeArrowheads="1"/>
            </p:cNvSpPr>
            <p:nvPr/>
          </p:nvSpPr>
          <p:spPr bwMode="auto">
            <a:xfrm>
              <a:off x="4399" y="3365"/>
              <a:ext cx="79" cy="80"/>
            </a:xfrm>
            <a:prstGeom prst="rect">
              <a:avLst/>
            </a:prstGeom>
            <a:solidFill>
              <a:srgbClr val="993300"/>
            </a:solidFill>
            <a:ln w="12700">
              <a:solidFill>
                <a:srgbClr val="9933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914400"/>
              <a:endParaRPr lang="hu-HU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4" name="Rectangle 104"/>
            <p:cNvSpPr>
              <a:spLocks noChangeArrowheads="1"/>
            </p:cNvSpPr>
            <p:nvPr/>
          </p:nvSpPr>
          <p:spPr bwMode="auto">
            <a:xfrm>
              <a:off x="1809" y="486"/>
              <a:ext cx="236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600" b="1">
                  <a:solidFill>
                    <a:srgbClr val="000000"/>
                  </a:solidFill>
                  <a:latin typeface="News Gothic MT"/>
                </a:rPr>
                <a:t>Oncothermia success in 1st y survival</a:t>
              </a:r>
              <a:endParaRPr lang="en-US" sz="1600" b="1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5" name="Rectangle 105"/>
            <p:cNvSpPr>
              <a:spLocks noChangeArrowheads="1"/>
            </p:cNvSpPr>
            <p:nvPr/>
          </p:nvSpPr>
          <p:spPr bwMode="auto">
            <a:xfrm>
              <a:off x="2142" y="3355"/>
              <a:ext cx="334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Esophagus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6" name="Rectangle 106"/>
            <p:cNvSpPr>
              <a:spLocks noChangeArrowheads="1"/>
            </p:cNvSpPr>
            <p:nvPr/>
          </p:nvSpPr>
          <p:spPr bwMode="auto">
            <a:xfrm>
              <a:off x="4151" y="3463"/>
              <a:ext cx="175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Colon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7" name="Rectangle 107"/>
            <p:cNvSpPr>
              <a:spLocks noChangeArrowheads="1"/>
            </p:cNvSpPr>
            <p:nvPr/>
          </p:nvSpPr>
          <p:spPr bwMode="auto">
            <a:xfrm>
              <a:off x="4405" y="3466"/>
              <a:ext cx="235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Rectum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8" name="Rectangle 108"/>
            <p:cNvSpPr>
              <a:spLocks noChangeArrowheads="1"/>
            </p:cNvSpPr>
            <p:nvPr/>
          </p:nvSpPr>
          <p:spPr bwMode="auto">
            <a:xfrm>
              <a:off x="1343" y="1181"/>
              <a:ext cx="148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Liver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69" name="Rectangle 109"/>
            <p:cNvSpPr>
              <a:spLocks noChangeArrowheads="1"/>
            </p:cNvSpPr>
            <p:nvPr/>
          </p:nvSpPr>
          <p:spPr bwMode="auto">
            <a:xfrm>
              <a:off x="1756" y="2467"/>
              <a:ext cx="353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Gallbladder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0" name="Rectangle 110"/>
            <p:cNvSpPr>
              <a:spLocks noChangeArrowheads="1"/>
            </p:cNvSpPr>
            <p:nvPr/>
          </p:nvSpPr>
          <p:spPr bwMode="auto">
            <a:xfrm>
              <a:off x="1323" y="2057"/>
              <a:ext cx="284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Pancreas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1" name="Rectangle 111"/>
            <p:cNvSpPr>
              <a:spLocks noChangeArrowheads="1"/>
            </p:cNvSpPr>
            <p:nvPr/>
          </p:nvSpPr>
          <p:spPr bwMode="auto">
            <a:xfrm>
              <a:off x="4760" y="3511"/>
              <a:ext cx="204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Larynx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2" name="Rectangle 112"/>
            <p:cNvSpPr>
              <a:spLocks noChangeArrowheads="1"/>
            </p:cNvSpPr>
            <p:nvPr/>
          </p:nvSpPr>
          <p:spPr bwMode="auto">
            <a:xfrm>
              <a:off x="5104" y="3508"/>
              <a:ext cx="200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Breast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3" name="Rectangle 113"/>
            <p:cNvSpPr>
              <a:spLocks noChangeArrowheads="1"/>
            </p:cNvSpPr>
            <p:nvPr/>
          </p:nvSpPr>
          <p:spPr bwMode="auto">
            <a:xfrm>
              <a:off x="4943" y="3548"/>
              <a:ext cx="259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Prostate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4" name="Rectangle 114"/>
            <p:cNvSpPr>
              <a:spLocks noChangeArrowheads="1"/>
            </p:cNvSpPr>
            <p:nvPr/>
          </p:nvSpPr>
          <p:spPr bwMode="auto">
            <a:xfrm>
              <a:off x="2842" y="2977"/>
              <a:ext cx="165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Brain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5" name="Rectangle 115"/>
            <p:cNvSpPr>
              <a:spLocks noChangeArrowheads="1"/>
            </p:cNvSpPr>
            <p:nvPr/>
          </p:nvSpPr>
          <p:spPr bwMode="auto">
            <a:xfrm>
              <a:off x="4131" y="3203"/>
              <a:ext cx="185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Tonsil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6" name="Rectangle 116"/>
            <p:cNvSpPr>
              <a:spLocks noChangeArrowheads="1"/>
            </p:cNvSpPr>
            <p:nvPr/>
          </p:nvSpPr>
          <p:spPr bwMode="auto">
            <a:xfrm>
              <a:off x="3310" y="2978"/>
              <a:ext cx="355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Oropharynx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7" name="Rectangle 117"/>
            <p:cNvSpPr>
              <a:spLocks noChangeArrowheads="1"/>
            </p:cNvSpPr>
            <p:nvPr/>
          </p:nvSpPr>
          <p:spPr bwMode="auto">
            <a:xfrm>
              <a:off x="3003" y="3246"/>
              <a:ext cx="675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Pharynx/Other buccal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8" name="Rectangle 118"/>
            <p:cNvSpPr>
              <a:spLocks noChangeArrowheads="1"/>
            </p:cNvSpPr>
            <p:nvPr/>
          </p:nvSpPr>
          <p:spPr bwMode="auto">
            <a:xfrm>
              <a:off x="2497" y="3320"/>
              <a:ext cx="27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Stomach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79" name="Rectangle 119"/>
            <p:cNvSpPr>
              <a:spLocks noChangeArrowheads="1"/>
            </p:cNvSpPr>
            <p:nvPr/>
          </p:nvSpPr>
          <p:spPr bwMode="auto">
            <a:xfrm>
              <a:off x="3622" y="3067"/>
              <a:ext cx="49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Small intestines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0" name="Rectangle 120"/>
            <p:cNvSpPr>
              <a:spLocks noChangeArrowheads="1"/>
            </p:cNvSpPr>
            <p:nvPr/>
          </p:nvSpPr>
          <p:spPr bwMode="auto">
            <a:xfrm>
              <a:off x="4545" y="3363"/>
              <a:ext cx="684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Rectosigmoid junction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1" name="Rectangle 121"/>
            <p:cNvSpPr>
              <a:spLocks noChangeArrowheads="1"/>
            </p:cNvSpPr>
            <p:nvPr/>
          </p:nvSpPr>
          <p:spPr bwMode="auto">
            <a:xfrm>
              <a:off x="2475" y="3166"/>
              <a:ext cx="381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Other biliary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2" name="Rectangle 122"/>
            <p:cNvSpPr>
              <a:spLocks noChangeArrowheads="1"/>
            </p:cNvSpPr>
            <p:nvPr/>
          </p:nvSpPr>
          <p:spPr bwMode="auto">
            <a:xfrm>
              <a:off x="2017" y="2915"/>
              <a:ext cx="59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Lung and bronchus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3" name="Rectangle 123"/>
            <p:cNvSpPr>
              <a:spLocks noChangeArrowheads="1"/>
            </p:cNvSpPr>
            <p:nvPr/>
          </p:nvSpPr>
          <p:spPr bwMode="auto">
            <a:xfrm>
              <a:off x="2090" y="3141"/>
              <a:ext cx="198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Pleura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4" name="Rectangle 124"/>
            <p:cNvSpPr>
              <a:spLocks noChangeArrowheads="1"/>
            </p:cNvSpPr>
            <p:nvPr/>
          </p:nvSpPr>
          <p:spPr bwMode="auto">
            <a:xfrm>
              <a:off x="4609" y="3438"/>
              <a:ext cx="51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Bones and joints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5" name="Rectangle 125"/>
            <p:cNvSpPr>
              <a:spLocks noChangeArrowheads="1"/>
            </p:cNvSpPr>
            <p:nvPr/>
          </p:nvSpPr>
          <p:spPr bwMode="auto">
            <a:xfrm>
              <a:off x="4863" y="3726"/>
              <a:ext cx="133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Skin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6" name="Rectangle 126"/>
            <p:cNvSpPr>
              <a:spLocks noChangeArrowheads="1"/>
            </p:cNvSpPr>
            <p:nvPr/>
          </p:nvSpPr>
          <p:spPr bwMode="auto">
            <a:xfrm>
              <a:off x="4037" y="3363"/>
              <a:ext cx="325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Soft tissue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7" name="Rectangle 127"/>
            <p:cNvSpPr>
              <a:spLocks noChangeArrowheads="1"/>
            </p:cNvSpPr>
            <p:nvPr/>
          </p:nvSpPr>
          <p:spPr bwMode="auto">
            <a:xfrm>
              <a:off x="4410" y="3551"/>
              <a:ext cx="187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Cervix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8" name="Rectangle 128"/>
            <p:cNvSpPr>
              <a:spLocks noChangeArrowheads="1"/>
            </p:cNvSpPr>
            <p:nvPr/>
          </p:nvSpPr>
          <p:spPr bwMode="auto">
            <a:xfrm>
              <a:off x="5131" y="3423"/>
              <a:ext cx="567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Corpus Uteri, NOS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89" name="Rectangle 129"/>
            <p:cNvSpPr>
              <a:spLocks noChangeArrowheads="1"/>
            </p:cNvSpPr>
            <p:nvPr/>
          </p:nvSpPr>
          <p:spPr bwMode="auto">
            <a:xfrm>
              <a:off x="3922" y="3164"/>
              <a:ext cx="175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Ovary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0" name="Rectangle 130"/>
            <p:cNvSpPr>
              <a:spLocks noChangeArrowheads="1"/>
            </p:cNvSpPr>
            <p:nvPr/>
          </p:nvSpPr>
          <p:spPr bwMode="auto">
            <a:xfrm>
              <a:off x="5293" y="3493"/>
              <a:ext cx="183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Testis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1" name="Rectangle 131"/>
            <p:cNvSpPr>
              <a:spLocks noChangeArrowheads="1"/>
            </p:cNvSpPr>
            <p:nvPr/>
          </p:nvSpPr>
          <p:spPr bwMode="auto">
            <a:xfrm>
              <a:off x="3211" y="3445"/>
              <a:ext cx="713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Kidney and renal pelvis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2" name="Rectangle 132"/>
            <p:cNvSpPr>
              <a:spLocks noChangeArrowheads="1"/>
            </p:cNvSpPr>
            <p:nvPr/>
          </p:nvSpPr>
          <p:spPr bwMode="auto">
            <a:xfrm>
              <a:off x="4644" y="3639"/>
              <a:ext cx="481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Urinary bladder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3" name="Rectangle 133"/>
            <p:cNvSpPr>
              <a:spLocks noChangeArrowheads="1"/>
            </p:cNvSpPr>
            <p:nvPr/>
          </p:nvSpPr>
          <p:spPr bwMode="auto">
            <a:xfrm>
              <a:off x="4498" y="3296"/>
              <a:ext cx="670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800">
                  <a:solidFill>
                    <a:srgbClr val="000000"/>
                  </a:solidFill>
                  <a:latin typeface="News Gothic MT"/>
                </a:rPr>
                <a:t>Other nervous system</a:t>
              </a:r>
              <a:endParaRPr lang="en-US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4" name="Rectangle 134"/>
            <p:cNvSpPr>
              <a:spLocks noChangeArrowheads="1"/>
            </p:cNvSpPr>
            <p:nvPr/>
          </p:nvSpPr>
          <p:spPr bwMode="auto">
            <a:xfrm>
              <a:off x="289" y="3573"/>
              <a:ext cx="6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5" name="Rectangle 135"/>
            <p:cNvSpPr>
              <a:spLocks noChangeArrowheads="1"/>
            </p:cNvSpPr>
            <p:nvPr/>
          </p:nvSpPr>
          <p:spPr bwMode="auto">
            <a:xfrm>
              <a:off x="218" y="2860"/>
              <a:ext cx="18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100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6" name="Rectangle 136"/>
            <p:cNvSpPr>
              <a:spLocks noChangeArrowheads="1"/>
            </p:cNvSpPr>
            <p:nvPr/>
          </p:nvSpPr>
          <p:spPr bwMode="auto">
            <a:xfrm>
              <a:off x="218" y="2147"/>
              <a:ext cx="18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200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7" name="Rectangle 137"/>
            <p:cNvSpPr>
              <a:spLocks noChangeArrowheads="1"/>
            </p:cNvSpPr>
            <p:nvPr/>
          </p:nvSpPr>
          <p:spPr bwMode="auto">
            <a:xfrm>
              <a:off x="218" y="1432"/>
              <a:ext cx="18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300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8" name="Rectangle 138"/>
            <p:cNvSpPr>
              <a:spLocks noChangeArrowheads="1"/>
            </p:cNvSpPr>
            <p:nvPr/>
          </p:nvSpPr>
          <p:spPr bwMode="auto">
            <a:xfrm>
              <a:off x="218" y="719"/>
              <a:ext cx="18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400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699" name="Rectangle 139"/>
            <p:cNvSpPr>
              <a:spLocks noChangeArrowheads="1"/>
            </p:cNvSpPr>
            <p:nvPr/>
          </p:nvSpPr>
          <p:spPr bwMode="auto">
            <a:xfrm>
              <a:off x="351" y="3666"/>
              <a:ext cx="6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0" name="Rectangle 140"/>
            <p:cNvSpPr>
              <a:spLocks noChangeArrowheads="1"/>
            </p:cNvSpPr>
            <p:nvPr/>
          </p:nvSpPr>
          <p:spPr bwMode="auto">
            <a:xfrm>
              <a:off x="853" y="3666"/>
              <a:ext cx="12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10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1" name="Rectangle 141"/>
            <p:cNvSpPr>
              <a:spLocks noChangeArrowheads="1"/>
            </p:cNvSpPr>
            <p:nvPr/>
          </p:nvSpPr>
          <p:spPr bwMode="auto">
            <a:xfrm>
              <a:off x="1373" y="3666"/>
              <a:ext cx="12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20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2" name="Rectangle 142"/>
            <p:cNvSpPr>
              <a:spLocks noChangeArrowheads="1"/>
            </p:cNvSpPr>
            <p:nvPr/>
          </p:nvSpPr>
          <p:spPr bwMode="auto">
            <a:xfrm>
              <a:off x="1891" y="3666"/>
              <a:ext cx="12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30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3" name="Rectangle 143"/>
            <p:cNvSpPr>
              <a:spLocks noChangeArrowheads="1"/>
            </p:cNvSpPr>
            <p:nvPr/>
          </p:nvSpPr>
          <p:spPr bwMode="auto">
            <a:xfrm>
              <a:off x="2411" y="3666"/>
              <a:ext cx="12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40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4" name="Rectangle 144"/>
            <p:cNvSpPr>
              <a:spLocks noChangeArrowheads="1"/>
            </p:cNvSpPr>
            <p:nvPr/>
          </p:nvSpPr>
          <p:spPr bwMode="auto">
            <a:xfrm>
              <a:off x="2930" y="3666"/>
              <a:ext cx="12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50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5" name="Rectangle 145"/>
            <p:cNvSpPr>
              <a:spLocks noChangeArrowheads="1"/>
            </p:cNvSpPr>
            <p:nvPr/>
          </p:nvSpPr>
          <p:spPr bwMode="auto">
            <a:xfrm>
              <a:off x="3449" y="3666"/>
              <a:ext cx="12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60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6" name="Rectangle 146"/>
            <p:cNvSpPr>
              <a:spLocks noChangeArrowheads="1"/>
            </p:cNvSpPr>
            <p:nvPr/>
          </p:nvSpPr>
          <p:spPr bwMode="auto">
            <a:xfrm>
              <a:off x="3969" y="3666"/>
              <a:ext cx="12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70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7" name="Rectangle 147"/>
            <p:cNvSpPr>
              <a:spLocks noChangeArrowheads="1"/>
            </p:cNvSpPr>
            <p:nvPr/>
          </p:nvSpPr>
          <p:spPr bwMode="auto">
            <a:xfrm>
              <a:off x="4487" y="3666"/>
              <a:ext cx="15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80.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8" name="Rectangle 148"/>
            <p:cNvSpPr>
              <a:spLocks noChangeArrowheads="1"/>
            </p:cNvSpPr>
            <p:nvPr/>
          </p:nvSpPr>
          <p:spPr bwMode="auto">
            <a:xfrm>
              <a:off x="5006" y="3666"/>
              <a:ext cx="121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90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09" name="Rectangle 149"/>
            <p:cNvSpPr>
              <a:spLocks noChangeArrowheads="1"/>
            </p:cNvSpPr>
            <p:nvPr/>
          </p:nvSpPr>
          <p:spPr bwMode="auto">
            <a:xfrm>
              <a:off x="5507" y="3666"/>
              <a:ext cx="18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>
                  <a:solidFill>
                    <a:srgbClr val="000000"/>
                  </a:solidFill>
                  <a:latin typeface="News Gothic MT"/>
                </a:rPr>
                <a:t>100</a:t>
              </a:r>
              <a:endParaRPr lang="en-US" sz="1200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10" name="Rectangle 150"/>
            <p:cNvSpPr>
              <a:spLocks noChangeArrowheads="1"/>
            </p:cNvSpPr>
            <p:nvPr/>
          </p:nvSpPr>
          <p:spPr bwMode="auto">
            <a:xfrm>
              <a:off x="2662" y="3890"/>
              <a:ext cx="1098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 b="1">
                  <a:solidFill>
                    <a:srgbClr val="000000"/>
                  </a:solidFill>
                  <a:latin typeface="News Gothic MT"/>
                </a:rPr>
                <a:t>SEER 1st y survival (%)</a:t>
              </a:r>
              <a:endParaRPr lang="en-US" sz="1200" b="1">
                <a:solidFill>
                  <a:prstClr val="black"/>
                </a:solidFill>
                <a:latin typeface="News Gothic MT"/>
              </a:endParaRPr>
            </a:p>
          </p:txBody>
        </p:sp>
        <p:sp>
          <p:nvSpPr>
            <p:cNvPr id="66711" name="Rectangle 151"/>
            <p:cNvSpPr>
              <a:spLocks noChangeArrowheads="1"/>
            </p:cNvSpPr>
            <p:nvPr/>
          </p:nvSpPr>
          <p:spPr bwMode="auto">
            <a:xfrm rot="16200000">
              <a:off x="-799" y="1799"/>
              <a:ext cx="1865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sz="1200" b="1">
                  <a:solidFill>
                    <a:srgbClr val="000000"/>
                  </a:solidFill>
                  <a:latin typeface="News Gothic MT"/>
                </a:rPr>
                <a:t>oncothermia gain (%) [(OT-SEER/SEER]</a:t>
              </a:r>
              <a:endParaRPr lang="en-US" sz="1200" b="1">
                <a:solidFill>
                  <a:prstClr val="black"/>
                </a:solidFill>
                <a:latin typeface="News Gothic MT"/>
              </a:endParaRPr>
            </a:p>
          </p:txBody>
        </p:sp>
      </p:grpSp>
      <p:pic>
        <p:nvPicPr>
          <p:cNvPr id="66712" name="Picture 1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7026" y="1000125"/>
            <a:ext cx="576263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713" name="Picture 1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9626" y="5718176"/>
            <a:ext cx="85883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714" name="Rectangle 154"/>
          <p:cNvSpPr>
            <a:spLocks noGrp="1" noChangeArrowheads="1"/>
          </p:cNvSpPr>
          <p:nvPr>
            <p:ph type="ctrTitle"/>
          </p:nvPr>
        </p:nvSpPr>
        <p:spPr>
          <a:xfrm>
            <a:off x="2452688" y="157163"/>
            <a:ext cx="7772400" cy="444500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Success</a:t>
            </a:r>
          </a:p>
        </p:txBody>
      </p:sp>
      <p:sp>
        <p:nvSpPr>
          <p:cNvPr id="66715" name="Text Box 155"/>
          <p:cNvSpPr txBox="1">
            <a:spLocks noChangeArrowheads="1"/>
          </p:cNvSpPr>
          <p:nvPr/>
        </p:nvSpPr>
        <p:spPr bwMode="auto">
          <a:xfrm>
            <a:off x="1417998" y="6453188"/>
            <a:ext cx="920995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4625" indent="-174625" algn="ctr" defTabSz="914400">
              <a:spcBef>
                <a:spcPct val="20000"/>
              </a:spcBef>
            </a:pPr>
            <a:r>
              <a:rPr lang="en-US" b="1">
                <a:solidFill>
                  <a:srgbClr val="FF0000"/>
                </a:solidFill>
                <a:latin typeface="News Gothic MT"/>
              </a:rPr>
              <a:t>Results are better when no conventional option or the conventional therapies fall</a:t>
            </a:r>
          </a:p>
        </p:txBody>
      </p:sp>
      <p:sp>
        <p:nvSpPr>
          <p:cNvPr id="66716" name="Line 156"/>
          <p:cNvSpPr>
            <a:spLocks noChangeShapeType="1"/>
          </p:cNvSpPr>
          <p:nvPr/>
        </p:nvSpPr>
        <p:spPr bwMode="auto">
          <a:xfrm>
            <a:off x="1849438" y="5348288"/>
            <a:ext cx="8818562" cy="87312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6717" name="Text Box 157"/>
          <p:cNvSpPr txBox="1">
            <a:spLocks noChangeArrowheads="1"/>
          </p:cNvSpPr>
          <p:nvPr/>
        </p:nvSpPr>
        <p:spPr bwMode="auto">
          <a:xfrm>
            <a:off x="2205983" y="5033963"/>
            <a:ext cx="18205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4625" indent="-174625" algn="ctr" defTabSz="914400">
              <a:spcBef>
                <a:spcPct val="20000"/>
              </a:spcBef>
            </a:pPr>
            <a:r>
              <a:rPr lang="en-US" b="1">
                <a:solidFill>
                  <a:srgbClr val="FF0000"/>
                </a:solidFill>
                <a:latin typeface="News Gothic MT"/>
              </a:rPr>
              <a:t>Over 20% gain</a:t>
            </a:r>
          </a:p>
        </p:txBody>
      </p:sp>
      <p:sp>
        <p:nvSpPr>
          <p:cNvPr id="66718" name="Text Box 158"/>
          <p:cNvSpPr txBox="1">
            <a:spLocks noChangeArrowheads="1"/>
          </p:cNvSpPr>
          <p:nvPr/>
        </p:nvSpPr>
        <p:spPr bwMode="auto">
          <a:xfrm>
            <a:off x="4833470" y="5957888"/>
            <a:ext cx="3025124" cy="36933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4625" indent="-174625" algn="ctr" defTabSz="914400">
              <a:spcBef>
                <a:spcPct val="20000"/>
              </a:spcBef>
            </a:pPr>
            <a:r>
              <a:rPr lang="en-US">
                <a:solidFill>
                  <a:prstClr val="black"/>
                </a:solidFill>
                <a:latin typeface="News Gothic MT"/>
              </a:rPr>
              <a:t>SEER 1</a:t>
            </a:r>
            <a:r>
              <a:rPr lang="en-US" baseline="30000">
                <a:solidFill>
                  <a:prstClr val="black"/>
                </a:solidFill>
                <a:latin typeface="News Gothic MT"/>
              </a:rPr>
              <a:t>st</a:t>
            </a:r>
            <a:r>
              <a:rPr lang="en-US">
                <a:solidFill>
                  <a:prstClr val="black"/>
                </a:solidFill>
                <a:latin typeface="News Gothic MT"/>
              </a:rPr>
              <a:t> year survival (%)</a:t>
            </a:r>
          </a:p>
        </p:txBody>
      </p:sp>
      <p:sp>
        <p:nvSpPr>
          <p:cNvPr id="66719" name="Text Box 159"/>
          <p:cNvSpPr txBox="1">
            <a:spLocks noChangeArrowheads="1"/>
          </p:cNvSpPr>
          <p:nvPr/>
        </p:nvSpPr>
        <p:spPr bwMode="auto">
          <a:xfrm rot="16200000">
            <a:off x="-1179924" y="3291166"/>
            <a:ext cx="5777736" cy="36933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4625" indent="-174625" algn="ctr" defTabSz="914400">
              <a:spcBef>
                <a:spcPct val="20000"/>
              </a:spcBef>
            </a:pPr>
            <a:r>
              <a:rPr lang="en-US">
                <a:solidFill>
                  <a:prstClr val="black"/>
                </a:solidFill>
                <a:latin typeface="News Gothic MT"/>
              </a:rPr>
              <a:t>Oncothermia addition to SEER 1</a:t>
            </a:r>
            <a:r>
              <a:rPr lang="en-US" baseline="30000">
                <a:solidFill>
                  <a:prstClr val="black"/>
                </a:solidFill>
                <a:latin typeface="News Gothic MT"/>
              </a:rPr>
              <a:t>st</a:t>
            </a:r>
            <a:r>
              <a:rPr lang="en-US">
                <a:solidFill>
                  <a:prstClr val="black"/>
                </a:solidFill>
                <a:latin typeface="News Gothic MT"/>
              </a:rPr>
              <a:t> year survival (%)</a:t>
            </a:r>
          </a:p>
        </p:txBody>
      </p:sp>
      <p:sp>
        <p:nvSpPr>
          <p:cNvPr id="66720" name="Line 160"/>
          <p:cNvSpPr>
            <a:spLocks noChangeShapeType="1"/>
          </p:cNvSpPr>
          <p:nvPr/>
        </p:nvSpPr>
        <p:spPr bwMode="auto">
          <a:xfrm rot="-5400000">
            <a:off x="3989388" y="3616325"/>
            <a:ext cx="4622800" cy="127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6721" name="Text Box 161"/>
          <p:cNvSpPr txBox="1">
            <a:spLocks noChangeArrowheads="1"/>
          </p:cNvSpPr>
          <p:nvPr/>
        </p:nvSpPr>
        <p:spPr bwMode="auto">
          <a:xfrm rot="16200000">
            <a:off x="5267477" y="2091809"/>
            <a:ext cx="231268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4625" indent="-174625" algn="ctr" defTabSz="914400">
              <a:spcBef>
                <a:spcPct val="20000"/>
              </a:spcBef>
            </a:pPr>
            <a:r>
              <a:rPr lang="en-US" b="1">
                <a:solidFill>
                  <a:srgbClr val="FF0000"/>
                </a:solidFill>
                <a:latin typeface="News Gothic MT"/>
              </a:rPr>
              <a:t>&lt; 50% SEER result</a:t>
            </a:r>
          </a:p>
        </p:txBody>
      </p:sp>
      <p:sp>
        <p:nvSpPr>
          <p:cNvPr id="66722" name="WordArt 162"/>
          <p:cNvSpPr>
            <a:spLocks noChangeArrowheads="1" noChangeShapeType="1" noTextEdit="1"/>
          </p:cNvSpPr>
          <p:nvPr/>
        </p:nvSpPr>
        <p:spPr bwMode="auto">
          <a:xfrm>
            <a:off x="3448050" y="1195388"/>
            <a:ext cx="2192338" cy="100171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9895"/>
              </a:avLst>
            </a:prstTxWarp>
          </a:bodyPr>
          <a:lstStyle/>
          <a:p>
            <a:pPr algn="ctr" defTabSz="914400"/>
            <a:r>
              <a:rPr lang="hu-H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Oncothermia specialties</a:t>
            </a:r>
          </a:p>
        </p:txBody>
      </p:sp>
      <p:sp>
        <p:nvSpPr>
          <p:cNvPr id="66723" name="Oval 163"/>
          <p:cNvSpPr>
            <a:spLocks noChangeArrowheads="1"/>
          </p:cNvSpPr>
          <p:nvPr/>
        </p:nvSpPr>
        <p:spPr bwMode="auto">
          <a:xfrm>
            <a:off x="6411913" y="4460876"/>
            <a:ext cx="1878012" cy="127952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6724" name="WordArt 164"/>
          <p:cNvSpPr>
            <a:spLocks noChangeArrowheads="1" noChangeShapeType="1" noTextEdit="1"/>
          </p:cNvSpPr>
          <p:nvPr/>
        </p:nvSpPr>
        <p:spPr bwMode="auto">
          <a:xfrm>
            <a:off x="8366125" y="4819651"/>
            <a:ext cx="1639888" cy="6889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5879"/>
              </a:avLst>
            </a:prstTxWarp>
          </a:bodyPr>
          <a:lstStyle/>
          <a:p>
            <a:pPr algn="ctr" defTabSz="914400"/>
            <a:r>
              <a:rPr lang="hu-H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Oncothermia boosting</a:t>
            </a:r>
          </a:p>
        </p:txBody>
      </p:sp>
      <p:sp>
        <p:nvSpPr>
          <p:cNvPr id="66725" name="Oval 165"/>
          <p:cNvSpPr>
            <a:spLocks noChangeArrowheads="1"/>
          </p:cNvSpPr>
          <p:nvPr/>
        </p:nvSpPr>
        <p:spPr bwMode="auto">
          <a:xfrm>
            <a:off x="8220076" y="4889501"/>
            <a:ext cx="1878013" cy="115411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6726" name="Text Box 166"/>
          <p:cNvSpPr txBox="1">
            <a:spLocks noChangeArrowheads="1"/>
          </p:cNvSpPr>
          <p:nvPr/>
        </p:nvSpPr>
        <p:spPr bwMode="auto">
          <a:xfrm>
            <a:off x="3613042" y="2424113"/>
            <a:ext cx="186076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4625" indent="-174625" algn="ctr" defTabSz="914400">
              <a:spcBef>
                <a:spcPct val="20000"/>
              </a:spcBef>
            </a:pPr>
            <a:r>
              <a:rPr lang="en-US" b="1">
                <a:solidFill>
                  <a:srgbClr val="FF0000"/>
                </a:solidFill>
                <a:latin typeface="News Gothic MT"/>
              </a:rPr>
              <a:t>Primary option</a:t>
            </a:r>
          </a:p>
        </p:txBody>
      </p:sp>
      <p:sp>
        <p:nvSpPr>
          <p:cNvPr id="66727" name="Text Box 167"/>
          <p:cNvSpPr txBox="1">
            <a:spLocks noChangeArrowheads="1"/>
          </p:cNvSpPr>
          <p:nvPr/>
        </p:nvSpPr>
        <p:spPr bwMode="auto">
          <a:xfrm>
            <a:off x="6632576" y="3379788"/>
            <a:ext cx="1350963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20000"/>
              </a:spcBef>
            </a:pPr>
            <a:r>
              <a:rPr lang="en-US" b="1">
                <a:solidFill>
                  <a:srgbClr val="FF0000"/>
                </a:solidFill>
                <a:latin typeface="News Gothic MT"/>
              </a:rPr>
              <a:t>Excellent addition</a:t>
            </a:r>
          </a:p>
        </p:txBody>
      </p:sp>
      <p:sp>
        <p:nvSpPr>
          <p:cNvPr id="66728" name="Text Box 168"/>
          <p:cNvSpPr txBox="1">
            <a:spLocks noChangeArrowheads="1"/>
          </p:cNvSpPr>
          <p:nvPr/>
        </p:nvSpPr>
        <p:spPr bwMode="auto">
          <a:xfrm>
            <a:off x="8108951" y="3397250"/>
            <a:ext cx="2320925" cy="915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20000"/>
              </a:spcBef>
            </a:pPr>
            <a:r>
              <a:rPr lang="en-US" b="1">
                <a:solidFill>
                  <a:srgbClr val="FF0000"/>
                </a:solidFill>
                <a:latin typeface="News Gothic MT"/>
              </a:rPr>
              <a:t>Boosting, when nothing else is available</a:t>
            </a:r>
          </a:p>
        </p:txBody>
      </p:sp>
      <p:sp>
        <p:nvSpPr>
          <p:cNvPr id="66729" name="AutoShape 169"/>
          <p:cNvSpPr>
            <a:spLocks noChangeArrowheads="1"/>
          </p:cNvSpPr>
          <p:nvPr/>
        </p:nvSpPr>
        <p:spPr bwMode="auto">
          <a:xfrm>
            <a:off x="7197725" y="3970339"/>
            <a:ext cx="88900" cy="250825"/>
          </a:xfrm>
          <a:prstGeom prst="downArrow">
            <a:avLst>
              <a:gd name="adj1" fmla="val 50000"/>
              <a:gd name="adj2" fmla="val 70536"/>
            </a:avLst>
          </a:prstGeom>
          <a:solidFill>
            <a:srgbClr val="FF00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6730" name="AutoShape 170"/>
          <p:cNvSpPr>
            <a:spLocks noChangeArrowheads="1"/>
          </p:cNvSpPr>
          <p:nvPr/>
        </p:nvSpPr>
        <p:spPr bwMode="auto">
          <a:xfrm>
            <a:off x="9169400" y="4311651"/>
            <a:ext cx="88900" cy="250825"/>
          </a:xfrm>
          <a:prstGeom prst="downArrow">
            <a:avLst>
              <a:gd name="adj1" fmla="val 50000"/>
              <a:gd name="adj2" fmla="val 70536"/>
            </a:avLst>
          </a:prstGeom>
          <a:solidFill>
            <a:srgbClr val="FF0000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6731" name="Text Box 171"/>
          <p:cNvSpPr txBox="1">
            <a:spLocks noChangeArrowheads="1"/>
          </p:cNvSpPr>
          <p:nvPr/>
        </p:nvSpPr>
        <p:spPr bwMode="auto">
          <a:xfrm>
            <a:off x="6724650" y="1246189"/>
            <a:ext cx="3740150" cy="915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 algn="ctr" defTabSz="914400">
              <a:spcBef>
                <a:spcPct val="20000"/>
              </a:spcBef>
            </a:pPr>
            <a:r>
              <a:rPr lang="en-US" b="1">
                <a:solidFill>
                  <a:srgbClr val="FF0000"/>
                </a:solidFill>
                <a:latin typeface="News Gothic MT"/>
              </a:rPr>
              <a:t>Oncothermia has additional survival benefit in all the tumor localizations!</a:t>
            </a:r>
          </a:p>
        </p:txBody>
      </p:sp>
      <p:sp>
        <p:nvSpPr>
          <p:cNvPr id="66732" name="Oval 172"/>
          <p:cNvSpPr>
            <a:spLocks noChangeArrowheads="1"/>
          </p:cNvSpPr>
          <p:nvPr/>
        </p:nvSpPr>
        <p:spPr bwMode="auto">
          <a:xfrm>
            <a:off x="2736850" y="1276350"/>
            <a:ext cx="3619500" cy="4484688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hu-HU">
              <a:solidFill>
                <a:prstClr val="black"/>
              </a:solidFill>
              <a:latin typeface="News Gothic MT"/>
            </a:endParaRPr>
          </a:p>
        </p:txBody>
      </p:sp>
      <p:sp>
        <p:nvSpPr>
          <p:cNvPr id="66733" name="WordArt 173"/>
          <p:cNvSpPr>
            <a:spLocks noChangeArrowheads="1" noChangeShapeType="1" noTextEdit="1"/>
          </p:cNvSpPr>
          <p:nvPr/>
        </p:nvSpPr>
        <p:spPr bwMode="auto">
          <a:xfrm>
            <a:off x="6473825" y="4379913"/>
            <a:ext cx="1741488" cy="939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58928"/>
              </a:avLst>
            </a:prstTxWarp>
          </a:bodyPr>
          <a:lstStyle/>
          <a:p>
            <a:pPr algn="ctr" defTabSz="914400"/>
            <a:r>
              <a:rPr lang="hu-H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Oncothermia good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6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6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6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67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6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6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66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6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6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66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6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66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66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6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6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66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15" grpId="0"/>
      <p:bldP spid="66716" grpId="0" animBg="1"/>
      <p:bldP spid="66717" grpId="0"/>
      <p:bldP spid="66718" grpId="0" animBg="1"/>
      <p:bldP spid="66719" grpId="0" animBg="1"/>
      <p:bldP spid="66720" grpId="0" animBg="1"/>
      <p:bldP spid="66721" grpId="0"/>
      <p:bldP spid="66722" grpId="0" animBg="1"/>
      <p:bldP spid="66723" grpId="0" animBg="1"/>
      <p:bldP spid="66724" grpId="0" animBg="1"/>
      <p:bldP spid="66725" grpId="0" animBg="1"/>
      <p:bldP spid="66726" grpId="0"/>
      <p:bldP spid="66727" grpId="0"/>
      <p:bldP spid="66728" grpId="0"/>
      <p:bldP spid="66729" grpId="0" animBg="1"/>
      <p:bldP spid="66730" grpId="0" animBg="1"/>
      <p:bldP spid="66731" grpId="0"/>
      <p:bldP spid="66732" grpId="0" animBg="1"/>
      <p:bldP spid="6673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E84C18-E352-D519-BE32-B779B61A4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802A3F9F-5C0F-B3C3-CB41-AD2848BA3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280" y="15240"/>
            <a:ext cx="1135888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69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F010A2-D145-4167-F5D6-060C0D068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484" y="0"/>
            <a:ext cx="7667588" cy="973394"/>
          </a:xfrm>
        </p:spPr>
        <p:txBody>
          <a:bodyPr/>
          <a:lstStyle/>
          <a:p>
            <a:r>
              <a:rPr lang="hu-HU" dirty="0"/>
              <a:t>Nemzetközi helyzet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2EBDA0EC-DD64-9671-5631-AE33E3F1A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248" y="1187318"/>
            <a:ext cx="6237839" cy="456665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B8A6B78-2D5E-E657-7233-333F38548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881" y="1966226"/>
            <a:ext cx="6088871" cy="456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68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F7C175-4215-4B17-86F7-426B7104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0" y="975360"/>
            <a:ext cx="7725664" cy="1178052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ACF315E6-0EE1-BD8C-83DA-72227228A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4329" y="0"/>
            <a:ext cx="830334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47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CDC617-7EB8-6D53-9661-38F1A00BC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1D424B9F-B1C8-9CCA-CD10-406F29C66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6129" y="1"/>
            <a:ext cx="10097730" cy="688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053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szöveg, kör, képernyőkép, Betűtípus látható&#10;&#10;Automatikusan generált leírás">
            <a:extLst>
              <a:ext uri="{FF2B5EF4-FFF2-40B4-BE49-F238E27FC236}">
                <a16:creationId xmlns:a16="http://schemas.microsoft.com/office/drawing/2014/main" id="{A0937053-DEC7-25B8-FA83-E25CF7DD1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439" y="268633"/>
            <a:ext cx="9345825" cy="6441883"/>
          </a:xfr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97396D79-7EA3-EB72-834A-6CAD112D6882}"/>
              </a:ext>
            </a:extLst>
          </p:cNvPr>
          <p:cNvSpPr txBox="1"/>
          <p:nvPr/>
        </p:nvSpPr>
        <p:spPr>
          <a:xfrm>
            <a:off x="8141111" y="6064185"/>
            <a:ext cx="3490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(dr. Radnai Andrea ábrája)</a:t>
            </a:r>
          </a:p>
        </p:txBody>
      </p:sp>
    </p:spTree>
    <p:extLst>
      <p:ext uri="{BB962C8B-B14F-4D97-AF65-F5344CB8AC3E}">
        <p14:creationId xmlns:p14="http://schemas.microsoft.com/office/powerpoint/2010/main" val="15988987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503148-71F8-04F9-FAF5-55B0E4E39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7" y="353962"/>
            <a:ext cx="5925310" cy="1174991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hu-HU" sz="2400" dirty="0"/>
              <a:t>„</a:t>
            </a:r>
            <a:r>
              <a:rPr lang="en-US" sz="2400" dirty="0"/>
              <a:t>A </a:t>
            </a:r>
            <a:r>
              <a:rPr lang="en-US" sz="2400" dirty="0" err="1"/>
              <a:t>Rák</a:t>
            </a:r>
            <a:r>
              <a:rPr lang="en-US" sz="2400" dirty="0"/>
              <a:t> </a:t>
            </a:r>
            <a:r>
              <a:rPr lang="en-US" sz="2400" dirty="0" err="1"/>
              <a:t>ellen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Emberért</a:t>
            </a:r>
            <a:r>
              <a:rPr lang="en-US" sz="2400" dirty="0"/>
              <a:t>, a </a:t>
            </a:r>
            <a:r>
              <a:rPr lang="en-US" sz="2400" dirty="0" err="1"/>
              <a:t>Holnapért</a:t>
            </a:r>
            <a:r>
              <a:rPr lang="en-US" sz="2400" dirty="0"/>
              <a:t>…</a:t>
            </a:r>
            <a:r>
              <a:rPr lang="hu-HU" sz="2400" dirty="0"/>
              <a:t>”</a:t>
            </a:r>
            <a:endParaRPr lang="en-US" sz="24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8F3CCEE-812E-90CD-429C-F98D7F7E556A}"/>
              </a:ext>
            </a:extLst>
          </p:cNvPr>
          <p:cNvSpPr txBox="1"/>
          <p:nvPr/>
        </p:nvSpPr>
        <p:spPr>
          <a:xfrm>
            <a:off x="486697" y="1873045"/>
            <a:ext cx="6651522" cy="4630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Megelőzés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hu-HU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primér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hu-HU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secunder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hu-HU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tertier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Egészséges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életmód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hu-HU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relax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hu-HU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tápl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.,pihenés, mozgás, lelki egyensúly, </a:t>
            </a:r>
            <a:r>
              <a:rPr lang="hu-HU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stb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Szűrővizsgálatok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széleskörű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elérhetősége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b="1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Oktatás-vizsgáztatás-engedélyezés</a:t>
            </a:r>
            <a:r>
              <a:rPr lang="en-US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u="sng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egysége</a:t>
            </a: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Hiteles gyógyítók segítése és elfogadása,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Praxisteam, 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Integratív szemlélet kialakítása a gyakorlatban (test-szellem és lélek egysége)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Ellenőrzés lényeges!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7195643D-898A-E000-B900-AC8ED3C4B1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98" r="3829"/>
          <a:stretch/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8255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74D495-F74E-082E-0CE1-0AADED327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7307"/>
            <a:ext cx="7729728" cy="1188720"/>
          </a:xfrm>
        </p:spPr>
        <p:txBody>
          <a:bodyPr/>
          <a:lstStyle/>
          <a:p>
            <a:r>
              <a:rPr lang="hu-HU" dirty="0"/>
              <a:t>Van a Medicinának alternatívája?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B2C2C77F-7BF3-C2B5-253C-CBBFC03A8B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4320" y="1432560"/>
            <a:ext cx="8676639" cy="532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99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0D36BD-FD90-5449-BEF9-4AF365926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762" y="301014"/>
            <a:ext cx="7729728" cy="1188720"/>
          </a:xfrm>
        </p:spPr>
        <p:txBody>
          <a:bodyPr/>
          <a:lstStyle/>
          <a:p>
            <a:r>
              <a:rPr lang="hu-HU" dirty="0"/>
              <a:t>Hazai helyzet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E3C164-5979-463E-1CB4-0208D3E75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25561"/>
            <a:ext cx="5588000" cy="4439265"/>
          </a:xfrm>
        </p:spPr>
        <p:txBody>
          <a:bodyPr/>
          <a:lstStyle/>
          <a:p>
            <a:r>
              <a:rPr lang="hu-HU" b="1" u="sng" dirty="0"/>
              <a:t>HIETE </a:t>
            </a:r>
            <a:r>
              <a:rPr lang="hu-HU" dirty="0"/>
              <a:t>1986-től engedélyezett tanfolyamok</a:t>
            </a:r>
          </a:p>
          <a:p>
            <a:r>
              <a:rPr lang="hu-HU" dirty="0"/>
              <a:t>2000: utolsó záróvizsgák </a:t>
            </a:r>
            <a:r>
              <a:rPr lang="hu-HU" b="1" u="sng" dirty="0"/>
              <a:t>SE</a:t>
            </a:r>
          </a:p>
          <a:p>
            <a:r>
              <a:rPr lang="hu-HU" dirty="0"/>
              <a:t>2003: </a:t>
            </a:r>
            <a:r>
              <a:rPr lang="hu-HU" b="1" u="sng" dirty="0"/>
              <a:t>PTE ÁOK Komplementer Medicina Tanszék </a:t>
            </a:r>
            <a:r>
              <a:rPr lang="hu-HU" dirty="0"/>
              <a:t>megalakulása, tanfolyamok akkreditálása</a:t>
            </a:r>
          </a:p>
          <a:p>
            <a:r>
              <a:rPr lang="hu-HU" dirty="0"/>
              <a:t>2003: </a:t>
            </a:r>
            <a:r>
              <a:rPr lang="hu-HU" b="1" u="sng" dirty="0"/>
              <a:t>TCM oktatás és vizsgáztatások</a:t>
            </a:r>
          </a:p>
          <a:p>
            <a:r>
              <a:rPr lang="hu-HU" dirty="0"/>
              <a:t>2006: </a:t>
            </a:r>
            <a:r>
              <a:rPr lang="hu-HU" b="1" u="sng" dirty="0" err="1"/>
              <a:t>Neurálterápia</a:t>
            </a:r>
            <a:r>
              <a:rPr lang="hu-HU" b="1" u="sng" dirty="0"/>
              <a:t> bevezetése a Tanszéken (Ausztriában szakvizsga)</a:t>
            </a:r>
          </a:p>
          <a:p>
            <a:r>
              <a:rPr lang="hu-HU" dirty="0"/>
              <a:t>2015: </a:t>
            </a:r>
            <a:r>
              <a:rPr lang="hu-HU" b="1" u="sng" dirty="0"/>
              <a:t>TCM Konfucius Intézet megalakulása</a:t>
            </a:r>
          </a:p>
          <a:p>
            <a:r>
              <a:rPr lang="hu-HU" dirty="0"/>
              <a:t>2017</a:t>
            </a:r>
            <a:r>
              <a:rPr lang="hu-HU" b="1" u="sng" dirty="0"/>
              <a:t>: </a:t>
            </a:r>
            <a:r>
              <a:rPr lang="hu-HU" b="1" u="sng" dirty="0" err="1"/>
              <a:t>Antropozófus</a:t>
            </a:r>
            <a:r>
              <a:rPr lang="hu-HU" b="1" u="sng" dirty="0"/>
              <a:t> medicina akkreditálása és vizsgáztatás elkezdése</a:t>
            </a:r>
          </a:p>
          <a:p>
            <a:pPr marL="0" indent="0">
              <a:buNone/>
            </a:pPr>
            <a:r>
              <a:rPr lang="hu-HU" dirty="0"/>
              <a:t>2 habilitáció, PhD 4, közlemények száma 380, független idézetek 1500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FE0EFB3-A618-06E4-95DA-405C3D81B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348" y="1386348"/>
            <a:ext cx="12500143" cy="737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5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AB2C4E4-A768-7C06-8175-D1717F6B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4476806" cy="1188720"/>
          </a:xfrm>
        </p:spPr>
        <p:txBody>
          <a:bodyPr>
            <a:normAutofit/>
          </a:bodyPr>
          <a:lstStyle/>
          <a:p>
            <a:r>
              <a:rPr lang="hu-HU" dirty="0"/>
              <a:t>Szakmai Ajánlások a WHO részéről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0920074-6CC0-7366-37EA-8F8C6A33F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4" y="2638044"/>
            <a:ext cx="4492932" cy="3263206"/>
          </a:xfrm>
        </p:spPr>
        <p:txBody>
          <a:bodyPr>
            <a:normAutofit/>
          </a:bodyPr>
          <a:lstStyle/>
          <a:p>
            <a:pPr marL="274320" marR="0" lvl="0" indent="-27432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hu-HU" sz="1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a nemzeti egészségügyi rendszerbe történő CAM/KM/</a:t>
            </a:r>
            <a:r>
              <a:rPr kumimoji="0" lang="hu-HU" sz="17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Integrativ</a:t>
            </a:r>
            <a:r>
              <a:rPr kumimoji="0" lang="hu-HU" sz="1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 Medicina beilleszthetőséget fokozni kell,</a:t>
            </a:r>
          </a:p>
          <a:p>
            <a:pPr marL="274320" marR="0" lvl="0" indent="-27432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hu-HU" sz="1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ehhez speciális útmutatások elkészítése, stratégiai kutatások elindítása szükséges,</a:t>
            </a:r>
          </a:p>
          <a:p>
            <a:pPr marL="274320" marR="0" lvl="0" indent="-27432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hu-HU" sz="1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támogatandó a </a:t>
            </a:r>
            <a:r>
              <a:rPr kumimoji="0" lang="hu-HU" sz="1700" b="1" i="1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racionális, ésszerű alkalmazás az evidenciáknak megfelelően,</a:t>
            </a:r>
          </a:p>
          <a:p>
            <a:pPr marL="274320" marR="0" lvl="0" indent="-27432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hu-HU" sz="1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irányítandók az információk a lakosság felé is a CAM/</a:t>
            </a:r>
            <a:r>
              <a:rPr kumimoji="0" lang="hu-HU" sz="17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Integrativ</a:t>
            </a:r>
            <a:r>
              <a:rPr kumimoji="0" lang="hu-HU" sz="17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 Medicinát illetően </a:t>
            </a:r>
          </a:p>
          <a:p>
            <a:pPr marL="274320" marR="0" lvl="0" indent="-27432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r>
              <a:rPr lang="hu-HU" sz="1700" b="1" u="sng">
                <a:latin typeface="Constantia"/>
              </a:rPr>
              <a:t>Szakmai Kollégiumi Tagozat </a:t>
            </a:r>
            <a:r>
              <a:rPr lang="hu-HU" sz="1700">
                <a:latin typeface="Constantia"/>
              </a:rPr>
              <a:t>(</a:t>
            </a:r>
            <a:r>
              <a:rPr lang="hu-HU" sz="1700" err="1">
                <a:latin typeface="Constantia"/>
              </a:rPr>
              <a:t>Tancsadó</a:t>
            </a:r>
            <a:r>
              <a:rPr lang="hu-HU" sz="1700">
                <a:latin typeface="Constantia"/>
              </a:rPr>
              <a:t> </a:t>
            </a:r>
            <a:r>
              <a:rPr lang="hu-HU" sz="1700" err="1">
                <a:latin typeface="Constantia"/>
              </a:rPr>
              <a:t>tesületként</a:t>
            </a:r>
            <a:r>
              <a:rPr lang="hu-HU" sz="1700">
                <a:latin typeface="Constantia"/>
              </a:rPr>
              <a:t> működött 1989,majd 2021-ig…)</a:t>
            </a:r>
            <a:endParaRPr kumimoji="0" lang="hu-HU" sz="17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>
              <a:lnSpc>
                <a:spcPct val="90000"/>
              </a:lnSpc>
            </a:pPr>
            <a:endParaRPr lang="hu-HU" sz="1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533F40-045E-4E3D-9243-864CD4E58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3605" y="964692"/>
            <a:ext cx="5440680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402EC6-D845-41B3-BEBE-CB34D9BFE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699" y="1128683"/>
            <a:ext cx="5106493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68C5B34-F2E6-3F5B-9454-201415028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707" y="933915"/>
            <a:ext cx="6393867" cy="479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4">
            <a:extLst>
              <a:ext uri="{FF2B5EF4-FFF2-40B4-BE49-F238E27FC236}">
                <a16:creationId xmlns:a16="http://schemas.microsoft.com/office/drawing/2014/main" id="{8E139EB9-B02E-536A-2BE1-E82523336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92" y="78336"/>
            <a:ext cx="5095554" cy="655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9" name="Szövegdoboz 5">
            <a:extLst>
              <a:ext uri="{FF2B5EF4-FFF2-40B4-BE49-F238E27FC236}">
                <a16:creationId xmlns:a16="http://schemas.microsoft.com/office/drawing/2014/main" id="{8A98E22D-8504-DC7D-8488-9D924C7FB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1" y="762001"/>
            <a:ext cx="4341813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2400" dirty="0">
                <a:solidFill>
                  <a:srgbClr val="FFFFFF"/>
                </a:solidFill>
              </a:rPr>
              <a:t>2007</a:t>
            </a:r>
            <a:endParaRPr lang="hu-HU" altLang="hu-HU" sz="2400" dirty="0">
              <a:solidFill>
                <a:srgbClr val="FFFFFF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2400" dirty="0">
                <a:solidFill>
                  <a:srgbClr val="FFFFFF"/>
                </a:solidFill>
              </a:rPr>
              <a:t>© Mary Ann Liebert, Inc.</a:t>
            </a:r>
            <a:endParaRPr lang="hu-HU" altLang="hu-HU" sz="2400" dirty="0">
              <a:solidFill>
                <a:srgbClr val="FFFFFF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2400" dirty="0">
                <a:solidFill>
                  <a:srgbClr val="FFFFFF"/>
                </a:solidFill>
              </a:rPr>
              <a:t>DOI: 10.1089/acu.2007.0603</a:t>
            </a:r>
            <a:endParaRPr lang="hu-HU" altLang="hu-HU" sz="2400" dirty="0">
              <a:solidFill>
                <a:srgbClr val="FFFFFF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2400" b="1" u="sng" dirty="0">
                <a:solidFill>
                  <a:srgbClr val="FFFFFF"/>
                </a:solidFill>
              </a:rPr>
              <a:t>Battlefield Acupuncture</a:t>
            </a:r>
            <a:endParaRPr lang="hu-HU" altLang="hu-HU" sz="2400" b="1" u="sng" dirty="0">
              <a:solidFill>
                <a:srgbClr val="FFFFFF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2400" dirty="0">
                <a:solidFill>
                  <a:srgbClr val="FFFFFF"/>
                </a:solidFill>
              </a:rPr>
              <a:t>Richard C. </a:t>
            </a:r>
            <a:r>
              <a:rPr lang="en-US" altLang="hu-HU" sz="2400" dirty="0" err="1">
                <a:solidFill>
                  <a:srgbClr val="FFFFFF"/>
                </a:solidFill>
              </a:rPr>
              <a:t>Niemtzow</a:t>
            </a:r>
            <a:r>
              <a:rPr lang="en-US" altLang="hu-HU" sz="2400" dirty="0">
                <a:solidFill>
                  <a:srgbClr val="FFFFFF"/>
                </a:solidFill>
              </a:rPr>
              <a:t>, PhD.MD</a:t>
            </a:r>
            <a:endParaRPr lang="hu-HU" altLang="hu-HU" sz="2400" dirty="0">
              <a:solidFill>
                <a:srgbClr val="FFFFFF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2400" dirty="0">
                <a:solidFill>
                  <a:srgbClr val="FFFFFF"/>
                </a:solidFill>
              </a:rPr>
              <a:t> </a:t>
            </a:r>
            <a:endParaRPr lang="hu-HU" altLang="hu-HU" sz="2400" dirty="0">
              <a:solidFill>
                <a:srgbClr val="FFFFFF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hu-HU" altLang="hu-HU" sz="2400" dirty="0">
              <a:solidFill>
                <a:srgbClr val="FFFFFF"/>
              </a:solidFill>
            </a:endParaRPr>
          </a:p>
        </p:txBody>
      </p:sp>
      <p:sp>
        <p:nvSpPr>
          <p:cNvPr id="96260" name="Szövegdoboz 6">
            <a:extLst>
              <a:ext uri="{FF2B5EF4-FFF2-40B4-BE49-F238E27FC236}">
                <a16:creationId xmlns:a16="http://schemas.microsoft.com/office/drawing/2014/main" id="{19F80AB0-9DDF-9620-EEA9-D13F53A86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7476" y="2869324"/>
            <a:ext cx="4599699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altLang="hu-HU" sz="1400" b="1" dirty="0" err="1">
                <a:solidFill>
                  <a:srgbClr val="FFFFFF"/>
                </a:solidFill>
              </a:rPr>
              <a:t>Moving</a:t>
            </a:r>
            <a:r>
              <a:rPr lang="hu-HU" altLang="hu-HU" sz="1400" b="1" dirty="0">
                <a:solidFill>
                  <a:srgbClr val="FFFFFF"/>
                </a:solidFill>
              </a:rPr>
              <a:t> Acupuncture </a:t>
            </a:r>
            <a:r>
              <a:rPr lang="hu-HU" altLang="hu-HU" sz="1400" b="1" dirty="0" err="1">
                <a:solidFill>
                  <a:srgbClr val="FFFFFF"/>
                </a:solidFill>
              </a:rPr>
              <a:t>to</a:t>
            </a:r>
            <a:r>
              <a:rPr lang="hu-HU" altLang="hu-HU" sz="1400" b="1" dirty="0">
                <a:solidFill>
                  <a:srgbClr val="FFFFFF"/>
                </a:solidFill>
              </a:rPr>
              <a:t> </a:t>
            </a:r>
            <a:r>
              <a:rPr lang="hu-HU" altLang="hu-HU" sz="1400" b="1" dirty="0" err="1">
                <a:solidFill>
                  <a:srgbClr val="FFFFFF"/>
                </a:solidFill>
              </a:rPr>
              <a:t>the</a:t>
            </a:r>
            <a:r>
              <a:rPr lang="hu-HU" altLang="hu-HU" sz="1400" b="1" dirty="0">
                <a:solidFill>
                  <a:srgbClr val="FFFFFF"/>
                </a:solidFill>
              </a:rPr>
              <a:t> Frontline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altLang="hu-HU" sz="1400" b="1" dirty="0">
                <a:solidFill>
                  <a:srgbClr val="FFFFFF"/>
                </a:solidFill>
              </a:rPr>
              <a:t>of Military </a:t>
            </a:r>
            <a:r>
              <a:rPr lang="hu-HU" altLang="hu-HU" sz="1400" b="1" dirty="0" err="1">
                <a:solidFill>
                  <a:srgbClr val="FFFFFF"/>
                </a:solidFill>
              </a:rPr>
              <a:t>Medical</a:t>
            </a:r>
            <a:r>
              <a:rPr lang="hu-HU" altLang="hu-HU" sz="1400" b="1" dirty="0">
                <a:solidFill>
                  <a:srgbClr val="FFFFFF"/>
                </a:solidFill>
              </a:rPr>
              <a:t> </a:t>
            </a:r>
            <a:r>
              <a:rPr lang="hu-HU" altLang="hu-HU" sz="1400" b="1" dirty="0" err="1">
                <a:solidFill>
                  <a:srgbClr val="FFFFFF"/>
                </a:solidFill>
              </a:rPr>
              <a:t>Care</a:t>
            </a:r>
            <a:r>
              <a:rPr lang="hu-HU" altLang="hu-HU" sz="1400" b="1" dirty="0">
                <a:solidFill>
                  <a:srgbClr val="FFFFFF"/>
                </a:solidFill>
              </a:rPr>
              <a:t>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altLang="hu-HU" sz="1400" b="1" dirty="0">
                <a:solidFill>
                  <a:srgbClr val="FFFFFF"/>
                </a:solidFill>
              </a:rPr>
              <a:t>A </a:t>
            </a:r>
            <a:r>
              <a:rPr lang="hu-HU" altLang="hu-HU" sz="1400" b="1" dirty="0" err="1">
                <a:solidFill>
                  <a:srgbClr val="FFFFFF"/>
                </a:solidFill>
              </a:rPr>
              <a:t>Feasibility</a:t>
            </a:r>
            <a:r>
              <a:rPr lang="hu-HU" altLang="hu-HU" sz="1400" b="1" dirty="0">
                <a:solidFill>
                  <a:srgbClr val="FFFFFF"/>
                </a:solidFill>
              </a:rPr>
              <a:t> </a:t>
            </a:r>
            <a:r>
              <a:rPr lang="hu-HU" altLang="hu-HU" sz="1400" b="1" dirty="0" err="1">
                <a:solidFill>
                  <a:srgbClr val="FFFFFF"/>
                </a:solidFill>
              </a:rPr>
              <a:t>Study</a:t>
            </a:r>
            <a:endParaRPr lang="hu-HU" altLang="hu-HU" sz="1400" b="1" dirty="0">
              <a:solidFill>
                <a:srgbClr val="FFFFFF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altLang="hu-HU" sz="1400" dirty="0">
                <a:solidFill>
                  <a:srgbClr val="FFFFFF"/>
                </a:solidFill>
              </a:rPr>
              <a:t>Stephen Burns, </a:t>
            </a:r>
            <a:r>
              <a:rPr lang="hu-HU" altLang="hu-HU" sz="1400" dirty="0" err="1">
                <a:solidFill>
                  <a:srgbClr val="FFFFFF"/>
                </a:solidFill>
              </a:rPr>
              <a:t>MD,Alexandra</a:t>
            </a:r>
            <a:r>
              <a:rPr lang="hu-HU" altLang="hu-HU" sz="1400" dirty="0">
                <a:solidFill>
                  <a:srgbClr val="FFFFFF"/>
                </a:solidFill>
              </a:rPr>
              <a:t> York, MS,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altLang="hu-HU" sz="1400" dirty="0">
                <a:solidFill>
                  <a:srgbClr val="FFFFFF"/>
                </a:solidFill>
              </a:rPr>
              <a:t>2Richard C. </a:t>
            </a:r>
            <a:r>
              <a:rPr lang="hu-HU" altLang="hu-HU" sz="1400" dirty="0" err="1">
                <a:solidFill>
                  <a:srgbClr val="FFFFFF"/>
                </a:solidFill>
              </a:rPr>
              <a:t>Niemtzow</a:t>
            </a:r>
            <a:r>
              <a:rPr lang="hu-HU" altLang="hu-HU" sz="1400" dirty="0">
                <a:solidFill>
                  <a:srgbClr val="FFFFFF"/>
                </a:solidFill>
              </a:rPr>
              <a:t>, MD, PhD, MPH,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altLang="hu-HU" sz="1400" dirty="0">
                <a:solidFill>
                  <a:srgbClr val="FFFFFF"/>
                </a:solidFill>
              </a:rPr>
              <a:t>1Betty K. </a:t>
            </a:r>
            <a:r>
              <a:rPr lang="hu-HU" altLang="hu-HU" sz="1400" dirty="0" err="1">
                <a:solidFill>
                  <a:srgbClr val="FFFFFF"/>
                </a:solidFill>
              </a:rPr>
              <a:t>Garner</a:t>
            </a:r>
            <a:r>
              <a:rPr lang="hu-HU" altLang="hu-HU" sz="1400" dirty="0">
                <a:solidFill>
                  <a:srgbClr val="FFFFFF"/>
                </a:solidFill>
              </a:rPr>
              <a:t>, PhD, </a:t>
            </a:r>
            <a:r>
              <a:rPr lang="hu-HU" altLang="hu-HU" sz="1400" dirty="0" err="1">
                <a:solidFill>
                  <a:srgbClr val="FFFFFF"/>
                </a:solidFill>
              </a:rPr>
              <a:t>RN,Nancy</a:t>
            </a:r>
            <a:r>
              <a:rPr lang="hu-HU" altLang="hu-HU" sz="1400" dirty="0">
                <a:solidFill>
                  <a:srgbClr val="FFFFFF"/>
                </a:solidFill>
              </a:rPr>
              <a:t> </a:t>
            </a:r>
            <a:r>
              <a:rPr lang="hu-HU" altLang="hu-HU" sz="1400" dirty="0" err="1">
                <a:solidFill>
                  <a:srgbClr val="FFFFFF"/>
                </a:solidFill>
              </a:rPr>
              <a:t>Steele</a:t>
            </a:r>
            <a:r>
              <a:rPr lang="hu-HU" altLang="hu-HU" sz="1400" dirty="0">
                <a:solidFill>
                  <a:srgbClr val="FFFFFF"/>
                </a:solidFill>
              </a:rPr>
              <a:t>, PhD, WHNP,3,4and Joan A.G. Walter, JD, PA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hu-HU" altLang="hu-HU" sz="1200" dirty="0">
              <a:solidFill>
                <a:srgbClr val="FFFFFF"/>
              </a:solidFill>
            </a:endParaRPr>
          </a:p>
        </p:txBody>
      </p:sp>
      <p:sp>
        <p:nvSpPr>
          <p:cNvPr id="96261" name="Téglalap 7">
            <a:extLst>
              <a:ext uri="{FF2B5EF4-FFF2-40B4-BE49-F238E27FC236}">
                <a16:creationId xmlns:a16="http://schemas.microsoft.com/office/drawing/2014/main" id="{EFA3EC04-5C68-3A9D-6B05-9436164A1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7476" y="4654428"/>
            <a:ext cx="532874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1400" b="1" dirty="0">
                <a:solidFill>
                  <a:srgbClr val="FF0000"/>
                </a:solidFill>
              </a:rPr>
              <a:t>MEDICAL ACUPUNCTURE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1400" dirty="0">
                <a:solidFill>
                  <a:srgbClr val="FFFFFF"/>
                </a:solidFill>
              </a:rPr>
              <a:t>Volume 25, Number 1, 2013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1400" dirty="0">
                <a:solidFill>
                  <a:srgbClr val="FFFFFF"/>
                </a:solidFill>
              </a:rPr>
              <a:t>#Mary Ann Liebert, Inc.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hu-HU" sz="1400" dirty="0">
                <a:solidFill>
                  <a:srgbClr val="FFFFFF"/>
                </a:solidFill>
              </a:rPr>
              <a:t>DOI: 10.1089/acu.2012.0933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5888"/>
            <a:ext cx="4894263" cy="62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7" name="Szövegdoboz 5"/>
          <p:cNvSpPr txBox="1">
            <a:spLocks noChangeArrowheads="1"/>
          </p:cNvSpPr>
          <p:nvPr/>
        </p:nvSpPr>
        <p:spPr bwMode="auto">
          <a:xfrm>
            <a:off x="7357242" y="320567"/>
            <a:ext cx="4341813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en-US" sz="2400" dirty="0">
                <a:solidFill>
                  <a:prstClr val="black"/>
                </a:solidFill>
              </a:rPr>
              <a:t>2007</a:t>
            </a:r>
            <a:endParaRPr lang="hu-HU" sz="2400" dirty="0">
              <a:solidFill>
                <a:prstClr val="black"/>
              </a:solidFill>
            </a:endParaRPr>
          </a:p>
          <a:p>
            <a:pPr defTabSz="914400" eaLnBrk="1" hangingPunct="1"/>
            <a:r>
              <a:rPr lang="en-US" sz="2400" dirty="0">
                <a:solidFill>
                  <a:prstClr val="black"/>
                </a:solidFill>
              </a:rPr>
              <a:t>© Mary Ann Liebert, Inc.</a:t>
            </a:r>
            <a:endParaRPr lang="hu-HU" sz="2400" dirty="0">
              <a:solidFill>
                <a:prstClr val="black"/>
              </a:solidFill>
            </a:endParaRPr>
          </a:p>
          <a:p>
            <a:pPr defTabSz="914400" eaLnBrk="1" hangingPunct="1"/>
            <a:r>
              <a:rPr lang="en-US" sz="2400" dirty="0">
                <a:solidFill>
                  <a:prstClr val="black"/>
                </a:solidFill>
              </a:rPr>
              <a:t>DOI: 10.1089/acu.2007.0603</a:t>
            </a:r>
            <a:endParaRPr lang="hu-HU" sz="2400" dirty="0">
              <a:solidFill>
                <a:prstClr val="black"/>
              </a:solidFill>
            </a:endParaRPr>
          </a:p>
          <a:p>
            <a:pPr defTabSz="914400" eaLnBrk="1" hangingPunct="1"/>
            <a:r>
              <a:rPr lang="en-US" sz="2400" b="1" dirty="0">
                <a:solidFill>
                  <a:prstClr val="black"/>
                </a:solidFill>
              </a:rPr>
              <a:t>Battlefield Acupuncture</a:t>
            </a:r>
            <a:endParaRPr lang="hu-HU" sz="2400" b="1" dirty="0">
              <a:solidFill>
                <a:prstClr val="black"/>
              </a:solidFill>
            </a:endParaRPr>
          </a:p>
          <a:p>
            <a:pPr defTabSz="914400" eaLnBrk="1" hangingPunct="1"/>
            <a:r>
              <a:rPr lang="en-US" sz="2400" dirty="0">
                <a:solidFill>
                  <a:prstClr val="black"/>
                </a:solidFill>
              </a:rPr>
              <a:t>Richard C. </a:t>
            </a:r>
            <a:r>
              <a:rPr lang="en-US" sz="2400" dirty="0" err="1">
                <a:solidFill>
                  <a:prstClr val="black"/>
                </a:solidFill>
              </a:rPr>
              <a:t>Niemtzow</a:t>
            </a:r>
            <a:r>
              <a:rPr lang="en-US" sz="2400" dirty="0">
                <a:solidFill>
                  <a:prstClr val="black"/>
                </a:solidFill>
              </a:rPr>
              <a:t>, PhD.MD</a:t>
            </a:r>
            <a:endParaRPr lang="hu-HU" sz="2400" dirty="0">
              <a:solidFill>
                <a:prstClr val="black"/>
              </a:solidFill>
            </a:endParaRPr>
          </a:p>
          <a:p>
            <a:pPr defTabSz="914400" eaLnBrk="1" hangingPunct="1"/>
            <a:r>
              <a:rPr lang="en-US" sz="2400" dirty="0">
                <a:solidFill>
                  <a:prstClr val="black"/>
                </a:solidFill>
              </a:rPr>
              <a:t> </a:t>
            </a:r>
            <a:endParaRPr lang="hu-HU" sz="2400" dirty="0">
              <a:solidFill>
                <a:prstClr val="black"/>
              </a:solidFill>
            </a:endParaRPr>
          </a:p>
          <a:p>
            <a:pPr defTabSz="914400" eaLnBrk="1" hangingPunct="1"/>
            <a:endParaRPr lang="hu-HU" sz="2400" dirty="0">
              <a:solidFill>
                <a:prstClr val="black"/>
              </a:solidFill>
            </a:endParaRPr>
          </a:p>
        </p:txBody>
      </p:sp>
      <p:sp>
        <p:nvSpPr>
          <p:cNvPr id="118788" name="Szövegdoboz 6"/>
          <p:cNvSpPr txBox="1">
            <a:spLocks noChangeArrowheads="1"/>
          </p:cNvSpPr>
          <p:nvPr/>
        </p:nvSpPr>
        <p:spPr bwMode="auto">
          <a:xfrm>
            <a:off x="7357242" y="2536825"/>
            <a:ext cx="3529012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defTabSz="914400" eaLnBrk="1" hangingPunct="1"/>
            <a:r>
              <a:rPr lang="hu-HU" sz="1400" b="1" dirty="0" err="1">
                <a:solidFill>
                  <a:prstClr val="black"/>
                </a:solidFill>
              </a:rPr>
              <a:t>Moving</a:t>
            </a:r>
            <a:r>
              <a:rPr lang="hu-HU" sz="1400" b="1" dirty="0">
                <a:solidFill>
                  <a:prstClr val="black"/>
                </a:solidFill>
              </a:rPr>
              <a:t> Acupuncture </a:t>
            </a:r>
            <a:r>
              <a:rPr lang="hu-HU" sz="1400" b="1" dirty="0" err="1">
                <a:solidFill>
                  <a:prstClr val="black"/>
                </a:solidFill>
              </a:rPr>
              <a:t>to</a:t>
            </a:r>
            <a:r>
              <a:rPr lang="hu-HU" sz="1400" b="1" dirty="0">
                <a:solidFill>
                  <a:prstClr val="black"/>
                </a:solidFill>
              </a:rPr>
              <a:t> </a:t>
            </a:r>
            <a:r>
              <a:rPr lang="hu-HU" sz="1400" b="1" dirty="0" err="1">
                <a:solidFill>
                  <a:prstClr val="black"/>
                </a:solidFill>
              </a:rPr>
              <a:t>the</a:t>
            </a:r>
            <a:r>
              <a:rPr lang="hu-HU" sz="1400" b="1" dirty="0">
                <a:solidFill>
                  <a:prstClr val="black"/>
                </a:solidFill>
              </a:rPr>
              <a:t> Frontline</a:t>
            </a:r>
          </a:p>
          <a:p>
            <a:pPr defTabSz="914400" eaLnBrk="1" hangingPunct="1"/>
            <a:r>
              <a:rPr lang="hu-HU" sz="1400" b="1" dirty="0">
                <a:solidFill>
                  <a:prstClr val="black"/>
                </a:solidFill>
              </a:rPr>
              <a:t>of Military </a:t>
            </a:r>
            <a:r>
              <a:rPr lang="hu-HU" sz="1400" b="1" dirty="0" err="1">
                <a:solidFill>
                  <a:prstClr val="black"/>
                </a:solidFill>
              </a:rPr>
              <a:t>Medical</a:t>
            </a:r>
            <a:r>
              <a:rPr lang="hu-HU" sz="1400" b="1" dirty="0">
                <a:solidFill>
                  <a:prstClr val="black"/>
                </a:solidFill>
              </a:rPr>
              <a:t> </a:t>
            </a:r>
            <a:r>
              <a:rPr lang="hu-HU" sz="1400" b="1" dirty="0" err="1">
                <a:solidFill>
                  <a:prstClr val="black"/>
                </a:solidFill>
              </a:rPr>
              <a:t>Care</a:t>
            </a:r>
            <a:r>
              <a:rPr lang="hu-HU" sz="1400" b="1" dirty="0">
                <a:solidFill>
                  <a:prstClr val="black"/>
                </a:solidFill>
              </a:rPr>
              <a:t>:</a:t>
            </a:r>
          </a:p>
          <a:p>
            <a:pPr defTabSz="914400" eaLnBrk="1" hangingPunct="1"/>
            <a:r>
              <a:rPr lang="hu-HU" sz="1400" b="1" dirty="0">
                <a:solidFill>
                  <a:prstClr val="black"/>
                </a:solidFill>
              </a:rPr>
              <a:t>A </a:t>
            </a:r>
            <a:r>
              <a:rPr lang="hu-HU" sz="1400" b="1" dirty="0" err="1">
                <a:solidFill>
                  <a:prstClr val="black"/>
                </a:solidFill>
              </a:rPr>
              <a:t>Feasibility</a:t>
            </a:r>
            <a:r>
              <a:rPr lang="hu-HU" sz="1400" b="1" dirty="0">
                <a:solidFill>
                  <a:prstClr val="black"/>
                </a:solidFill>
              </a:rPr>
              <a:t> </a:t>
            </a:r>
            <a:r>
              <a:rPr lang="hu-HU" sz="1400" b="1" dirty="0" err="1">
                <a:solidFill>
                  <a:prstClr val="black"/>
                </a:solidFill>
              </a:rPr>
              <a:t>Study</a:t>
            </a:r>
            <a:endParaRPr lang="hu-HU" sz="1400" b="1" dirty="0">
              <a:solidFill>
                <a:prstClr val="black"/>
              </a:solidFill>
            </a:endParaRPr>
          </a:p>
          <a:p>
            <a:pPr defTabSz="914400" eaLnBrk="1" hangingPunct="1"/>
            <a:r>
              <a:rPr lang="hu-HU" sz="1400" dirty="0">
                <a:solidFill>
                  <a:prstClr val="black"/>
                </a:solidFill>
              </a:rPr>
              <a:t>Stephen Burns, </a:t>
            </a:r>
            <a:r>
              <a:rPr lang="hu-HU" sz="1400" dirty="0" err="1">
                <a:solidFill>
                  <a:prstClr val="black"/>
                </a:solidFill>
              </a:rPr>
              <a:t>MD,Alexandra</a:t>
            </a:r>
            <a:r>
              <a:rPr lang="hu-HU" sz="1400" dirty="0">
                <a:solidFill>
                  <a:prstClr val="black"/>
                </a:solidFill>
              </a:rPr>
              <a:t> York, MS,</a:t>
            </a:r>
          </a:p>
          <a:p>
            <a:pPr defTabSz="914400" eaLnBrk="1" hangingPunct="1"/>
            <a:r>
              <a:rPr lang="hu-HU" sz="1400" dirty="0">
                <a:solidFill>
                  <a:prstClr val="black"/>
                </a:solidFill>
              </a:rPr>
              <a:t>2Richard C. </a:t>
            </a:r>
            <a:r>
              <a:rPr lang="hu-HU" sz="1400" dirty="0" err="1">
                <a:solidFill>
                  <a:prstClr val="black"/>
                </a:solidFill>
              </a:rPr>
              <a:t>Niemtzow</a:t>
            </a:r>
            <a:r>
              <a:rPr lang="hu-HU" sz="1400" dirty="0">
                <a:solidFill>
                  <a:prstClr val="black"/>
                </a:solidFill>
              </a:rPr>
              <a:t>, MD, PhD, MPH,</a:t>
            </a:r>
          </a:p>
          <a:p>
            <a:pPr defTabSz="914400" eaLnBrk="1" hangingPunct="1"/>
            <a:r>
              <a:rPr lang="hu-HU" sz="1400" dirty="0">
                <a:solidFill>
                  <a:prstClr val="black"/>
                </a:solidFill>
              </a:rPr>
              <a:t>1Betty K. </a:t>
            </a:r>
            <a:r>
              <a:rPr lang="hu-HU" sz="1400" dirty="0" err="1">
                <a:solidFill>
                  <a:prstClr val="black"/>
                </a:solidFill>
              </a:rPr>
              <a:t>Garner</a:t>
            </a:r>
            <a:r>
              <a:rPr lang="hu-HU" sz="1400" dirty="0">
                <a:solidFill>
                  <a:prstClr val="black"/>
                </a:solidFill>
              </a:rPr>
              <a:t>, PhD, </a:t>
            </a:r>
            <a:r>
              <a:rPr lang="hu-HU" sz="1400" dirty="0" err="1">
                <a:solidFill>
                  <a:prstClr val="black"/>
                </a:solidFill>
              </a:rPr>
              <a:t>RN,Nancy</a:t>
            </a:r>
            <a:r>
              <a:rPr lang="hu-HU" sz="1400" dirty="0">
                <a:solidFill>
                  <a:prstClr val="black"/>
                </a:solidFill>
              </a:rPr>
              <a:t> </a:t>
            </a:r>
            <a:r>
              <a:rPr lang="hu-HU" sz="1400" dirty="0" err="1">
                <a:solidFill>
                  <a:prstClr val="black"/>
                </a:solidFill>
              </a:rPr>
              <a:t>Steele</a:t>
            </a:r>
            <a:r>
              <a:rPr lang="hu-HU" sz="1400" dirty="0">
                <a:solidFill>
                  <a:prstClr val="black"/>
                </a:solidFill>
              </a:rPr>
              <a:t>, PhD, WHNP,3,4and Joan A.G. Walter, JD, PA</a:t>
            </a:r>
          </a:p>
          <a:p>
            <a:pPr defTabSz="914400" eaLnBrk="1" hangingPunct="1"/>
            <a:endParaRPr lang="hu-HU" sz="1200" dirty="0">
              <a:solidFill>
                <a:prstClr val="black"/>
              </a:solidFill>
            </a:endParaRPr>
          </a:p>
        </p:txBody>
      </p:sp>
      <p:sp>
        <p:nvSpPr>
          <p:cNvPr id="118789" name="Téglalap 7"/>
          <p:cNvSpPr>
            <a:spLocks noChangeArrowheads="1"/>
          </p:cNvSpPr>
          <p:nvPr/>
        </p:nvSpPr>
        <p:spPr bwMode="auto">
          <a:xfrm>
            <a:off x="7357242" y="4812506"/>
            <a:ext cx="41767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/>
            <a:r>
              <a:rPr lang="en-US" sz="1400" b="1" dirty="0">
                <a:solidFill>
                  <a:srgbClr val="FF0000"/>
                </a:solidFill>
                <a:latin typeface="News Gothic MT"/>
              </a:rPr>
              <a:t>MEDICAL ACUPUNCTURE</a:t>
            </a:r>
          </a:p>
          <a:p>
            <a:pPr defTabSz="914400"/>
            <a:r>
              <a:rPr lang="en-US" sz="1400" dirty="0">
                <a:solidFill>
                  <a:prstClr val="black"/>
                </a:solidFill>
                <a:latin typeface="News Gothic MT"/>
              </a:rPr>
              <a:t>Volume 25, Number 1, 2013</a:t>
            </a:r>
          </a:p>
          <a:p>
            <a:pPr defTabSz="914400"/>
            <a:r>
              <a:rPr lang="en-US" sz="1400" dirty="0">
                <a:solidFill>
                  <a:prstClr val="black"/>
                </a:solidFill>
                <a:latin typeface="News Gothic MT"/>
              </a:rPr>
              <a:t>#Mary Ann </a:t>
            </a:r>
            <a:r>
              <a:rPr lang="en-US" sz="1400" dirty="0" err="1">
                <a:solidFill>
                  <a:prstClr val="black"/>
                </a:solidFill>
                <a:latin typeface="News Gothic MT"/>
              </a:rPr>
              <a:t>Liebert</a:t>
            </a:r>
            <a:r>
              <a:rPr lang="en-US" sz="1400" dirty="0">
                <a:solidFill>
                  <a:prstClr val="black"/>
                </a:solidFill>
                <a:latin typeface="News Gothic MT"/>
              </a:rPr>
              <a:t>, Inc.</a:t>
            </a:r>
          </a:p>
          <a:p>
            <a:pPr defTabSz="914400"/>
            <a:r>
              <a:rPr lang="en-US" sz="1400" dirty="0">
                <a:solidFill>
                  <a:prstClr val="black"/>
                </a:solidFill>
                <a:latin typeface="News Gothic MT"/>
              </a:rPr>
              <a:t>DOI: 10.1089/acu.2012.0933</a:t>
            </a:r>
          </a:p>
        </p:txBody>
      </p:sp>
    </p:spTree>
    <p:extLst>
      <p:ext uri="{BB962C8B-B14F-4D97-AF65-F5344CB8AC3E}">
        <p14:creationId xmlns:p14="http://schemas.microsoft.com/office/powerpoint/2010/main" val="3669939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F2C50A8D-C484-C831-105F-7034768C3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2798" y="317066"/>
            <a:ext cx="8721244" cy="654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6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FE889B-F23D-23DB-84A6-BB8E4DCA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BAF42D67-37F6-3932-889C-F25AB3A09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839"/>
            <a:ext cx="7945120" cy="5958841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5B1D7B9-0FBA-AB11-618B-3983D6310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5120" y="116839"/>
            <a:ext cx="4023360" cy="3601509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B48876C5-E648-CC7A-035B-F18DC436BE9E}"/>
              </a:ext>
            </a:extLst>
          </p:cNvPr>
          <p:cNvSpPr txBox="1"/>
          <p:nvPr/>
        </p:nvSpPr>
        <p:spPr>
          <a:xfrm>
            <a:off x="8493760" y="4287520"/>
            <a:ext cx="304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/>
              <a:t>Laner</a:t>
            </a:r>
            <a:r>
              <a:rPr lang="hu-HU" sz="2000" b="1" dirty="0"/>
              <a:t> Antal dr., </a:t>
            </a:r>
          </a:p>
          <a:p>
            <a:r>
              <a:rPr lang="hu-HU" sz="2000" b="1" dirty="0"/>
              <a:t>Magyar Tudományos Akadémia</a:t>
            </a:r>
          </a:p>
        </p:txBody>
      </p:sp>
    </p:spTree>
    <p:extLst>
      <p:ext uri="{BB962C8B-B14F-4D97-AF65-F5344CB8AC3E}">
        <p14:creationId xmlns:p14="http://schemas.microsoft.com/office/powerpoint/2010/main" val="14235231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4.2|8.8|35.5|20.3|1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3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4|28.8|23.2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somag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Óceán">
  <a:themeElements>
    <a:clrScheme name="Óceá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Óceá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Óceá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ceá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ceá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ceá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ceá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ceá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ceá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ceá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aple">
  <a:themeElements>
    <a:clrScheme name="Maple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Map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TM10001115[[fn=Csomag]]</Template>
  <TotalTime>1637</TotalTime>
  <Words>1787</Words>
  <Application>Microsoft Office PowerPoint</Application>
  <PresentationFormat>Szélesvásznú</PresentationFormat>
  <Paragraphs>317</Paragraphs>
  <Slides>34</Slides>
  <Notes>5</Notes>
  <HiddenSlides>0</HiddenSlides>
  <MMClips>2</MMClips>
  <ScaleCrop>false</ScaleCrop>
  <HeadingPairs>
    <vt:vector size="6" baseType="variant">
      <vt:variant>
        <vt:lpstr>Használt betűtípusok</vt:lpstr>
      </vt:variant>
      <vt:variant>
        <vt:i4>14</vt:i4>
      </vt:variant>
      <vt:variant>
        <vt:lpstr>Téma</vt:lpstr>
      </vt:variant>
      <vt:variant>
        <vt:i4>6</vt:i4>
      </vt:variant>
      <vt:variant>
        <vt:lpstr>Diacímek</vt:lpstr>
      </vt:variant>
      <vt:variant>
        <vt:i4>34</vt:i4>
      </vt:variant>
    </vt:vector>
  </HeadingPairs>
  <TitlesOfParts>
    <vt:vector size="54" baseType="lpstr">
      <vt:lpstr>Algerian</vt:lpstr>
      <vt:lpstr>Arial</vt:lpstr>
      <vt:lpstr>Arial Black</vt:lpstr>
      <vt:lpstr>Arial Rounded MT Bold</vt:lpstr>
      <vt:lpstr>Book Antiqua</vt:lpstr>
      <vt:lpstr>Calibri</vt:lpstr>
      <vt:lpstr>Century Gothic</vt:lpstr>
      <vt:lpstr>Constantia</vt:lpstr>
      <vt:lpstr>Gill Sans MT</vt:lpstr>
      <vt:lpstr>News Gothic MT</vt:lpstr>
      <vt:lpstr>Tahoma</vt:lpstr>
      <vt:lpstr>Times New Roman</vt:lpstr>
      <vt:lpstr>Wingdings</vt:lpstr>
      <vt:lpstr>Wingdings 2</vt:lpstr>
      <vt:lpstr>Csomag</vt:lpstr>
      <vt:lpstr>Breeze</vt:lpstr>
      <vt:lpstr>Óceán</vt:lpstr>
      <vt:lpstr>1_Breeze</vt:lpstr>
      <vt:lpstr>Apothecary</vt:lpstr>
      <vt:lpstr>Maple</vt:lpstr>
      <vt:lpstr>Tegyük szerethetővé a  Rákellenes életmódot!</vt:lpstr>
      <vt:lpstr>PowerPoint-bemutató</vt:lpstr>
      <vt:lpstr>Nemzetközi helyzet</vt:lpstr>
      <vt:lpstr>Hazai helyzet </vt:lpstr>
      <vt:lpstr>Szakmai Ajánlások a WHO részéről</vt:lpstr>
      <vt:lpstr>PowerPoint-bemutató</vt:lpstr>
      <vt:lpstr>PowerPoint-bemutató</vt:lpstr>
      <vt:lpstr>PowerPoint-bemutató</vt:lpstr>
      <vt:lpstr>PowerPoint-bemutató</vt:lpstr>
      <vt:lpstr>   Acupuncture is usually used as an addition to conventional (standard) therapy for cancer patients </vt:lpstr>
      <vt:lpstr>Side effects due to Chemotherapy</vt:lpstr>
      <vt:lpstr>TCM (as a part of Integrative medicine) and cancer</vt:lpstr>
      <vt:lpstr>The main features of TCM effects in Western perspective are</vt:lpstr>
      <vt:lpstr>Breast Cancer Prevention and „High Risk Clinic „ at Baylor College of Medicine </vt:lpstr>
      <vt:lpstr>Mamma cc. és akupunktúra</vt:lpstr>
      <vt:lpstr>Sympaticus idegrendszeri hatások csökkentése</vt:lpstr>
      <vt:lpstr>PowerPoint-bemutató</vt:lpstr>
      <vt:lpstr>PowerPoint-bemutató</vt:lpstr>
      <vt:lpstr>PowerPoint-bemutató</vt:lpstr>
      <vt:lpstr>PowerPoint-bemutató</vt:lpstr>
      <vt:lpstr>Principles of conductive modulated RF-current heating, Oncothermia)</vt:lpstr>
      <vt:lpstr>Oncothermia is selective on cellular level</vt:lpstr>
      <vt:lpstr>Pilot study on a cell culture</vt:lpstr>
      <vt:lpstr>Oncothermia technical -  cellular selectivity by active malignancies </vt:lpstr>
      <vt:lpstr>Cervix carcinoma</vt:lpstr>
      <vt:lpstr>   Liver metastase from cc. recti    male, 67 years old, operated,           before combined treatment, no chemo …</vt:lpstr>
      <vt:lpstr>Oncothermia results</vt:lpstr>
      <vt:lpstr>Success</vt:lpstr>
      <vt:lpstr>PowerPoint-bemutató</vt:lpstr>
      <vt:lpstr>PowerPoint-bemutató</vt:lpstr>
      <vt:lpstr>PowerPoint-bemutató</vt:lpstr>
      <vt:lpstr>PowerPoint-bemutató</vt:lpstr>
      <vt:lpstr>„A Rák ellen az Emberért, a Holnapért…”</vt:lpstr>
      <vt:lpstr>Van a Medicinának alternatívája?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Szeresd a Rákellenes életmódot!</dc:title>
  <dc:creator>Gabriella Hegyi</dc:creator>
  <cp:lastModifiedBy>Gabriella Hegyi</cp:lastModifiedBy>
  <cp:revision>13</cp:revision>
  <dcterms:created xsi:type="dcterms:W3CDTF">2023-10-22T12:01:10Z</dcterms:created>
  <dcterms:modified xsi:type="dcterms:W3CDTF">2023-10-26T18:19:49Z</dcterms:modified>
</cp:coreProperties>
</file>