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857" r:id="rId3"/>
    <p:sldId id="874" r:id="rId4"/>
    <p:sldId id="875" r:id="rId5"/>
    <p:sldId id="877" r:id="rId6"/>
    <p:sldId id="269" r:id="rId7"/>
    <p:sldId id="866" r:id="rId8"/>
    <p:sldId id="906" r:id="rId9"/>
    <p:sldId id="915" r:id="rId10"/>
    <p:sldId id="917" r:id="rId11"/>
    <p:sldId id="921" r:id="rId12"/>
    <p:sldId id="885" r:id="rId13"/>
    <p:sldId id="919" r:id="rId14"/>
    <p:sldId id="913" r:id="rId15"/>
    <p:sldId id="914" r:id="rId16"/>
    <p:sldId id="923" r:id="rId17"/>
    <p:sldId id="892" r:id="rId18"/>
    <p:sldId id="895" r:id="rId19"/>
  </p:sldIdLst>
  <p:sldSz cx="12192000" cy="6858000"/>
  <p:notesSz cx="6669088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ári-Loksay Mónika" initials="HM" lastIdx="1" clrIdx="0">
    <p:extLst>
      <p:ext uri="{19B8F6BF-5375-455C-9EA6-DF929625EA0E}">
        <p15:presenceInfo xmlns:p15="http://schemas.microsoft.com/office/powerpoint/2012/main" userId="S-1-5-21-3851509507-2588540352-3427570358-28022" providerId="AD"/>
      </p:ext>
    </p:extLst>
  </p:cmAuthor>
  <p:cmAuthor id="2" name="Csieklinszki Zsanett" initials="CSZS" lastIdx="1" clrIdx="1">
    <p:extLst>
      <p:ext uri="{19B8F6BF-5375-455C-9EA6-DF929625EA0E}">
        <p15:presenceInfo xmlns:p15="http://schemas.microsoft.com/office/powerpoint/2012/main" userId="Csieklinszki Zsanet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378" autoAdjust="0"/>
    <p:restoredTop sz="82678" autoAdjust="0"/>
  </p:normalViewPr>
  <p:slideViewPr>
    <p:cSldViewPr snapToGrid="0">
      <p:cViewPr varScale="1">
        <p:scale>
          <a:sx n="72" d="100"/>
          <a:sy n="72" d="100"/>
        </p:scale>
        <p:origin x="211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 varScale="1">
      <p:scale>
        <a:sx n="1" d="1"/>
        <a:sy n="1" d="1"/>
      </p:scale>
      <p:origin x="0" y="-41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E2407A-F59B-459D-BFBB-A46BC6609293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17A41-AB6B-4945-868D-C6F4A187165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94600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750EF2-D5B3-4DC5-A902-A153298ACE24}" type="datetimeFigureOut">
              <a:rPr lang="hu-HU" smtClean="0"/>
              <a:t>2023. 10. 26.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3DC77-A86C-4524-83BF-5B1E95575CC9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17138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3DC77-A86C-4524-83BF-5B1E95575CC9}" type="slidenum">
              <a:rPr lang="hu-HU" smtClean="0"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881998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Az</a:t>
            </a:r>
            <a:r>
              <a:rPr lang="hu-HU" baseline="0" dirty="0" smtClean="0"/>
              <a:t> LBC </a:t>
            </a:r>
            <a:r>
              <a:rPr lang="hu-HU" dirty="0" smtClean="0"/>
              <a:t>módszer egyik legnagyobb előnye a kenetek kimagasló minőségén túl az, hogy lehetőséget biztosít az adott mintából a méhnyakrákért felelős Humán </a:t>
            </a:r>
            <a:r>
              <a:rPr lang="hu-HU" dirty="0" err="1" smtClean="0"/>
              <a:t>Papilllomavírus</a:t>
            </a:r>
            <a:r>
              <a:rPr lang="hu-HU" dirty="0" smtClean="0"/>
              <a:t> (HPV) kimutatására is</a:t>
            </a:r>
          </a:p>
          <a:p>
            <a:endParaRPr lang="hu-HU" dirty="0" smtClean="0"/>
          </a:p>
          <a:p>
            <a:r>
              <a:rPr lang="hu-HU" dirty="0" smtClean="0"/>
              <a:t>A szenzitivitás és a </a:t>
            </a:r>
            <a:r>
              <a:rPr lang="hu-HU" dirty="0" err="1" smtClean="0"/>
              <a:t>specificitás</a:t>
            </a:r>
            <a:r>
              <a:rPr lang="hu-HU" dirty="0" smtClean="0"/>
              <a:t> két olyan mutató, ami a teszt esetében jelzi, mennyire tudja hatékonyan elválasztani a beteget a nem betegtől.</a:t>
            </a:r>
          </a:p>
          <a:p>
            <a:r>
              <a:rPr lang="hu-HU" dirty="0" smtClean="0"/>
              <a:t>Szenzitivitás: a teszt érzékenysége: annak a valószínűsége, hogy a diagnosztikus teszt értéke</a:t>
            </a:r>
            <a:r>
              <a:rPr lang="hu-HU" baseline="0" dirty="0" smtClean="0"/>
              <a:t> </a:t>
            </a:r>
            <a:r>
              <a:rPr lang="hu-HU" dirty="0" smtClean="0"/>
              <a:t>pozitív lesz egy olyan páciensen, akiben fennáll a betegség. A szenzitivitás azt </a:t>
            </a:r>
            <a:r>
              <a:rPr lang="hu-HU" dirty="0" err="1" smtClean="0"/>
              <a:t>jellemzi</a:t>
            </a:r>
            <a:r>
              <a:rPr lang="hu-HU" dirty="0" smtClean="0"/>
              <a:t>, hogy</a:t>
            </a:r>
            <a:r>
              <a:rPr lang="hu-HU" baseline="0" dirty="0" smtClean="0"/>
              <a:t> </a:t>
            </a:r>
            <a:r>
              <a:rPr lang="hu-HU" dirty="0" smtClean="0"/>
              <a:t>a teszt milyen megbízhatóan detektálja a betegség fennállását.</a:t>
            </a:r>
            <a:r>
              <a:rPr lang="hu-HU" baseline="0" dirty="0" smtClean="0"/>
              <a:t> </a:t>
            </a:r>
            <a:r>
              <a:rPr lang="hu-HU" dirty="0" smtClean="0"/>
              <a:t>(hány </a:t>
            </a:r>
            <a:r>
              <a:rPr lang="hu-HU" dirty="0" err="1" smtClean="0"/>
              <a:t>pozitívat</a:t>
            </a:r>
            <a:r>
              <a:rPr lang="hu-HU" dirty="0" smtClean="0"/>
              <a:t> mutat ki az összes pozitívból)</a:t>
            </a:r>
          </a:p>
          <a:p>
            <a:r>
              <a:rPr lang="hu-HU" dirty="0" err="1" smtClean="0"/>
              <a:t>Specificitás</a:t>
            </a:r>
            <a:r>
              <a:rPr lang="hu-HU" dirty="0" smtClean="0"/>
              <a:t>: annak a valószínűsége, hogy a diagnosztikus teszt értéke negatív lesz egy olyan</a:t>
            </a:r>
            <a:r>
              <a:rPr lang="hu-HU" baseline="0" dirty="0" smtClean="0"/>
              <a:t> </a:t>
            </a:r>
            <a:r>
              <a:rPr lang="hu-HU" dirty="0" smtClean="0"/>
              <a:t>páciensen, akiben nem áll fenn a vizsgált betegség. A </a:t>
            </a:r>
            <a:r>
              <a:rPr lang="hu-HU" dirty="0" err="1" smtClean="0"/>
              <a:t>specificitás</a:t>
            </a:r>
            <a:r>
              <a:rPr lang="hu-HU" dirty="0" smtClean="0"/>
              <a:t> tehát azt </a:t>
            </a:r>
            <a:r>
              <a:rPr lang="hu-HU" dirty="0" err="1" smtClean="0"/>
              <a:t>jellemzi</a:t>
            </a:r>
            <a:r>
              <a:rPr lang="hu-HU" dirty="0" smtClean="0"/>
              <a:t>, hogy a</a:t>
            </a:r>
          </a:p>
          <a:p>
            <a:r>
              <a:rPr lang="hu-HU" dirty="0" smtClean="0"/>
              <a:t>teszt milyen megbízhatóan azonosítja azokat, akikben nem kóros a vizsgált paraméter.</a:t>
            </a:r>
            <a:r>
              <a:rPr lang="hu-HU" baseline="0" dirty="0" smtClean="0"/>
              <a:t> </a:t>
            </a:r>
            <a:r>
              <a:rPr lang="hu-HU" dirty="0" smtClean="0"/>
              <a:t>(hány negatív a valóban negatívok közül)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B3DC77-A86C-4524-83BF-5B1E95575CC9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224478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 txBox="1">
            <a:spLocks noGrp="1" noChangeArrowheads="1"/>
          </p:cNvSpPr>
          <p:nvPr/>
        </p:nvSpPr>
        <p:spPr bwMode="auto">
          <a:xfrm>
            <a:off x="1" y="7072904"/>
            <a:ext cx="3853772" cy="3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GB" sz="1200"/>
              <a:t>Dr. Kovács Attila</a:t>
            </a:r>
            <a:endParaRPr lang="en-GB" sz="1200">
              <a:latin typeface="Times New Roman CE" pitchFamily="18" charset="0"/>
            </a:endParaRP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5038345" y="7072904"/>
            <a:ext cx="3853772" cy="3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/>
            <a:fld id="{8D2A72D1-7079-4BAC-812F-78D4E1C26925}" type="slidenum">
              <a:rPr lang="en-GB" sz="1200"/>
              <a:pPr algn="r"/>
              <a:t>11</a:t>
            </a:fld>
            <a:endParaRPr lang="en-GB" sz="1200">
              <a:latin typeface="Times New Roman CE" pitchFamily="18" charset="0"/>
            </a:endParaRPr>
          </a:p>
        </p:txBody>
      </p:sp>
      <p:sp>
        <p:nvSpPr>
          <p:cNvPr id="32772" name="Rectangle 6"/>
          <p:cNvSpPr txBox="1">
            <a:spLocks noGrp="1" noChangeArrowheads="1"/>
          </p:cNvSpPr>
          <p:nvPr/>
        </p:nvSpPr>
        <p:spPr bwMode="auto">
          <a:xfrm>
            <a:off x="1" y="7072904"/>
            <a:ext cx="3853772" cy="3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GB" sz="1200"/>
              <a:t>Dr. Kovács Attila</a:t>
            </a:r>
            <a:endParaRPr lang="en-GB" sz="1200">
              <a:latin typeface="Times New Roman CE" pitchFamily="18" charset="0"/>
            </a:endParaRPr>
          </a:p>
        </p:txBody>
      </p:sp>
      <p:sp>
        <p:nvSpPr>
          <p:cNvPr id="32773" name="Rectangle 7"/>
          <p:cNvSpPr txBox="1">
            <a:spLocks noGrp="1" noChangeArrowheads="1"/>
          </p:cNvSpPr>
          <p:nvPr/>
        </p:nvSpPr>
        <p:spPr bwMode="auto">
          <a:xfrm>
            <a:off x="5038345" y="7072904"/>
            <a:ext cx="3853772" cy="3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/>
            <a:fld id="{3BE2E1B2-0F25-4527-9BF8-8916A0B208E9}" type="slidenum">
              <a:rPr lang="en-GB" sz="1200"/>
              <a:pPr algn="r"/>
              <a:t>11</a:t>
            </a:fld>
            <a:endParaRPr lang="en-GB" sz="1200">
              <a:latin typeface="Times New Roman CE" pitchFamily="18" charset="0"/>
            </a:endParaRPr>
          </a:p>
        </p:txBody>
      </p:sp>
      <p:sp>
        <p:nvSpPr>
          <p:cNvPr id="327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73263" y="560388"/>
            <a:ext cx="4954587" cy="2787650"/>
          </a:xfrm>
          <a:ln/>
        </p:spPr>
      </p:sp>
      <p:sp>
        <p:nvSpPr>
          <p:cNvPr id="327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korspecifikus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incidencia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növekedés mintázata a HPV fertőzés természetes fejlődésmenetét és az ezzel összefüggő karcinogenezis mechanizmusainak lefolyását tükrözi.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nők körében az átmeneti HPV fertőzés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prevalenciája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csúcsát a szexuális élet megkezdését követően, a késő tizenéves korban, illetve a 20-as években éri el. Ezt követően mintegy 10 évvel később következik be a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cervikális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precancerosus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állapotok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prevalenciájának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csúcsa. Az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invazív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méhnyakrák előfordulása 40-50 éves korban a legmagasabb. A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carcinogén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HPV fertőzések mintegy 10%-a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perzisztál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több évig -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Schiffman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 and,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Castle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PE: The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Promise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Global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Cervical-Cancer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Prevention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Engl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2005;353: 2101-2104.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Stanley M.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Immune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responses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human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papillomavirus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Vaccine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2006;24(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1):S16-22</a:t>
            </a:r>
          </a:p>
          <a:p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Schiffmann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M,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Herrero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R,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Desalle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R. et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carcinogenicity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human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papillomavirus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types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reflects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viral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evolution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Virology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2005.; 337:76-84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14267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3DC77-A86C-4524-83BF-5B1E95575CC9}" type="slidenum">
              <a:rPr lang="hu-HU" smtClean="0"/>
              <a:t>12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888229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3DC77-A86C-4524-83BF-5B1E95575CC9}" type="slidenum">
              <a:rPr lang="hu-HU" smtClean="0"/>
              <a:t>13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637219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3DC77-A86C-4524-83BF-5B1E95575CC9}" type="slidenum">
              <a:rPr lang="hu-HU" smtClean="0"/>
              <a:t>14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925068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3DC77-A86C-4524-83BF-5B1E95575CC9}" type="slidenum">
              <a:rPr lang="hu-HU" smtClean="0"/>
              <a:t>15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023152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3DC77-A86C-4524-83BF-5B1E95575CC9}" type="slidenum">
              <a:rPr lang="hu-HU" smtClean="0"/>
              <a:t>16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148448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3DC77-A86C-4524-83BF-5B1E95575CC9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017914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BDEA-AADD-4D17-9D42-3DFCC7B1BCAD}" type="slidenum">
              <a:rPr lang="hu-HU" smtClean="0"/>
              <a:t>18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39347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 védőoltás miatt megelőzhető,</a:t>
            </a:r>
            <a:r>
              <a:rPr lang="hu-HU" baseline="0" dirty="0" smtClean="0"/>
              <a:t> a szűrés miatt elkerülhető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3DC77-A86C-4524-83BF-5B1E95575CC9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570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smtClean="0"/>
              <a:t>Kiemelni: 1928. évet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smtClean="0"/>
              <a:t>1941.</a:t>
            </a:r>
            <a:r>
              <a:rPr lang="hu-HU" baseline="0" dirty="0" smtClean="0"/>
              <a:t> Több mint egy évtizedig fiókban lapult, második publikálás után indított el fejlődést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aseline="0" dirty="0" smtClean="0"/>
              <a:t>Szervezetti lakosságszűrés megjelenése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B3DC77-A86C-4524-83BF-5B1E95575CC9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19755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smtClean="0"/>
              <a:t>Országos szülészeti</a:t>
            </a:r>
            <a:r>
              <a:rPr lang="hu-HU" baseline="0" dirty="0" smtClean="0"/>
              <a:t> és nőgyógyászati intézet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aseline="0" dirty="0" smtClean="0"/>
              <a:t>Onkológusok és nőgyógyászok közös feladata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aseline="0" dirty="0" smtClean="0"/>
              <a:t>Voltak akik évente mentek. – sokkal </a:t>
            </a:r>
            <a:r>
              <a:rPr lang="hu-HU" baseline="0" dirty="0" smtClean="0"/>
              <a:t>gyakrabban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lang="hu-HU" baseline="0" dirty="0" smtClean="0">
                <a:sym typeface="Wingdings" panose="05000000000000000000" pitchFamily="2" charset="2"/>
              </a:rPr>
              <a:t>átszűrtség: szűrésre jogosultak köréből mennyien mennek el szűrésre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lang="hu-HU" baseline="0" dirty="0" smtClean="0"/>
              <a:t>átvizsgáltság a szűrésre jogosultakból a diagnosztikus vizsgálaton részt vettek aránya,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lang="hu-HU" baseline="0" dirty="0" smtClean="0"/>
              <a:t>a lefedettség a szűrésre jogosultakból a szűrésen és diagnosztikus vizsgálaton részt vettek aránya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hu-HU" baseline="0" dirty="0" err="1" smtClean="0"/>
              <a:t>Cervix</a:t>
            </a:r>
            <a:r>
              <a:rPr lang="hu-HU" baseline="0" dirty="0" smtClean="0"/>
              <a:t> program: 20-65 év közötti nők citológiai szűrővizsgálatának kétévente történő elvégzése volt.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hu-HU" baseline="0" dirty="0" smtClean="0"/>
              <a:t>Világbanki program - A felzárkózás </a:t>
            </a:r>
            <a:r>
              <a:rPr lang="hu-HU" baseline="0" dirty="0" err="1" smtClean="0"/>
              <a:t>elodázhatatlanságát</a:t>
            </a:r>
            <a:r>
              <a:rPr lang="hu-HU" baseline="0" dirty="0" smtClean="0"/>
              <a:t> nemcsak a szakma, hanem már a rendszerváltás utáni első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hu-HU" baseline="0" dirty="0" smtClean="0"/>
              <a:t>kormányzat is felismerte. Ennek tudható be, hogy a rosszindulatú daganatok másodlagos megelőzésének előmozdítását célzó modellprogram helyet kapott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hu-HU" baseline="0" dirty="0" smtClean="0"/>
              <a:t>Magyarország kormánya és a Világbank között 1993-ban létrejött egyezmény keretében a Világbanktól nyert kölcsönből és a kormányzat által biztosított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hu-HU" baseline="0" dirty="0" smtClean="0"/>
              <a:t>hazai forrásokból céltámogatást élvező ún. népegészségügyi felzárkózási programok sorában.</a:t>
            </a:r>
            <a:endParaRPr lang="hu-HU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aseline="0" dirty="0" smtClean="0"/>
              <a:t>2003. mérföldkő- éppen 20 éve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aseline="0" dirty="0" smtClean="0"/>
              <a:t>ÁSZ javasolta szakdolgozói kör bevonását javasolta – védőnőkre esett a választás – lakóhelyközeli ellátás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aseline="0" dirty="0" smtClean="0"/>
              <a:t>2014. óta- graduális képzés- van kompetenciájuk védőnői méhnyakszűrésre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B3DC77-A86C-4524-83BF-5B1E95575CC9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58995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Korspecifikus </a:t>
            </a:r>
            <a:r>
              <a:rPr lang="hu-HU" dirty="0" smtClean="0"/>
              <a:t>halálozás </a:t>
            </a:r>
          </a:p>
          <a:p>
            <a:r>
              <a:rPr lang="hu-HU" dirty="0" smtClean="0"/>
              <a:t>Hazánkban magas szinten állandósult</a:t>
            </a:r>
          </a:p>
          <a:p>
            <a:endParaRPr lang="hu-HU" dirty="0" smtClean="0"/>
          </a:p>
          <a:p>
            <a:r>
              <a:rPr lang="hu-HU" dirty="0" smtClean="0"/>
              <a:t>Az epidemiológiában </a:t>
            </a:r>
            <a:r>
              <a:rPr lang="hu-HU" dirty="0" err="1" smtClean="0"/>
              <a:t>incidenciának</a:t>
            </a:r>
            <a:r>
              <a:rPr lang="hu-HU" dirty="0" smtClean="0"/>
              <a:t> nevezzük egy adott populációban adott időtartam alatt előforduló új esetek (pl. megbetegedés) gyakoriságának mérőszámát. </a:t>
            </a:r>
            <a:endParaRPr lang="hu-HU" dirty="0" smtClean="0"/>
          </a:p>
          <a:p>
            <a:r>
              <a:rPr lang="hu-HU" dirty="0" smtClean="0"/>
              <a:t>Az epidemiológiában </a:t>
            </a:r>
            <a:r>
              <a:rPr lang="hu-HU" dirty="0" err="1" smtClean="0"/>
              <a:t>prevalenciának</a:t>
            </a:r>
            <a:r>
              <a:rPr lang="hu-HU" dirty="0" smtClean="0"/>
              <a:t> nevezzük az adott időpontban ill. időszakban egy adott populációt érintő jelleg (pl. betegség) előfordulási gyakoriságát.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3DC77-A86C-4524-83BF-5B1E95575CC9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563669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="1" dirty="0" smtClean="0"/>
              <a:t>Világot </a:t>
            </a:r>
            <a:r>
              <a:rPr lang="hu-HU" b="1" dirty="0" smtClean="0"/>
              <a:t>megrengető</a:t>
            </a:r>
            <a:r>
              <a:rPr lang="hu-HU" b="1" baseline="0" dirty="0" smtClean="0"/>
              <a:t> felfedezés </a:t>
            </a:r>
            <a:endParaRPr lang="hu-HU" b="1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59B5E-4951-4E32-A261-CDF8E38D9E0C}" type="slidenum">
              <a:rPr lang="hu-HU" smtClean="0"/>
              <a:pPr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81676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21. Században elérhetővé</a:t>
            </a:r>
            <a:r>
              <a:rPr lang="hu-HU" baseline="0" dirty="0" smtClean="0"/>
              <a:t> vált az eliminációs stratégia</a:t>
            </a:r>
          </a:p>
          <a:p>
            <a:r>
              <a:rPr lang="hu-HU" baseline="0" dirty="0" err="1" smtClean="0"/>
              <a:t>Inenzív</a:t>
            </a:r>
            <a:r>
              <a:rPr lang="hu-HU" baseline="0" dirty="0" smtClean="0"/>
              <a:t> </a:t>
            </a:r>
            <a:r>
              <a:rPr lang="hu-HU" baseline="0" dirty="0" err="1" smtClean="0"/>
              <a:t>vakcináció</a:t>
            </a:r>
            <a:r>
              <a:rPr lang="hu-HU" baseline="0" dirty="0" smtClean="0"/>
              <a:t>, szűrés és kezelés</a:t>
            </a:r>
          </a:p>
          <a:p>
            <a:r>
              <a:rPr lang="hu-HU" baseline="0" dirty="0" smtClean="0"/>
              <a:t>Méhnyakrák, mint népegészségügyi problémának az eliminációja</a:t>
            </a:r>
          </a:p>
          <a:p>
            <a:endParaRPr lang="hu-HU" baseline="0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3DC77-A86C-4524-83BF-5B1E95575CC9}" type="slidenum">
              <a:rPr lang="hu-HU" smtClean="0"/>
              <a:t>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621920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aseline="0" dirty="0" smtClean="0"/>
              <a:t>Magas szenzitivitású – HPV szűrés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73AE8-4B9B-4D3E-844B-E21DCF3FAFB4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329077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Magas az átoltottság</a:t>
            </a:r>
          </a:p>
          <a:p>
            <a:r>
              <a:rPr lang="hu-HU" dirty="0" smtClean="0"/>
              <a:t>Ez nem életkorhoz kötött</a:t>
            </a:r>
          </a:p>
          <a:p>
            <a:r>
              <a:rPr lang="hu-HU" dirty="0" smtClean="0"/>
              <a:t>Önkéntes, térítésmentes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B3DC77-A86C-4524-83BF-5B1E95575CC9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83461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 userDrawn="1"/>
        </p:nvSpPr>
        <p:spPr>
          <a:xfrm>
            <a:off x="0" y="-1"/>
            <a:ext cx="12192000" cy="6904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pic>
        <p:nvPicPr>
          <p:cNvPr id="9" name="Kép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265053"/>
            <a:ext cx="12192001" cy="638986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2667000"/>
            <a:ext cx="9144000" cy="165712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4506685"/>
            <a:ext cx="9144000" cy="131717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441513" y="6357533"/>
            <a:ext cx="2164974" cy="365125"/>
          </a:xfrm>
        </p:spPr>
        <p:txBody>
          <a:bodyPr/>
          <a:lstStyle>
            <a:lvl1pPr algn="l">
              <a:defRPr/>
            </a:lvl1pPr>
          </a:lstStyle>
          <a:p>
            <a:fld id="{F1DE69E4-AA83-416E-A194-5F35B0E2673F}" type="datetimeFigureOut">
              <a:rPr lang="hu-HU" smtClean="0"/>
              <a:pPr/>
              <a:t>2023. 10. 26.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797630" y="6356350"/>
            <a:ext cx="6969416" cy="365125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 dirty="0"/>
          </a:p>
        </p:txBody>
      </p:sp>
      <p:pic>
        <p:nvPicPr>
          <p:cNvPr id="11" name="Kép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86" y="606808"/>
            <a:ext cx="3494314" cy="94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816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E69E4-AA83-416E-A194-5F35B0E2673F}" type="datetimeFigureOut">
              <a:rPr lang="hu-HU" smtClean="0"/>
              <a:t>2023. 10. 26.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72839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E69E4-AA83-416E-A194-5F35B0E2673F}" type="datetimeFigureOut">
              <a:rPr lang="hu-HU" smtClean="0"/>
              <a:t>2023. 10. 26.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82437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E69E4-AA83-416E-A194-5F35B0E2673F}" type="datetimeFigureOut">
              <a:rPr lang="hu-HU" smtClean="0"/>
              <a:t>2023. 10. 26.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01814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E69E4-AA83-416E-A194-5F35B0E2673F}" type="datetimeFigureOut">
              <a:rPr lang="hu-HU" smtClean="0"/>
              <a:t>2023. 10. 26.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18537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E69E4-AA83-416E-A194-5F35B0E2673F}" type="datetimeFigureOut">
              <a:rPr lang="hu-HU" smtClean="0"/>
              <a:t>2023. 10. 26.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20154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E69E4-AA83-416E-A194-5F35B0E2673F}" type="datetimeFigureOut">
              <a:rPr lang="hu-HU" smtClean="0"/>
              <a:t>2023. 10. 26.</a:t>
            </a:fld>
            <a:endParaRPr lang="hu-HU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89497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E69E4-AA83-416E-A194-5F35B0E2673F}" type="datetimeFigureOut">
              <a:rPr lang="hu-HU" smtClean="0"/>
              <a:t>2023. 10. 26.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37841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E69E4-AA83-416E-A194-5F35B0E2673F}" type="datetimeFigureOut">
              <a:rPr lang="hu-HU" smtClean="0"/>
              <a:t>2023. 10. 26.</a:t>
            </a:fld>
            <a:endParaRPr lang="hu-HU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41436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E69E4-AA83-416E-A194-5F35B0E2673F}" type="datetimeFigureOut">
              <a:rPr lang="hu-HU" smtClean="0"/>
              <a:t>2023. 10. 26.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10809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E69E4-AA83-416E-A194-5F35B0E2673F}" type="datetimeFigureOut">
              <a:rPr lang="hu-HU" smtClean="0"/>
              <a:t>2023. 10. 26.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16944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246281"/>
            <a:ext cx="12192001" cy="638987"/>
          </a:xfrm>
          <a:prstGeom prst="rect">
            <a:avLst/>
          </a:prstGeom>
        </p:spPr>
      </p:pic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912659" y="6356350"/>
            <a:ext cx="21649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E69E4-AA83-416E-A194-5F35B0E2673F}" type="datetimeFigureOut">
              <a:rPr lang="hu-HU" smtClean="0"/>
              <a:pPr/>
              <a:t>2023. 10. 26.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7144870" y="6356350"/>
            <a:ext cx="26221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9834282" y="6356350"/>
            <a:ext cx="15195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B982F-FA11-4585-84D6-49EC563465AC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06527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szurobusz@okfo.gov.hu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hyperlink" Target="mailto:csieklinszki.Zsanett@okfo.gov.hu" TargetMode="External"/><Relationship Id="rId4" Type="http://schemas.openxmlformats.org/officeDocument/2006/relationships/hyperlink" Target="mailto:pataki.piroska@okfo.gov.hu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cím 2">
            <a:extLst>
              <a:ext uri="{FF2B5EF4-FFF2-40B4-BE49-F238E27FC236}">
                <a16:creationId xmlns:a16="http://schemas.microsoft.com/office/drawing/2014/main" id="{84C56058-DF08-B750-9E47-E899F55012F5}"/>
              </a:ext>
            </a:extLst>
          </p:cNvPr>
          <p:cNvSpPr txBox="1">
            <a:spLocks/>
          </p:cNvSpPr>
          <p:nvPr/>
        </p:nvSpPr>
        <p:spPr>
          <a:xfrm>
            <a:off x="1524000" y="522716"/>
            <a:ext cx="9144000" cy="12364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a-DK" dirty="0">
              <a:solidFill>
                <a:srgbClr val="0091CA"/>
              </a:solidFill>
              <a:ea typeface="Verdana" panose="020B0604030504040204" pitchFamily="34" charset="0"/>
            </a:endParaRPr>
          </a:p>
        </p:txBody>
      </p:sp>
      <p:sp>
        <p:nvSpPr>
          <p:cNvPr id="6" name="Alcím 2">
            <a:extLst>
              <a:ext uri="{FF2B5EF4-FFF2-40B4-BE49-F238E27FC236}">
                <a16:creationId xmlns:a16="http://schemas.microsoft.com/office/drawing/2014/main" id="{DFEF9123-0EDA-63A6-FE7A-C2B270AA59A4}"/>
              </a:ext>
            </a:extLst>
          </p:cNvPr>
          <p:cNvSpPr txBox="1">
            <a:spLocks/>
          </p:cNvSpPr>
          <p:nvPr/>
        </p:nvSpPr>
        <p:spPr>
          <a:xfrm>
            <a:off x="1524000" y="6445875"/>
            <a:ext cx="9144000" cy="338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1600" b="1" dirty="0" smtClean="0">
                <a:solidFill>
                  <a:srgbClr val="0091CA"/>
                </a:solidFill>
                <a:ea typeface="Verdana" panose="020B0604030504040204" pitchFamily="34" charset="0"/>
              </a:rPr>
              <a:t>TEGYÜK SZERETHETŐVÉ A RÁKELLENES ÉLTMÓDOT 2023.OKTÓBER 27.</a:t>
            </a:r>
            <a:endParaRPr lang="hu-HU" sz="1600" b="1" dirty="0">
              <a:solidFill>
                <a:srgbClr val="0091CA"/>
              </a:solidFill>
            </a:endParaRPr>
          </a:p>
          <a:p>
            <a:endParaRPr lang="da-DK" sz="1600" dirty="0">
              <a:solidFill>
                <a:srgbClr val="0091CA"/>
              </a:solidFill>
              <a:ea typeface="Verdana" panose="020B0604030504040204" pitchFamily="34" charset="0"/>
            </a:endParaRPr>
          </a:p>
        </p:txBody>
      </p:sp>
      <p:sp>
        <p:nvSpPr>
          <p:cNvPr id="10" name="Cím 3">
            <a:extLst>
              <a:ext uri="{FF2B5EF4-FFF2-40B4-BE49-F238E27FC236}">
                <a16:creationId xmlns:a16="http://schemas.microsoft.com/office/drawing/2014/main" id="{E22B3103-852D-6B06-1288-A1333053B1E0}"/>
              </a:ext>
            </a:extLst>
          </p:cNvPr>
          <p:cNvSpPr txBox="1">
            <a:spLocks/>
          </p:cNvSpPr>
          <p:nvPr/>
        </p:nvSpPr>
        <p:spPr>
          <a:xfrm>
            <a:off x="0" y="2364677"/>
            <a:ext cx="12192000" cy="2064056"/>
          </a:xfrm>
          <a:prstGeom prst="rect">
            <a:avLst/>
          </a:prstGeom>
          <a:solidFill>
            <a:srgbClr val="0091CA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hu-HU" sz="4000" b="1" cap="all" dirty="0" smtClean="0">
                <a:solidFill>
                  <a:schemeClr val="bg1"/>
                </a:solidFill>
                <a:latin typeface="+mn-lt"/>
                <a:ea typeface="Verdana" panose="020B0604030504040204" pitchFamily="34" charset="0"/>
              </a:rPr>
              <a:t>VISSZATEKINTÉS ÉS JÖVŐKÉP – </a:t>
            </a:r>
          </a:p>
          <a:p>
            <a:pPr>
              <a:lnSpc>
                <a:spcPct val="80000"/>
              </a:lnSpc>
            </a:pPr>
            <a:endParaRPr lang="hu-HU" sz="4000" b="1" cap="all" dirty="0" smtClean="0">
              <a:solidFill>
                <a:schemeClr val="bg1"/>
              </a:solidFill>
              <a:latin typeface="+mn-lt"/>
              <a:ea typeface="Verdana" panose="020B0604030504040204" pitchFamily="34" charset="0"/>
            </a:endParaRPr>
          </a:p>
          <a:p>
            <a:pPr>
              <a:lnSpc>
                <a:spcPct val="80000"/>
              </a:lnSpc>
            </a:pPr>
            <a:r>
              <a:rPr lang="hu-HU" sz="4000" b="1" cap="all" dirty="0" smtClean="0">
                <a:solidFill>
                  <a:schemeClr val="bg1"/>
                </a:solidFill>
                <a:latin typeface="+mn-lt"/>
                <a:ea typeface="Verdana" panose="020B0604030504040204" pitchFamily="34" charset="0"/>
              </a:rPr>
              <a:t>SZERVEZETT MÉHNYAKSZŰRÉS MAGYARORSZÁGON</a:t>
            </a:r>
            <a:endParaRPr lang="hu-HU" sz="4000" b="1" cap="all" dirty="0">
              <a:solidFill>
                <a:schemeClr val="bg1"/>
              </a:solidFill>
              <a:latin typeface="+mn-lt"/>
              <a:ea typeface="Verdana" panose="020B0604030504040204" pitchFamily="34" charset="0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9A3CD781-9A7A-5225-8C1A-4E9F76928D63}"/>
              </a:ext>
            </a:extLst>
          </p:cNvPr>
          <p:cNvSpPr txBox="1"/>
          <p:nvPr/>
        </p:nvSpPr>
        <p:spPr>
          <a:xfrm>
            <a:off x="2198914" y="5132439"/>
            <a:ext cx="7500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>
                <a:solidFill>
                  <a:srgbClr val="00B0F0"/>
                </a:solidFill>
              </a:rPr>
              <a:t>Dr. Pataki </a:t>
            </a:r>
            <a:r>
              <a:rPr lang="hu-HU" sz="2000" b="1" dirty="0" smtClean="0">
                <a:solidFill>
                  <a:srgbClr val="00B0F0"/>
                </a:solidFill>
              </a:rPr>
              <a:t>Piroska, Csieklinszki Zsanett</a:t>
            </a:r>
            <a:endParaRPr lang="hu-HU" sz="2000" b="1" dirty="0">
              <a:solidFill>
                <a:srgbClr val="00B0F0"/>
              </a:solidFill>
            </a:endParaRPr>
          </a:p>
          <a:p>
            <a:pPr algn="ctr"/>
            <a:endParaRPr lang="hu-HU" sz="20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75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u-HU" sz="2800" b="1" dirty="0"/>
              <a:t>WHO Stratégia</a:t>
            </a:r>
            <a:br>
              <a:rPr lang="hu-HU" sz="2800" b="1" dirty="0"/>
            </a:br>
            <a:r>
              <a:rPr lang="hu-HU" sz="2800" b="1" dirty="0"/>
              <a:t>2. cél: a 35-45 év közötti nők 70 %-a vegyen részt magas szenzitivitású szűrővizsgálaton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hu-HU" dirty="0"/>
          </a:p>
          <a:p>
            <a:r>
              <a:rPr lang="hu-HU" sz="2200" dirty="0" smtClean="0"/>
              <a:t>Hazánkban jelenleg a citológiai szűrés működik (szenzitivitás: 66%)</a:t>
            </a:r>
          </a:p>
          <a:p>
            <a:r>
              <a:rPr lang="hu-HU" sz="2200" dirty="0"/>
              <a:t>magas szenzitivitású </a:t>
            </a:r>
            <a:r>
              <a:rPr lang="hu-HU" sz="2200" dirty="0" smtClean="0"/>
              <a:t>szűrést </a:t>
            </a:r>
            <a:r>
              <a:rPr lang="hu-HU" sz="2200" dirty="0"/>
              <a:t>(93%) – HPV </a:t>
            </a:r>
            <a:r>
              <a:rPr lang="hu-HU" sz="2200" dirty="0" smtClean="0"/>
              <a:t>szűrés jelenti</a:t>
            </a:r>
            <a:endParaRPr lang="hu-HU" sz="2200" dirty="0"/>
          </a:p>
          <a:p>
            <a:endParaRPr lang="hu-HU" sz="2200" dirty="0"/>
          </a:p>
          <a:p>
            <a:pPr marL="0" indent="0">
              <a:buNone/>
            </a:pPr>
            <a:endParaRPr lang="hu-HU" sz="2200" dirty="0" smtClean="0"/>
          </a:p>
          <a:p>
            <a:pPr marL="0" indent="0">
              <a:buNone/>
            </a:pPr>
            <a:endParaRPr lang="hu-HU" sz="2200" dirty="0" smtClean="0"/>
          </a:p>
          <a:p>
            <a:pPr marL="0" indent="0">
              <a:buNone/>
            </a:pPr>
            <a:endParaRPr lang="hu-HU" sz="2200" dirty="0"/>
          </a:p>
          <a:p>
            <a:pPr marL="0" indent="0" algn="ctr">
              <a:buNone/>
            </a:pPr>
            <a:r>
              <a:rPr lang="hu-HU" sz="2200" dirty="0" smtClean="0"/>
              <a:t>módszertan </a:t>
            </a:r>
            <a:r>
              <a:rPr lang="hu-HU" sz="2200" dirty="0"/>
              <a:t>változtatást is </a:t>
            </a:r>
            <a:r>
              <a:rPr lang="hu-HU" sz="2200" dirty="0" smtClean="0"/>
              <a:t>igényel</a:t>
            </a:r>
          </a:p>
          <a:p>
            <a:pPr marL="0" indent="0" algn="ctr">
              <a:buNone/>
            </a:pPr>
            <a:r>
              <a:rPr lang="hu-HU" sz="2200" dirty="0" smtClean="0"/>
              <a:t>(HPV szűrés és folyadékalapú minta)</a:t>
            </a:r>
            <a:endParaRPr lang="hu-HU" sz="2200" dirty="0"/>
          </a:p>
          <a:p>
            <a:pPr algn="ctr"/>
            <a:endParaRPr lang="hu-HU" dirty="0"/>
          </a:p>
          <a:p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49441" y="2365877"/>
            <a:ext cx="4468755" cy="1493649"/>
          </a:xfrm>
          <a:prstGeom prst="rect">
            <a:avLst/>
          </a:prstGeom>
        </p:spPr>
      </p:pic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A8C4B05B-11D5-BD06-84F5-0FAC5C7F725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7305397" y="3945036"/>
            <a:ext cx="2786113" cy="2042337"/>
          </a:xfrm>
          <a:prstGeom prst="rect">
            <a:avLst/>
          </a:prstGeom>
        </p:spPr>
      </p:pic>
      <p:sp>
        <p:nvSpPr>
          <p:cNvPr id="5" name="Lefelé nyíl 4"/>
          <p:cNvSpPr/>
          <p:nvPr/>
        </p:nvSpPr>
        <p:spPr>
          <a:xfrm>
            <a:off x="3042339" y="385952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611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2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/>
            <a:endParaRPr lang="en-GB" sz="1400" dirty="0">
              <a:latin typeface="Times New Roman CE" pitchFamily="18" charset="0"/>
            </a:endParaRP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326457" y="138400"/>
            <a:ext cx="914400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algn="ctr"/>
            <a:r>
              <a:rPr lang="hu-HU" sz="2400" b="1" cap="all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Ehhez  </a:t>
            </a:r>
            <a:r>
              <a:rPr lang="hu-HU" sz="2400" b="1" cap="all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új </a:t>
            </a:r>
            <a:r>
              <a:rPr lang="hu-HU" sz="2400" b="1" cap="all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szűrési MÓDSZERTAN ÉS stratégia szükséges </a:t>
            </a:r>
            <a:br>
              <a:rPr lang="hu-HU" sz="2400" b="1" cap="all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</a:br>
            <a:r>
              <a:rPr lang="hu-HU" sz="1600" b="1" cap="all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(szűrési korcsoport, szűrési intervallum változtatás)</a:t>
            </a:r>
            <a:endParaRPr lang="hu-HU" sz="1600" b="1" cap="all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293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hu-HU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0154" y="1031220"/>
            <a:ext cx="8742066" cy="50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47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402FAD5-9FC6-A5D4-9D30-1FB17B47C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200" b="1" dirty="0" smtClean="0"/>
              <a:t>EFOP-1.8.1 </a:t>
            </a:r>
            <a:r>
              <a:rPr lang="hu-HU" sz="3200" b="1" dirty="0"/>
              <a:t>–”Komplex népegészségügyi szűrések” – </a:t>
            </a:r>
            <a:br>
              <a:rPr lang="hu-HU" sz="3200" b="1" dirty="0"/>
            </a:br>
            <a:r>
              <a:rPr lang="hu-HU" sz="3200" b="1" dirty="0"/>
              <a:t>komplex válasz a méhnyakszűrés kihívásaira</a:t>
            </a:r>
            <a:endParaRPr lang="hu-HU" sz="3200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135A87E-00EB-039A-E0D7-88A25E1703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hu-HU" dirty="0"/>
              <a:t>A méhnyakszűrés integrált stratégia megfeleltetése a szűrési keretrendszerrel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A660948-161E-CF90-17DC-ED153DEA3A6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/>
            <a:endParaRPr lang="hu-HU" sz="2000" dirty="0"/>
          </a:p>
          <a:p>
            <a:pPr algn="just"/>
            <a:endParaRPr lang="hu-HU" sz="2000" dirty="0"/>
          </a:p>
          <a:p>
            <a:pPr algn="just"/>
            <a:r>
              <a:rPr lang="hu-HU" sz="2300" dirty="0"/>
              <a:t>„…a morfológiai alapú (citológiai) méhnyakszűrés rendelkezik a hatásosság halálozás-csökkenéssel mért epidemiológiai bizonyítékával, ellentétben a HPV kimutatáson alapuló szűréssel, amely viszont érzékenységben felülmúlja az előbbit. </a:t>
            </a:r>
          </a:p>
          <a:p>
            <a:pPr marL="0" indent="0" algn="just">
              <a:buNone/>
            </a:pPr>
            <a:r>
              <a:rPr lang="hu-HU" sz="2300" b="1" dirty="0"/>
              <a:t>       Bevezetése ajánlott.”</a:t>
            </a:r>
          </a:p>
          <a:p>
            <a:endParaRPr lang="hu-HU" dirty="0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62D78D64-33A6-E28F-CE68-BDA8B1FF77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hu-HU" sz="2400" b="1" dirty="0"/>
              <a:t>Nemzeti méhnyakszűrési program HPV alapú fejlesztésének szakpolitikai értékelése</a:t>
            </a:r>
            <a:endParaRPr lang="hu-HU" dirty="0"/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6715017F-F87E-940C-938F-1F9F960A105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hu-HU" sz="2300" dirty="0"/>
              <a:t>új szűrési módszer költséghatékonynak minősül</a:t>
            </a:r>
          </a:p>
          <a:p>
            <a:pPr algn="just"/>
            <a:r>
              <a:rPr lang="hu-HU" sz="2300" dirty="0"/>
              <a:t>20 év alatt 1.806 elkerülhető halálozásra számíthatunk </a:t>
            </a:r>
          </a:p>
          <a:p>
            <a:pPr algn="just"/>
            <a:r>
              <a:rPr lang="hu-HU" sz="2300" dirty="0"/>
              <a:t>90 megmentett élet/év</a:t>
            </a:r>
          </a:p>
          <a:p>
            <a:pPr algn="just"/>
            <a:r>
              <a:rPr lang="hu-HU" sz="2300" dirty="0"/>
              <a:t>„…az új szűrési módszertan költséghatékony alternatívát jelent a jelenlegi PAP teszthez hasonlítva, még olyan extrém esetekben is, ha plusz költségek ellenére az átszűrtség alacsony maradna, vagy ha az életminőség különbség az egészséges és beteg </a:t>
            </a:r>
            <a:r>
              <a:rPr lang="hu-HU" sz="2300" dirty="0" err="1"/>
              <a:t>egyedek</a:t>
            </a:r>
            <a:r>
              <a:rPr lang="hu-HU" sz="2300" dirty="0"/>
              <a:t> között minimális szintű lenne”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1828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 méhnyakszűrés lakóhelyközelivé tétele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hu-HU" dirty="0" smtClean="0"/>
              <a:t>„Helybe visszük a szűrővizsgálatokat” program</a:t>
            </a:r>
            <a:endParaRPr lang="hu-HU" dirty="0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39788" y="2894087"/>
            <a:ext cx="5157787" cy="2906564"/>
          </a:xfrm>
          <a:prstGeom prst="rect">
            <a:avLst/>
          </a:prstGeom>
        </p:spPr>
      </p:pic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hu-HU" dirty="0" smtClean="0"/>
              <a:t>Védőnői méhnyakszűrés – </a:t>
            </a:r>
          </a:p>
          <a:p>
            <a:pPr algn="ctr"/>
            <a:r>
              <a:rPr lang="hu-HU" dirty="0" smtClean="0"/>
              <a:t>szűrő védőnői körzetek kialakításával</a:t>
            </a:r>
            <a:endParaRPr lang="hu-HU" dirty="0"/>
          </a:p>
        </p:txBody>
      </p:sp>
      <p:pic>
        <p:nvPicPr>
          <p:cNvPr id="8" name="Tartalom helye 7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172769" y="2856768"/>
            <a:ext cx="5182049" cy="298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97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8645C991-98A6-480D-1489-5A6666B32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947" y="383458"/>
            <a:ext cx="10763865" cy="5764008"/>
          </a:xfrm>
        </p:spPr>
        <p:txBody>
          <a:bodyPr>
            <a:normAutofit/>
          </a:bodyPr>
          <a:lstStyle/>
          <a:p>
            <a:pPr indent="0" algn="just">
              <a:lnSpc>
                <a:spcPts val="2025"/>
              </a:lnSpc>
              <a:spcAft>
                <a:spcPts val="800"/>
              </a:spcAft>
              <a:buNone/>
            </a:pPr>
            <a:endParaRPr lang="hu-HU" sz="1800" dirty="0">
              <a:solidFill>
                <a:srgbClr val="474747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indent="0" algn="just">
              <a:lnSpc>
                <a:spcPts val="2025"/>
              </a:lnSpc>
              <a:spcAft>
                <a:spcPts val="800"/>
              </a:spcAft>
              <a:buNone/>
            </a:pPr>
            <a:endParaRPr lang="hu-HU" sz="1800" dirty="0">
              <a:solidFill>
                <a:srgbClr val="474747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indent="152400" algn="just">
              <a:lnSpc>
                <a:spcPts val="2025"/>
              </a:lnSpc>
              <a:spcAft>
                <a:spcPts val="800"/>
              </a:spcAft>
            </a:pP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464" y="1"/>
            <a:ext cx="9978012" cy="625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6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D825ADF-E945-27E7-0F8A-AB56BB8A8C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5720" y="2005806"/>
            <a:ext cx="5198022" cy="4158418"/>
          </a:xfrm>
          <a:prstGeom prst="rect">
            <a:avLst/>
          </a:prstGeom>
        </p:spPr>
      </p:pic>
      <p:sp>
        <p:nvSpPr>
          <p:cNvPr id="10" name="Tartalom helye 2">
            <a:extLst>
              <a:ext uri="{FF2B5EF4-FFF2-40B4-BE49-F238E27FC236}">
                <a16:creationId xmlns:a16="http://schemas.microsoft.com/office/drawing/2014/main" id="{5E8E12A0-DCF6-E7AB-0334-EFE1C519BC2F}"/>
              </a:ext>
            </a:extLst>
          </p:cNvPr>
          <p:cNvSpPr txBox="1">
            <a:spLocks/>
          </p:cNvSpPr>
          <p:nvPr/>
        </p:nvSpPr>
        <p:spPr>
          <a:xfrm>
            <a:off x="1501191" y="1457847"/>
            <a:ext cx="9443034" cy="8395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buClr>
                <a:schemeClr val="accent6">
                  <a:lumMod val="60000"/>
                  <a:lumOff val="40000"/>
                </a:schemeClr>
              </a:buClr>
            </a:pPr>
            <a:r>
              <a:rPr lang="hu-HU" sz="3600" dirty="0">
                <a:solidFill>
                  <a:srgbClr val="000000"/>
                </a:solidFill>
                <a:latin typeface="Calibri" panose="020F0502020204030204" pitchFamily="34" charset="0"/>
              </a:rPr>
              <a:t>10572 Fő</a:t>
            </a:r>
            <a:r>
              <a:rPr lang="hu-HU" sz="3600" dirty="0"/>
              <a:t> </a:t>
            </a:r>
            <a:r>
              <a:rPr lang="hu-HU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regisztrált páciens</a:t>
            </a:r>
          </a:p>
        </p:txBody>
      </p:sp>
      <p:sp>
        <p:nvSpPr>
          <p:cNvPr id="11" name="Tartalom helye 2">
            <a:extLst>
              <a:ext uri="{FF2B5EF4-FFF2-40B4-BE49-F238E27FC236}">
                <a16:creationId xmlns:a16="http://schemas.microsoft.com/office/drawing/2014/main" id="{5E8E12A0-DCF6-E7AB-0334-EFE1C519BC2F}"/>
              </a:ext>
            </a:extLst>
          </p:cNvPr>
          <p:cNvSpPr txBox="1">
            <a:spLocks/>
          </p:cNvSpPr>
          <p:nvPr/>
        </p:nvSpPr>
        <p:spPr>
          <a:xfrm>
            <a:off x="1501191" y="2329352"/>
            <a:ext cx="2011680" cy="788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buClr>
                <a:schemeClr val="accent6">
                  <a:lumMod val="60000"/>
                  <a:lumOff val="40000"/>
                </a:schemeClr>
              </a:buClr>
            </a:pPr>
            <a:r>
              <a:rPr lang="hu-HU" sz="3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6314</a:t>
            </a:r>
            <a:r>
              <a:rPr lang="hu-HU" sz="3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db	</a:t>
            </a:r>
            <a:endParaRPr lang="hu-HU" sz="29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artalom helye 2">
            <a:extLst>
              <a:ext uri="{FF2B5EF4-FFF2-40B4-BE49-F238E27FC236}">
                <a16:creationId xmlns:a16="http://schemas.microsoft.com/office/drawing/2014/main" id="{5E8E12A0-DCF6-E7AB-0334-EFE1C519BC2F}"/>
              </a:ext>
            </a:extLst>
          </p:cNvPr>
          <p:cNvSpPr txBox="1">
            <a:spLocks/>
          </p:cNvSpPr>
          <p:nvPr/>
        </p:nvSpPr>
        <p:spPr>
          <a:xfrm>
            <a:off x="1501191" y="4172516"/>
            <a:ext cx="10566984" cy="8957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buClr>
                <a:schemeClr val="accent6">
                  <a:lumMod val="60000"/>
                  <a:lumOff val="40000"/>
                </a:schemeClr>
              </a:buClr>
            </a:pPr>
            <a:r>
              <a:rPr lang="hu-HU" sz="3600" dirty="0">
                <a:ea typeface="Times New Roman" panose="02020603050405020304" pitchFamily="18" charset="0"/>
                <a:cs typeface="Times New Roman" panose="02020603050405020304" pitchFamily="18" charset="0"/>
              </a:rPr>
              <a:t>230 </a:t>
            </a:r>
            <a:r>
              <a:rPr lang="hu-HU" sz="3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db     </a:t>
            </a:r>
            <a:r>
              <a:rPr lang="hu-HU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kitelepülés</a:t>
            </a:r>
            <a:endParaRPr lang="hu-HU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artalom helye 2">
            <a:extLst>
              <a:ext uri="{FF2B5EF4-FFF2-40B4-BE49-F238E27FC236}">
                <a16:creationId xmlns:a16="http://schemas.microsoft.com/office/drawing/2014/main" id="{5E8E12A0-DCF6-E7AB-0334-EFE1C519BC2F}"/>
              </a:ext>
            </a:extLst>
          </p:cNvPr>
          <p:cNvSpPr txBox="1">
            <a:spLocks/>
          </p:cNvSpPr>
          <p:nvPr/>
        </p:nvSpPr>
        <p:spPr>
          <a:xfrm>
            <a:off x="1540123" y="5068288"/>
            <a:ext cx="10433634" cy="7854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buClr>
                <a:schemeClr val="accent6">
                  <a:lumMod val="60000"/>
                  <a:lumOff val="40000"/>
                </a:schemeClr>
              </a:buClr>
            </a:pPr>
            <a:r>
              <a:rPr lang="hu-HU" sz="3600" dirty="0">
                <a:solidFill>
                  <a:srgbClr val="000000"/>
                </a:solidFill>
                <a:latin typeface="Calibri" panose="020F0502020204030204" pitchFamily="34" charset="0"/>
              </a:rPr>
              <a:t>261</a:t>
            </a:r>
            <a:r>
              <a:rPr lang="hu-HU" sz="3600" dirty="0"/>
              <a:t> </a:t>
            </a:r>
            <a:r>
              <a:rPr lang="hu-HU" sz="3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nap	</a:t>
            </a:r>
            <a:r>
              <a:rPr lang="hu-HU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szűrési nap</a:t>
            </a:r>
            <a:endParaRPr lang="hu-HU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églalap 15"/>
          <p:cNvSpPr/>
          <p:nvPr/>
        </p:nvSpPr>
        <p:spPr>
          <a:xfrm>
            <a:off x="3224919" y="2445896"/>
            <a:ext cx="37119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>
                <a:schemeClr val="accent6">
                  <a:lumMod val="60000"/>
                  <a:lumOff val="40000"/>
                </a:schemeClr>
              </a:buClr>
            </a:pPr>
            <a:r>
              <a:rPr lang="hu-HU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szűrővizsgálatok</a:t>
            </a:r>
            <a:r>
              <a:rPr lang="hu-HU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, állapotfelmérések során normál állapottól, </a:t>
            </a:r>
            <a:r>
              <a:rPr lang="hu-HU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értékről </a:t>
            </a:r>
            <a:r>
              <a:rPr lang="hu-HU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eltérő </a:t>
            </a:r>
            <a:r>
              <a:rPr lang="hu-HU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eredmények száma</a:t>
            </a:r>
            <a:endParaRPr lang="hu-HU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ím 3">
            <a:extLst>
              <a:ext uri="{FF2B5EF4-FFF2-40B4-BE49-F238E27FC236}">
                <a16:creationId xmlns:a16="http://schemas.microsoft.com/office/drawing/2014/main" id="{4E86E4C5-B985-AB8B-1221-7935C4BAF113}"/>
              </a:ext>
            </a:extLst>
          </p:cNvPr>
          <p:cNvSpPr txBox="1">
            <a:spLocks/>
          </p:cNvSpPr>
          <p:nvPr/>
        </p:nvSpPr>
        <p:spPr>
          <a:xfrm>
            <a:off x="5591175" y="1211329"/>
            <a:ext cx="6477000" cy="761257"/>
          </a:xfrm>
          <a:prstGeom prst="rect">
            <a:avLst/>
          </a:prstGeom>
          <a:solidFill>
            <a:srgbClr val="0091CA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0000"/>
            <a:r>
              <a:rPr lang="hu-HU" sz="3200" b="1" dirty="0" smtClean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Times New Roman" panose="02020603050405020304" pitchFamily="18" charset="0"/>
              </a:rPr>
              <a:t>Helybe visszük a szűrővizsgálatokat </a:t>
            </a:r>
            <a:endParaRPr lang="hu-HU" sz="3200" b="1" dirty="0">
              <a:solidFill>
                <a:schemeClr val="bg1"/>
              </a:solidFill>
              <a:latin typeface="+mn-lt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218440" y="160755"/>
            <a:ext cx="11455400" cy="1325563"/>
          </a:xfrm>
        </p:spPr>
        <p:txBody>
          <a:bodyPr>
            <a:noAutofit/>
          </a:bodyPr>
          <a:lstStyle/>
          <a:p>
            <a:pPr algn="ctr"/>
            <a:r>
              <a:rPr lang="hu-HU" sz="3600" b="1" dirty="0"/>
              <a:t>„Helybe visszük a szűrővizsgálatokat” </a:t>
            </a:r>
            <a:r>
              <a:rPr lang="hu-HU" sz="3600" b="1" dirty="0" smtClean="0"/>
              <a:t>program eredményei</a:t>
            </a:r>
            <a:endParaRPr lang="hu-HU" sz="36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9818898" y="6488668"/>
            <a:ext cx="2824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*2023. 10. 26-ai adatok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6402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>
                <a:latin typeface="Calibri" pitchFamily="34" charset="0"/>
              </a:rPr>
              <a:t>Kapcsolat</a:t>
            </a:r>
            <a:endParaRPr lang="hu-HU" dirty="0">
              <a:latin typeface="Calibri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27017" y="1690688"/>
            <a:ext cx="10726783" cy="4486275"/>
          </a:xfrm>
        </p:spPr>
        <p:txBody>
          <a:bodyPr/>
          <a:lstStyle/>
          <a:p>
            <a:pPr marL="0" indent="0">
              <a:buNone/>
            </a:pPr>
            <a:r>
              <a:rPr lang="hu-HU" dirty="0" smtClean="0"/>
              <a:t>Szűrőbusz igénylés központi </a:t>
            </a:r>
            <a:r>
              <a:rPr lang="hu-HU" dirty="0"/>
              <a:t>e</a:t>
            </a:r>
            <a:r>
              <a:rPr lang="hu-HU" dirty="0" smtClean="0"/>
              <a:t>mail címe: </a:t>
            </a:r>
            <a:r>
              <a:rPr lang="hu-HU" dirty="0" smtClean="0">
                <a:hlinkClick r:id="rId3"/>
              </a:rPr>
              <a:t>szurobusz@okfo.gov.hu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 </a:t>
            </a:r>
          </a:p>
          <a:p>
            <a:pPr marL="0" indent="0">
              <a:buNone/>
            </a:pPr>
            <a:r>
              <a:rPr lang="hu-HU" dirty="0" smtClean="0"/>
              <a:t>Dr. Pataki Piroska, népegészségügyi és prevenció </a:t>
            </a:r>
            <a:r>
              <a:rPr lang="hu-HU" dirty="0"/>
              <a:t>szervezési igazgató, e-mail: </a:t>
            </a:r>
            <a:r>
              <a:rPr lang="hu-HU" dirty="0" smtClean="0">
                <a:hlinkClick r:id="rId4"/>
              </a:rPr>
              <a:t>pataki.piroska@okfo.gov.hu</a:t>
            </a:r>
            <a:r>
              <a:rPr lang="hu-HU" dirty="0" smtClean="0"/>
              <a:t>, telefon</a:t>
            </a:r>
            <a:r>
              <a:rPr lang="hu-HU" dirty="0"/>
              <a:t>: +36 30 895 2452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 smtClean="0"/>
              <a:t>Csieklinszki </a:t>
            </a:r>
            <a:r>
              <a:rPr lang="hu-HU" dirty="0"/>
              <a:t>Zsanett, </a:t>
            </a:r>
            <a:r>
              <a:rPr lang="hu-HU" dirty="0" smtClean="0"/>
              <a:t>népegészségügyi szervezési főosztályvezető,  e-mail: </a:t>
            </a:r>
            <a:r>
              <a:rPr lang="hu-HU" dirty="0" smtClean="0">
                <a:hlinkClick r:id="rId5"/>
              </a:rPr>
              <a:t>csieklinszki.zsanett@okfo.gov.hu</a:t>
            </a:r>
            <a:r>
              <a:rPr lang="hu-HU" dirty="0" smtClean="0"/>
              <a:t>, telefon</a:t>
            </a:r>
            <a:r>
              <a:rPr lang="hu-HU" dirty="0"/>
              <a:t>: +</a:t>
            </a:r>
            <a:r>
              <a:rPr lang="hu-HU" dirty="0" smtClean="0"/>
              <a:t>36 30 </a:t>
            </a:r>
            <a:r>
              <a:rPr lang="hu-HU" dirty="0"/>
              <a:t>895 2529</a:t>
            </a:r>
          </a:p>
          <a:p>
            <a:endParaRPr lang="hu-HU" dirty="0"/>
          </a:p>
        </p:txBody>
      </p:sp>
      <p:pic>
        <p:nvPicPr>
          <p:cNvPr id="1026" name="Picture 2" descr="Együttműködés felhő alapú tervező programmal – CADvencünk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071" y="5367548"/>
            <a:ext cx="3427821" cy="143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Színes Papír Vágott Lánc Emberek Fehér Emberi Jogi Koncepció Stock Fot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" name="AutoShape 6" descr="Színes Papír Vágott Lánc Emberek Fehér Emberi Jogi Koncepció Stock Fotó"/>
          <p:cNvSpPr>
            <a:spLocks noChangeAspect="1" noChangeArrowheads="1"/>
          </p:cNvSpPr>
          <p:nvPr/>
        </p:nvSpPr>
        <p:spPr bwMode="auto">
          <a:xfrm>
            <a:off x="307975" y="7937"/>
            <a:ext cx="2208802" cy="2208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603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1733C40-1D0D-8190-1623-C858012A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4127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600" b="1" cap="all" dirty="0">
                <a:solidFill>
                  <a:schemeClr val="bg1"/>
                </a:solidFill>
                <a:ea typeface="Verdana" panose="020B0604030504040204" pitchFamily="34" charset="0"/>
              </a:rPr>
              <a:t>Quo vadis méhnyakszűrés?</a:t>
            </a:r>
            <a:br>
              <a:rPr lang="hu-HU" sz="3600" b="1" cap="all" dirty="0">
                <a:solidFill>
                  <a:schemeClr val="bg1"/>
                </a:solidFill>
                <a:ea typeface="Verdana" panose="020B0604030504040204" pitchFamily="34" charset="0"/>
              </a:rPr>
            </a:br>
            <a:r>
              <a:rPr lang="hu-HU" sz="3600" b="1" cap="all" dirty="0" smtClean="0">
                <a:solidFill>
                  <a:schemeClr val="accent1">
                    <a:lumMod val="75000"/>
                  </a:schemeClr>
                </a:solidFill>
                <a:ea typeface="Verdana" panose="020B0604030504040204" pitchFamily="34" charset="0"/>
              </a:rPr>
              <a:t>MÉHNYAKSZŰRÉS</a:t>
            </a:r>
            <a:r>
              <a:rPr lang="hu-HU" sz="3600" b="1" cap="all" dirty="0">
                <a:solidFill>
                  <a:schemeClr val="accent1">
                    <a:lumMod val="75000"/>
                  </a:schemeClr>
                </a:solidFill>
                <a:ea typeface="Verdana" panose="020B0604030504040204" pitchFamily="34" charset="0"/>
              </a:rPr>
              <a:t> </a:t>
            </a:r>
            <a:r>
              <a:rPr lang="hu-HU" sz="3600" b="1" cap="all" dirty="0" smtClean="0">
                <a:solidFill>
                  <a:schemeClr val="accent1">
                    <a:lumMod val="75000"/>
                  </a:schemeClr>
                </a:solidFill>
                <a:ea typeface="Verdana" panose="020B0604030504040204" pitchFamily="34" charset="0"/>
              </a:rPr>
              <a:t>- JÖVŐKÉP</a:t>
            </a:r>
            <a:endParaRPr lang="hu-H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C82DFF4-171D-7BC2-E0E1-B8BFA6B6E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500"/>
            <a:ext cx="10515600" cy="45894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sz="2400" kern="0" dirty="0">
              <a:solidFill>
                <a:srgbClr val="2E2E2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hu-HU" sz="2400" kern="0" dirty="0" smtClean="0">
              <a:solidFill>
                <a:srgbClr val="2E2E2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hu-HU" sz="2400" kern="0" dirty="0" smtClean="0">
                <a:solidFill>
                  <a:srgbClr val="2E2E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hu-HU" sz="2400" kern="0" dirty="0" smtClean="0">
                <a:solidFill>
                  <a:srgbClr val="2E2E2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400" kern="0" dirty="0">
                <a:solidFill>
                  <a:srgbClr val="2E2E2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 a célt és a célhoz vezető utat egyértelműen kijelölte</a:t>
            </a:r>
          </a:p>
          <a:p>
            <a:r>
              <a:rPr lang="hu-HU" sz="2400" kern="0" dirty="0">
                <a:solidFill>
                  <a:srgbClr val="2E2E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hazánk is </a:t>
            </a:r>
            <a:r>
              <a:rPr lang="hu-HU" sz="2400" kern="0" dirty="0">
                <a:solidFill>
                  <a:srgbClr val="2E2E2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kötelezettséget vállalt a méhnyakrák </a:t>
            </a:r>
            <a:r>
              <a:rPr lang="hu-HU" sz="2400" kern="0" dirty="0" smtClean="0">
                <a:solidFill>
                  <a:srgbClr val="2E2E2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eliminálására</a:t>
            </a:r>
          </a:p>
          <a:p>
            <a:r>
              <a:rPr lang="hu-HU" sz="2400" kern="0" dirty="0" smtClean="0">
                <a:solidFill>
                  <a:srgbClr val="2E2E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cél 2030-ig: a </a:t>
            </a:r>
            <a:r>
              <a:rPr lang="hu-HU" sz="2400" dirty="0"/>
              <a:t>35-45 év közötti nők 70 %-a vegyen részt magas </a:t>
            </a:r>
            <a:br>
              <a:rPr lang="hu-HU" sz="2400" dirty="0"/>
            </a:br>
            <a:r>
              <a:rPr lang="hu-HU" sz="2400" dirty="0"/>
              <a:t>szenzitivitású szűrővizsgálaton</a:t>
            </a:r>
            <a:endParaRPr lang="hu-HU" sz="2400" kern="0" dirty="0">
              <a:solidFill>
                <a:srgbClr val="2E2E2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hu-HU" sz="2400" kern="0" dirty="0" smtClean="0">
                <a:solidFill>
                  <a:srgbClr val="2E2E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ehhez</a:t>
            </a:r>
          </a:p>
          <a:p>
            <a:pPr marL="0" indent="0">
              <a:buNone/>
            </a:pPr>
            <a:r>
              <a:rPr lang="hu-HU" sz="2400" kern="0" dirty="0" smtClean="0">
                <a:solidFill>
                  <a:srgbClr val="2E2E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hu-HU" sz="2400" b="1" kern="0" dirty="0" smtClean="0">
                <a:solidFill>
                  <a:srgbClr val="2E2E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a szűrési stratégia és módszertan váltás</a:t>
            </a:r>
          </a:p>
          <a:p>
            <a:pPr marL="0" indent="0">
              <a:buNone/>
            </a:pPr>
            <a:r>
              <a:rPr lang="hu-HU" sz="2400" b="1" kern="0" dirty="0" smtClean="0">
                <a:solidFill>
                  <a:srgbClr val="2E2E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- a kenetvétel lakóhelyközelivé tétele </a:t>
            </a:r>
            <a:r>
              <a:rPr lang="hu-HU" sz="2400" b="1" kern="0" dirty="0" smtClean="0">
                <a:solidFill>
                  <a:srgbClr val="2E2E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elengedhetetlen.</a:t>
            </a:r>
            <a:endParaRPr lang="hu-HU" sz="2400" b="1" kern="0" dirty="0" smtClean="0">
              <a:solidFill>
                <a:srgbClr val="2E2E2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hu-HU" sz="2800" kern="0" dirty="0">
              <a:solidFill>
                <a:srgbClr val="2E2E2E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C75F854-D4B4-8A73-5E04-09B5F083E0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128"/>
            <a:ext cx="2656685" cy="1773556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AB6427E5-FC8B-A771-B7E6-AB7521E6B8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7655" y="141128"/>
            <a:ext cx="3206663" cy="218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7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23126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hu-HU" sz="3600" dirty="0"/>
              <a:t>„Egy unciányi megelőzés felér egy font gyógyítással” 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							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							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" y="2231534"/>
            <a:ext cx="5307217" cy="2985309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AA8039F5-C661-B396-C193-54FC2C793B79}"/>
              </a:ext>
            </a:extLst>
          </p:cNvPr>
          <p:cNvSpPr txBox="1"/>
          <p:nvPr/>
        </p:nvSpPr>
        <p:spPr>
          <a:xfrm>
            <a:off x="357692" y="5580817"/>
            <a:ext cx="6094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dirty="0"/>
              <a:t>(Benjamin Franklin)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27C6CA57-02A0-CB9F-63AA-2C889DAC3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923" y="3345628"/>
            <a:ext cx="4959276" cy="58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75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C92770C-A24F-2D06-6E5C-88C2109DE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92225"/>
          </a:xfrm>
        </p:spPr>
        <p:txBody>
          <a:bodyPr>
            <a:normAutofit/>
          </a:bodyPr>
          <a:lstStyle/>
          <a:p>
            <a:pPr algn="ctr"/>
            <a:r>
              <a:rPr lang="hu-HU" sz="3200" b="1" dirty="0"/>
              <a:t>Méhnyakrák – epidemiológiai adatok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96123B-0E74-B5E3-CA65-076EAB6ED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2744"/>
            <a:ext cx="10515600" cy="5595256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hu-HU" sz="2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000" kern="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2000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nők körében világszerte a negyedik leggyakoribb daganatos </a:t>
            </a:r>
            <a:r>
              <a:rPr lang="hu-HU" sz="2000" kern="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megbetegedés</a:t>
            </a:r>
          </a:p>
          <a:p>
            <a:r>
              <a:rPr lang="hu-HU" sz="2000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Az esetek több mint 85%-a, a halálesetek közel 90 %-a alacsony és közepes </a:t>
            </a:r>
            <a:r>
              <a:rPr lang="hu-HU" sz="2000" kern="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jövedelmű</a:t>
            </a:r>
            <a:r>
              <a:rPr lang="hu-HU" sz="2000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 országokban fordul elő</a:t>
            </a:r>
            <a:endParaRPr lang="hu-HU" sz="2000" kern="0" dirty="0">
              <a:ea typeface="Times New Roman" panose="02020603050405020304" pitchFamily="18" charset="0"/>
            </a:endParaRPr>
          </a:p>
          <a:p>
            <a:r>
              <a:rPr lang="hu-HU" sz="2000" kern="0" dirty="0" smtClean="0">
                <a:ea typeface="Times New Roman" panose="02020603050405020304" pitchFamily="18" charset="0"/>
              </a:rPr>
              <a:t>Az </a:t>
            </a:r>
            <a:r>
              <a:rPr lang="hu-HU" sz="2000" kern="0" dirty="0" err="1">
                <a:ea typeface="Times New Roman" panose="02020603050405020304" pitchFamily="18" charset="0"/>
              </a:rPr>
              <a:t>incidencia</a:t>
            </a:r>
            <a:r>
              <a:rPr lang="hu-HU" sz="2000" kern="0" dirty="0">
                <a:ea typeface="Times New Roman" panose="02020603050405020304" pitchFamily="18" charset="0"/>
              </a:rPr>
              <a:t> </a:t>
            </a:r>
            <a:r>
              <a:rPr lang="hu-HU" sz="2000" b="1" kern="0" dirty="0" smtClean="0">
                <a:ea typeface="Times New Roman" panose="02020603050405020304" pitchFamily="18" charset="0"/>
              </a:rPr>
              <a:t>háromszor</a:t>
            </a:r>
            <a:r>
              <a:rPr lang="hu-HU" sz="2000" kern="0" dirty="0" smtClean="0">
                <a:ea typeface="Times New Roman" panose="02020603050405020304" pitchFamily="18" charset="0"/>
              </a:rPr>
              <a:t>, </a:t>
            </a:r>
            <a:r>
              <a:rPr lang="hu-HU" sz="2000" kern="0" dirty="0">
                <a:ea typeface="Times New Roman" panose="02020603050405020304" pitchFamily="18" charset="0"/>
              </a:rPr>
              <a:t>míg a halálozási arány </a:t>
            </a:r>
            <a:r>
              <a:rPr lang="hu-HU" sz="2000" b="1" kern="0" dirty="0" smtClean="0">
                <a:ea typeface="Times New Roman" panose="02020603050405020304" pitchFamily="18" charset="0"/>
              </a:rPr>
              <a:t>hatszor </a:t>
            </a:r>
            <a:r>
              <a:rPr lang="hu-HU" sz="2000" kern="0" dirty="0">
                <a:ea typeface="Times New Roman" panose="02020603050405020304" pitchFamily="18" charset="0"/>
              </a:rPr>
              <a:t>magasabb az alacsony </a:t>
            </a:r>
            <a:r>
              <a:rPr lang="hu-HU" sz="2000" kern="0" dirty="0" err="1" smtClean="0">
                <a:ea typeface="Times New Roman" panose="02020603050405020304" pitchFamily="18" charset="0"/>
              </a:rPr>
              <a:t>jövedelmű</a:t>
            </a:r>
            <a:r>
              <a:rPr lang="hu-HU" sz="2000" kern="0" dirty="0" smtClean="0">
                <a:ea typeface="Times New Roman" panose="02020603050405020304" pitchFamily="18" charset="0"/>
              </a:rPr>
              <a:t> </a:t>
            </a:r>
            <a:r>
              <a:rPr lang="hu-HU" sz="2000" kern="0" dirty="0">
                <a:ea typeface="Times New Roman" panose="02020603050405020304" pitchFamily="18" charset="0"/>
              </a:rPr>
              <a:t>országokban, mint a magas </a:t>
            </a:r>
            <a:r>
              <a:rPr lang="hu-HU" sz="2000" kern="0" dirty="0" err="1" smtClean="0">
                <a:ea typeface="Times New Roman" panose="02020603050405020304" pitchFamily="18" charset="0"/>
              </a:rPr>
              <a:t>jövedelműekben</a:t>
            </a:r>
            <a:endParaRPr lang="hu-HU" sz="2000" kern="0" dirty="0" smtClean="0">
              <a:ea typeface="Times New Roman" panose="02020603050405020304" pitchFamily="18" charset="0"/>
            </a:endParaRPr>
          </a:p>
          <a:p>
            <a:r>
              <a:rPr lang="hu-HU" sz="2000" kern="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Globális </a:t>
            </a:r>
            <a:r>
              <a:rPr lang="hu-HU" sz="2000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egészségügyi/népegészségügyi probléma, mely a globális egyenlőtlenséget </a:t>
            </a:r>
            <a:r>
              <a:rPr lang="hu-HU" sz="2000" kern="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tükröz</a:t>
            </a:r>
            <a:endParaRPr lang="hu-HU" sz="2000" kern="0" dirty="0" smtClean="0"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000" dirty="0" smtClean="0"/>
              <a:t>WHO</a:t>
            </a:r>
            <a:r>
              <a:rPr lang="hu-HU" sz="2000" dirty="0"/>
              <a:t>: </a:t>
            </a:r>
            <a:r>
              <a:rPr lang="hu-HU" sz="2000" kern="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„a </a:t>
            </a:r>
            <a:r>
              <a:rPr lang="hu-HU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nők életét fenyegető legsúlyosabb </a:t>
            </a:r>
            <a:r>
              <a:rPr lang="hu-HU" sz="2000" kern="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veszély”-</a:t>
            </a:r>
            <a:r>
              <a:rPr lang="hu-HU" sz="2000" kern="0" dirty="0" err="1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nek</a:t>
            </a:r>
            <a:r>
              <a:rPr lang="hu-HU" sz="2000" kern="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tekinthető</a:t>
            </a:r>
            <a:endParaRPr lang="hu-HU" sz="2000" kern="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méhnyakrák miatti halálozás megelőzhető és elkerülhető </a:t>
            </a:r>
            <a:endParaRPr lang="hu-HU" sz="2000" b="1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000" kern="0" dirty="0">
                <a:solidFill>
                  <a:srgbClr val="505050"/>
                </a:solidFill>
                <a:effectLst/>
                <a:ea typeface="Times New Roman" panose="02020603050405020304" pitchFamily="18" charset="0"/>
              </a:rPr>
              <a:t> </a:t>
            </a:r>
            <a:endParaRPr lang="hu-HU" sz="2000" kern="0" dirty="0">
              <a:solidFill>
                <a:srgbClr val="26355E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9759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2AE2E7A-0D53-0216-C95D-EC934C7AC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2181"/>
            <a:ext cx="10515600" cy="783054"/>
          </a:xfrm>
        </p:spPr>
        <p:txBody>
          <a:bodyPr>
            <a:normAutofit/>
          </a:bodyPr>
          <a:lstStyle/>
          <a:p>
            <a:pPr algn="ctr"/>
            <a:r>
              <a:rPr lang="hu-HU" sz="3200" b="1" dirty="0"/>
              <a:t>Történeti áttekintés - nemzetközi</a:t>
            </a:r>
          </a:p>
        </p:txBody>
      </p:sp>
      <p:sp>
        <p:nvSpPr>
          <p:cNvPr id="6" name="Cím 3">
            <a:extLst>
              <a:ext uri="{FF2B5EF4-FFF2-40B4-BE49-F238E27FC236}">
                <a16:creationId xmlns:a16="http://schemas.microsoft.com/office/drawing/2014/main" id="{D011B7BF-31CB-532E-5AA9-74B91C6FB181}"/>
              </a:ext>
            </a:extLst>
          </p:cNvPr>
          <p:cNvSpPr txBox="1">
            <a:spLocks/>
          </p:cNvSpPr>
          <p:nvPr/>
        </p:nvSpPr>
        <p:spPr>
          <a:xfrm>
            <a:off x="0" y="3300287"/>
            <a:ext cx="12192000" cy="128713"/>
          </a:xfrm>
          <a:prstGeom prst="rect">
            <a:avLst/>
          </a:prstGeom>
          <a:solidFill>
            <a:srgbClr val="0091CA"/>
          </a:solidFill>
        </p:spPr>
        <p:txBody>
          <a:bodyPr vert="horz" lIns="91440" tIns="45720" rIns="91440" bIns="45720" rtlCol="0" anchor="ctr" anchorCtr="0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hu-HU" sz="5400" b="1" cap="all">
              <a:solidFill>
                <a:schemeClr val="bg1"/>
              </a:solidFill>
              <a:latin typeface="+mn-lt"/>
              <a:ea typeface="Verdana" panose="020B060403050404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4629C8-4152-8E8E-F161-332701D51C98}"/>
              </a:ext>
            </a:extLst>
          </p:cNvPr>
          <p:cNvSpPr/>
          <p:nvPr/>
        </p:nvSpPr>
        <p:spPr>
          <a:xfrm>
            <a:off x="537158" y="3100164"/>
            <a:ext cx="528958" cy="52895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91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1E270A1-699E-03DB-0A18-CD739AB1FFFC}"/>
              </a:ext>
            </a:extLst>
          </p:cNvPr>
          <p:cNvSpPr/>
          <p:nvPr/>
        </p:nvSpPr>
        <p:spPr>
          <a:xfrm>
            <a:off x="1689698" y="3100164"/>
            <a:ext cx="528958" cy="52895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91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832E6B6-E6C7-B568-2F4A-D22C12C864EF}"/>
              </a:ext>
            </a:extLst>
          </p:cNvPr>
          <p:cNvSpPr/>
          <p:nvPr/>
        </p:nvSpPr>
        <p:spPr>
          <a:xfrm>
            <a:off x="2688331" y="3100164"/>
            <a:ext cx="528958" cy="52895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91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B370A3A-364A-6085-DB9D-C0670ED174BB}"/>
              </a:ext>
            </a:extLst>
          </p:cNvPr>
          <p:cNvSpPr/>
          <p:nvPr/>
        </p:nvSpPr>
        <p:spPr>
          <a:xfrm>
            <a:off x="3661588" y="3096076"/>
            <a:ext cx="528958" cy="52895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91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72AA067-136D-A194-B544-1D3345AAE89A}"/>
              </a:ext>
            </a:extLst>
          </p:cNvPr>
          <p:cNvSpPr/>
          <p:nvPr/>
        </p:nvSpPr>
        <p:spPr>
          <a:xfrm>
            <a:off x="5045239" y="3096076"/>
            <a:ext cx="528958" cy="52895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91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14F5BED-A13F-EA3B-43BE-C315120AE99C}"/>
              </a:ext>
            </a:extLst>
          </p:cNvPr>
          <p:cNvSpPr/>
          <p:nvPr/>
        </p:nvSpPr>
        <p:spPr>
          <a:xfrm>
            <a:off x="6224891" y="3096076"/>
            <a:ext cx="528958" cy="52895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91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C615CE2-F045-AB7E-69FC-F4FBE285E459}"/>
              </a:ext>
            </a:extLst>
          </p:cNvPr>
          <p:cNvSpPr/>
          <p:nvPr/>
        </p:nvSpPr>
        <p:spPr>
          <a:xfrm>
            <a:off x="7476252" y="3096076"/>
            <a:ext cx="528958" cy="52895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91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930414F-6031-DB6B-2B53-21C3E82A820A}"/>
              </a:ext>
            </a:extLst>
          </p:cNvPr>
          <p:cNvSpPr/>
          <p:nvPr/>
        </p:nvSpPr>
        <p:spPr>
          <a:xfrm>
            <a:off x="9516839" y="3096076"/>
            <a:ext cx="528958" cy="52895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91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A5896F2-D563-0F73-86B0-8885848FE93E}"/>
              </a:ext>
            </a:extLst>
          </p:cNvPr>
          <p:cNvSpPr/>
          <p:nvPr/>
        </p:nvSpPr>
        <p:spPr>
          <a:xfrm>
            <a:off x="10453584" y="3096076"/>
            <a:ext cx="528958" cy="52895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91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A10173-30F8-EA56-F82F-C509951EF303}"/>
              </a:ext>
            </a:extLst>
          </p:cNvPr>
          <p:cNvSpPr txBox="1"/>
          <p:nvPr/>
        </p:nvSpPr>
        <p:spPr>
          <a:xfrm>
            <a:off x="10409275" y="1478488"/>
            <a:ext cx="15098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/>
              <a:t>1968:</a:t>
            </a:r>
          </a:p>
          <a:p>
            <a:r>
              <a:rPr lang="hu-HU"/>
              <a:t>WHO – </a:t>
            </a:r>
          </a:p>
          <a:p>
            <a:r>
              <a:rPr lang="hu-HU"/>
              <a:t>Wilson-Junger kritériumok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78433F-3346-0E58-603E-F9B07AE23191}"/>
              </a:ext>
            </a:extLst>
          </p:cNvPr>
          <p:cNvCxnSpPr>
            <a:cxnSpLocks/>
          </p:cNvCxnSpPr>
          <p:nvPr/>
        </p:nvCxnSpPr>
        <p:spPr>
          <a:xfrm>
            <a:off x="10718063" y="2679524"/>
            <a:ext cx="0" cy="416552"/>
          </a:xfrm>
          <a:prstGeom prst="line">
            <a:avLst/>
          </a:prstGeom>
          <a:ln w="38100">
            <a:solidFill>
              <a:srgbClr val="0091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B5ED6DE-8660-4D0B-8AAD-BE33ADC3313F}"/>
              </a:ext>
            </a:extLst>
          </p:cNvPr>
          <p:cNvCxnSpPr/>
          <p:nvPr/>
        </p:nvCxnSpPr>
        <p:spPr>
          <a:xfrm>
            <a:off x="9781318" y="3625034"/>
            <a:ext cx="0" cy="416552"/>
          </a:xfrm>
          <a:prstGeom prst="line">
            <a:avLst/>
          </a:prstGeom>
          <a:ln w="38100">
            <a:solidFill>
              <a:srgbClr val="0091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A306A01-D91B-7BA3-8E9C-658983B39846}"/>
              </a:ext>
            </a:extLst>
          </p:cNvPr>
          <p:cNvSpPr txBox="1"/>
          <p:nvPr/>
        </p:nvSpPr>
        <p:spPr>
          <a:xfrm>
            <a:off x="9494285" y="4088217"/>
            <a:ext cx="17614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/>
              <a:t>60-as évek:</a:t>
            </a:r>
          </a:p>
          <a:p>
            <a:r>
              <a:rPr lang="hu-HU"/>
              <a:t>„szervezett lakosságszűrés” bevezetése (Finnország, Svédország, Izland, Dánia)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0E2BCC7-7BB0-B53C-5ACE-0270B78E9184}"/>
              </a:ext>
            </a:extLst>
          </p:cNvPr>
          <p:cNvCxnSpPr/>
          <p:nvPr/>
        </p:nvCxnSpPr>
        <p:spPr>
          <a:xfrm>
            <a:off x="7739685" y="3625034"/>
            <a:ext cx="0" cy="416552"/>
          </a:xfrm>
          <a:prstGeom prst="line">
            <a:avLst/>
          </a:prstGeom>
          <a:ln w="38100">
            <a:solidFill>
              <a:srgbClr val="0091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CC2805B-460C-B15C-C318-B3F711E11C63}"/>
              </a:ext>
            </a:extLst>
          </p:cNvPr>
          <p:cNvSpPr txBox="1"/>
          <p:nvPr/>
        </p:nvSpPr>
        <p:spPr>
          <a:xfrm>
            <a:off x="7218295" y="4088216"/>
            <a:ext cx="213835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2. világháború után:</a:t>
            </a:r>
          </a:p>
          <a:p>
            <a:r>
              <a:rPr lang="hu-HU" dirty="0"/>
              <a:t>a méhnyak citológiai vizsgálata szárnyra kapott, </a:t>
            </a:r>
          </a:p>
          <a:p>
            <a:r>
              <a:rPr lang="hu-HU" dirty="0"/>
              <a:t>a méhnyakszűrés szuverén eszköze </a:t>
            </a:r>
          </a:p>
          <a:p>
            <a:r>
              <a:rPr lang="hu-HU" dirty="0"/>
              <a:t>lett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92662E0-E84A-8562-AE19-F5998ACE5FD9}"/>
              </a:ext>
            </a:extLst>
          </p:cNvPr>
          <p:cNvSpPr txBox="1"/>
          <p:nvPr/>
        </p:nvSpPr>
        <p:spPr>
          <a:xfrm>
            <a:off x="6224150" y="1012142"/>
            <a:ext cx="41266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1941:</a:t>
            </a:r>
          </a:p>
          <a:p>
            <a:r>
              <a:rPr lang="hu-HU" dirty="0"/>
              <a:t>publikálta felfedezését az American Journal of </a:t>
            </a:r>
            <a:r>
              <a:rPr lang="hu-HU" dirty="0" err="1"/>
              <a:t>Obstetric</a:t>
            </a:r>
            <a:r>
              <a:rPr lang="hu-HU" dirty="0"/>
              <a:t> and </a:t>
            </a:r>
            <a:r>
              <a:rPr lang="hu-HU" dirty="0" err="1"/>
              <a:t>Gynaecology</a:t>
            </a:r>
            <a:r>
              <a:rPr lang="hu-HU" dirty="0"/>
              <a:t>-ban – jelentős fejlődést indított el – citológiai eljárás: Pap tesztként ismerte meg a világ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B6FB45F-4D41-52A7-3DD5-8D139DFD03DA}"/>
              </a:ext>
            </a:extLst>
          </p:cNvPr>
          <p:cNvCxnSpPr>
            <a:cxnSpLocks/>
          </p:cNvCxnSpPr>
          <p:nvPr/>
        </p:nvCxnSpPr>
        <p:spPr>
          <a:xfrm>
            <a:off x="6474460" y="2677514"/>
            <a:ext cx="0" cy="416552"/>
          </a:xfrm>
          <a:prstGeom prst="line">
            <a:avLst/>
          </a:prstGeom>
          <a:ln w="38100">
            <a:solidFill>
              <a:srgbClr val="0091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DCF84F7-33F7-2C82-BB73-F810A6445486}"/>
              </a:ext>
            </a:extLst>
          </p:cNvPr>
          <p:cNvCxnSpPr/>
          <p:nvPr/>
        </p:nvCxnSpPr>
        <p:spPr>
          <a:xfrm>
            <a:off x="5309718" y="3625034"/>
            <a:ext cx="0" cy="416552"/>
          </a:xfrm>
          <a:prstGeom prst="line">
            <a:avLst/>
          </a:prstGeom>
          <a:ln w="38100">
            <a:solidFill>
              <a:srgbClr val="0091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DE4105D1-7769-FCAD-938E-B115C5440B4C}"/>
              </a:ext>
            </a:extLst>
          </p:cNvPr>
          <p:cNvSpPr txBox="1"/>
          <p:nvPr/>
        </p:nvSpPr>
        <p:spPr>
          <a:xfrm>
            <a:off x="4840709" y="4142644"/>
            <a:ext cx="21383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Aurel</a:t>
            </a:r>
            <a:r>
              <a:rPr lang="hu-HU" dirty="0"/>
              <a:t> </a:t>
            </a:r>
            <a:r>
              <a:rPr lang="hu-HU" dirty="0" err="1"/>
              <a:t>Babes</a:t>
            </a:r>
            <a:r>
              <a:rPr lang="hu-HU" dirty="0"/>
              <a:t> hüvelyből mutatott ki ráksejteket (Marosvásárhely)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CF03913-B57B-FC0F-F0C6-CF1AF739493B}"/>
              </a:ext>
            </a:extLst>
          </p:cNvPr>
          <p:cNvCxnSpPr/>
          <p:nvPr/>
        </p:nvCxnSpPr>
        <p:spPr>
          <a:xfrm>
            <a:off x="2952810" y="3625034"/>
            <a:ext cx="0" cy="416552"/>
          </a:xfrm>
          <a:prstGeom prst="line">
            <a:avLst/>
          </a:prstGeom>
          <a:ln w="38100">
            <a:solidFill>
              <a:srgbClr val="0091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6DFE6D3-0C4C-C900-2300-BB485F4CF4DE}"/>
              </a:ext>
            </a:extLst>
          </p:cNvPr>
          <p:cNvSpPr txBox="1"/>
          <p:nvPr/>
        </p:nvSpPr>
        <p:spPr>
          <a:xfrm>
            <a:off x="2702355" y="4095602"/>
            <a:ext cx="18090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/>
              <a:t>1920-as évektől:</a:t>
            </a:r>
          </a:p>
          <a:p>
            <a:r>
              <a:rPr lang="hu-HU"/>
              <a:t>az egészség-vizsgálat egyre nagyobb teret nyert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AD6B769-B359-5AF8-AA48-A653BF8DDA14}"/>
              </a:ext>
            </a:extLst>
          </p:cNvPr>
          <p:cNvCxnSpPr>
            <a:cxnSpLocks/>
          </p:cNvCxnSpPr>
          <p:nvPr/>
        </p:nvCxnSpPr>
        <p:spPr>
          <a:xfrm>
            <a:off x="3926067" y="2674792"/>
            <a:ext cx="0" cy="416552"/>
          </a:xfrm>
          <a:prstGeom prst="line">
            <a:avLst/>
          </a:prstGeom>
          <a:ln w="38100">
            <a:solidFill>
              <a:srgbClr val="0091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42D3D5D9-2E4C-7135-7298-EF0A1A54BC98}"/>
              </a:ext>
            </a:extLst>
          </p:cNvPr>
          <p:cNvSpPr txBox="1"/>
          <p:nvPr/>
        </p:nvSpPr>
        <p:spPr>
          <a:xfrm>
            <a:off x="2746326" y="1194809"/>
            <a:ext cx="3229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1928:</a:t>
            </a:r>
          </a:p>
          <a:p>
            <a:r>
              <a:rPr lang="hu-HU" dirty="0"/>
              <a:t>George Papanicolaou – </a:t>
            </a:r>
            <a:r>
              <a:rPr lang="hu-HU" dirty="0" err="1"/>
              <a:t>Exfoliatív</a:t>
            </a:r>
            <a:r>
              <a:rPr lang="hu-HU" dirty="0"/>
              <a:t> citológia szerepe a méhnyakrák </a:t>
            </a:r>
            <a:r>
              <a:rPr lang="hu-HU" dirty="0" err="1"/>
              <a:t>kórismézésében</a:t>
            </a:r>
            <a:r>
              <a:rPr lang="hu-HU" dirty="0"/>
              <a:t> (közlemény: New </a:t>
            </a:r>
            <a:r>
              <a:rPr lang="hu-HU" dirty="0" err="1"/>
              <a:t>Cancer</a:t>
            </a:r>
            <a:r>
              <a:rPr lang="hu-HU" dirty="0"/>
              <a:t> </a:t>
            </a:r>
            <a:r>
              <a:rPr lang="hu-HU" dirty="0" err="1"/>
              <a:t>Diagnosis</a:t>
            </a:r>
            <a:r>
              <a:rPr lang="hu-HU" dirty="0"/>
              <a:t>)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D3812FB-C30A-1476-5A3E-127DA9CE21A5}"/>
              </a:ext>
            </a:extLst>
          </p:cNvPr>
          <p:cNvCxnSpPr/>
          <p:nvPr/>
        </p:nvCxnSpPr>
        <p:spPr>
          <a:xfrm>
            <a:off x="1953181" y="3625034"/>
            <a:ext cx="0" cy="416552"/>
          </a:xfrm>
          <a:prstGeom prst="line">
            <a:avLst/>
          </a:prstGeom>
          <a:ln w="38100">
            <a:solidFill>
              <a:srgbClr val="0091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6E5B182F-78E4-196F-0E09-460C66C1311D}"/>
              </a:ext>
            </a:extLst>
          </p:cNvPr>
          <p:cNvSpPr txBox="1"/>
          <p:nvPr/>
        </p:nvSpPr>
        <p:spPr>
          <a:xfrm>
            <a:off x="1549325" y="4095602"/>
            <a:ext cx="12191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1907:</a:t>
            </a:r>
          </a:p>
          <a:p>
            <a:r>
              <a:rPr lang="hu-HU" dirty="0"/>
              <a:t>Charles </a:t>
            </a:r>
            <a:r>
              <a:rPr lang="hu-HU" dirty="0" err="1"/>
              <a:t>Child</a:t>
            </a:r>
            <a:r>
              <a:rPr lang="hu-HU" dirty="0"/>
              <a:t>: időszakos egészség-vizsgálat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5FEB785-B0F9-063A-A6D3-E491662AD563}"/>
              </a:ext>
            </a:extLst>
          </p:cNvPr>
          <p:cNvCxnSpPr>
            <a:cxnSpLocks/>
          </p:cNvCxnSpPr>
          <p:nvPr/>
        </p:nvCxnSpPr>
        <p:spPr>
          <a:xfrm>
            <a:off x="789008" y="2671225"/>
            <a:ext cx="0" cy="416552"/>
          </a:xfrm>
          <a:prstGeom prst="line">
            <a:avLst/>
          </a:prstGeom>
          <a:ln w="38100">
            <a:solidFill>
              <a:srgbClr val="0091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793DAD37-C7DC-5B01-136B-C8364C958AEB}"/>
              </a:ext>
            </a:extLst>
          </p:cNvPr>
          <p:cNvSpPr txBox="1"/>
          <p:nvPr/>
        </p:nvSpPr>
        <p:spPr>
          <a:xfrm>
            <a:off x="290397" y="910706"/>
            <a:ext cx="23979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/>
              <a:t>1861:</a:t>
            </a:r>
          </a:p>
          <a:p>
            <a:r>
              <a:rPr lang="hu-HU"/>
              <a:t>Horace Dobett tünetmentes páciensek alapos vizsgálata, hogy „tetten érjük a gonoszt és megnyerjük a jót”</a:t>
            </a:r>
          </a:p>
        </p:txBody>
      </p:sp>
    </p:spTree>
    <p:extLst>
      <p:ext uri="{BB962C8B-B14F-4D97-AF65-F5344CB8AC3E}">
        <p14:creationId xmlns:p14="http://schemas.microsoft.com/office/powerpoint/2010/main" val="359094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2AE2E7A-0D53-0216-C95D-EC934C7AC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2181"/>
            <a:ext cx="10515600" cy="783054"/>
          </a:xfrm>
        </p:spPr>
        <p:txBody>
          <a:bodyPr>
            <a:normAutofit/>
          </a:bodyPr>
          <a:lstStyle/>
          <a:p>
            <a:pPr algn="ctr"/>
            <a:r>
              <a:rPr lang="hu-HU" sz="3200" b="1" dirty="0"/>
              <a:t>Történeti áttekintés: méhnyakszűrés Magyarországon</a:t>
            </a:r>
          </a:p>
        </p:txBody>
      </p:sp>
      <p:sp>
        <p:nvSpPr>
          <p:cNvPr id="6" name="Cím 3">
            <a:extLst>
              <a:ext uri="{FF2B5EF4-FFF2-40B4-BE49-F238E27FC236}">
                <a16:creationId xmlns:a16="http://schemas.microsoft.com/office/drawing/2014/main" id="{D011B7BF-31CB-532E-5AA9-74B91C6FB181}"/>
              </a:ext>
            </a:extLst>
          </p:cNvPr>
          <p:cNvSpPr txBox="1">
            <a:spLocks/>
          </p:cNvSpPr>
          <p:nvPr/>
        </p:nvSpPr>
        <p:spPr>
          <a:xfrm>
            <a:off x="0" y="3300287"/>
            <a:ext cx="12192000" cy="128713"/>
          </a:xfrm>
          <a:prstGeom prst="rect">
            <a:avLst/>
          </a:prstGeom>
          <a:solidFill>
            <a:srgbClr val="0091CA"/>
          </a:solidFill>
        </p:spPr>
        <p:txBody>
          <a:bodyPr vert="horz" lIns="91440" tIns="45720" rIns="91440" bIns="45720" rtlCol="0" anchor="ctr" anchorCtr="0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hu-HU" sz="5400" b="1" cap="all">
              <a:solidFill>
                <a:schemeClr val="bg1"/>
              </a:solidFill>
              <a:latin typeface="+mn-lt"/>
              <a:ea typeface="Verdana" panose="020B060403050404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4629C8-4152-8E8E-F161-332701D51C98}"/>
              </a:ext>
            </a:extLst>
          </p:cNvPr>
          <p:cNvSpPr/>
          <p:nvPr/>
        </p:nvSpPr>
        <p:spPr>
          <a:xfrm>
            <a:off x="537158" y="3100164"/>
            <a:ext cx="528958" cy="52895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91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1E270A1-699E-03DB-0A18-CD739AB1FFFC}"/>
              </a:ext>
            </a:extLst>
          </p:cNvPr>
          <p:cNvSpPr/>
          <p:nvPr/>
        </p:nvSpPr>
        <p:spPr>
          <a:xfrm>
            <a:off x="1358100" y="3100164"/>
            <a:ext cx="528958" cy="52895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91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B370A3A-364A-6085-DB9D-C0670ED174BB}"/>
              </a:ext>
            </a:extLst>
          </p:cNvPr>
          <p:cNvSpPr/>
          <p:nvPr/>
        </p:nvSpPr>
        <p:spPr>
          <a:xfrm>
            <a:off x="3214427" y="3096076"/>
            <a:ext cx="528958" cy="52895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91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72AA067-136D-A194-B544-1D3345AAE89A}"/>
              </a:ext>
            </a:extLst>
          </p:cNvPr>
          <p:cNvSpPr/>
          <p:nvPr/>
        </p:nvSpPr>
        <p:spPr>
          <a:xfrm>
            <a:off x="4047002" y="3096076"/>
            <a:ext cx="528958" cy="52895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91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14F5BED-A13F-EA3B-43BE-C315120AE99C}"/>
              </a:ext>
            </a:extLst>
          </p:cNvPr>
          <p:cNvSpPr/>
          <p:nvPr/>
        </p:nvSpPr>
        <p:spPr>
          <a:xfrm>
            <a:off x="5477578" y="3096076"/>
            <a:ext cx="528958" cy="52895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91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C615CE2-F045-AB7E-69FC-F4FBE285E459}"/>
              </a:ext>
            </a:extLst>
          </p:cNvPr>
          <p:cNvSpPr/>
          <p:nvPr/>
        </p:nvSpPr>
        <p:spPr>
          <a:xfrm>
            <a:off x="6867739" y="3096076"/>
            <a:ext cx="528958" cy="52895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91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930414F-6031-DB6B-2B53-21C3E82A820A}"/>
              </a:ext>
            </a:extLst>
          </p:cNvPr>
          <p:cNvSpPr/>
          <p:nvPr/>
        </p:nvSpPr>
        <p:spPr>
          <a:xfrm>
            <a:off x="8364612" y="3096076"/>
            <a:ext cx="528958" cy="52895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91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A5896F2-D563-0F73-86B0-8885848FE93E}"/>
              </a:ext>
            </a:extLst>
          </p:cNvPr>
          <p:cNvSpPr/>
          <p:nvPr/>
        </p:nvSpPr>
        <p:spPr>
          <a:xfrm>
            <a:off x="7725819" y="3096076"/>
            <a:ext cx="528958" cy="52895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91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78433F-3346-0E58-603E-F9B07AE23191}"/>
              </a:ext>
            </a:extLst>
          </p:cNvPr>
          <p:cNvCxnSpPr>
            <a:cxnSpLocks/>
          </p:cNvCxnSpPr>
          <p:nvPr/>
        </p:nvCxnSpPr>
        <p:spPr>
          <a:xfrm>
            <a:off x="7990298" y="2679524"/>
            <a:ext cx="0" cy="416552"/>
          </a:xfrm>
          <a:prstGeom prst="line">
            <a:avLst/>
          </a:prstGeom>
          <a:ln w="38100">
            <a:solidFill>
              <a:srgbClr val="0091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B5ED6DE-8660-4D0B-8AAD-BE33ADC3313F}"/>
              </a:ext>
            </a:extLst>
          </p:cNvPr>
          <p:cNvCxnSpPr/>
          <p:nvPr/>
        </p:nvCxnSpPr>
        <p:spPr>
          <a:xfrm>
            <a:off x="8629091" y="3625034"/>
            <a:ext cx="0" cy="416552"/>
          </a:xfrm>
          <a:prstGeom prst="line">
            <a:avLst/>
          </a:prstGeom>
          <a:ln w="38100">
            <a:solidFill>
              <a:srgbClr val="0091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0E2BCC7-7BB0-B53C-5ACE-0270B78E9184}"/>
              </a:ext>
            </a:extLst>
          </p:cNvPr>
          <p:cNvCxnSpPr/>
          <p:nvPr/>
        </p:nvCxnSpPr>
        <p:spPr>
          <a:xfrm>
            <a:off x="7131172" y="3625034"/>
            <a:ext cx="0" cy="416552"/>
          </a:xfrm>
          <a:prstGeom prst="line">
            <a:avLst/>
          </a:prstGeom>
          <a:ln w="38100">
            <a:solidFill>
              <a:srgbClr val="0091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B6FB45F-4D41-52A7-3DD5-8D139DFD03DA}"/>
              </a:ext>
            </a:extLst>
          </p:cNvPr>
          <p:cNvCxnSpPr>
            <a:cxnSpLocks/>
          </p:cNvCxnSpPr>
          <p:nvPr/>
        </p:nvCxnSpPr>
        <p:spPr>
          <a:xfrm>
            <a:off x="5727147" y="2677514"/>
            <a:ext cx="0" cy="416552"/>
          </a:xfrm>
          <a:prstGeom prst="line">
            <a:avLst/>
          </a:prstGeom>
          <a:ln w="38100">
            <a:solidFill>
              <a:srgbClr val="0091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DCF84F7-33F7-2C82-BB73-F810A6445486}"/>
              </a:ext>
            </a:extLst>
          </p:cNvPr>
          <p:cNvCxnSpPr/>
          <p:nvPr/>
        </p:nvCxnSpPr>
        <p:spPr>
          <a:xfrm>
            <a:off x="4311481" y="3625034"/>
            <a:ext cx="0" cy="416552"/>
          </a:xfrm>
          <a:prstGeom prst="line">
            <a:avLst/>
          </a:prstGeom>
          <a:ln w="38100">
            <a:solidFill>
              <a:srgbClr val="0091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AD6B769-B359-5AF8-AA48-A653BF8DDA14}"/>
              </a:ext>
            </a:extLst>
          </p:cNvPr>
          <p:cNvCxnSpPr>
            <a:cxnSpLocks/>
          </p:cNvCxnSpPr>
          <p:nvPr/>
        </p:nvCxnSpPr>
        <p:spPr>
          <a:xfrm>
            <a:off x="3478906" y="2674792"/>
            <a:ext cx="0" cy="416552"/>
          </a:xfrm>
          <a:prstGeom prst="line">
            <a:avLst/>
          </a:prstGeom>
          <a:ln w="38100">
            <a:solidFill>
              <a:srgbClr val="0091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D3812FB-C30A-1476-5A3E-127DA9CE21A5}"/>
              </a:ext>
            </a:extLst>
          </p:cNvPr>
          <p:cNvCxnSpPr/>
          <p:nvPr/>
        </p:nvCxnSpPr>
        <p:spPr>
          <a:xfrm>
            <a:off x="1621583" y="3625034"/>
            <a:ext cx="0" cy="416552"/>
          </a:xfrm>
          <a:prstGeom prst="line">
            <a:avLst/>
          </a:prstGeom>
          <a:ln w="38100">
            <a:solidFill>
              <a:srgbClr val="0091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5FEB785-B0F9-063A-A6D3-E491662AD563}"/>
              </a:ext>
            </a:extLst>
          </p:cNvPr>
          <p:cNvCxnSpPr>
            <a:cxnSpLocks/>
          </p:cNvCxnSpPr>
          <p:nvPr/>
        </p:nvCxnSpPr>
        <p:spPr>
          <a:xfrm>
            <a:off x="789008" y="2671225"/>
            <a:ext cx="0" cy="416552"/>
          </a:xfrm>
          <a:prstGeom prst="line">
            <a:avLst/>
          </a:prstGeom>
          <a:ln w="38100">
            <a:solidFill>
              <a:srgbClr val="0091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793DAD37-C7DC-5B01-136B-C8364C958AEB}"/>
              </a:ext>
            </a:extLst>
          </p:cNvPr>
          <p:cNvSpPr txBox="1"/>
          <p:nvPr/>
        </p:nvSpPr>
        <p:spPr>
          <a:xfrm>
            <a:off x="353139" y="2012507"/>
            <a:ext cx="1662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/>
              <a:t>1950-es évek:</a:t>
            </a:r>
          </a:p>
          <a:p>
            <a:r>
              <a:rPr lang="hu-HU"/>
              <a:t>Lehoczky Győző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5B6852-3AD5-215E-1336-96D6F3CF1619}"/>
              </a:ext>
            </a:extLst>
          </p:cNvPr>
          <p:cNvSpPr txBox="1"/>
          <p:nvPr/>
        </p:nvSpPr>
        <p:spPr>
          <a:xfrm>
            <a:off x="620486" y="4066360"/>
            <a:ext cx="27105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1954:</a:t>
            </a:r>
          </a:p>
          <a:p>
            <a:r>
              <a:rPr lang="hu-HU" dirty="0"/>
              <a:t>OOI működési szabályzata előírta a </a:t>
            </a:r>
            <a:r>
              <a:rPr lang="hu-HU" dirty="0" smtClean="0"/>
              <a:t>30 </a:t>
            </a:r>
            <a:r>
              <a:rPr lang="hu-HU" dirty="0"/>
              <a:t>feletti nők tömeges szűrését </a:t>
            </a:r>
            <a:r>
              <a:rPr lang="hu-HU" dirty="0" smtClean="0"/>
              <a:t>–onkológiai </a:t>
            </a:r>
            <a:r>
              <a:rPr lang="hu-HU" dirty="0"/>
              <a:t>hálózat feladata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1A9271E-7043-8B8C-0DEF-801B12E947B2}"/>
              </a:ext>
            </a:extLst>
          </p:cNvPr>
          <p:cNvSpPr txBox="1"/>
          <p:nvPr/>
        </p:nvSpPr>
        <p:spPr>
          <a:xfrm>
            <a:off x="2364361" y="1462598"/>
            <a:ext cx="26489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1976:</a:t>
            </a:r>
          </a:p>
          <a:p>
            <a:r>
              <a:rPr lang="hu-HU" dirty="0"/>
              <a:t>OOI és az OSZNI módszertani levele: rákszűrés közös feladat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80BDFBB-39D1-A0CC-6F3B-E1EF58E88378}"/>
              </a:ext>
            </a:extLst>
          </p:cNvPr>
          <p:cNvSpPr txBox="1"/>
          <p:nvPr/>
        </p:nvSpPr>
        <p:spPr>
          <a:xfrm>
            <a:off x="3874688" y="4055744"/>
            <a:ext cx="25917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1981:</a:t>
            </a:r>
          </a:p>
          <a:p>
            <a:r>
              <a:rPr lang="hu-HU" dirty="0" err="1"/>
              <a:t>Cervix</a:t>
            </a:r>
            <a:r>
              <a:rPr lang="hu-HU" dirty="0"/>
              <a:t> program </a:t>
            </a:r>
          </a:p>
          <a:p>
            <a:r>
              <a:rPr lang="hu-HU" dirty="0"/>
              <a:t>– 1,3 M </a:t>
            </a:r>
            <a:r>
              <a:rPr lang="hu-HU" dirty="0" smtClean="0"/>
              <a:t>sejtvizsgálat/év </a:t>
            </a:r>
            <a:r>
              <a:rPr lang="hu-HU" dirty="0"/>
              <a:t>– halálozás nem csökkent érdemlegesen – átszűrtség alacsony volt (30%)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6408FC1-BEBB-FEF5-A2C1-05023F8C3282}"/>
              </a:ext>
            </a:extLst>
          </p:cNvPr>
          <p:cNvSpPr txBox="1"/>
          <p:nvPr/>
        </p:nvSpPr>
        <p:spPr>
          <a:xfrm>
            <a:off x="4819002" y="1462597"/>
            <a:ext cx="26489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/>
              <a:t>1993:</a:t>
            </a:r>
          </a:p>
          <a:p>
            <a:r>
              <a:rPr lang="hu-HU"/>
              <a:t>Világbanki Program – szűrés újraszervezése (személyes meghívás)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8BD597E-D763-0D0A-EF6F-96F6F23950AC}"/>
              </a:ext>
            </a:extLst>
          </p:cNvPr>
          <p:cNvSpPr txBox="1"/>
          <p:nvPr/>
        </p:nvSpPr>
        <p:spPr>
          <a:xfrm>
            <a:off x="6314303" y="4062660"/>
            <a:ext cx="21871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1998:</a:t>
            </a:r>
          </a:p>
          <a:p>
            <a:r>
              <a:rPr lang="hu-HU" dirty="0"/>
              <a:t>Életkorhoz kötött önkéntesen igénybevehető</a:t>
            </a:r>
          </a:p>
          <a:p>
            <a:r>
              <a:rPr lang="hu-HU" dirty="0"/>
              <a:t>25-54 év között évente</a:t>
            </a:r>
          </a:p>
          <a:p>
            <a:r>
              <a:rPr lang="hu-HU" dirty="0"/>
              <a:t>55-65 év között </a:t>
            </a:r>
            <a:endParaRPr lang="hu-HU" dirty="0" smtClean="0"/>
          </a:p>
          <a:p>
            <a:r>
              <a:rPr lang="hu-HU" dirty="0" smtClean="0"/>
              <a:t>2 </a:t>
            </a:r>
            <a:r>
              <a:rPr lang="hu-HU" dirty="0"/>
              <a:t>évente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5894858-EF97-E48F-36B7-68FE8EE226B1}"/>
              </a:ext>
            </a:extLst>
          </p:cNvPr>
          <p:cNvSpPr txBox="1"/>
          <p:nvPr/>
        </p:nvSpPr>
        <p:spPr>
          <a:xfrm>
            <a:off x="7178663" y="1466298"/>
            <a:ext cx="18855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2003:</a:t>
            </a:r>
          </a:p>
          <a:p>
            <a:r>
              <a:rPr lang="hu-HU" dirty="0"/>
              <a:t>népegészségügyi célú, célzott (szervezett) méhnyakszűrés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B552646-3B78-37E8-1FDD-4AA1632BF59C}"/>
              </a:ext>
            </a:extLst>
          </p:cNvPr>
          <p:cNvSpPr txBox="1"/>
          <p:nvPr/>
        </p:nvSpPr>
        <p:spPr>
          <a:xfrm>
            <a:off x="3926068" y="870627"/>
            <a:ext cx="3707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/>
              <a:t>Sok évtizedes hagyománya van</a:t>
            </a:r>
            <a:endParaRPr lang="hu-HU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F2B165B-1981-2F92-B64C-223B235F04B8}"/>
              </a:ext>
            </a:extLst>
          </p:cNvPr>
          <p:cNvSpPr txBox="1"/>
          <p:nvPr/>
        </p:nvSpPr>
        <p:spPr>
          <a:xfrm>
            <a:off x="8254777" y="4055744"/>
            <a:ext cx="17590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2008:</a:t>
            </a:r>
          </a:p>
          <a:p>
            <a:r>
              <a:rPr lang="hu-HU" dirty="0"/>
              <a:t>ÁSZ vizsgálat – szűrési rendszerek áttekintése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DF046ED5-3007-3C78-514B-DC315AFDEB8F}"/>
              </a:ext>
            </a:extLst>
          </p:cNvPr>
          <p:cNvSpPr/>
          <p:nvPr/>
        </p:nvSpPr>
        <p:spPr>
          <a:xfrm>
            <a:off x="9686384" y="3096076"/>
            <a:ext cx="528958" cy="52895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91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60C7057-F4DF-B157-AF77-F27125612F73}"/>
              </a:ext>
            </a:extLst>
          </p:cNvPr>
          <p:cNvCxnSpPr>
            <a:cxnSpLocks/>
          </p:cNvCxnSpPr>
          <p:nvPr/>
        </p:nvCxnSpPr>
        <p:spPr>
          <a:xfrm>
            <a:off x="9950863" y="2679524"/>
            <a:ext cx="0" cy="416552"/>
          </a:xfrm>
          <a:prstGeom prst="line">
            <a:avLst/>
          </a:prstGeom>
          <a:ln w="38100">
            <a:solidFill>
              <a:srgbClr val="0091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E8297105-F804-6CEC-58D7-00E2EA188714}"/>
              </a:ext>
            </a:extLst>
          </p:cNvPr>
          <p:cNvSpPr txBox="1"/>
          <p:nvPr/>
        </p:nvSpPr>
        <p:spPr>
          <a:xfrm>
            <a:off x="9196749" y="1469045"/>
            <a:ext cx="27101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/>
              <a:t>2009-től:</a:t>
            </a:r>
          </a:p>
          <a:p>
            <a:r>
              <a:rPr lang="hu-HU"/>
              <a:t>önkéntes védőnői képzések (TÁMOP-6.1.3/A, EFOP-1.8.1. projektek)</a:t>
            </a:r>
            <a:endParaRPr lang="hu-HU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7031CD7-2013-D3F4-957E-2A79F4466E05}"/>
              </a:ext>
            </a:extLst>
          </p:cNvPr>
          <p:cNvSpPr/>
          <p:nvPr/>
        </p:nvSpPr>
        <p:spPr>
          <a:xfrm>
            <a:off x="10444222" y="3094066"/>
            <a:ext cx="528958" cy="52895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91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87DA730-1609-5D9C-8866-2ED1C07ABC11}"/>
              </a:ext>
            </a:extLst>
          </p:cNvPr>
          <p:cNvCxnSpPr/>
          <p:nvPr/>
        </p:nvCxnSpPr>
        <p:spPr>
          <a:xfrm>
            <a:off x="10708701" y="3623024"/>
            <a:ext cx="0" cy="416552"/>
          </a:xfrm>
          <a:prstGeom prst="line">
            <a:avLst/>
          </a:prstGeom>
          <a:ln w="38100">
            <a:solidFill>
              <a:srgbClr val="0091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1FA141E3-79CF-91FA-4014-785C7896E5CB}"/>
              </a:ext>
            </a:extLst>
          </p:cNvPr>
          <p:cNvSpPr txBox="1"/>
          <p:nvPr/>
        </p:nvSpPr>
        <p:spPr>
          <a:xfrm>
            <a:off x="10093633" y="4055744"/>
            <a:ext cx="175909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2015.10.01.:</a:t>
            </a:r>
          </a:p>
          <a:p>
            <a:r>
              <a:rPr lang="hu-HU" dirty="0"/>
              <a:t>a védőnő nővédelmi feladata a méhnyakszűrés (49/2004.(V.21.) </a:t>
            </a:r>
            <a:r>
              <a:rPr lang="hu-HU" dirty="0" err="1"/>
              <a:t>ESZCSM.r</a:t>
            </a:r>
            <a:r>
              <a:rPr lang="hu-H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1754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B325701-775A-7669-BE44-C6A658A73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sz="2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méhnyakrák epidemiológiai mintázatában az elmúlt évtizedekben bekövetkezett drasztikus változások a Papanicolaou (Pap) tesztnek köszönhetően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53431D0-898B-50EA-C69D-22D31FB047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női lakosság  méhnyakrák rosszindulatú daganat miatt standardizált korai halálozásának alakulása néhány európai és amerikai országban</a:t>
            </a:r>
          </a:p>
          <a:p>
            <a:pPr algn="ctr"/>
            <a:endParaRPr lang="hu-H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Tartalom helye 3">
            <a:extLst>
              <a:ext uri="{FF2B5EF4-FFF2-40B4-BE49-F238E27FC236}">
                <a16:creationId xmlns:a16="http://schemas.microsoft.com/office/drawing/2014/main" id="{8D50A1DB-C725-C677-3166-BAACDEABE49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4447" y="2408664"/>
            <a:ext cx="4611427" cy="3201683"/>
          </a:xfrm>
          <a:prstGeom prst="rect">
            <a:avLst/>
          </a:prstGeom>
        </p:spPr>
      </p:pic>
      <p:pic>
        <p:nvPicPr>
          <p:cNvPr id="11" name="Tartalom helye 3">
            <a:extLst>
              <a:ext uri="{FF2B5EF4-FFF2-40B4-BE49-F238E27FC236}">
                <a16:creationId xmlns:a16="http://schemas.microsoft.com/office/drawing/2014/main" id="{E20948C0-DBD4-44E3-17B6-8C5CA821DF24}"/>
              </a:ext>
            </a:extLst>
          </p:cNvPr>
          <p:cNvPicPr>
            <a:picLocks noGrp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796527"/>
            <a:ext cx="5682727" cy="4239459"/>
          </a:xfrm>
          <a:prstGeom prst="rect">
            <a:avLst/>
          </a:prstGeom>
          <a:noFill/>
        </p:spPr>
      </p:pic>
      <p:sp>
        <p:nvSpPr>
          <p:cNvPr id="12" name="Nyíl: lefelé mutató 11">
            <a:extLst>
              <a:ext uri="{FF2B5EF4-FFF2-40B4-BE49-F238E27FC236}">
                <a16:creationId xmlns:a16="http://schemas.microsoft.com/office/drawing/2014/main" id="{F9C2683E-0935-C0AA-988D-D60944D38E07}"/>
              </a:ext>
            </a:extLst>
          </p:cNvPr>
          <p:cNvSpPr/>
          <p:nvPr/>
        </p:nvSpPr>
        <p:spPr>
          <a:xfrm>
            <a:off x="9465615" y="2446048"/>
            <a:ext cx="204395" cy="7256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70E8657E-3C10-84A4-0456-745900B6D00A}"/>
              </a:ext>
            </a:extLst>
          </p:cNvPr>
          <p:cNvSpPr txBox="1"/>
          <p:nvPr/>
        </p:nvSpPr>
        <p:spPr>
          <a:xfrm>
            <a:off x="10015370" y="2408664"/>
            <a:ext cx="26635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/>
              <a:t>A cél a halálozás </a:t>
            </a:r>
          </a:p>
          <a:p>
            <a:r>
              <a:rPr lang="hu-HU" sz="1200" dirty="0"/>
              <a:t>50 %-kal való csökkentése volt.</a:t>
            </a:r>
          </a:p>
          <a:p>
            <a:r>
              <a:rPr lang="hu-HU" sz="1200" dirty="0"/>
              <a:t>(a szűrés bevezetésének 5-7.</a:t>
            </a:r>
          </a:p>
          <a:p>
            <a:r>
              <a:rPr lang="hu-HU" sz="1200" dirty="0"/>
              <a:t> évétől min. 250 fővel csökkenő halálozás)</a:t>
            </a:r>
          </a:p>
        </p:txBody>
      </p:sp>
      <p:sp>
        <p:nvSpPr>
          <p:cNvPr id="6" name="Nyíl: felfelé mutató 5">
            <a:extLst>
              <a:ext uri="{FF2B5EF4-FFF2-40B4-BE49-F238E27FC236}">
                <a16:creationId xmlns:a16="http://schemas.microsoft.com/office/drawing/2014/main" id="{EE79BD9D-3C18-A710-41A9-2038C5F15DA0}"/>
              </a:ext>
            </a:extLst>
          </p:cNvPr>
          <p:cNvSpPr/>
          <p:nvPr/>
        </p:nvSpPr>
        <p:spPr>
          <a:xfrm>
            <a:off x="9752091" y="3838373"/>
            <a:ext cx="215153" cy="696518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Nyíl: felfelé mutató 3">
            <a:extLst>
              <a:ext uri="{FF2B5EF4-FFF2-40B4-BE49-F238E27FC236}">
                <a16:creationId xmlns:a16="http://schemas.microsoft.com/office/drawing/2014/main" id="{B1366FCA-18DB-B4F2-C2D9-9E33BECED0B4}"/>
              </a:ext>
            </a:extLst>
          </p:cNvPr>
          <p:cNvSpPr/>
          <p:nvPr/>
        </p:nvSpPr>
        <p:spPr>
          <a:xfrm>
            <a:off x="9274884" y="3808807"/>
            <a:ext cx="215153" cy="82391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765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35360" y="260648"/>
            <a:ext cx="11737304" cy="1143000"/>
          </a:xfrm>
        </p:spPr>
        <p:txBody>
          <a:bodyPr>
            <a:normAutofit/>
          </a:bodyPr>
          <a:lstStyle/>
          <a:p>
            <a:pPr algn="ctr"/>
            <a:r>
              <a:rPr lang="hu-HU" sz="3200" b="1" dirty="0"/>
              <a:t>A HPV és a méhnyakrák közötti ok-okozati kapcsolat igazolása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 HPV  szerepének felismerése a méhnyakrák keletkezésében 2 módon teremtett kiaknázható lehetőséget</a:t>
            </a:r>
            <a:r>
              <a:rPr lang="hu-H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  <a:endParaRPr lang="hu-HU" sz="24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Tx/>
              <a:buChar char="-"/>
            </a:pPr>
            <a:endParaRPr lang="hu-HU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hu-HU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HPV elleni védőoltás bevezetésével</a:t>
            </a:r>
          </a:p>
          <a:p>
            <a:r>
              <a:rPr lang="hu-H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HPV </a:t>
            </a:r>
            <a:r>
              <a:rPr lang="hu-HU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fertőzés markerének, a HPV DNS-nek a kimutatásával</a:t>
            </a:r>
          </a:p>
          <a:p>
            <a:pPr>
              <a:buFontTx/>
              <a:buChar char="-"/>
            </a:pPr>
            <a:endParaRPr lang="hu-HU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hu-HU" sz="1800" dirty="0">
                <a:ea typeface="MS PGothic" charset="0"/>
              </a:rPr>
              <a:t>randomizált vizsgálatok </a:t>
            </a:r>
            <a:r>
              <a:rPr lang="hu-HU" sz="1400" dirty="0">
                <a:ea typeface="MS PGothic" charset="0"/>
              </a:rPr>
              <a:t>(</a:t>
            </a:r>
            <a:r>
              <a:rPr lang="hu-HU" sz="1400" dirty="0" smtClean="0">
                <a:ea typeface="MS PGothic" charset="0"/>
              </a:rPr>
              <a:t>2006. Olaszország</a:t>
            </a:r>
            <a:r>
              <a:rPr lang="hu-HU" sz="1800" dirty="0">
                <a:ea typeface="MS PGothic" charset="0"/>
              </a:rPr>
              <a:t>)</a:t>
            </a:r>
          </a:p>
          <a:p>
            <a:r>
              <a:rPr lang="hu-HU" sz="1800" dirty="0" err="1">
                <a:ea typeface="MS PGothic" charset="0"/>
              </a:rPr>
              <a:t>metaanalízisek</a:t>
            </a:r>
            <a:r>
              <a:rPr lang="hu-HU" sz="1800" dirty="0">
                <a:ea typeface="MS PGothic" charset="0"/>
              </a:rPr>
              <a:t> - 2014 </a:t>
            </a:r>
            <a:r>
              <a:rPr lang="hu-HU" sz="1800" dirty="0" err="1" smtClean="0">
                <a:ea typeface="MS PGothic" charset="0"/>
              </a:rPr>
              <a:t>Lancet</a:t>
            </a:r>
            <a:r>
              <a:rPr lang="hu-HU" sz="1800" dirty="0">
                <a:ea typeface="MS PGothic" charset="0"/>
              </a:rPr>
              <a:t> </a:t>
            </a:r>
            <a:r>
              <a:rPr lang="hu-HU" sz="1800" dirty="0" smtClean="0">
                <a:ea typeface="MS PGothic" charset="0"/>
              </a:rPr>
              <a:t>(</a:t>
            </a:r>
            <a:r>
              <a:rPr lang="hu-HU" sz="1800" dirty="0" err="1" smtClean="0">
                <a:ea typeface="MS PGothic" charset="0"/>
              </a:rPr>
              <a:t>Swedescreen</a:t>
            </a:r>
            <a:r>
              <a:rPr lang="hu-HU" sz="1800" dirty="0">
                <a:ea typeface="MS PGothic" charset="0"/>
              </a:rPr>
              <a:t>, PROBASCAM,ARTISTIC, </a:t>
            </a:r>
            <a:r>
              <a:rPr lang="hu-HU" sz="1800" dirty="0" smtClean="0">
                <a:ea typeface="MS PGothic" charset="0"/>
              </a:rPr>
              <a:t>NTCC</a:t>
            </a:r>
            <a:r>
              <a:rPr lang="hu-HU" sz="1800" dirty="0">
                <a:ea typeface="MS PGothic" charset="0"/>
              </a:rPr>
              <a:t>)</a:t>
            </a:r>
            <a:endParaRPr lang="hu-HU" sz="1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Tx/>
              <a:buChar char="-"/>
            </a:pPr>
            <a:endParaRPr lang="hu-HU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Tx/>
              <a:buChar char="-"/>
            </a:pPr>
            <a:endParaRPr lang="hu-HU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Tx/>
              <a:buChar char="-"/>
            </a:pPr>
            <a:endParaRPr lang="hu-HU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Tx/>
              <a:buChar char="-"/>
            </a:pPr>
            <a:endParaRPr lang="hu-HU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Tx/>
              <a:buChar char="-"/>
            </a:pPr>
            <a:endParaRPr lang="hu-HU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>
              <a:buNone/>
            </a:pPr>
            <a:endParaRPr lang="hu-HU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3007123"/>
            <a:ext cx="4270884" cy="3119040"/>
          </a:xfrm>
          <a:prstGeom prst="rect">
            <a:avLst/>
          </a:prstGeom>
        </p:spPr>
      </p:pic>
      <p:sp>
        <p:nvSpPr>
          <p:cNvPr id="7" name="Tartalom helye 6"/>
          <p:cNvSpPr>
            <a:spLocks noGrp="1"/>
          </p:cNvSpPr>
          <p:nvPr>
            <p:ph sz="half" idx="2"/>
          </p:nvPr>
        </p:nvSpPr>
        <p:spPr>
          <a:xfrm>
            <a:off x="6172200" y="1357481"/>
            <a:ext cx="4038600" cy="476868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sz="2400" dirty="0"/>
          </a:p>
          <a:p>
            <a:pPr marL="0" indent="0" algn="ctr">
              <a:buNone/>
            </a:pPr>
            <a:r>
              <a:rPr lang="hu-HU" sz="2400" dirty="0"/>
              <a:t>Harald </a:t>
            </a:r>
            <a:r>
              <a:rPr lang="hu-HU" sz="2400" dirty="0" err="1"/>
              <a:t>Zur-Hausen</a:t>
            </a:r>
            <a:r>
              <a:rPr lang="hu-HU" sz="2400" dirty="0"/>
              <a:t>– méhnyakrák </a:t>
            </a:r>
            <a:r>
              <a:rPr lang="hu-HU" sz="2400" dirty="0" err="1"/>
              <a:t>etiológia</a:t>
            </a:r>
            <a:r>
              <a:rPr lang="hu-HU" sz="2400" dirty="0"/>
              <a:t> - 2008. Nobel díj</a:t>
            </a:r>
          </a:p>
        </p:txBody>
      </p:sp>
    </p:spTree>
    <p:extLst>
      <p:ext uri="{BB962C8B-B14F-4D97-AF65-F5344CB8AC3E}">
        <p14:creationId xmlns:p14="http://schemas.microsoft.com/office/powerpoint/2010/main" val="402505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08E3031-4092-0426-AEF7-078BD7140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200" b="1" dirty="0"/>
              <a:t>WHO – méhnyakrák eliminációs stratégia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7C7DE39-76CA-F606-7752-FE0296F46E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132114"/>
            <a:ext cx="5727549" cy="5301343"/>
          </a:xfrm>
        </p:spPr>
        <p:txBody>
          <a:bodyPr>
            <a:normAutofit/>
          </a:bodyPr>
          <a:lstStyle/>
          <a:p>
            <a:endParaRPr lang="hu-H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sz="1800" kern="0" dirty="0" smtClean="0">
              <a:effectLst/>
              <a:ea typeface="Times New Roman" panose="02020603050405020304" pitchFamily="18" charset="0"/>
            </a:endParaRPr>
          </a:p>
          <a:p>
            <a:r>
              <a:rPr lang="hu-HU" sz="1800" kern="0" dirty="0" smtClean="0">
                <a:effectLst/>
                <a:ea typeface="Times New Roman" panose="02020603050405020304" pitchFamily="18" charset="0"/>
              </a:rPr>
              <a:t>2018</a:t>
            </a:r>
            <a:r>
              <a:rPr lang="hu-HU" sz="1800" kern="0" dirty="0">
                <a:effectLst/>
                <a:ea typeface="Times New Roman" panose="02020603050405020304" pitchFamily="18" charset="0"/>
              </a:rPr>
              <a:t>. május: a </a:t>
            </a:r>
            <a:r>
              <a:rPr lang="hu-HU" sz="1700" kern="0" dirty="0">
                <a:effectLst/>
                <a:ea typeface="Times New Roman" panose="02020603050405020304" pitchFamily="18" charset="0"/>
              </a:rPr>
              <a:t>Dr. </a:t>
            </a:r>
            <a:r>
              <a:rPr lang="hu-HU" sz="1700" kern="0" dirty="0" err="1">
                <a:effectLst/>
                <a:ea typeface="Times New Roman" panose="02020603050405020304" pitchFamily="18" charset="0"/>
              </a:rPr>
              <a:t>Tedros</a:t>
            </a:r>
            <a:r>
              <a:rPr lang="hu-HU" sz="1700" kern="0" dirty="0">
                <a:effectLst/>
                <a:ea typeface="Times New Roman" panose="02020603050405020304" pitchFamily="18" charset="0"/>
              </a:rPr>
              <a:t> </a:t>
            </a:r>
            <a:r>
              <a:rPr lang="hu-HU" sz="1700" kern="0" dirty="0" err="1">
                <a:effectLst/>
                <a:ea typeface="Times New Roman" panose="02020603050405020304" pitchFamily="18" charset="0"/>
              </a:rPr>
              <a:t>Adhanom</a:t>
            </a:r>
            <a:r>
              <a:rPr lang="hu-HU" sz="1700" kern="0" dirty="0">
                <a:effectLst/>
                <a:ea typeface="Times New Roman" panose="02020603050405020304" pitchFamily="18" charset="0"/>
              </a:rPr>
              <a:t> </a:t>
            </a:r>
            <a:r>
              <a:rPr lang="hu-HU" sz="1700" kern="0" dirty="0" err="1">
                <a:effectLst/>
                <a:ea typeface="Times New Roman" panose="02020603050405020304" pitchFamily="18" charset="0"/>
              </a:rPr>
              <a:t>Ghebreyesusnak</a:t>
            </a:r>
            <a:r>
              <a:rPr lang="hu-HU" sz="1700" kern="0" dirty="0">
                <a:effectLst/>
                <a:ea typeface="Times New Roman" panose="02020603050405020304" pitchFamily="18" charset="0"/>
              </a:rPr>
              <a:t> a WHO főigazgatójának cselekvésre való felhívása – méhnyakrák </a:t>
            </a:r>
            <a:r>
              <a:rPr lang="hu-HU" sz="1800" kern="0" dirty="0" smtClean="0">
                <a:effectLst/>
                <a:ea typeface="Times New Roman" panose="02020603050405020304" pitchFamily="18" charset="0"/>
              </a:rPr>
              <a:t>eliminációja</a:t>
            </a:r>
            <a:endParaRPr lang="hu-HU" sz="1800" kern="0" dirty="0">
              <a:effectLst/>
              <a:ea typeface="Times New Roman" panose="02020603050405020304" pitchFamily="18" charset="0"/>
            </a:endParaRPr>
          </a:p>
          <a:p>
            <a:r>
              <a:rPr lang="hu-HU" sz="1800" kern="0" dirty="0">
                <a:effectLst/>
                <a:ea typeface="Times New Roman" panose="02020603050405020304" pitchFamily="18" charset="0"/>
              </a:rPr>
              <a:t>194 ország döntött a méhnyakrák felszámolása mellett</a:t>
            </a:r>
          </a:p>
          <a:p>
            <a:r>
              <a:rPr lang="hu-HU" sz="1800" kern="0" dirty="0">
                <a:effectLst/>
                <a:ea typeface="Times New Roman" panose="02020603050405020304" pitchFamily="18" charset="0"/>
              </a:rPr>
              <a:t>2020</a:t>
            </a:r>
            <a:r>
              <a:rPr lang="hu-HU" sz="1800" kern="0" dirty="0" smtClean="0">
                <a:effectLst/>
                <a:ea typeface="Times New Roman" panose="02020603050405020304" pitchFamily="18" charset="0"/>
              </a:rPr>
              <a:t>. november 17.: </a:t>
            </a:r>
            <a:r>
              <a:rPr lang="hu-HU" sz="1800" kern="0" dirty="0" smtClean="0">
                <a:effectLst/>
                <a:ea typeface="Times New Roman" panose="02020603050405020304" pitchFamily="18" charset="0"/>
              </a:rPr>
              <a:t>WHO </a:t>
            </a:r>
            <a:r>
              <a:rPr lang="hu-HU" sz="1800" kern="0" dirty="0">
                <a:effectLst/>
                <a:ea typeface="Times New Roman" panose="02020603050405020304" pitchFamily="18" charset="0"/>
              </a:rPr>
              <a:t>történelmi </a:t>
            </a:r>
            <a:r>
              <a:rPr lang="hu-HU" sz="1800" kern="0" dirty="0" smtClean="0">
                <a:effectLst/>
                <a:ea typeface="Times New Roman" panose="02020603050405020304" pitchFamily="18" charset="0"/>
              </a:rPr>
              <a:t>bejelentése: </a:t>
            </a:r>
            <a:r>
              <a:rPr lang="hu-HU" sz="1800" b="1" dirty="0">
                <a:effectLst/>
                <a:ea typeface="Calibri" panose="020F0502020204030204" pitchFamily="34" charset="0"/>
              </a:rPr>
              <a:t>az intenzív </a:t>
            </a:r>
            <a:r>
              <a:rPr lang="hu-HU" sz="1800" b="1" dirty="0" err="1">
                <a:effectLst/>
                <a:ea typeface="Calibri" panose="020F0502020204030204" pitchFamily="34" charset="0"/>
              </a:rPr>
              <a:t>vakcináció</a:t>
            </a:r>
            <a:r>
              <a:rPr lang="hu-HU" sz="1800" b="1" dirty="0">
                <a:effectLst/>
                <a:ea typeface="Calibri" panose="020F0502020204030204" pitchFamily="34" charset="0"/>
              </a:rPr>
              <a:t>, szűrés és a kezelés </a:t>
            </a:r>
            <a:r>
              <a:rPr lang="hu-HU" sz="1800" dirty="0">
                <a:effectLst/>
                <a:ea typeface="Calibri" panose="020F0502020204030204" pitchFamily="34" charset="0"/>
              </a:rPr>
              <a:t>kombinációja -   a kombinált módszerrel az évszázadon belül rövidebb </a:t>
            </a:r>
            <a:r>
              <a:rPr lang="hu-HU" sz="1800" dirty="0" smtClean="0">
                <a:effectLst/>
                <a:ea typeface="Calibri" panose="020F0502020204030204" pitchFamily="34" charset="0"/>
              </a:rPr>
              <a:t>idő </a:t>
            </a:r>
            <a:r>
              <a:rPr lang="hu-HU" sz="1800" dirty="0">
                <a:effectLst/>
                <a:ea typeface="Calibri" panose="020F0502020204030204" pitchFamily="34" charset="0"/>
              </a:rPr>
              <a:t>alatt elérhető a méhnyakrák eliminációja</a:t>
            </a:r>
          </a:p>
          <a:p>
            <a:r>
              <a:rPr lang="hu-HU" sz="1800" dirty="0"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hu-H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méhnyakrák</a:t>
            </a:r>
            <a:r>
              <a:rPr lang="hu-HU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abban az esetben nem tekinthető népegészségügyi problémának, ha a korspecifikus </a:t>
            </a:r>
            <a:r>
              <a:rPr lang="hu-HU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incidencia</a:t>
            </a:r>
            <a:r>
              <a:rPr lang="hu-H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kevesebb, mint 4/100.000 </a:t>
            </a:r>
            <a:r>
              <a:rPr lang="hu-HU" sz="1800" dirty="0">
                <a:ea typeface="Calibri" panose="020F0502020204030204" pitchFamily="34" charset="0"/>
                <a:cs typeface="Times New Roman" panose="02020603050405020304" pitchFamily="18" charset="0"/>
              </a:rPr>
              <a:t>(az</a:t>
            </a:r>
            <a:r>
              <a:rPr lang="hu-H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incidencia</a:t>
            </a:r>
            <a:r>
              <a:rPr lang="hu-H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nem csökkenthető nullára, de elimináció megvalósítható  ebben a században</a:t>
            </a:r>
            <a:r>
              <a:rPr lang="hu-HU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5D60FED0-0C3A-8935-74FF-E7F37394492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412017" y="3612357"/>
            <a:ext cx="4439321" cy="2588403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14D7EDEB-853A-DB24-E254-54D4B4DC7E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2017" y="1573730"/>
            <a:ext cx="4439321" cy="295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3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D178F97-5C82-48EA-BC7F-2A810569D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254" y="530885"/>
            <a:ext cx="10752665" cy="1142471"/>
          </a:xfrm>
        </p:spPr>
        <p:txBody>
          <a:bodyPr>
            <a:normAutofit/>
          </a:bodyPr>
          <a:lstStyle/>
          <a:p>
            <a:pPr algn="ctr"/>
            <a:r>
              <a:rPr lang="hu-HU" sz="3200" b="1" dirty="0"/>
              <a:t>WHO stratégiai </a:t>
            </a:r>
            <a:r>
              <a:rPr lang="hu-HU" sz="3200" b="1" dirty="0" smtClean="0"/>
              <a:t>célja: méhnyakrák </a:t>
            </a:r>
            <a:r>
              <a:rPr lang="hu-HU" sz="3200" b="1" dirty="0"/>
              <a:t>elimináció </a:t>
            </a:r>
            <a:r>
              <a:rPr lang="hu-HU" sz="3200" b="1" dirty="0" smtClean="0"/>
              <a:t/>
            </a:r>
            <a:br>
              <a:rPr lang="hu-HU" sz="3200" b="1" dirty="0" smtClean="0"/>
            </a:br>
            <a:r>
              <a:rPr lang="hu-HU" sz="3200" b="1" dirty="0" smtClean="0"/>
              <a:t>2030-ra kitűzött </a:t>
            </a:r>
            <a:r>
              <a:rPr lang="hu-HU" sz="3200" b="1" dirty="0" smtClean="0"/>
              <a:t>célok</a:t>
            </a:r>
            <a:endParaRPr lang="hu-HU" sz="32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CAC2720-1FCB-4B39-B0B1-A8673B5C82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hu-HU" sz="2800" dirty="0"/>
          </a:p>
          <a:p>
            <a:pPr lvl="0"/>
            <a:r>
              <a:rPr lang="hu-HU" sz="2800" dirty="0"/>
              <a:t>a lányok </a:t>
            </a:r>
            <a:r>
              <a:rPr lang="hu-HU" sz="2800" b="1" dirty="0"/>
              <a:t>90 %</a:t>
            </a:r>
            <a:r>
              <a:rPr lang="hu-HU" sz="2800" dirty="0"/>
              <a:t>-a  legyen HPV oltott 15 éves koráig</a:t>
            </a:r>
          </a:p>
          <a:p>
            <a:pPr marL="0" indent="0">
              <a:buNone/>
            </a:pPr>
            <a:endParaRPr lang="hu-HU" sz="2800" dirty="0"/>
          </a:p>
          <a:p>
            <a:pPr lvl="0"/>
            <a:r>
              <a:rPr lang="hu-HU" sz="2800" dirty="0"/>
              <a:t>a 35-45 év közötti nők </a:t>
            </a:r>
            <a:r>
              <a:rPr lang="hu-HU" sz="2800" b="1" dirty="0"/>
              <a:t>70 %</a:t>
            </a:r>
            <a:r>
              <a:rPr lang="hu-HU" sz="2800" dirty="0"/>
              <a:t>-a vegyen részt magas szenzitivitású szűrővizsgálaton</a:t>
            </a:r>
          </a:p>
          <a:p>
            <a:pPr marL="0" indent="0">
              <a:buNone/>
            </a:pPr>
            <a:endParaRPr lang="hu-HU" sz="2800" dirty="0"/>
          </a:p>
          <a:p>
            <a:pPr lvl="0"/>
            <a:r>
              <a:rPr lang="hu-HU" sz="2800" dirty="0"/>
              <a:t>a méhnyakrákkal diagnosztizált nők </a:t>
            </a:r>
            <a:r>
              <a:rPr lang="hu-HU" sz="2800" b="1" dirty="0"/>
              <a:t>90 %-</a:t>
            </a:r>
            <a:r>
              <a:rPr lang="hu-HU" sz="2800" dirty="0"/>
              <a:t>a kapjon megfelelő kezelést és részesüljön gondozásban</a:t>
            </a:r>
          </a:p>
          <a:p>
            <a:pPr>
              <a:lnSpc>
                <a:spcPct val="120000"/>
              </a:lnSpc>
              <a:spcBef>
                <a:spcPts val="450"/>
              </a:spcBef>
              <a:buFontTx/>
              <a:buChar char="-"/>
            </a:pPr>
            <a:endParaRPr lang="hu-HU" sz="1500" dirty="0"/>
          </a:p>
        </p:txBody>
      </p:sp>
    </p:spTree>
    <p:extLst>
      <p:ext uri="{BB962C8B-B14F-4D97-AF65-F5344CB8AC3E}">
        <p14:creationId xmlns:p14="http://schemas.microsoft.com/office/powerpoint/2010/main" val="418194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u-HU" sz="3200" b="1" dirty="0"/>
              <a:t>WHO Stratégiai 2030</a:t>
            </a:r>
            <a:br>
              <a:rPr lang="hu-HU" sz="3200" b="1" dirty="0"/>
            </a:br>
            <a:r>
              <a:rPr lang="hu-HU" sz="3200" b="1" dirty="0"/>
              <a:t>1. cél: a lányok 90 %-a  legyen HPV oltott 15 éves koráig</a:t>
            </a:r>
            <a:br>
              <a:rPr lang="hu-HU" sz="3200" b="1" dirty="0"/>
            </a:br>
            <a:endParaRPr lang="hu-HU" sz="3200" b="1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23944" y="1258645"/>
            <a:ext cx="6497618" cy="4918318"/>
          </a:xfrm>
        </p:spPr>
        <p:txBody>
          <a:bodyPr>
            <a:normAutofit/>
          </a:bodyPr>
          <a:lstStyle/>
          <a:p>
            <a:endParaRPr lang="hu-HU" sz="2300" dirty="0"/>
          </a:p>
          <a:p>
            <a:r>
              <a:rPr lang="hu-HU" sz="2300" dirty="0" smtClean="0">
                <a:solidFill>
                  <a:srgbClr val="24263A"/>
                </a:solidFill>
              </a:rPr>
              <a:t>H</a:t>
            </a:r>
            <a:r>
              <a:rPr lang="hu-HU" sz="2300" b="0" i="0" dirty="0" smtClean="0">
                <a:solidFill>
                  <a:srgbClr val="24263A"/>
                </a:solidFill>
                <a:effectLst/>
              </a:rPr>
              <a:t>azánkban </a:t>
            </a:r>
            <a:r>
              <a:rPr lang="hu-HU" sz="2300" b="0" i="0" dirty="0" smtClean="0">
                <a:solidFill>
                  <a:srgbClr val="24263A"/>
                </a:solidFill>
                <a:effectLst/>
              </a:rPr>
              <a:t>2014-ben </a:t>
            </a:r>
            <a:r>
              <a:rPr lang="hu-HU" sz="2300" b="0" i="0" dirty="0">
                <a:solidFill>
                  <a:srgbClr val="24263A"/>
                </a:solidFill>
                <a:effectLst/>
              </a:rPr>
              <a:t>került be a HPV elleni oltás az immunizációs programba– 12 éves (7. osztályos) lányok oltása (megbetegedési veszély elhárítása céljából önkéntesen igénybevehető térítésmentes védőoltás</a:t>
            </a:r>
            <a:r>
              <a:rPr lang="hu-HU" sz="2300" b="0" i="0" dirty="0" smtClean="0">
                <a:solidFill>
                  <a:srgbClr val="24263A"/>
                </a:solidFill>
                <a:effectLst/>
              </a:rPr>
              <a:t>),</a:t>
            </a:r>
            <a:endParaRPr lang="hu-HU" sz="2300" b="0" i="0" dirty="0">
              <a:solidFill>
                <a:srgbClr val="24263A"/>
              </a:solidFill>
              <a:effectLst/>
            </a:endParaRPr>
          </a:p>
          <a:p>
            <a:r>
              <a:rPr lang="hu-HU" sz="2300" b="0" i="0" dirty="0">
                <a:solidFill>
                  <a:srgbClr val="24263A"/>
                </a:solidFill>
                <a:effectLst/>
              </a:rPr>
              <a:t>2020/2021-es tanévtől </a:t>
            </a:r>
            <a:r>
              <a:rPr lang="hu-HU" sz="2300" b="0" i="0" dirty="0" smtClean="0">
                <a:solidFill>
                  <a:srgbClr val="24263A"/>
                </a:solidFill>
                <a:effectLst/>
              </a:rPr>
              <a:t>kezdődött a fiúk </a:t>
            </a:r>
            <a:r>
              <a:rPr lang="hu-HU" sz="2300" b="0" i="0" dirty="0">
                <a:solidFill>
                  <a:srgbClr val="24263A"/>
                </a:solidFill>
                <a:effectLst/>
              </a:rPr>
              <a:t>oltása az EFOP-1.8.1. keretében </a:t>
            </a:r>
            <a:r>
              <a:rPr lang="hu-HU" sz="2300" b="0" i="0" dirty="0" smtClean="0">
                <a:solidFill>
                  <a:srgbClr val="24263A"/>
                </a:solidFill>
                <a:effectLst/>
              </a:rPr>
              <a:t>(</a:t>
            </a:r>
            <a:r>
              <a:rPr lang="hu-HU" sz="2300" b="0" i="0" dirty="0">
                <a:solidFill>
                  <a:srgbClr val="24263A"/>
                </a:solidFill>
                <a:effectLst/>
              </a:rPr>
              <a:t>október, április</a:t>
            </a:r>
            <a:r>
              <a:rPr lang="hu-HU" sz="2300" b="0" i="0" dirty="0" smtClean="0">
                <a:solidFill>
                  <a:srgbClr val="24263A"/>
                </a:solidFill>
                <a:effectLst/>
              </a:rPr>
              <a:t>),</a:t>
            </a:r>
            <a:endParaRPr lang="hu-HU" sz="2300" b="0" i="0" dirty="0">
              <a:solidFill>
                <a:srgbClr val="24263A"/>
              </a:solidFill>
              <a:effectLst/>
            </a:endParaRPr>
          </a:p>
          <a:p>
            <a:r>
              <a:rPr lang="hu-HU" sz="2300" dirty="0"/>
              <a:t>az </a:t>
            </a:r>
            <a:r>
              <a:rPr lang="hu-HU" sz="2300" dirty="0" err="1"/>
              <a:t>immunizáltság</a:t>
            </a:r>
            <a:r>
              <a:rPr lang="hu-HU" sz="2300" dirty="0"/>
              <a:t> tekintetében </a:t>
            </a:r>
            <a:r>
              <a:rPr lang="hu-HU" sz="2300" dirty="0" smtClean="0"/>
              <a:t>nagyhatalomnak </a:t>
            </a:r>
            <a:r>
              <a:rPr lang="hu-HU" sz="2300" dirty="0" smtClean="0"/>
              <a:t>számítunk,</a:t>
            </a:r>
            <a:endParaRPr lang="hu-HU" sz="2300" dirty="0" smtClean="0"/>
          </a:p>
          <a:p>
            <a:r>
              <a:rPr lang="hu-HU" sz="2300" dirty="0" smtClean="0"/>
              <a:t>HPV </a:t>
            </a:r>
            <a:r>
              <a:rPr lang="hu-HU" sz="2300" dirty="0" smtClean="0"/>
              <a:t>átoltottság</a:t>
            </a:r>
            <a:r>
              <a:rPr lang="hu-HU" sz="2300" dirty="0"/>
              <a:t>:      : 82%,       : 67</a:t>
            </a:r>
            <a:r>
              <a:rPr lang="hu-HU" sz="2300" dirty="0" smtClean="0"/>
              <a:t>%</a:t>
            </a:r>
            <a:r>
              <a:rPr lang="hu-HU" sz="1800" kern="0" spc="75" dirty="0">
                <a:solidFill>
                  <a:srgbClr val="333333"/>
                </a:solidFill>
                <a:effectLst/>
                <a:latin typeface="Questrial" pitchFamily="2" charset="-18"/>
                <a:ea typeface="Times New Roman" panose="02020603050405020304" pitchFamily="18" charset="0"/>
              </a:rPr>
              <a:t/>
            </a:r>
            <a:br>
              <a:rPr lang="hu-HU" sz="1800" kern="0" spc="75" dirty="0">
                <a:solidFill>
                  <a:srgbClr val="333333"/>
                </a:solidFill>
                <a:effectLst/>
                <a:latin typeface="Questrial" pitchFamily="2" charset="-18"/>
                <a:ea typeface="Times New Roman" panose="02020603050405020304" pitchFamily="18" charset="0"/>
              </a:rPr>
            </a:b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606145" y="2607021"/>
            <a:ext cx="4412672" cy="3457628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7390504" y="1454727"/>
            <a:ext cx="46283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b="1" dirty="0"/>
              <a:t>A HPV-elleni védőoltás világszerte alkalmazott az immunizációs programokban (WHO 2020)</a:t>
            </a:r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68DE3997-5F20-C8AE-86CB-E9B13874A2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133651" y="4996389"/>
            <a:ext cx="383705" cy="383705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8A38328E-E930-61AA-A247-9A89F683F7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7879" y="4934165"/>
            <a:ext cx="328109" cy="32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57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9492</TotalTime>
  <Words>1731</Words>
  <Application>Microsoft Office PowerPoint</Application>
  <PresentationFormat>Szélesvásznú</PresentationFormat>
  <Paragraphs>225</Paragraphs>
  <Slides>18</Slides>
  <Notes>18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10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18</vt:i4>
      </vt:variant>
    </vt:vector>
  </HeadingPairs>
  <TitlesOfParts>
    <vt:vector size="29" baseType="lpstr">
      <vt:lpstr>MS PGothic</vt:lpstr>
      <vt:lpstr>Arial</vt:lpstr>
      <vt:lpstr>Calibri</vt:lpstr>
      <vt:lpstr>Calibri Light</vt:lpstr>
      <vt:lpstr>Georgia</vt:lpstr>
      <vt:lpstr>Questrial</vt:lpstr>
      <vt:lpstr>Times New Roman</vt:lpstr>
      <vt:lpstr>Times New Roman CE</vt:lpstr>
      <vt:lpstr>Verdana</vt:lpstr>
      <vt:lpstr>Wingdings</vt:lpstr>
      <vt:lpstr>Office-téma</vt:lpstr>
      <vt:lpstr>PowerPoint-bemutató</vt:lpstr>
      <vt:lpstr>Méhnyakrák – epidemiológiai adatok</vt:lpstr>
      <vt:lpstr>Történeti áttekintés - nemzetközi</vt:lpstr>
      <vt:lpstr>Történeti áttekintés: méhnyakszűrés Magyarországon</vt:lpstr>
      <vt:lpstr>A méhnyakrák epidemiológiai mintázatában az elmúlt évtizedekben bekövetkezett drasztikus változások a Papanicolaou (Pap) tesztnek köszönhetően </vt:lpstr>
      <vt:lpstr>A HPV és a méhnyakrák közötti ok-okozati kapcsolat igazolása</vt:lpstr>
      <vt:lpstr>WHO – méhnyakrák eliminációs stratégia</vt:lpstr>
      <vt:lpstr>WHO stratégiai célja: méhnyakrák elimináció  2030-ra kitűzött célok</vt:lpstr>
      <vt:lpstr>WHO Stratégiai 2030 1. cél: a lányok 90 %-a  legyen HPV oltott 15 éves koráig </vt:lpstr>
      <vt:lpstr>WHO Stratégia 2. cél: a 35-45 év közötti nők 70 %-a vegyen részt magas szenzitivitású szűrővizsgálaton</vt:lpstr>
      <vt:lpstr>Ehhez  új szűrési MÓDSZERTAN ÉS stratégia szükséges  (szűrési korcsoport, szűrési intervallum változtatás)</vt:lpstr>
      <vt:lpstr>EFOP-1.8.1 –”Komplex népegészségügyi szűrések” –  komplex válasz a méhnyakszűrés kihívásaira</vt:lpstr>
      <vt:lpstr>A méhnyakszűrés lakóhelyközelivé tétele</vt:lpstr>
      <vt:lpstr>PowerPoint-bemutató</vt:lpstr>
      <vt:lpstr>„Helybe visszük a szűrővizsgálatokat” program eredményei</vt:lpstr>
      <vt:lpstr>Kapcsolat</vt:lpstr>
      <vt:lpstr>Quo vadis méhnyakszűrés? MÉHNYAKSZŰRÉS - JÖVŐKÉP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Szóró Erika</dc:creator>
  <cp:lastModifiedBy>Csieklinszki Zsanett</cp:lastModifiedBy>
  <cp:revision>242</cp:revision>
  <cp:lastPrinted>2023-10-26T13:19:56Z</cp:lastPrinted>
  <dcterms:created xsi:type="dcterms:W3CDTF">2021-02-03T13:01:40Z</dcterms:created>
  <dcterms:modified xsi:type="dcterms:W3CDTF">2023-10-26T20:06:33Z</dcterms:modified>
</cp:coreProperties>
</file>